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37" r:id="rId2"/>
    <p:sldId id="336" r:id="rId3"/>
    <p:sldId id="339" r:id="rId4"/>
    <p:sldId id="338" r:id="rId5"/>
    <p:sldId id="357" r:id="rId6"/>
    <p:sldId id="340" r:id="rId7"/>
    <p:sldId id="341" r:id="rId8"/>
    <p:sldId id="342" r:id="rId9"/>
    <p:sldId id="343" r:id="rId10"/>
    <p:sldId id="344" r:id="rId11"/>
    <p:sldId id="345" r:id="rId12"/>
    <p:sldId id="335" r:id="rId13"/>
    <p:sldId id="333" r:id="rId14"/>
    <p:sldId id="332" r:id="rId15"/>
    <p:sldId id="334" r:id="rId16"/>
    <p:sldId id="359" r:id="rId17"/>
    <p:sldId id="288" r:id="rId18"/>
  </p:sldIdLst>
  <p:sldSz cx="9144000" cy="6858000" type="screen4x3"/>
  <p:notesSz cx="6858000" cy="10001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89">
          <p15:clr>
            <a:srgbClr val="A4A3A4"/>
          </p15:clr>
        </p15:guide>
        <p15:guide id="2" orient="horz" pos="3168">
          <p15:clr>
            <a:srgbClr val="A4A3A4"/>
          </p15:clr>
        </p15:guide>
        <p15:guide id="3" pos="5759">
          <p15:clr>
            <a:srgbClr val="A4A3A4"/>
          </p15:clr>
        </p15:guide>
        <p15:guide id="4" pos="748">
          <p15:clr>
            <a:srgbClr val="A4A3A4"/>
          </p15:clr>
        </p15:guide>
        <p15:guide id="5" pos="2160">
          <p15:clr>
            <a:srgbClr val="A4A3A4"/>
          </p15:clr>
        </p15:guide>
        <p15:guide id="6" pos="5012">
          <p15:clr>
            <a:srgbClr val="A4A3A4"/>
          </p15:clr>
        </p15:guide>
        <p15:guide id="7" pos="358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5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42D6A"/>
    <a:srgbClr val="005FA0"/>
    <a:srgbClr val="008BC1"/>
    <a:srgbClr val="0092D2"/>
    <a:srgbClr val="12A9D9"/>
    <a:srgbClr val="60BDE0"/>
    <a:srgbClr val="00A1D6"/>
    <a:srgbClr val="009AD4"/>
    <a:srgbClr val="5B2882"/>
    <a:srgbClr val="652D9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55" autoAdjust="0"/>
    <p:restoredTop sz="95462" autoAdjust="0"/>
  </p:normalViewPr>
  <p:slideViewPr>
    <p:cSldViewPr snapToObjects="1">
      <p:cViewPr varScale="1">
        <p:scale>
          <a:sx n="70" d="100"/>
          <a:sy n="70" d="100"/>
        </p:scale>
        <p:origin x="-624" y="-102"/>
      </p:cViewPr>
      <p:guideLst>
        <p:guide orient="horz" pos="1389"/>
        <p:guide orient="horz" pos="3168"/>
        <p:guide pos="5759"/>
        <p:guide pos="748"/>
        <p:guide pos="2160"/>
        <p:guide pos="5012"/>
        <p:guide pos="35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62" d="100"/>
          <a:sy n="62" d="100"/>
        </p:scale>
        <p:origin x="-2922" y="-84"/>
      </p:cViewPr>
      <p:guideLst>
        <p:guide orient="horz" pos="3150"/>
        <p:guide pos="216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004" cy="499520"/>
          </a:xfrm>
          <a:prstGeom prst="rect">
            <a:avLst/>
          </a:prstGeom>
        </p:spPr>
        <p:txBody>
          <a:bodyPr vert="horz" lIns="88935" tIns="44467" rIns="88935" bIns="4446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463" y="0"/>
            <a:ext cx="2972004" cy="499520"/>
          </a:xfrm>
          <a:prstGeom prst="rect">
            <a:avLst/>
          </a:prstGeom>
        </p:spPr>
        <p:txBody>
          <a:bodyPr vert="horz" lIns="88935" tIns="44467" rIns="88935" bIns="44467" rtlCol="0"/>
          <a:lstStyle>
            <a:lvl1pPr algn="r">
              <a:defRPr sz="1200"/>
            </a:lvl1pPr>
          </a:lstStyle>
          <a:p>
            <a:fld id="{ADA9C8BD-0685-4FB1-8148-12A9DC323CE2}" type="datetimeFigureOut">
              <a:rPr lang="pt-BR" smtClean="0"/>
              <a:pPr/>
              <a:t>19/05/2014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500179"/>
            <a:ext cx="2972004" cy="499520"/>
          </a:xfrm>
          <a:prstGeom prst="rect">
            <a:avLst/>
          </a:prstGeom>
        </p:spPr>
        <p:txBody>
          <a:bodyPr vert="horz" lIns="88935" tIns="44467" rIns="88935" bIns="4446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463" y="9500179"/>
            <a:ext cx="2972004" cy="499520"/>
          </a:xfrm>
          <a:prstGeom prst="rect">
            <a:avLst/>
          </a:prstGeom>
        </p:spPr>
        <p:txBody>
          <a:bodyPr vert="horz" lIns="88935" tIns="44467" rIns="88935" bIns="44467" rtlCol="0" anchor="b"/>
          <a:lstStyle>
            <a:lvl1pPr algn="r">
              <a:defRPr sz="1200"/>
            </a:lvl1pPr>
          </a:lstStyle>
          <a:p>
            <a:fld id="{9A29E45E-902B-40A6-8428-50712EC87CA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92057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063"/>
          </a:xfrm>
          <a:prstGeom prst="rect">
            <a:avLst/>
          </a:prstGeom>
        </p:spPr>
        <p:txBody>
          <a:bodyPr vert="horz" lIns="96334" tIns="48167" rIns="96334" bIns="48167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500063"/>
          </a:xfrm>
          <a:prstGeom prst="rect">
            <a:avLst/>
          </a:prstGeom>
        </p:spPr>
        <p:txBody>
          <a:bodyPr vert="horz" lIns="96334" tIns="48167" rIns="96334" bIns="48167" rtlCol="0"/>
          <a:lstStyle>
            <a:lvl1pPr algn="r">
              <a:defRPr sz="1300"/>
            </a:lvl1pPr>
          </a:lstStyle>
          <a:p>
            <a:fld id="{ECF0812F-0A7D-49EC-AF29-3CA79A504977}" type="datetimeFigureOut">
              <a:rPr lang="pt-BR" smtClean="0"/>
              <a:pPr/>
              <a:t>19/05/2014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34" tIns="48167" rIns="96334" bIns="4816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50593"/>
            <a:ext cx="5486400" cy="4500563"/>
          </a:xfrm>
          <a:prstGeom prst="rect">
            <a:avLst/>
          </a:prstGeom>
        </p:spPr>
        <p:txBody>
          <a:bodyPr vert="horz" lIns="96334" tIns="48167" rIns="96334" bIns="48167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99452"/>
            <a:ext cx="2971800" cy="500063"/>
          </a:xfrm>
          <a:prstGeom prst="rect">
            <a:avLst/>
          </a:prstGeom>
        </p:spPr>
        <p:txBody>
          <a:bodyPr vert="horz" lIns="96334" tIns="48167" rIns="96334" bIns="48167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99452"/>
            <a:ext cx="2971800" cy="500063"/>
          </a:xfrm>
          <a:prstGeom prst="rect">
            <a:avLst/>
          </a:prstGeom>
        </p:spPr>
        <p:txBody>
          <a:bodyPr vert="horz" lIns="96334" tIns="48167" rIns="96334" bIns="48167" rtlCol="0" anchor="b"/>
          <a:lstStyle>
            <a:lvl1pPr algn="r">
              <a:defRPr sz="1300"/>
            </a:lvl1pPr>
          </a:lstStyle>
          <a:p>
            <a:fld id="{52BA5ACB-6794-4215-9353-779F2775ED6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49921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A5ACB-6794-4215-9353-779F2775ED69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59553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2520D-39C5-4D20-869C-588042CD6F1A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260-D4FC-4834-B6EB-E97474DB4D71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895E-345E-4FDE-84CC-4AD0A6B27BDD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 rot="16200000">
            <a:off x="1065163" y="-1066802"/>
            <a:ext cx="7010400" cy="9144002"/>
          </a:xfrm>
          <a:prstGeom prst="rect">
            <a:avLst/>
          </a:prstGeom>
          <a:gradFill>
            <a:gsLst>
              <a:gs pos="0">
                <a:srgbClr val="27419D"/>
              </a:gs>
              <a:gs pos="100000">
                <a:srgbClr val="1476C5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34951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89A1-328A-4320-8418-4E96426D1861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3338B-BFB9-4BAE-BCC0-1A89A472EFCA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D8E82-60B1-4492-A9C4-52B36123C4A5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C8C83-ED7A-4DA3-8611-EBB97126DF14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1B2F9-6D94-44A0-AAE0-412EF391F196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6A93E-2D80-4B5A-BFE5-AF0A02A21888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2F8FA-556D-4576-9645-830B5C217861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E8BB8-C9F1-46CC-8C02-346D48847A3B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4473B-4F51-4416-A8F0-D8149852E5A0}" type="datetime1">
              <a:rPr lang="en-US" smtClean="0"/>
              <a:pPr/>
              <a:t>5/19/2014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Apresentação Institucional | 03/05/2013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E8BD6-BDE7-804F-BE07-D9797B16532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09600" y="2667000"/>
            <a:ext cx="633866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b="1" cap="small" dirty="0" smtClean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COMISSÃO </a:t>
            </a:r>
            <a:r>
              <a:rPr lang="pt-BR" b="1" cap="small" dirty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SERVIÇOS DE INFRAESTRUTURA</a:t>
            </a:r>
            <a:endParaRPr lang="pt-BR" b="1" cap="small" dirty="0" smtClean="0">
              <a:solidFill>
                <a:srgbClr val="142D6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pt-BR" b="1" cap="small" dirty="0">
              <a:solidFill>
                <a:srgbClr val="142D6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1200"/>
              </a:spcAft>
            </a:pPr>
            <a:r>
              <a:rPr lang="pt-BR" b="1" cap="small" dirty="0" smtClean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POLÍTICA </a:t>
            </a:r>
            <a:r>
              <a:rPr lang="pt-BR" b="1" cap="small" dirty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FISCAL, </a:t>
            </a:r>
            <a:r>
              <a:rPr lang="pt-BR" b="1" cap="small" dirty="0" smtClean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MONETÁRIA E TRIBUTÁRIA, SUAS </a:t>
            </a:r>
            <a:r>
              <a:rPr lang="pt-BR" b="1" cap="small" dirty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CONSEQUÊNCIAS PARA O DESENVOLVIMENTO DA INFRAESTRUTURA</a:t>
            </a:r>
          </a:p>
          <a:p>
            <a:pPr>
              <a:spcAft>
                <a:spcPts val="1200"/>
              </a:spcAft>
            </a:pPr>
            <a:endParaRPr 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Brasília, 19 de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2014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 descr="LogoCret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85800" y="911932"/>
            <a:ext cx="2819563" cy="1066800"/>
          </a:xfrm>
          <a:prstGeom prst="rect">
            <a:avLst/>
          </a:prstGeom>
        </p:spPr>
      </p:pic>
      <p:sp>
        <p:nvSpPr>
          <p:cNvPr id="6" name="Right Triangle 5"/>
          <p:cNvSpPr/>
          <p:nvPr/>
        </p:nvSpPr>
        <p:spPr>
          <a:xfrm flipH="1">
            <a:off x="6019800" y="5058660"/>
            <a:ext cx="3137891" cy="1797900"/>
          </a:xfrm>
          <a:prstGeom prst="rtTriangle">
            <a:avLst/>
          </a:prstGeom>
          <a:gradFill>
            <a:gsLst>
              <a:gs pos="0">
                <a:srgbClr val="142D6A"/>
              </a:gs>
              <a:gs pos="100000">
                <a:srgbClr val="0092D2"/>
              </a:gs>
            </a:gsLst>
            <a:lin ang="1224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Logo do Senado Feder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28675"/>
            <a:ext cx="3549536" cy="123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820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  <a:t>Política Tributária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8061081" y="6629400"/>
            <a:ext cx="1082919" cy="228600"/>
          </a:xfrm>
        </p:spPr>
        <p:txBody>
          <a:bodyPr/>
          <a:lstStyle/>
          <a:p>
            <a:fld id="{16EE8BD6-BDE7-804F-BE07-D9797B16532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502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990600" y="330581"/>
            <a:ext cx="8229600" cy="4385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1800" b="1" cap="small" dirty="0" smtClean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Política Tributária</a:t>
            </a:r>
            <a:endParaRPr lang="pt-BR" sz="1800" b="1" cap="small" dirty="0">
              <a:solidFill>
                <a:srgbClr val="142D6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381000"/>
            <a:ext cx="359398" cy="401680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16EE8BD6-BDE7-804F-BE07-D9797B165325}" type="slidenum">
              <a:rPr lang="en-US" sz="90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11</a:t>
            </a:fld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90600" y="1176709"/>
            <a:ext cx="7598398" cy="1431161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marL="171450" indent="-17145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1pPr>
            <a:lvl2pPr marL="80010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Arial" pitchFamily="34" charset="0"/>
              <a:buChar char="•"/>
              <a:defRPr sz="1200" u="none" cap="small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r>
              <a:rPr lang="pt-BR" sz="1600" dirty="0" smtClean="0"/>
              <a:t>DISCUSSÕES SOBRE A </a:t>
            </a:r>
            <a:r>
              <a:rPr lang="pt-BR" sz="1600" smtClean="0"/>
              <a:t>REFORMA TRIBUTÁRIA</a:t>
            </a:r>
          </a:p>
          <a:p>
            <a:endParaRPr lang="pt-BR" sz="1600" dirty="0"/>
          </a:p>
          <a:p>
            <a:r>
              <a:rPr lang="pt-BR" sz="1600" dirty="0" smtClean="0"/>
              <a:t>DESONERAÇÃO TRIBUTÁRIA: DISCUSSÃO INCONCLUSA</a:t>
            </a:r>
            <a:endParaRPr lang="pt-BR" sz="1600" dirty="0"/>
          </a:p>
        </p:txBody>
      </p:sp>
      <p:sp>
        <p:nvSpPr>
          <p:cNvPr id="6" name="Text Placeholder 8"/>
          <p:cNvSpPr txBox="1">
            <a:spLocks/>
          </p:cNvSpPr>
          <p:nvPr/>
        </p:nvSpPr>
        <p:spPr bwMode="auto">
          <a:xfrm>
            <a:off x="1027176" y="711581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pt-BR" sz="14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82770" y="1066800"/>
            <a:ext cx="6976709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547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229600" cy="1939652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  <a:t>Anexo I </a:t>
            </a:r>
            <a:b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b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  <a:t>Custo de Capital de </a:t>
            </a:r>
            <a:r>
              <a:rPr lang="pt-BR" b="1" dirty="0">
                <a:solidFill>
                  <a:schemeClr val="bg1"/>
                </a:solidFill>
                <a:latin typeface="Tahoma"/>
                <a:cs typeface="Tahoma"/>
              </a:rPr>
              <a:t>Contratos de Concessão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8061081" y="6629400"/>
            <a:ext cx="1082919" cy="228600"/>
          </a:xfrm>
        </p:spPr>
        <p:txBody>
          <a:bodyPr/>
          <a:lstStyle/>
          <a:p>
            <a:fld id="{16EE8BD6-BDE7-804F-BE07-D9797B16532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447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990600" y="330581"/>
            <a:ext cx="8229600" cy="4385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1800" b="1" cap="small" dirty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 de Capital de Contratos de Concessão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381000"/>
            <a:ext cx="359398" cy="401680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16EE8BD6-BDE7-804F-BE07-D9797B165325}" type="slidenum">
              <a:rPr lang="en-US" sz="90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13</a:t>
            </a:fld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72801" y="1088740"/>
            <a:ext cx="7598398" cy="5597045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1pPr>
            <a:lvl2pPr marL="62865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Courier New" pitchFamily="49" charset="0"/>
              <a:buChar char="o"/>
              <a:defRPr sz="1300" cap="small">
                <a:latin typeface="Whitney" pitchFamily="50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pPr marL="171450" indent="-171450">
              <a:buFont typeface="Arial" pitchFamily="34" charset="0"/>
              <a:buChar char="•"/>
            </a:pP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O custo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médio ponderado de capital (CMPC)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é composto pelos custos </a:t>
            </a:r>
            <a:r>
              <a:rPr lang="pt-BR" sz="1600" u="sng" dirty="0">
                <a:latin typeface="Tahoma" panose="020B0604030504040204" pitchFamily="34" charset="0"/>
                <a:ea typeface="Tahoma" panose="020B0604030504040204" pitchFamily="34" charset="0"/>
              </a:rPr>
              <a:t>de capital próprio e de </a:t>
            </a:r>
            <a:r>
              <a:rPr lang="pt-BR" sz="1600" u="sng" dirty="0" smtClean="0">
                <a:latin typeface="Tahoma" panose="020B0604030504040204" pitchFamily="34" charset="0"/>
                <a:ea typeface="Tahoma" panose="020B0604030504040204" pitchFamily="34" charset="0"/>
              </a:rPr>
              <a:t>terceiros:</a:t>
            </a:r>
            <a:endParaRPr lang="pt-BR" sz="1600" dirty="0" smtClean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800100" lvl="1">
              <a:buFont typeface="Arial" pitchFamily="34" charset="0"/>
              <a:buChar char="•"/>
            </a:pPr>
            <a:r>
              <a:rPr lang="pt-BR" sz="1600" u="sng" dirty="0" smtClean="0">
                <a:latin typeface="Tahoma" panose="020B0604030504040204" pitchFamily="34" charset="0"/>
                <a:ea typeface="Tahoma" panose="020B0604030504040204" pitchFamily="34" charset="0"/>
              </a:rPr>
              <a:t>O custo </a:t>
            </a:r>
            <a:r>
              <a:rPr lang="pt-BR" sz="1600" u="sng" dirty="0">
                <a:latin typeface="Tahoma" panose="020B0604030504040204" pitchFamily="34" charset="0"/>
                <a:ea typeface="Tahoma" panose="020B0604030504040204" pitchFamily="34" charset="0"/>
              </a:rPr>
              <a:t>de capital </a:t>
            </a:r>
            <a:r>
              <a:rPr lang="pt-BR" sz="1600" u="sng" dirty="0" smtClean="0">
                <a:latin typeface="Tahoma" panose="020B0604030504040204" pitchFamily="34" charset="0"/>
                <a:ea typeface="Tahoma" panose="020B0604030504040204" pitchFamily="34" charset="0"/>
              </a:rPr>
              <a:t>de terceiro: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o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custo financeiro de uma dívida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padrão</a:t>
            </a: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800100" lvl="1">
              <a:buFont typeface="Arial" pitchFamily="34" charset="0"/>
              <a:buChar char="•"/>
            </a:pPr>
            <a:r>
              <a:rPr lang="pt-BR" sz="1600" u="sng" dirty="0" smtClean="0">
                <a:latin typeface="Tahoma" panose="020B0604030504040204" pitchFamily="34" charset="0"/>
                <a:ea typeface="Tahoma" panose="020B0604030504040204" pitchFamily="34" charset="0"/>
              </a:rPr>
              <a:t>O </a:t>
            </a:r>
            <a:r>
              <a:rPr lang="pt-BR" sz="1600" u="sng" dirty="0">
                <a:latin typeface="Tahoma" panose="020B0604030504040204" pitchFamily="34" charset="0"/>
                <a:ea typeface="Tahoma" panose="020B0604030504040204" pitchFamily="34" charset="0"/>
              </a:rPr>
              <a:t>custo de capital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verificado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pela utilização do CAPM (Capital </a:t>
            </a:r>
            <a:r>
              <a:rPr lang="pt-BR" sz="1600" dirty="0" err="1">
                <a:latin typeface="Tahoma" panose="020B0604030504040204" pitchFamily="34" charset="0"/>
                <a:ea typeface="Tahoma" panose="020B0604030504040204" pitchFamily="34" charset="0"/>
              </a:rPr>
              <a:t>Asset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pt-BR" sz="1600" dirty="0" err="1">
                <a:latin typeface="Tahoma" panose="020B0604030504040204" pitchFamily="34" charset="0"/>
                <a:ea typeface="Tahoma" panose="020B0604030504040204" pitchFamily="34" charset="0"/>
              </a:rPr>
              <a:t>Pricing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pt-BR" sz="1600" dirty="0" err="1">
                <a:latin typeface="Tahoma" panose="020B0604030504040204" pitchFamily="34" charset="0"/>
                <a:ea typeface="Tahoma" panose="020B0604030504040204" pitchFamily="34" charset="0"/>
              </a:rPr>
              <a:t>Model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)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Algumas medidas oficiais que definem o CMPC e CAPM como metodologia: </a:t>
            </a:r>
          </a:p>
          <a:p>
            <a:pPr marL="800100" lvl="1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Resolução nº 4.075/ANTT/2013 define as variáveis para cálculo do CMPC </a:t>
            </a:r>
          </a:p>
          <a:p>
            <a:pPr marL="800100" lvl="1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Nota nº 663/2012/STN/SEAE/MF atribui a TIR de concessões rodoviárias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Pontos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críticos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na metodologia do CAPM:</a:t>
            </a:r>
          </a:p>
          <a:p>
            <a:pPr marL="800100" lvl="1">
              <a:lnSpc>
                <a:spcPct val="100000"/>
              </a:lnSpc>
              <a:buFont typeface="Arial" pitchFamily="34" charset="0"/>
              <a:buChar char="•"/>
            </a:pP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Baixa liquidez dos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ativos</a:t>
            </a: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800100" lvl="1">
              <a:lnSpc>
                <a:spcPct val="100000"/>
              </a:lnSpc>
              <a:buFont typeface="Arial" pitchFamily="34" charset="0"/>
              <a:buChar char="•"/>
            </a:pP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Ativo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indivisível</a:t>
            </a: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800100" lvl="1">
              <a:lnSpc>
                <a:spcPct val="100000"/>
              </a:lnSpc>
              <a:buFont typeface="Arial" pitchFamily="34" charset="0"/>
              <a:buChar char="•"/>
            </a:pP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Investimento de longo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prazo</a:t>
            </a: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800100" lvl="1">
              <a:lnSpc>
                <a:spcPct val="100000"/>
              </a:lnSpc>
              <a:buFont typeface="Arial" pitchFamily="34" charset="0"/>
              <a:buChar char="•"/>
            </a:pP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Trinômio Incerteza, Risco e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Retorno</a:t>
            </a: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6" name="Text Placeholder 8"/>
          <p:cNvSpPr txBox="1">
            <a:spLocks/>
          </p:cNvSpPr>
          <p:nvPr/>
        </p:nvSpPr>
        <p:spPr bwMode="auto">
          <a:xfrm>
            <a:off x="1027176" y="711581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1600" dirty="0" smtClean="0">
                <a:solidFill>
                  <a:srgbClr val="00A1D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de Definição</a:t>
            </a:r>
            <a:endParaRPr lang="pt-BR" sz="16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82770" y="1066800"/>
            <a:ext cx="6976709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4607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990600" y="330581"/>
            <a:ext cx="8229600" cy="4385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1800" b="1" cap="small" dirty="0" smtClean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 de Capital de Contratos de Concessão</a:t>
            </a:r>
            <a:endParaRPr lang="pt-BR" sz="1800" b="1" cap="small" dirty="0">
              <a:solidFill>
                <a:srgbClr val="142D6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381000"/>
            <a:ext cx="359398" cy="401680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16EE8BD6-BDE7-804F-BE07-D9797B165325}" type="slidenum">
              <a:rPr lang="en-US" sz="90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14</a:t>
            </a:fld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72801" y="1124744"/>
            <a:ext cx="7712698" cy="5796459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1pPr>
            <a:lvl2pPr marL="62865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Courier New" pitchFamily="49" charset="0"/>
              <a:buChar char="o"/>
              <a:defRPr sz="1300" cap="small">
                <a:latin typeface="Whitney" pitchFamily="50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pPr marL="171450" indent="-171450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É importante a taxa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de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desconto a ser aplicada em casos de reequilíbrio econômico-financeiro estar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alinhada com o custo de capital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do projeto, caso contrário pode ocorrer:  </a:t>
            </a:r>
          </a:p>
          <a:p>
            <a:pPr marL="800100" lvl="1">
              <a:buFont typeface="Arial" pitchFamily="34" charset="0"/>
              <a:buChar char="•"/>
            </a:pPr>
            <a:r>
              <a:rPr lang="pt-BR" sz="1400" dirty="0" smtClean="0">
                <a:latin typeface="Tahoma" panose="020B0604030504040204" pitchFamily="34" charset="0"/>
                <a:ea typeface="Tahoma" panose="020B0604030504040204" pitchFamily="34" charset="0"/>
              </a:rPr>
              <a:t>por um lado, a inviabilização de um investimento adicional ou </a:t>
            </a:r>
          </a:p>
          <a:p>
            <a:pPr marL="800100" lvl="1">
              <a:buFont typeface="Arial" pitchFamily="34" charset="0"/>
              <a:buChar char="•"/>
            </a:pPr>
            <a:r>
              <a:rPr lang="pt-BR" sz="1400" dirty="0" smtClean="0">
                <a:latin typeface="Tahoma" panose="020B0604030504040204" pitchFamily="34" charset="0"/>
                <a:ea typeface="Tahoma" panose="020B0604030504040204" pitchFamily="34" charset="0"/>
              </a:rPr>
              <a:t>por 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</a:rPr>
              <a:t>outro, a obtenção de uma taxa de retorno pelo investidor mais elevada do que o custo de </a:t>
            </a:r>
            <a:r>
              <a:rPr lang="pt-BR" sz="1400" dirty="0" smtClean="0">
                <a:latin typeface="Tahoma" panose="020B0604030504040204" pitchFamily="34" charset="0"/>
                <a:ea typeface="Tahoma" panose="020B0604030504040204" pitchFamily="34" charset="0"/>
              </a:rPr>
              <a:t>capital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Necessário proceder com uma atualização/revisão do custo de capital do com o objetivo de se evitar os problemas do descasamento citados acima.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Variáveis que alteraram o custo de capital recentemente:</a:t>
            </a:r>
          </a:p>
          <a:p>
            <a:pPr marL="800100" lvl="1">
              <a:buFont typeface="Arial" pitchFamily="34" charset="0"/>
              <a:buChar char="•"/>
            </a:pPr>
            <a:r>
              <a:rPr lang="pt-BR" sz="1400" dirty="0" smtClean="0">
                <a:latin typeface="Tahoma" panose="020B0604030504040204" pitchFamily="34" charset="0"/>
                <a:ea typeface="Tahoma" panose="020B0604030504040204" pitchFamily="34" charset="0"/>
              </a:rPr>
              <a:t>Elevação da Taxa Selic</a:t>
            </a:r>
          </a:p>
          <a:p>
            <a:pPr marL="800100" lvl="1">
              <a:buFont typeface="Arial" pitchFamily="34" charset="0"/>
              <a:buChar char="•"/>
            </a:pPr>
            <a:r>
              <a:rPr lang="pt-BR" sz="1400" dirty="0" smtClean="0">
                <a:latin typeface="Tahoma" panose="020B0604030504040204" pitchFamily="34" charset="0"/>
                <a:ea typeface="Tahoma" panose="020B0604030504040204" pitchFamily="34" charset="0"/>
              </a:rPr>
              <a:t>Rebaixamento da nota 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</a:rPr>
              <a:t>de crédito </a:t>
            </a:r>
            <a:r>
              <a:rPr lang="pt-BR" sz="1400" dirty="0" smtClean="0">
                <a:latin typeface="Tahoma" panose="020B0604030504040204" pitchFamily="34" charset="0"/>
                <a:ea typeface="Tahoma" panose="020B0604030504040204" pitchFamily="34" charset="0"/>
              </a:rPr>
              <a:t>do 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</a:rPr>
              <a:t>Brasil de BBB para </a:t>
            </a:r>
            <a:r>
              <a:rPr lang="pt-BR" sz="1400" dirty="0" smtClean="0">
                <a:latin typeface="Tahoma" panose="020B0604030504040204" pitchFamily="34" charset="0"/>
                <a:ea typeface="Tahoma" panose="020B0604030504040204" pitchFamily="34" charset="0"/>
              </a:rPr>
              <a:t>BBB- pela Standard 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</a:rPr>
              <a:t>&amp; </a:t>
            </a:r>
            <a:r>
              <a:rPr lang="pt-BR" sz="1400" dirty="0" err="1" smtClean="0">
                <a:latin typeface="Tahoma" panose="020B0604030504040204" pitchFamily="34" charset="0"/>
                <a:ea typeface="Tahoma" panose="020B0604030504040204" pitchFamily="34" charset="0"/>
              </a:rPr>
              <a:t>Poor’s</a:t>
            </a:r>
            <a:endParaRPr lang="pt-BR" sz="1400" dirty="0" smtClean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800100" lvl="1">
              <a:buFont typeface="Arial" pitchFamily="34" charset="0"/>
              <a:buChar char="•"/>
            </a:pPr>
            <a:r>
              <a:rPr lang="pt-BR" sz="1400" dirty="0" smtClean="0">
                <a:latin typeface="Tahoma" panose="020B0604030504040204" pitchFamily="34" charset="0"/>
                <a:ea typeface="Tahoma" panose="020B0604030504040204" pitchFamily="34" charset="0"/>
              </a:rPr>
              <a:t>Crescimento do PIB menor que o esperado</a:t>
            </a:r>
          </a:p>
          <a:p>
            <a:pPr marL="800100" lvl="1">
              <a:buFont typeface="Arial" pitchFamily="34" charset="0"/>
              <a:buChar char="•"/>
            </a:pPr>
            <a:r>
              <a:rPr lang="pt-BR" sz="1400" dirty="0" smtClean="0">
                <a:latin typeface="Tahoma" panose="020B0604030504040204" pitchFamily="34" charset="0"/>
                <a:ea typeface="Tahoma" panose="020B0604030504040204" pitchFamily="34" charset="0"/>
              </a:rPr>
              <a:t>Desempenho negativo do Índice Bovespa de ações</a:t>
            </a:r>
          </a:p>
          <a:p>
            <a:pPr marL="800100" lvl="1">
              <a:buFont typeface="Arial" pitchFamily="34" charset="0"/>
              <a:buChar char="•"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</a:rPr>
              <a:t>Menor disponibilidade de recursos por parte do </a:t>
            </a:r>
            <a:r>
              <a:rPr lang="pt-BR" sz="1400" dirty="0" smtClean="0">
                <a:latin typeface="Tahoma" panose="020B0604030504040204" pitchFamily="34" charset="0"/>
                <a:ea typeface="Tahoma" panose="020B0604030504040204" pitchFamily="34" charset="0"/>
              </a:rPr>
              <a:t>BNDES</a:t>
            </a:r>
            <a:endParaRPr lang="pt-BR" sz="14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6" name="Text Placeholder 8"/>
          <p:cNvSpPr txBox="1">
            <a:spLocks/>
          </p:cNvSpPr>
          <p:nvPr/>
        </p:nvSpPr>
        <p:spPr bwMode="auto">
          <a:xfrm>
            <a:off x="1027176" y="711581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1400" dirty="0" smtClean="0">
                <a:solidFill>
                  <a:srgbClr val="00A1D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Aspectos</a:t>
            </a:r>
            <a:endParaRPr lang="pt-BR" sz="14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82770" y="1066800"/>
            <a:ext cx="6976709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3880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990600" y="330581"/>
            <a:ext cx="8229600" cy="4385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1800" b="1" cap="small" dirty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 de Capital de Contratos de Concessão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381000"/>
            <a:ext cx="359398" cy="401680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16EE8BD6-BDE7-804F-BE07-D9797B165325}" type="slidenum">
              <a:rPr lang="en-US" sz="90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15</a:t>
            </a:fld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72801" y="1238018"/>
            <a:ext cx="7598398" cy="5016181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1pPr>
            <a:lvl2pPr marL="62865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Courier New" pitchFamily="49" charset="0"/>
              <a:buChar char="o"/>
              <a:defRPr sz="1300" cap="small">
                <a:latin typeface="Whitney" pitchFamily="50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pPr marL="171450" indent="-171450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Método de Fluxo de Caixa Marginal (FCM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)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surgiu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como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um mecanismo compensatório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ao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concessionário, dado um desequilíbrio do contrato.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Calcula-se uma receita marginal suficiente para equalizar um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dispêndio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marginal promovido por desequilíbrio. 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Definição correta do custo de capital é importante ao passo que a equalização dos dispêndios e receitas marginais se dará ao valor presente de ambos.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Algumas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medidas oficiais que definem o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FCM como </a:t>
            </a: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metodologia: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800100" lvl="1">
              <a:buFont typeface="Arial" pitchFamily="34" charset="0"/>
              <a:buChar char="•"/>
            </a:pPr>
            <a:r>
              <a:rPr lang="pt-BR" sz="1600" dirty="0">
                <a:latin typeface="Tahoma" panose="020B0604030504040204" pitchFamily="34" charset="0"/>
                <a:ea typeface="Tahoma" panose="020B0604030504040204" pitchFamily="34" charset="0"/>
              </a:rPr>
              <a:t>Resolução nº 3.651/ANTT/2011 aprova </a:t>
            </a: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FCM para concessões rodoviárias;</a:t>
            </a:r>
          </a:p>
          <a:p>
            <a:pPr marL="800100" lvl="1">
              <a:buFont typeface="Arial" pitchFamily="34" charset="0"/>
              <a:buChar char="•"/>
            </a:pPr>
            <a:r>
              <a:rPr lang="pt-BR" sz="1600" dirty="0" smtClean="0">
                <a:latin typeface="Tahoma" panose="020B0604030504040204" pitchFamily="34" charset="0"/>
                <a:ea typeface="Tahoma" panose="020B0604030504040204" pitchFamily="34" charset="0"/>
              </a:rPr>
              <a:t>Contratos de concessão dos aeroportos de Viracopos, Guarulhos e Brasília.</a:t>
            </a: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pt-BR" sz="1600" dirty="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6" name="Text Placeholder 8"/>
          <p:cNvSpPr txBox="1">
            <a:spLocks/>
          </p:cNvSpPr>
          <p:nvPr/>
        </p:nvSpPr>
        <p:spPr bwMode="auto">
          <a:xfrm>
            <a:off x="1027176" y="711581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1400" dirty="0" smtClean="0">
                <a:solidFill>
                  <a:srgbClr val="00A1D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de Aplicação</a:t>
            </a:r>
            <a:endParaRPr lang="pt-BR" sz="14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82770" y="1066800"/>
            <a:ext cx="6976709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1402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147248" cy="255628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  <a:t>Pontos para Discussão</a:t>
            </a:r>
            <a:b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b="1" dirty="0">
                <a:solidFill>
                  <a:schemeClr val="bg1"/>
                </a:solidFill>
                <a:latin typeface="Tahoma"/>
                <a:cs typeface="Tahoma"/>
              </a:rPr>
              <a:t/>
            </a:r>
            <a:br>
              <a:rPr lang="pt-BR" b="1" dirty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  <a:t/>
            </a:r>
            <a:b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  <a:t/>
            </a:r>
            <a:b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  <a:t/>
            </a:r>
            <a:b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sz="3100" b="1" dirty="0">
                <a:solidFill>
                  <a:schemeClr val="bg1"/>
                </a:solidFill>
                <a:latin typeface="Tahoma"/>
                <a:cs typeface="Tahoma"/>
              </a:rPr>
              <a:t>- Edição </a:t>
            </a:r>
            <a:r>
              <a:rPr lang="pt-BR" sz="3100" b="1">
                <a:solidFill>
                  <a:schemeClr val="bg1"/>
                </a:solidFill>
                <a:latin typeface="Tahoma"/>
                <a:cs typeface="Tahoma"/>
              </a:rPr>
              <a:t>de L</a:t>
            </a:r>
            <a:r>
              <a:rPr lang="pt-BR" sz="3100" b="1" smtClean="0">
                <a:solidFill>
                  <a:schemeClr val="bg1"/>
                </a:solidFill>
                <a:latin typeface="Tahoma"/>
                <a:cs typeface="Tahoma"/>
              </a:rPr>
              <a:t>egislação </a:t>
            </a:r>
            <a:r>
              <a:rPr lang="pt-BR" sz="3100" b="1" dirty="0">
                <a:solidFill>
                  <a:schemeClr val="bg1"/>
                </a:solidFill>
                <a:latin typeface="Tahoma"/>
                <a:cs typeface="Tahoma"/>
              </a:rPr>
              <a:t>E</a:t>
            </a:r>
            <a:r>
              <a:rPr lang="pt-BR" sz="3100" b="1" smtClean="0">
                <a:solidFill>
                  <a:schemeClr val="bg1"/>
                </a:solidFill>
                <a:latin typeface="Tahoma"/>
                <a:cs typeface="Tahoma"/>
              </a:rPr>
              <a:t>specífica </a:t>
            </a:r>
            <a:r>
              <a:rPr lang="pt-BR" sz="3100" b="1" dirty="0">
                <a:solidFill>
                  <a:schemeClr val="bg1"/>
                </a:solidFill>
                <a:latin typeface="Tahoma"/>
                <a:cs typeface="Tahoma"/>
              </a:rPr>
              <a:t>para PPP Administrativa e PPP Patrocinada</a:t>
            </a:r>
            <a:br>
              <a:rPr lang="pt-BR" sz="3100" b="1" dirty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sz="3100" b="1" dirty="0">
                <a:solidFill>
                  <a:schemeClr val="bg1"/>
                </a:solidFill>
                <a:latin typeface="Tahoma"/>
                <a:cs typeface="Tahoma"/>
              </a:rPr>
              <a:t/>
            </a:r>
            <a:br>
              <a:rPr lang="pt-BR" sz="3100" b="1" dirty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sz="3100" b="1" dirty="0">
                <a:solidFill>
                  <a:schemeClr val="bg1"/>
                </a:solidFill>
                <a:latin typeface="Tahoma"/>
                <a:cs typeface="Tahoma"/>
              </a:rPr>
              <a:t>- 5% da RCL – Comprometimento para Contraprestação Pecuniária</a:t>
            </a:r>
            <a:br>
              <a:rPr lang="pt-BR" sz="3100" b="1" dirty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8061081" y="6629400"/>
            <a:ext cx="1082919" cy="228600"/>
          </a:xfrm>
        </p:spPr>
        <p:txBody>
          <a:bodyPr/>
          <a:lstStyle/>
          <a:p>
            <a:fld id="{16EE8BD6-BDE7-804F-BE07-D9797B16532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916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7CBC"/>
              </a:gs>
              <a:gs pos="100000">
                <a:srgbClr val="1D1B5B"/>
              </a:gs>
            </a:gsLst>
            <a:lin ang="648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70933" y="5943600"/>
            <a:ext cx="28695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Whitney Light" pitchFamily="50" charset="0"/>
                <a:cs typeface="Tahoma"/>
              </a:rPr>
              <a:t>www.cretaplanejamento.com.br</a:t>
            </a:r>
            <a:endParaRPr lang="en-US" sz="1600" dirty="0">
              <a:solidFill>
                <a:schemeClr val="bg1"/>
              </a:solidFill>
              <a:latin typeface="Whitney Light" pitchFamily="50" charset="0"/>
              <a:cs typeface="Tahom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73444" y="5029200"/>
            <a:ext cx="1945166" cy="686529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8BD6-BDE7-804F-BE07-D9797B16532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783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990600" y="330581"/>
            <a:ext cx="8229600" cy="4385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000" b="1" cap="small" dirty="0" smtClean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Agenda</a:t>
            </a:r>
            <a:endParaRPr lang="pt-BR" sz="2000" b="1" cap="small" dirty="0">
              <a:solidFill>
                <a:srgbClr val="142D6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381000"/>
            <a:ext cx="359398" cy="401680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16EE8BD6-BDE7-804F-BE07-D9797B165325}" type="slidenum">
              <a:rPr lang="en-US" sz="90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2</a:t>
            </a:fld>
            <a:endParaRPr lang="en-US" sz="90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01994" y="1238018"/>
            <a:ext cx="7598398" cy="6878999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1pPr>
            <a:lvl2pPr marL="62865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Courier New" pitchFamily="49" charset="0"/>
              <a:buChar char="o"/>
              <a:defRPr sz="1300" cap="small">
                <a:latin typeface="Whitney" pitchFamily="50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pPr lvl="1">
              <a:defRPr/>
            </a:pPr>
            <a:r>
              <a:rPr lang="pt-BR" sz="18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Importância do Investimento em Infraestrutura</a:t>
            </a:r>
          </a:p>
          <a:p>
            <a:pPr lvl="1">
              <a:defRPr/>
            </a:pPr>
            <a:endParaRPr lang="pt-BR" sz="1800" b="1" dirty="0" smtClean="0">
              <a:solidFill>
                <a:schemeClr val="tx2">
                  <a:lumMod val="90000"/>
                  <a:lumOff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r>
              <a:rPr lang="pt-BR" sz="18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Política Fiscal</a:t>
            </a:r>
          </a:p>
          <a:p>
            <a:pPr lvl="1">
              <a:defRPr/>
            </a:pPr>
            <a:endParaRPr lang="pt-BR" sz="1800" b="1" dirty="0" smtClean="0">
              <a:solidFill>
                <a:schemeClr val="tx2">
                  <a:lumMod val="90000"/>
                  <a:lumOff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r>
              <a:rPr lang="pt-BR" sz="18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Política Monetária</a:t>
            </a:r>
          </a:p>
          <a:p>
            <a:pPr lvl="1">
              <a:defRPr/>
            </a:pPr>
            <a:endParaRPr lang="pt-BR" sz="1800" b="1" dirty="0">
              <a:solidFill>
                <a:schemeClr val="tx2">
                  <a:lumMod val="90000"/>
                  <a:lumOff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r>
              <a:rPr lang="pt-BR" sz="18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Política Tributária</a:t>
            </a:r>
          </a:p>
          <a:p>
            <a:pPr lvl="1">
              <a:defRPr/>
            </a:pPr>
            <a:endParaRPr lang="pt-BR" sz="1800" b="1" dirty="0" smtClean="0">
              <a:solidFill>
                <a:schemeClr val="tx2">
                  <a:lumMod val="90000"/>
                  <a:lumOff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endParaRPr lang="pt-BR" sz="1400" dirty="0" smtClean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endParaRPr lang="pt-BR" dirty="0" smtClean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endParaRPr lang="pt-BR" dirty="0" smtClean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endParaRPr lang="pt-BR" dirty="0" smtClean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endParaRPr lang="pt-BR" dirty="0" smtClean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lvl="1"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72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Tahoma"/>
                <a:cs typeface="Tahoma"/>
              </a:rPr>
              <a:t>Importância do Investimento em Infraestrutura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8061081" y="6629400"/>
            <a:ext cx="1082919" cy="228600"/>
          </a:xfrm>
        </p:spPr>
        <p:txBody>
          <a:bodyPr/>
          <a:lstStyle/>
          <a:p>
            <a:fld id="{16EE8BD6-BDE7-804F-BE07-D9797B16532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899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990600" y="330581"/>
            <a:ext cx="8229600" cy="4385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1800" b="1" cap="small" dirty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Importância do Investimento em Infraestrutura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381000"/>
            <a:ext cx="359398" cy="401680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16EE8BD6-BDE7-804F-BE07-D9797B165325}" type="slidenum">
              <a:rPr lang="en-US" sz="90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4</a:t>
            </a:fld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91580" y="1088740"/>
            <a:ext cx="7598398" cy="2769989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marL="171450" indent="-17145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1pPr>
            <a:lvl2pPr marL="80010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Arial" pitchFamily="34" charset="0"/>
              <a:buChar char="•"/>
              <a:defRPr sz="1200" u="none" cap="small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r>
              <a:rPr lang="pt-BR" sz="1600" dirty="0" smtClean="0"/>
              <a:t>O que sustenta o crescimento econômico é o investimento produtivo</a:t>
            </a:r>
          </a:p>
          <a:p>
            <a:r>
              <a:rPr lang="pt-BR" sz="1600" dirty="0" smtClean="0"/>
              <a:t>Decisão de investir como momento único</a:t>
            </a:r>
          </a:p>
          <a:p>
            <a:r>
              <a:rPr lang="pt-BR" sz="1600" dirty="0" smtClean="0"/>
              <a:t>Investidor lida com a incerteza</a:t>
            </a:r>
          </a:p>
          <a:p>
            <a:r>
              <a:rPr lang="pt-BR" sz="1600" dirty="0" smtClean="0"/>
              <a:t>Ponto crucial: definição de políticas públicas que incentivem o investimento = Minimizar as incertezas</a:t>
            </a:r>
          </a:p>
          <a:p>
            <a:r>
              <a:rPr lang="pt-BR" sz="1600" dirty="0" smtClean="0"/>
              <a:t>Investimento em infraestrutura gera externalidades positivas para a economia </a:t>
            </a:r>
            <a:endParaRPr lang="pt-BR" sz="1600" dirty="0"/>
          </a:p>
        </p:txBody>
      </p:sp>
      <p:sp>
        <p:nvSpPr>
          <p:cNvPr id="6" name="Text Placeholder 8"/>
          <p:cNvSpPr txBox="1">
            <a:spLocks/>
          </p:cNvSpPr>
          <p:nvPr/>
        </p:nvSpPr>
        <p:spPr bwMode="auto">
          <a:xfrm>
            <a:off x="1027176" y="711581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1600" dirty="0" smtClean="0">
                <a:solidFill>
                  <a:srgbClr val="00A1D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ASPECTOS GERAIS</a:t>
            </a:r>
            <a:endParaRPr lang="pt-BR" sz="16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82770" y="1066800"/>
            <a:ext cx="6976709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8"/>
          <p:cNvSpPr txBox="1">
            <a:spLocks/>
          </p:cNvSpPr>
          <p:nvPr/>
        </p:nvSpPr>
        <p:spPr bwMode="auto">
          <a:xfrm>
            <a:off x="1037792" y="3897052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1600" dirty="0" smtClean="0">
                <a:solidFill>
                  <a:srgbClr val="00A1D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CARACTERÍSTICAS DO INVESTIMENTO EM INFRAESTRUTURA</a:t>
            </a:r>
            <a:endParaRPr lang="pt-BR" sz="16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1093386" y="4252271"/>
            <a:ext cx="6976709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0"/>
          <p:cNvSpPr txBox="1"/>
          <p:nvPr/>
        </p:nvSpPr>
        <p:spPr>
          <a:xfrm>
            <a:off x="791580" y="4271286"/>
            <a:ext cx="7598398" cy="2400657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marL="171450" indent="-17145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1pPr>
            <a:lvl2pPr marL="80010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Arial" pitchFamily="34" charset="0"/>
              <a:buChar char="•"/>
              <a:defRPr sz="1200" u="none" cap="small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r>
              <a:rPr lang="pt-BR" sz="1600" dirty="0"/>
              <a:t>Ciclo </a:t>
            </a:r>
            <a:r>
              <a:rPr lang="pt-BR" sz="1600" dirty="0" smtClean="0"/>
              <a:t>longo e concentração </a:t>
            </a:r>
            <a:r>
              <a:rPr lang="pt-BR" sz="1600" dirty="0"/>
              <a:t>dos desembolsos no tempo</a:t>
            </a:r>
          </a:p>
          <a:p>
            <a:r>
              <a:rPr lang="pt-BR" sz="1600" dirty="0"/>
              <a:t>Baixa Liquidez do Investimento</a:t>
            </a:r>
          </a:p>
          <a:p>
            <a:r>
              <a:rPr lang="pt-BR" sz="1600" dirty="0"/>
              <a:t>Influência maior do arcabouço jurídico</a:t>
            </a:r>
          </a:p>
          <a:p>
            <a:r>
              <a:rPr lang="pt-BR" sz="1600" dirty="0"/>
              <a:t>Influência maior das políticas públicas (Fiscal, Tributária, Monetária, </a:t>
            </a:r>
            <a:r>
              <a:rPr lang="pt-BR" sz="1600" dirty="0" smtClean="0"/>
              <a:t>etc.)</a:t>
            </a:r>
            <a:endParaRPr lang="pt-BR" sz="1600" dirty="0"/>
          </a:p>
          <a:p>
            <a:r>
              <a:rPr lang="pt-BR" sz="1600" dirty="0"/>
              <a:t>Complexa Avaliação de Projeto</a:t>
            </a:r>
          </a:p>
        </p:txBody>
      </p:sp>
    </p:spTree>
    <p:extLst>
      <p:ext uri="{BB962C8B-B14F-4D97-AF65-F5344CB8AC3E}">
        <p14:creationId xmlns:p14="http://schemas.microsoft.com/office/powerpoint/2010/main" xmlns="" val="312522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990600" y="330581"/>
            <a:ext cx="8229600" cy="4385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1800" b="1" cap="small" dirty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Importância do Investimento em Infraestrutura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381000"/>
            <a:ext cx="359398" cy="401680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16EE8BD6-BDE7-804F-BE07-D9797B165325}" type="slidenum">
              <a:rPr lang="en-US" sz="90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5</a:t>
            </a:fld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91580" y="3842163"/>
            <a:ext cx="7598398" cy="1431161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marL="171450" indent="-17145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1pPr>
            <a:lvl2pPr marL="80010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Arial" pitchFamily="34" charset="0"/>
              <a:buChar char="•"/>
              <a:defRPr sz="1200" u="none" cap="small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r>
              <a:rPr lang="pt-BR" sz="1600" dirty="0"/>
              <a:t>Concessão </a:t>
            </a:r>
            <a:r>
              <a:rPr lang="pt-BR" sz="1600" dirty="0" smtClean="0"/>
              <a:t>Comum (Lei 8.987/95)</a:t>
            </a:r>
            <a:endParaRPr lang="pt-BR" sz="1600" dirty="0"/>
          </a:p>
          <a:p>
            <a:r>
              <a:rPr lang="pt-BR" sz="1600" dirty="0" smtClean="0"/>
              <a:t>PPP – Concessão Administrativa e Patrocinada </a:t>
            </a:r>
            <a:r>
              <a:rPr lang="pt-BR" sz="1600" dirty="0"/>
              <a:t>(Lei 11.079/04)</a:t>
            </a:r>
          </a:p>
          <a:p>
            <a:r>
              <a:rPr lang="pt-BR" sz="1600" dirty="0"/>
              <a:t>Outras Estruturações</a:t>
            </a:r>
          </a:p>
        </p:txBody>
      </p:sp>
      <p:sp>
        <p:nvSpPr>
          <p:cNvPr id="6" name="Text Placeholder 8"/>
          <p:cNvSpPr txBox="1">
            <a:spLocks/>
          </p:cNvSpPr>
          <p:nvPr/>
        </p:nvSpPr>
        <p:spPr bwMode="auto">
          <a:xfrm>
            <a:off x="978432" y="3451339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1600" dirty="0" smtClean="0">
                <a:solidFill>
                  <a:srgbClr val="00A1D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INTERAÇÃO PÚBLICO/PRIVADO</a:t>
            </a:r>
            <a:endParaRPr lang="pt-BR" sz="16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82770" y="3820223"/>
            <a:ext cx="6976709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8"/>
          <p:cNvSpPr txBox="1">
            <a:spLocks/>
          </p:cNvSpPr>
          <p:nvPr/>
        </p:nvSpPr>
        <p:spPr bwMode="auto">
          <a:xfrm>
            <a:off x="931812" y="5232387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1600" dirty="0" smtClean="0">
                <a:solidFill>
                  <a:srgbClr val="00A1D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FINANCIAMENTO DO INVESTIMENTO EM INFRAESTRUTURA</a:t>
            </a:r>
            <a:endParaRPr lang="pt-BR" sz="16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1015671" y="5595920"/>
            <a:ext cx="6976709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0"/>
          <p:cNvSpPr txBox="1"/>
          <p:nvPr/>
        </p:nvSpPr>
        <p:spPr>
          <a:xfrm>
            <a:off x="791580" y="5614935"/>
            <a:ext cx="7598398" cy="946413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marL="171450" indent="-17145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1pPr>
            <a:lvl2pPr marL="80010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Arial" pitchFamily="34" charset="0"/>
              <a:buChar char="•"/>
              <a:defRPr sz="1200" u="none" cap="small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r>
              <a:rPr lang="pt-BR" sz="1600" dirty="0" smtClean="0"/>
              <a:t>Papel do BNDES e CEF</a:t>
            </a:r>
          </a:p>
          <a:p>
            <a:r>
              <a:rPr lang="pt-BR" sz="1600" dirty="0" smtClean="0"/>
              <a:t>Papel das instituições financeiras privadas e do mercado de capitais</a:t>
            </a:r>
          </a:p>
        </p:txBody>
      </p:sp>
      <p:sp>
        <p:nvSpPr>
          <p:cNvPr id="13" name="Text Placeholder 8"/>
          <p:cNvSpPr txBox="1">
            <a:spLocks/>
          </p:cNvSpPr>
          <p:nvPr/>
        </p:nvSpPr>
        <p:spPr bwMode="auto">
          <a:xfrm>
            <a:off x="1027176" y="722683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1600" dirty="0" smtClean="0">
                <a:solidFill>
                  <a:srgbClr val="00A1D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INVESTIMENTO EM INFRAESTRUTURA DO SETOR PÚBLICO</a:t>
            </a:r>
            <a:endParaRPr lang="pt-BR" sz="16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4" name="Conector reto 13"/>
          <p:cNvCxnSpPr/>
          <p:nvPr/>
        </p:nvCxnSpPr>
        <p:spPr>
          <a:xfrm>
            <a:off x="1129390" y="1083919"/>
            <a:ext cx="6976709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0"/>
          <p:cNvSpPr txBox="1"/>
          <p:nvPr/>
        </p:nvSpPr>
        <p:spPr>
          <a:xfrm>
            <a:off x="867289" y="1139705"/>
            <a:ext cx="7598398" cy="2400657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marL="171450" indent="-17145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1pPr>
            <a:lvl2pPr marL="80010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Arial" pitchFamily="34" charset="0"/>
              <a:buChar char="•"/>
              <a:defRPr sz="1200" u="none" cap="small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r>
              <a:rPr lang="pt-BR" sz="1600" dirty="0"/>
              <a:t>Condicionantes das contas públicas</a:t>
            </a:r>
          </a:p>
          <a:p>
            <a:r>
              <a:rPr lang="pt-BR" sz="1600" dirty="0"/>
              <a:t>Investimentos de empresas </a:t>
            </a:r>
            <a:r>
              <a:rPr lang="pt-BR" sz="1600" dirty="0" smtClean="0"/>
              <a:t>estatais</a:t>
            </a:r>
            <a:endParaRPr lang="pt-BR" sz="1600" dirty="0"/>
          </a:p>
          <a:p>
            <a:r>
              <a:rPr lang="pt-BR" sz="1600" dirty="0" smtClean="0"/>
              <a:t>Saneamento </a:t>
            </a:r>
            <a:r>
              <a:rPr lang="pt-BR" sz="1600" dirty="0"/>
              <a:t>Básico</a:t>
            </a:r>
          </a:p>
          <a:p>
            <a:r>
              <a:rPr lang="pt-BR" sz="1600" dirty="0" smtClean="0"/>
              <a:t>Transportes</a:t>
            </a:r>
            <a:endParaRPr lang="pt-BR" sz="1600" dirty="0"/>
          </a:p>
          <a:p>
            <a:r>
              <a:rPr lang="pt-BR" sz="1600" dirty="0" smtClean="0"/>
              <a:t> Mobilidade </a:t>
            </a:r>
            <a:r>
              <a:rPr lang="pt-BR" sz="1600" dirty="0"/>
              <a:t>Urbana</a:t>
            </a:r>
          </a:p>
        </p:txBody>
      </p:sp>
    </p:spTree>
    <p:extLst>
      <p:ext uri="{BB962C8B-B14F-4D97-AF65-F5344CB8AC3E}">
        <p14:creationId xmlns:p14="http://schemas.microsoft.com/office/powerpoint/2010/main" xmlns="" val="260868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  <a:t>Política Fiscal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8061081" y="6629400"/>
            <a:ext cx="1082919" cy="228600"/>
          </a:xfrm>
        </p:spPr>
        <p:txBody>
          <a:bodyPr/>
          <a:lstStyle/>
          <a:p>
            <a:fld id="{16EE8BD6-BDE7-804F-BE07-D9797B16532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660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990600" y="330581"/>
            <a:ext cx="8229600" cy="4385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1800" b="1" cap="small" dirty="0" smtClean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Política Fiscal</a:t>
            </a:r>
            <a:endParaRPr lang="pt-BR" sz="1800" b="1" cap="small" dirty="0">
              <a:solidFill>
                <a:srgbClr val="142D6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381000"/>
            <a:ext cx="359398" cy="401680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16EE8BD6-BDE7-804F-BE07-D9797B165325}" type="slidenum">
              <a:rPr lang="en-US" sz="90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7</a:t>
            </a:fld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91580" y="1088740"/>
            <a:ext cx="7598398" cy="5096139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marL="171450" indent="-17145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1pPr>
            <a:lvl2pPr marL="80010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Arial" pitchFamily="34" charset="0"/>
              <a:buChar char="•"/>
              <a:defRPr sz="1200" u="sng" cap="small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pPr marL="0" indent="0">
              <a:buNone/>
            </a:pPr>
            <a:r>
              <a:rPr lang="pt-BR" sz="1600" dirty="0">
                <a:solidFill>
                  <a:srgbClr val="00A1D6"/>
                </a:solidFill>
              </a:rPr>
              <a:t>	</a:t>
            </a:r>
            <a:r>
              <a:rPr lang="pt-BR" sz="1600" dirty="0" smtClean="0">
                <a:solidFill>
                  <a:srgbClr val="00A1D6"/>
                </a:solidFill>
              </a:rPr>
              <a:t>IMPACTOS ASSOCIADOS À DEMANDA</a:t>
            </a:r>
          </a:p>
          <a:p>
            <a:pPr lvl="1"/>
            <a:r>
              <a:rPr lang="pt-BR" sz="1600" u="none" dirty="0" smtClean="0"/>
              <a:t>Política fiscal austera </a:t>
            </a:r>
            <a:r>
              <a:rPr lang="pt-BR" sz="1400" u="none" dirty="0" smtClean="0"/>
              <a:t>PODE</a:t>
            </a:r>
            <a:r>
              <a:rPr lang="pt-BR" sz="1600" u="none" dirty="0" smtClean="0"/>
              <a:t> reduzir o crescimento da renda agregada e consequentemente a demanda agregada</a:t>
            </a:r>
          </a:p>
          <a:p>
            <a:pPr lvl="1"/>
            <a:r>
              <a:rPr lang="pt-BR" sz="1600" u="none" dirty="0" smtClean="0"/>
              <a:t>A menor demanda agregada deprime a demanda por serviços públicos relacionados à infraestrutura</a:t>
            </a:r>
            <a:endParaRPr lang="pt-BR" sz="1600" u="none" dirty="0"/>
          </a:p>
          <a:p>
            <a:pPr marL="0" indent="0">
              <a:buNone/>
            </a:pPr>
            <a:r>
              <a:rPr lang="pt-BR" sz="1600" dirty="0" smtClean="0">
                <a:solidFill>
                  <a:schemeClr val="accent1"/>
                </a:solidFill>
              </a:rPr>
              <a:t>	</a:t>
            </a:r>
            <a:r>
              <a:rPr lang="pt-BR" sz="1600" dirty="0" smtClean="0">
                <a:solidFill>
                  <a:srgbClr val="00A1D6"/>
                </a:solidFill>
              </a:rPr>
              <a:t>IMPACTOS ASSOCIADOS À OFERTA</a:t>
            </a:r>
          </a:p>
          <a:p>
            <a:pPr lvl="1"/>
            <a:r>
              <a:rPr lang="pt-BR" sz="1600" u="none" dirty="0" smtClean="0"/>
              <a:t>Grande parte dos gastos públicos são correntes e com pouca margem para redução</a:t>
            </a:r>
          </a:p>
          <a:p>
            <a:pPr lvl="1"/>
            <a:r>
              <a:rPr lang="pt-BR" sz="1600" u="none" dirty="0" smtClean="0"/>
              <a:t>Gastos públicos com investimentos podem ser reduzidos com mais facilidade – </a:t>
            </a:r>
            <a:r>
              <a:rPr lang="pt-BR" sz="1400" u="none" dirty="0" smtClean="0"/>
              <a:t>VARIÁVEL DE AJSTE</a:t>
            </a:r>
            <a:endParaRPr lang="pt-BR" sz="1600" u="none" dirty="0" smtClean="0"/>
          </a:p>
          <a:p>
            <a:pPr lvl="1"/>
            <a:r>
              <a:rPr lang="pt-BR" sz="1600" u="none" dirty="0" smtClean="0"/>
              <a:t>Necessidade do setor público promover o investimento em projetos </a:t>
            </a:r>
            <a:r>
              <a:rPr lang="pt-BR" sz="1400" u="none" dirty="0" smtClean="0"/>
              <a:t>MENOS ATRATIVOS EM TERMOS  </a:t>
            </a:r>
            <a:r>
              <a:rPr lang="pt-BR" sz="1600" u="none" dirty="0" smtClean="0"/>
              <a:t>financeiros mas com grande retorno social/econômico</a:t>
            </a:r>
            <a:endParaRPr lang="pt-BR" sz="1600" u="none" dirty="0"/>
          </a:p>
          <a:p>
            <a:endParaRPr lang="pt-BR" sz="1600" dirty="0"/>
          </a:p>
        </p:txBody>
      </p:sp>
      <p:sp>
        <p:nvSpPr>
          <p:cNvPr id="8" name="Text Placeholder 8"/>
          <p:cNvSpPr txBox="1">
            <a:spLocks/>
          </p:cNvSpPr>
          <p:nvPr/>
        </p:nvSpPr>
        <p:spPr bwMode="auto">
          <a:xfrm>
            <a:off x="1073796" y="548680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pt-BR" sz="16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1345523" y="1484784"/>
            <a:ext cx="6682861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295636" y="3284984"/>
            <a:ext cx="6682861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3129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Tahoma"/>
                <a:cs typeface="Tahoma"/>
              </a:rPr>
              <a:t>Política Monetária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8061081" y="6629400"/>
            <a:ext cx="1082919" cy="228600"/>
          </a:xfrm>
        </p:spPr>
        <p:txBody>
          <a:bodyPr/>
          <a:lstStyle/>
          <a:p>
            <a:fld id="{16EE8BD6-BDE7-804F-BE07-D9797B16532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502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990600" y="330581"/>
            <a:ext cx="8229600" cy="4385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1800" b="1" cap="small" dirty="0" smtClean="0">
                <a:solidFill>
                  <a:srgbClr val="142D6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Política Monetária</a:t>
            </a:r>
            <a:endParaRPr lang="pt-BR" sz="1800" b="1" cap="small" dirty="0">
              <a:solidFill>
                <a:srgbClr val="142D6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381000"/>
            <a:ext cx="359398" cy="401680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16EE8BD6-BDE7-804F-BE07-D9797B165325}" type="slidenum">
              <a:rPr lang="en-US" sz="90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9</a:t>
            </a:fld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91580" y="1088740"/>
            <a:ext cx="7598398" cy="5096139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>
            <a:defPPr>
              <a:defRPr lang="en-US"/>
            </a:defPPr>
            <a:lvl1pPr marL="171450" indent="-17145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1pPr>
            <a:lvl2pPr marL="800100" lvl="1" indent="-171450">
              <a:lnSpc>
                <a:spcPct val="114000"/>
              </a:lnSpc>
              <a:spcBef>
                <a:spcPts val="300"/>
              </a:spcBef>
              <a:spcAft>
                <a:spcPts val="600"/>
              </a:spcAft>
              <a:buClr>
                <a:srgbClr val="0092D2"/>
              </a:buClr>
              <a:buFont typeface="Arial" pitchFamily="34" charset="0"/>
              <a:buChar char="•"/>
              <a:defRPr sz="1200" u="none" cap="small">
                <a:latin typeface="Tahoma" panose="020B0604030504040204" pitchFamily="34" charset="0"/>
                <a:ea typeface="Tahoma" panose="020B0604030504040204" pitchFamily="34" charset="0"/>
                <a:cs typeface="Tahoma" pitchFamily="34" charset="0"/>
              </a:defRPr>
            </a:lvl2pPr>
            <a:lvl3pPr marL="0" lvl="2" indent="-457200" algn="just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defRPr sz="1300">
                <a:latin typeface="Whitney" pitchFamily="50" charset="0"/>
                <a:cs typeface="Tahoma" pitchFamily="34" charset="0"/>
              </a:defRPr>
            </a:lvl3pPr>
          </a:lstStyle>
          <a:p>
            <a:r>
              <a:rPr lang="pt-BR" sz="1600" dirty="0">
                <a:solidFill>
                  <a:srgbClr val="00A1D6"/>
                </a:solidFill>
              </a:rPr>
              <a:t>POLÍTICA MONETÁRIA RESTRITIVA: APERTO NO CRÉDITO E JUROS MAIS ELEVADOS</a:t>
            </a:r>
          </a:p>
          <a:p>
            <a:pPr lvl="1"/>
            <a:r>
              <a:rPr lang="pt-BR" sz="1600" dirty="0" smtClean="0"/>
              <a:t>Custo financeiro: aumenta despesas financeiras e custo de capital de terceiros</a:t>
            </a:r>
          </a:p>
          <a:p>
            <a:pPr lvl="1"/>
            <a:r>
              <a:rPr lang="pt-BR" sz="1600" dirty="0" smtClean="0"/>
              <a:t>Custo de oportunidade: aumenta o custo de capital próprio</a:t>
            </a:r>
          </a:p>
          <a:p>
            <a:pPr lvl="1"/>
            <a:r>
              <a:rPr lang="pt-BR" sz="1600" dirty="0" smtClean="0"/>
              <a:t>Dificuldade maior de financiamento (contratação, prazos, custos financeiros, estruturação de garantias, etc.)</a:t>
            </a:r>
            <a:endParaRPr lang="pt-BR" sz="1600" dirty="0"/>
          </a:p>
          <a:p>
            <a:pPr lvl="1"/>
            <a:r>
              <a:rPr lang="pt-BR" sz="1600" dirty="0" smtClean="0"/>
              <a:t>Impacto negativo na demanda agregada: redução da rentabilidade </a:t>
            </a:r>
            <a:r>
              <a:rPr lang="pt-BR" sz="1400" dirty="0" smtClean="0"/>
              <a:t>PREVISTA</a:t>
            </a:r>
            <a:r>
              <a:rPr lang="pt-BR" sz="1600" dirty="0" smtClean="0"/>
              <a:t> dos projetos </a:t>
            </a:r>
            <a:endParaRPr lang="pt-BR" sz="1600" dirty="0"/>
          </a:p>
          <a:p>
            <a:pPr lvl="1"/>
            <a:endParaRPr lang="pt-BR" sz="1600" dirty="0" smtClean="0"/>
          </a:p>
          <a:p>
            <a:pPr marL="628650" lvl="1" indent="0" algn="just">
              <a:buNone/>
            </a:pPr>
            <a:r>
              <a:rPr lang="pt-BR" sz="1600" dirty="0" smtClean="0"/>
              <a:t>DESESTÍMULO AO INVESTIMENTO COMO UM TODO, MAS PARTICULARMENTE, DADAS SUAS CARACTERÍSTICAS, AO INVESTIMENTO EM INFRAESTRUTURA</a:t>
            </a:r>
            <a:endParaRPr lang="pt-BR" sz="1600" dirty="0"/>
          </a:p>
          <a:p>
            <a:endParaRPr lang="pt-BR" sz="1600" dirty="0"/>
          </a:p>
        </p:txBody>
      </p:sp>
      <p:sp>
        <p:nvSpPr>
          <p:cNvPr id="6" name="Text Placeholder 8"/>
          <p:cNvSpPr txBox="1">
            <a:spLocks/>
          </p:cNvSpPr>
          <p:nvPr/>
        </p:nvSpPr>
        <p:spPr bwMode="auto">
          <a:xfrm>
            <a:off x="1027176" y="711581"/>
            <a:ext cx="7278624" cy="3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pt-BR" sz="1400" dirty="0">
              <a:solidFill>
                <a:srgbClr val="00A1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82770" y="1160748"/>
            <a:ext cx="6976709" cy="0"/>
          </a:xfrm>
          <a:prstGeom prst="line">
            <a:avLst/>
          </a:prstGeom>
          <a:ln w="6350">
            <a:solidFill>
              <a:srgbClr val="0C46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547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8336</TotalTime>
  <Words>685</Words>
  <Application>Microsoft Office PowerPoint</Application>
  <PresentationFormat>Apresentação na tela (4:3)</PresentationFormat>
  <Paragraphs>126</Paragraphs>
  <Slides>17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Agenda</vt:lpstr>
      <vt:lpstr>Importância do Investimento em Infraestrutura</vt:lpstr>
      <vt:lpstr>Importância do Investimento em Infraestrutura</vt:lpstr>
      <vt:lpstr>Importância do Investimento em Infraestrutura</vt:lpstr>
      <vt:lpstr>Política Fiscal</vt:lpstr>
      <vt:lpstr>Política Fiscal</vt:lpstr>
      <vt:lpstr>Política Monetária</vt:lpstr>
      <vt:lpstr>Política Monetária</vt:lpstr>
      <vt:lpstr>Política Tributária</vt:lpstr>
      <vt:lpstr>Política Tributária</vt:lpstr>
      <vt:lpstr>Anexo I    Custo de Capital de Contratos de Concessão</vt:lpstr>
      <vt:lpstr>Custo de Capital de Contratos de Concessão</vt:lpstr>
      <vt:lpstr>Custo de Capital de Contratos de Concessão</vt:lpstr>
      <vt:lpstr>Custo de Capital de Contratos de Concessão</vt:lpstr>
      <vt:lpstr>Pontos para Discussão     - Edição de Legislação Específica para PPP Administrativa e PPP Patrocinada  - 5% da RCL – Comprometimento para Contraprestação Pecuniária  </vt:lpstr>
      <vt:lpstr>Slide 17</vt:lpstr>
    </vt:vector>
  </TitlesOfParts>
  <Company>A10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adrianap</cp:lastModifiedBy>
  <cp:revision>414</cp:revision>
  <cp:lastPrinted>2014-05-18T14:58:39Z</cp:lastPrinted>
  <dcterms:created xsi:type="dcterms:W3CDTF">2012-05-10T20:03:14Z</dcterms:created>
  <dcterms:modified xsi:type="dcterms:W3CDTF">2014-05-19T22:32:36Z</dcterms:modified>
</cp:coreProperties>
</file>