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handoutMasterIdLst>
    <p:handoutMasterId r:id="rId12"/>
  </p:handoutMasterIdLst>
  <p:sldIdLst>
    <p:sldId id="270" r:id="rId2"/>
    <p:sldId id="338" r:id="rId3"/>
    <p:sldId id="339" r:id="rId4"/>
    <p:sldId id="353" r:id="rId5"/>
    <p:sldId id="354" r:id="rId6"/>
    <p:sldId id="355" r:id="rId7"/>
    <p:sldId id="358" r:id="rId8"/>
    <p:sldId id="357" r:id="rId9"/>
    <p:sldId id="283" r:id="rId10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739D"/>
    <a:srgbClr val="85312F"/>
    <a:srgbClr val="0000FF"/>
    <a:srgbClr val="114B73"/>
    <a:srgbClr val="003399"/>
    <a:srgbClr val="098736"/>
    <a:srgbClr val="FFFFFF"/>
    <a:srgbClr val="26A345"/>
    <a:srgbClr val="147D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9822" autoAdjust="0"/>
  </p:normalViewPr>
  <p:slideViewPr>
    <p:cSldViewPr>
      <p:cViewPr varScale="1">
        <p:scale>
          <a:sx n="92" d="100"/>
          <a:sy n="92" d="100"/>
        </p:scale>
        <p:origin x="94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D779AB-8BC7-44D1-A014-E32CB68FC977}" type="doc">
      <dgm:prSet loTypeId="urn:microsoft.com/office/officeart/2005/8/layout/hProcess9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C902A1A-20EB-4F6E-820F-92ABE9D70DC2}">
      <dgm:prSet phldrT="[Texto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pt-BR" dirty="0" smtClean="0"/>
            <a:t>Insumos</a:t>
          </a:r>
          <a:endParaRPr lang="pt-BR" dirty="0"/>
        </a:p>
      </dgm:t>
    </dgm:pt>
    <dgm:pt modelId="{4CEE6D77-7728-4A3A-B4BC-5DD72331A55B}" type="parTrans" cxnId="{4B75EA40-02B2-49E0-B6AB-ED5F06162078}">
      <dgm:prSet/>
      <dgm:spPr/>
      <dgm:t>
        <a:bodyPr/>
        <a:lstStyle/>
        <a:p>
          <a:endParaRPr lang="pt-BR"/>
        </a:p>
      </dgm:t>
    </dgm:pt>
    <dgm:pt modelId="{92DF4BB9-EC6E-4C73-B034-2BECD04227CE}" type="sibTrans" cxnId="{4B75EA40-02B2-49E0-B6AB-ED5F06162078}">
      <dgm:prSet/>
      <dgm:spPr/>
      <dgm:t>
        <a:bodyPr/>
        <a:lstStyle/>
        <a:p>
          <a:endParaRPr lang="pt-BR"/>
        </a:p>
      </dgm:t>
    </dgm:pt>
    <dgm:pt modelId="{8E0AA8B3-1D75-456A-B048-F3DA36E07AC2}">
      <dgm:prSet phldrT="[Texto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pt-BR" dirty="0" smtClean="0"/>
            <a:t>Originação</a:t>
          </a:r>
          <a:endParaRPr lang="pt-BR" dirty="0"/>
        </a:p>
      </dgm:t>
    </dgm:pt>
    <dgm:pt modelId="{1395B922-C949-445C-88BB-F77CA6478505}" type="parTrans" cxnId="{ADC662CE-0F83-4F08-99BE-212700A1A432}">
      <dgm:prSet/>
      <dgm:spPr/>
      <dgm:t>
        <a:bodyPr/>
        <a:lstStyle/>
        <a:p>
          <a:endParaRPr lang="pt-BR"/>
        </a:p>
      </dgm:t>
    </dgm:pt>
    <dgm:pt modelId="{53CA6569-3790-41B5-B5BF-5E2C4B3E5C14}" type="sibTrans" cxnId="{ADC662CE-0F83-4F08-99BE-212700A1A432}">
      <dgm:prSet/>
      <dgm:spPr/>
      <dgm:t>
        <a:bodyPr/>
        <a:lstStyle/>
        <a:p>
          <a:endParaRPr lang="pt-BR"/>
        </a:p>
      </dgm:t>
    </dgm:pt>
    <dgm:pt modelId="{4FD422D7-EF2D-4571-9CA6-B809B76A9A4D}">
      <dgm:prSet phldrT="[Texto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pt-BR" dirty="0" smtClean="0"/>
            <a:t>Armazenagem</a:t>
          </a:r>
          <a:endParaRPr lang="pt-BR" dirty="0"/>
        </a:p>
      </dgm:t>
    </dgm:pt>
    <dgm:pt modelId="{A83A45C0-EAC7-4FC7-B50B-D3C659DB051F}" type="parTrans" cxnId="{7B29C507-8B3B-427F-9131-E83441A0E24F}">
      <dgm:prSet/>
      <dgm:spPr/>
      <dgm:t>
        <a:bodyPr/>
        <a:lstStyle/>
        <a:p>
          <a:endParaRPr lang="pt-BR"/>
        </a:p>
      </dgm:t>
    </dgm:pt>
    <dgm:pt modelId="{51285FD4-2708-45E2-8E5F-97D99210642D}" type="sibTrans" cxnId="{7B29C507-8B3B-427F-9131-E83441A0E24F}">
      <dgm:prSet/>
      <dgm:spPr/>
      <dgm:t>
        <a:bodyPr/>
        <a:lstStyle/>
        <a:p>
          <a:endParaRPr lang="pt-BR"/>
        </a:p>
      </dgm:t>
    </dgm:pt>
    <dgm:pt modelId="{10BDA4A1-EFD7-4CC7-8410-EB89ED6EDCA7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pt-BR" dirty="0" smtClean="0"/>
            <a:t>Agroindustrialização</a:t>
          </a:r>
          <a:endParaRPr lang="pt-BR" dirty="0"/>
        </a:p>
      </dgm:t>
    </dgm:pt>
    <dgm:pt modelId="{85926885-5F4D-458C-A75B-174C12C87E8B}" type="parTrans" cxnId="{74B7FA61-6542-457C-89D3-84C693A3F1CB}">
      <dgm:prSet/>
      <dgm:spPr/>
      <dgm:t>
        <a:bodyPr/>
        <a:lstStyle/>
        <a:p>
          <a:endParaRPr lang="pt-BR"/>
        </a:p>
      </dgm:t>
    </dgm:pt>
    <dgm:pt modelId="{25E23233-3DDB-4D1D-B462-392373385FE3}" type="sibTrans" cxnId="{74B7FA61-6542-457C-89D3-84C693A3F1CB}">
      <dgm:prSet/>
      <dgm:spPr/>
      <dgm:t>
        <a:bodyPr/>
        <a:lstStyle/>
        <a:p>
          <a:endParaRPr lang="pt-BR"/>
        </a:p>
      </dgm:t>
    </dgm:pt>
    <dgm:pt modelId="{5B374D61-1526-49E6-8D08-E893506D772C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pt-BR" dirty="0" smtClean="0"/>
            <a:t>Comercialização</a:t>
          </a:r>
          <a:endParaRPr lang="pt-BR" dirty="0"/>
        </a:p>
      </dgm:t>
    </dgm:pt>
    <dgm:pt modelId="{4AFBB210-867C-4CEA-9B40-BC691D2566BE}" type="parTrans" cxnId="{249C3675-F948-408A-ADA5-4E4D983CC54C}">
      <dgm:prSet/>
      <dgm:spPr/>
      <dgm:t>
        <a:bodyPr/>
        <a:lstStyle/>
        <a:p>
          <a:endParaRPr lang="pt-BR"/>
        </a:p>
      </dgm:t>
    </dgm:pt>
    <dgm:pt modelId="{A753A2B5-A0A8-4A2D-8765-F30FD9D222A2}" type="sibTrans" cxnId="{249C3675-F948-408A-ADA5-4E4D983CC54C}">
      <dgm:prSet/>
      <dgm:spPr/>
      <dgm:t>
        <a:bodyPr/>
        <a:lstStyle/>
        <a:p>
          <a:endParaRPr lang="pt-BR"/>
        </a:p>
      </dgm:t>
    </dgm:pt>
    <dgm:pt modelId="{4AAD1D8E-B158-4205-9CEF-73E9F605EB6A}" type="pres">
      <dgm:prSet presAssocID="{B3D779AB-8BC7-44D1-A014-E32CB68FC977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2CFC2E2-C61E-4647-B7B9-8F3A7E36B2C2}" type="pres">
      <dgm:prSet presAssocID="{B3D779AB-8BC7-44D1-A014-E32CB68FC977}" presName="arrow" presStyleLbl="bgShp" presStyleIdx="0" presStyleCnt="1" custScaleX="102404" custLinFactNeighborY="-5585"/>
      <dgm:spPr/>
      <dgm:t>
        <a:bodyPr/>
        <a:lstStyle/>
        <a:p>
          <a:endParaRPr lang="pt-BR"/>
        </a:p>
      </dgm:t>
    </dgm:pt>
    <dgm:pt modelId="{4D428387-6BD5-4DD3-9DA6-47D2AFFB2CC5}" type="pres">
      <dgm:prSet presAssocID="{B3D779AB-8BC7-44D1-A014-E32CB68FC977}" presName="linearProcess" presStyleCnt="0"/>
      <dgm:spPr/>
      <dgm:t>
        <a:bodyPr/>
        <a:lstStyle/>
        <a:p>
          <a:endParaRPr lang="pt-BR"/>
        </a:p>
      </dgm:t>
    </dgm:pt>
    <dgm:pt modelId="{CF3CD1D0-8639-4698-8F78-2AA73B5838CF}" type="pres">
      <dgm:prSet presAssocID="{2C902A1A-20EB-4F6E-820F-92ABE9D70DC2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F7FE2B6-C540-480E-9071-A773714E9DB7}" type="pres">
      <dgm:prSet presAssocID="{92DF4BB9-EC6E-4C73-B034-2BECD04227CE}" presName="sibTrans" presStyleCnt="0"/>
      <dgm:spPr/>
      <dgm:t>
        <a:bodyPr/>
        <a:lstStyle/>
        <a:p>
          <a:endParaRPr lang="pt-BR"/>
        </a:p>
      </dgm:t>
    </dgm:pt>
    <dgm:pt modelId="{65F9CFB4-CA78-4C52-9615-4F0F9E86EB3B}" type="pres">
      <dgm:prSet presAssocID="{8E0AA8B3-1D75-456A-B048-F3DA36E07AC2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D7F7915-57C2-4F97-BA94-42EBEC4CFC86}" type="pres">
      <dgm:prSet presAssocID="{53CA6569-3790-41B5-B5BF-5E2C4B3E5C14}" presName="sibTrans" presStyleCnt="0"/>
      <dgm:spPr/>
      <dgm:t>
        <a:bodyPr/>
        <a:lstStyle/>
        <a:p>
          <a:endParaRPr lang="pt-BR"/>
        </a:p>
      </dgm:t>
    </dgm:pt>
    <dgm:pt modelId="{99FE1022-2159-4C6B-88F5-488B7F093512}" type="pres">
      <dgm:prSet presAssocID="{4FD422D7-EF2D-4571-9CA6-B809B76A9A4D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D8772E8-D2DA-473E-9C92-22D371CE7999}" type="pres">
      <dgm:prSet presAssocID="{51285FD4-2708-45E2-8E5F-97D99210642D}" presName="sibTrans" presStyleCnt="0"/>
      <dgm:spPr/>
      <dgm:t>
        <a:bodyPr/>
        <a:lstStyle/>
        <a:p>
          <a:endParaRPr lang="pt-BR"/>
        </a:p>
      </dgm:t>
    </dgm:pt>
    <dgm:pt modelId="{BF5B6527-4367-41AD-A85E-E71A0D1EBA77}" type="pres">
      <dgm:prSet presAssocID="{10BDA4A1-EFD7-4CC7-8410-EB89ED6EDCA7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D7E257D-9834-4FA2-948D-B8F1BD032876}" type="pres">
      <dgm:prSet presAssocID="{25E23233-3DDB-4D1D-B462-392373385FE3}" presName="sibTrans" presStyleCnt="0"/>
      <dgm:spPr/>
      <dgm:t>
        <a:bodyPr/>
        <a:lstStyle/>
        <a:p>
          <a:endParaRPr lang="pt-BR"/>
        </a:p>
      </dgm:t>
    </dgm:pt>
    <dgm:pt modelId="{C9E6DEF7-CB7B-4490-B0F2-F0C25430E30B}" type="pres">
      <dgm:prSet presAssocID="{5B374D61-1526-49E6-8D08-E893506D772C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49C3675-F948-408A-ADA5-4E4D983CC54C}" srcId="{B3D779AB-8BC7-44D1-A014-E32CB68FC977}" destId="{5B374D61-1526-49E6-8D08-E893506D772C}" srcOrd="4" destOrd="0" parTransId="{4AFBB210-867C-4CEA-9B40-BC691D2566BE}" sibTransId="{A753A2B5-A0A8-4A2D-8765-F30FD9D222A2}"/>
    <dgm:cxn modelId="{74B7FA61-6542-457C-89D3-84C693A3F1CB}" srcId="{B3D779AB-8BC7-44D1-A014-E32CB68FC977}" destId="{10BDA4A1-EFD7-4CC7-8410-EB89ED6EDCA7}" srcOrd="3" destOrd="0" parTransId="{85926885-5F4D-458C-A75B-174C12C87E8B}" sibTransId="{25E23233-3DDB-4D1D-B462-392373385FE3}"/>
    <dgm:cxn modelId="{74117FAD-E4EB-47FB-B0E4-9D7B3402A1B6}" type="presOf" srcId="{2C902A1A-20EB-4F6E-820F-92ABE9D70DC2}" destId="{CF3CD1D0-8639-4698-8F78-2AA73B5838CF}" srcOrd="0" destOrd="0" presId="urn:microsoft.com/office/officeart/2005/8/layout/hProcess9"/>
    <dgm:cxn modelId="{9639FFF0-3108-45CE-9605-0A1CCE809B8E}" type="presOf" srcId="{5B374D61-1526-49E6-8D08-E893506D772C}" destId="{C9E6DEF7-CB7B-4490-B0F2-F0C25430E30B}" srcOrd="0" destOrd="0" presId="urn:microsoft.com/office/officeart/2005/8/layout/hProcess9"/>
    <dgm:cxn modelId="{F329C3C8-8DA1-4F60-862B-0948D4A4E706}" type="presOf" srcId="{8E0AA8B3-1D75-456A-B048-F3DA36E07AC2}" destId="{65F9CFB4-CA78-4C52-9615-4F0F9E86EB3B}" srcOrd="0" destOrd="0" presId="urn:microsoft.com/office/officeart/2005/8/layout/hProcess9"/>
    <dgm:cxn modelId="{8A039FD9-C99C-4AC1-BFEA-95C1AAFC8475}" type="presOf" srcId="{B3D779AB-8BC7-44D1-A014-E32CB68FC977}" destId="{4AAD1D8E-B158-4205-9CEF-73E9F605EB6A}" srcOrd="0" destOrd="0" presId="urn:microsoft.com/office/officeart/2005/8/layout/hProcess9"/>
    <dgm:cxn modelId="{B1388157-14A1-4475-A947-36D789927A32}" type="presOf" srcId="{4FD422D7-EF2D-4571-9CA6-B809B76A9A4D}" destId="{99FE1022-2159-4C6B-88F5-488B7F093512}" srcOrd="0" destOrd="0" presId="urn:microsoft.com/office/officeart/2005/8/layout/hProcess9"/>
    <dgm:cxn modelId="{E8AF7A7D-78A3-41E9-B4A5-D15F9466AC48}" type="presOf" srcId="{10BDA4A1-EFD7-4CC7-8410-EB89ED6EDCA7}" destId="{BF5B6527-4367-41AD-A85E-E71A0D1EBA77}" srcOrd="0" destOrd="0" presId="urn:microsoft.com/office/officeart/2005/8/layout/hProcess9"/>
    <dgm:cxn modelId="{ADC662CE-0F83-4F08-99BE-212700A1A432}" srcId="{B3D779AB-8BC7-44D1-A014-E32CB68FC977}" destId="{8E0AA8B3-1D75-456A-B048-F3DA36E07AC2}" srcOrd="1" destOrd="0" parTransId="{1395B922-C949-445C-88BB-F77CA6478505}" sibTransId="{53CA6569-3790-41B5-B5BF-5E2C4B3E5C14}"/>
    <dgm:cxn modelId="{4B75EA40-02B2-49E0-B6AB-ED5F06162078}" srcId="{B3D779AB-8BC7-44D1-A014-E32CB68FC977}" destId="{2C902A1A-20EB-4F6E-820F-92ABE9D70DC2}" srcOrd="0" destOrd="0" parTransId="{4CEE6D77-7728-4A3A-B4BC-5DD72331A55B}" sibTransId="{92DF4BB9-EC6E-4C73-B034-2BECD04227CE}"/>
    <dgm:cxn modelId="{7B29C507-8B3B-427F-9131-E83441A0E24F}" srcId="{B3D779AB-8BC7-44D1-A014-E32CB68FC977}" destId="{4FD422D7-EF2D-4571-9CA6-B809B76A9A4D}" srcOrd="2" destOrd="0" parTransId="{A83A45C0-EAC7-4FC7-B50B-D3C659DB051F}" sibTransId="{51285FD4-2708-45E2-8E5F-97D99210642D}"/>
    <dgm:cxn modelId="{85049886-FBB6-4851-8537-CE4FD8516ECB}" type="presParOf" srcId="{4AAD1D8E-B158-4205-9CEF-73E9F605EB6A}" destId="{32CFC2E2-C61E-4647-B7B9-8F3A7E36B2C2}" srcOrd="0" destOrd="0" presId="urn:microsoft.com/office/officeart/2005/8/layout/hProcess9"/>
    <dgm:cxn modelId="{CC7D6FCE-6B32-474F-8C79-5BB909BCCF9E}" type="presParOf" srcId="{4AAD1D8E-B158-4205-9CEF-73E9F605EB6A}" destId="{4D428387-6BD5-4DD3-9DA6-47D2AFFB2CC5}" srcOrd="1" destOrd="0" presId="urn:microsoft.com/office/officeart/2005/8/layout/hProcess9"/>
    <dgm:cxn modelId="{E0CF1C3A-11C9-4A02-AD9D-74F64EBB9F8C}" type="presParOf" srcId="{4D428387-6BD5-4DD3-9DA6-47D2AFFB2CC5}" destId="{CF3CD1D0-8639-4698-8F78-2AA73B5838CF}" srcOrd="0" destOrd="0" presId="urn:microsoft.com/office/officeart/2005/8/layout/hProcess9"/>
    <dgm:cxn modelId="{C72BAFD5-6C03-4230-A72E-580C8F71DD56}" type="presParOf" srcId="{4D428387-6BD5-4DD3-9DA6-47D2AFFB2CC5}" destId="{0F7FE2B6-C540-480E-9071-A773714E9DB7}" srcOrd="1" destOrd="0" presId="urn:microsoft.com/office/officeart/2005/8/layout/hProcess9"/>
    <dgm:cxn modelId="{42864F7B-6EBF-4E11-BCE5-6D313D7ED6DF}" type="presParOf" srcId="{4D428387-6BD5-4DD3-9DA6-47D2AFFB2CC5}" destId="{65F9CFB4-CA78-4C52-9615-4F0F9E86EB3B}" srcOrd="2" destOrd="0" presId="urn:microsoft.com/office/officeart/2005/8/layout/hProcess9"/>
    <dgm:cxn modelId="{E00C3FCA-9E43-49A3-8133-3856808BAC69}" type="presParOf" srcId="{4D428387-6BD5-4DD3-9DA6-47D2AFFB2CC5}" destId="{4D7F7915-57C2-4F97-BA94-42EBEC4CFC86}" srcOrd="3" destOrd="0" presId="urn:microsoft.com/office/officeart/2005/8/layout/hProcess9"/>
    <dgm:cxn modelId="{1FB7246C-F719-4CF6-BBCE-591BDED46BDA}" type="presParOf" srcId="{4D428387-6BD5-4DD3-9DA6-47D2AFFB2CC5}" destId="{99FE1022-2159-4C6B-88F5-488B7F093512}" srcOrd="4" destOrd="0" presId="urn:microsoft.com/office/officeart/2005/8/layout/hProcess9"/>
    <dgm:cxn modelId="{16E57980-40F1-4B61-97EF-35EC4174AD93}" type="presParOf" srcId="{4D428387-6BD5-4DD3-9DA6-47D2AFFB2CC5}" destId="{5D8772E8-D2DA-473E-9C92-22D371CE7999}" srcOrd="5" destOrd="0" presId="urn:microsoft.com/office/officeart/2005/8/layout/hProcess9"/>
    <dgm:cxn modelId="{B9E7C6D8-4A81-41AE-B267-F3E21A451D1D}" type="presParOf" srcId="{4D428387-6BD5-4DD3-9DA6-47D2AFFB2CC5}" destId="{BF5B6527-4367-41AD-A85E-E71A0D1EBA77}" srcOrd="6" destOrd="0" presId="urn:microsoft.com/office/officeart/2005/8/layout/hProcess9"/>
    <dgm:cxn modelId="{5008C8E3-47FF-47B5-8AF6-86825EC5D9C2}" type="presParOf" srcId="{4D428387-6BD5-4DD3-9DA6-47D2AFFB2CC5}" destId="{7D7E257D-9834-4FA2-948D-B8F1BD032876}" srcOrd="7" destOrd="0" presId="urn:microsoft.com/office/officeart/2005/8/layout/hProcess9"/>
    <dgm:cxn modelId="{78148D55-60DB-43E0-8F6B-B465697A23B5}" type="presParOf" srcId="{4D428387-6BD5-4DD3-9DA6-47D2AFFB2CC5}" destId="{C9E6DEF7-CB7B-4490-B0F2-F0C25430E30B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CFC2E2-C61E-4647-B7B9-8F3A7E36B2C2}">
      <dsp:nvSpPr>
        <dsp:cNvPr id="0" name=""/>
        <dsp:cNvSpPr/>
      </dsp:nvSpPr>
      <dsp:spPr>
        <a:xfrm>
          <a:off x="554619" y="0"/>
          <a:ext cx="7451948" cy="121644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3CD1D0-8639-4698-8F78-2AA73B5838CF}">
      <dsp:nvSpPr>
        <dsp:cNvPr id="0" name=""/>
        <dsp:cNvSpPr/>
      </dsp:nvSpPr>
      <dsp:spPr>
        <a:xfrm>
          <a:off x="2292" y="364933"/>
          <a:ext cx="1558991" cy="486578"/>
        </a:xfrm>
        <a:prstGeom prst="roundRect">
          <a:avLst/>
        </a:prstGeom>
        <a:solidFill>
          <a:schemeClr val="accent1">
            <a:lumMod val="5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Insumos</a:t>
          </a:r>
          <a:endParaRPr lang="pt-BR" sz="1300" kern="1200" dirty="0"/>
        </a:p>
      </dsp:txBody>
      <dsp:txXfrm>
        <a:off x="26045" y="388686"/>
        <a:ext cx="1511485" cy="439072"/>
      </dsp:txXfrm>
    </dsp:sp>
    <dsp:sp modelId="{65F9CFB4-CA78-4C52-9615-4F0F9E86EB3B}">
      <dsp:nvSpPr>
        <dsp:cNvPr id="0" name=""/>
        <dsp:cNvSpPr/>
      </dsp:nvSpPr>
      <dsp:spPr>
        <a:xfrm>
          <a:off x="1751695" y="364933"/>
          <a:ext cx="1558991" cy="486578"/>
        </a:xfrm>
        <a:prstGeom prst="roundRect">
          <a:avLst/>
        </a:prstGeom>
        <a:solidFill>
          <a:schemeClr val="accent1">
            <a:lumMod val="5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Originação</a:t>
          </a:r>
          <a:endParaRPr lang="pt-BR" sz="1300" kern="1200" dirty="0"/>
        </a:p>
      </dsp:txBody>
      <dsp:txXfrm>
        <a:off x="1775448" y="388686"/>
        <a:ext cx="1511485" cy="439072"/>
      </dsp:txXfrm>
    </dsp:sp>
    <dsp:sp modelId="{99FE1022-2159-4C6B-88F5-488B7F093512}">
      <dsp:nvSpPr>
        <dsp:cNvPr id="0" name=""/>
        <dsp:cNvSpPr/>
      </dsp:nvSpPr>
      <dsp:spPr>
        <a:xfrm>
          <a:off x="3501097" y="364933"/>
          <a:ext cx="1558991" cy="486578"/>
        </a:xfrm>
        <a:prstGeom prst="roundRect">
          <a:avLst/>
        </a:prstGeom>
        <a:solidFill>
          <a:schemeClr val="accent1">
            <a:lumMod val="5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Armazenagem</a:t>
          </a:r>
          <a:endParaRPr lang="pt-BR" sz="1300" kern="1200" dirty="0"/>
        </a:p>
      </dsp:txBody>
      <dsp:txXfrm>
        <a:off x="3524850" y="388686"/>
        <a:ext cx="1511485" cy="439072"/>
      </dsp:txXfrm>
    </dsp:sp>
    <dsp:sp modelId="{BF5B6527-4367-41AD-A85E-E71A0D1EBA77}">
      <dsp:nvSpPr>
        <dsp:cNvPr id="0" name=""/>
        <dsp:cNvSpPr/>
      </dsp:nvSpPr>
      <dsp:spPr>
        <a:xfrm>
          <a:off x="5250500" y="364933"/>
          <a:ext cx="1558991" cy="486578"/>
        </a:xfrm>
        <a:prstGeom prst="roundRect">
          <a:avLst/>
        </a:prstGeom>
        <a:solidFill>
          <a:schemeClr val="accent1">
            <a:lumMod val="5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Agroindustrialização</a:t>
          </a:r>
          <a:endParaRPr lang="pt-BR" sz="1300" kern="1200" dirty="0"/>
        </a:p>
      </dsp:txBody>
      <dsp:txXfrm>
        <a:off x="5274253" y="388686"/>
        <a:ext cx="1511485" cy="439072"/>
      </dsp:txXfrm>
    </dsp:sp>
    <dsp:sp modelId="{C9E6DEF7-CB7B-4490-B0F2-F0C25430E30B}">
      <dsp:nvSpPr>
        <dsp:cNvPr id="0" name=""/>
        <dsp:cNvSpPr/>
      </dsp:nvSpPr>
      <dsp:spPr>
        <a:xfrm>
          <a:off x="6999902" y="364933"/>
          <a:ext cx="1558991" cy="486578"/>
        </a:xfrm>
        <a:prstGeom prst="roundRect">
          <a:avLst/>
        </a:prstGeom>
        <a:solidFill>
          <a:schemeClr val="accent1">
            <a:lumMod val="5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Comercialização</a:t>
          </a:r>
          <a:endParaRPr lang="pt-BR" sz="1300" kern="1200" dirty="0"/>
        </a:p>
      </dsp:txBody>
      <dsp:txXfrm>
        <a:off x="7023655" y="388686"/>
        <a:ext cx="1511485" cy="4390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81291-7097-40EE-AF15-04B1B7E25F94}" type="datetimeFigureOut">
              <a:rPr lang="pt-BR" smtClean="0"/>
              <a:t>25/09/2017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1D2E1A-1B68-4744-9D2B-3093761349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28175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FCA215-D169-4B0C-9C1B-99C8D1FC8A1A}" type="datetimeFigureOut">
              <a:rPr lang="pt-BR" smtClean="0"/>
              <a:t>25/09/2017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DBDC0-0A44-4DF4-996F-FD1DF3A720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7929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443BF4-9F5A-496B-B4BF-6F8F0844B875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45379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443BF4-9F5A-496B-B4BF-6F8F0844B875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05172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443BF4-9F5A-496B-B4BF-6F8F0844B875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82124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443BF4-9F5A-496B-B4BF-6F8F0844B875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75780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443BF4-9F5A-496B-B4BF-6F8F0844B875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80961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443BF4-9F5A-496B-B4BF-6F8F0844B875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90127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443BF4-9F5A-496B-B4BF-6F8F0844B875}" type="slidenum">
              <a:rPr lang="pt-BR" smtClean="0">
                <a:solidFill>
                  <a:prstClr val="black"/>
                </a:solidFill>
              </a:rPr>
              <a:pPr/>
              <a:t>8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384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374234" y="1492662"/>
            <a:ext cx="5320680" cy="1536576"/>
          </a:xfrm>
        </p:spPr>
        <p:txBody>
          <a:bodyPr/>
          <a:lstStyle>
            <a:lvl1pPr marL="0" indent="0" algn="r">
              <a:buNone/>
              <a:defRPr b="0" i="0">
                <a:solidFill>
                  <a:srgbClr val="FFFFFF"/>
                </a:solidFill>
                <a:latin typeface="Calibri Light"/>
                <a:cs typeface="Calibri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2627784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EB1CD4B-9BDD-4A67-A43E-23898CF3068A}" type="datetimeFigureOut">
              <a:rPr lang="pt-BR" smtClean="0"/>
              <a:pPr/>
              <a:t>25/09/2017</a:t>
            </a:fld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14C54C1-D574-45EA-87DD-7555B6C1C186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11760" y="260648"/>
            <a:ext cx="6275040" cy="1152128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1CD4B-9BDD-4A67-A43E-23898CF3068A}" type="datetimeFigureOut">
              <a:rPr lang="pt-BR" smtClean="0"/>
              <a:pPr/>
              <a:t>25/09/2017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54C1-D574-45EA-87DD-7555B6C1C18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1CD4B-9BDD-4A67-A43E-23898CF3068A}" type="datetimeFigureOut">
              <a:rPr lang="pt-BR" smtClean="0"/>
              <a:pPr/>
              <a:t>25/09/2017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54C1-D574-45EA-87DD-7555B6C1C18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DE9F5-960A-4565-9FFC-9D267B7CE453}" type="datetimeFigureOut">
              <a:rPr lang="pt-BR" smtClean="0"/>
              <a:pPr/>
              <a:t>25/09/2017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42E78-7431-43C0-951B-799FB48F73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063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1CD4B-9BDD-4A67-A43E-23898CF3068A}" type="datetimeFigureOut">
              <a:rPr lang="pt-BR" smtClean="0"/>
              <a:pPr/>
              <a:t>25/09/2017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54C1-D574-45EA-87DD-7555B6C1C18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1CD4B-9BDD-4A67-A43E-23898CF3068A}" type="datetimeFigureOut">
              <a:rPr lang="pt-BR" smtClean="0"/>
              <a:pPr/>
              <a:t>25/09/2017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54C1-D574-45EA-87DD-7555B6C1C18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1CD4B-9BDD-4A67-A43E-23898CF3068A}" type="datetimeFigureOut">
              <a:rPr lang="pt-BR" smtClean="0"/>
              <a:pPr/>
              <a:t>25/09/2017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54C1-D574-45EA-87DD-7555B6C1C18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1CD4B-9BDD-4A67-A43E-23898CF3068A}" type="datetimeFigureOut">
              <a:rPr lang="pt-BR" smtClean="0"/>
              <a:pPr/>
              <a:t>25/09/2017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54C1-D574-45EA-87DD-7555B6C1C18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1CD4B-9BDD-4A67-A43E-23898CF3068A}" type="datetimeFigureOut">
              <a:rPr lang="pt-BR" smtClean="0"/>
              <a:pPr/>
              <a:t>25/09/2017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54C1-D574-45EA-87DD-7555B6C1C18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1CD4B-9BDD-4A67-A43E-23898CF3068A}" type="datetimeFigureOut">
              <a:rPr lang="pt-BR" smtClean="0"/>
              <a:pPr/>
              <a:t>25/09/2017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54C1-D574-45EA-87DD-7555B6C1C18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1CD4B-9BDD-4A67-A43E-23898CF3068A}" type="datetimeFigureOut">
              <a:rPr lang="pt-BR" smtClean="0"/>
              <a:pPr/>
              <a:t>25/09/2017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54C1-D574-45EA-87DD-7555B6C1C18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1CD4B-9BDD-4A67-A43E-23898CF3068A}" type="datetimeFigureOut">
              <a:rPr lang="pt-BR" smtClean="0"/>
              <a:pPr/>
              <a:t>25/09/2017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C54C1-D574-45EA-87DD-7555B6C1C18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251520" y="544141"/>
            <a:ext cx="6923112" cy="9409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1520" y="1657747"/>
            <a:ext cx="864096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1CD4B-9BDD-4A67-A43E-23898CF3068A}" type="datetimeFigureOut">
              <a:rPr lang="pt-BR" smtClean="0"/>
              <a:pPr/>
              <a:t>25/09/2017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4C54C1-D574-45EA-87DD-7555B6C1C18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80" r:id="rId7"/>
    <p:sldLayoutId id="2147483681" r:id="rId8"/>
    <p:sldLayoutId id="2147483682" r:id="rId9"/>
    <p:sldLayoutId id="2147483683" r:id="rId10"/>
    <p:sldLayoutId id="2147483679" r:id="rId11"/>
    <p:sldLayoutId id="2147483684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rgbClr val="114B73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jpeg"/><Relationship Id="rId11" Type="http://schemas.openxmlformats.org/officeDocument/2006/relationships/diagramColors" Target="../diagrams/colors1.xml"/><Relationship Id="rId5" Type="http://schemas.openxmlformats.org/officeDocument/2006/relationships/image" Target="../media/image9.jpeg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8.jpeg"/><Relationship Id="rId9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555776" y="1844824"/>
            <a:ext cx="6480720" cy="1152128"/>
          </a:xfrm>
        </p:spPr>
        <p:txBody>
          <a:bodyPr>
            <a:normAutofit/>
          </a:bodyPr>
          <a:lstStyle/>
          <a:p>
            <a:pPr algn="l"/>
            <a:r>
              <a:rPr lang="pt-BR" sz="2800" b="1" dirty="0" smtClean="0"/>
              <a:t>Pesquisa Agropecuária Brasileira</a:t>
            </a:r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sz="2000" dirty="0" smtClean="0"/>
              <a:t>Demanda, oferta e difusão de informações</a:t>
            </a:r>
            <a:endParaRPr lang="pt-BR" sz="2800" dirty="0"/>
          </a:p>
        </p:txBody>
      </p:sp>
      <p:sp>
        <p:nvSpPr>
          <p:cNvPr id="2" name="CaixaDeTexto 1"/>
          <p:cNvSpPr txBox="1"/>
          <p:nvPr/>
        </p:nvSpPr>
        <p:spPr>
          <a:xfrm>
            <a:off x="2555776" y="4365104"/>
            <a:ext cx="626469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000" b="1" dirty="0" smtClean="0">
                <a:solidFill>
                  <a:schemeClr val="bg1"/>
                </a:solidFill>
              </a:rPr>
              <a:t>João Prieto</a:t>
            </a:r>
          </a:p>
          <a:p>
            <a:pPr algn="r"/>
            <a:r>
              <a:rPr lang="pt-BR" sz="1600" dirty="0" smtClean="0">
                <a:solidFill>
                  <a:schemeClr val="bg1"/>
                </a:solidFill>
              </a:rPr>
              <a:t>Analista Técnico e Econômico</a:t>
            </a:r>
          </a:p>
          <a:p>
            <a:pPr algn="r"/>
            <a:endParaRPr lang="pt-BR" sz="1600" dirty="0" smtClean="0">
              <a:solidFill>
                <a:schemeClr val="bg1"/>
              </a:solidFill>
            </a:endParaRPr>
          </a:p>
          <a:p>
            <a:pPr algn="r"/>
            <a:r>
              <a:rPr lang="pt-BR" sz="1600" dirty="0" smtClean="0">
                <a:solidFill>
                  <a:schemeClr val="bg1"/>
                </a:solidFill>
              </a:rPr>
              <a:t>Brasília, 26 de setembro de 2017</a:t>
            </a:r>
            <a:endParaRPr lang="pt-B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76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335368" y="720792"/>
            <a:ext cx="48864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600"/>
              </a:spcAft>
            </a:pPr>
            <a:r>
              <a:rPr lang="pt-BR" sz="32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Cooperativas agropecuárias</a:t>
            </a:r>
            <a:endParaRPr lang="pt-BR" sz="3200" b="1" dirty="0">
              <a:solidFill>
                <a:schemeClr val="accent1">
                  <a:lumMod val="75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1187624" y="1805812"/>
            <a:ext cx="64391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32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1,5 mil </a:t>
            </a:r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cooperativas </a:t>
            </a:r>
            <a:r>
              <a:rPr lang="pt-BR" sz="2400" dirty="0" smtClean="0">
                <a:solidFill>
                  <a:srgbClr val="4F81BD">
                    <a:lumMod val="75000"/>
                  </a:srgbClr>
                </a:solidFill>
              </a:rPr>
              <a:t>registradas </a:t>
            </a:r>
            <a:r>
              <a:rPr lang="pt-BR" sz="2400" dirty="0">
                <a:solidFill>
                  <a:srgbClr val="4F81BD">
                    <a:lumMod val="75000"/>
                  </a:srgbClr>
                </a:solidFill>
              </a:rPr>
              <a:t>no Sistema </a:t>
            </a:r>
            <a:r>
              <a:rPr lang="pt-BR" sz="2400" dirty="0" smtClean="0">
                <a:solidFill>
                  <a:srgbClr val="4F81BD">
                    <a:lumMod val="75000"/>
                  </a:srgbClr>
                </a:solidFill>
              </a:rPr>
              <a:t>OCB </a:t>
            </a:r>
            <a:endParaRPr lang="pt-BR" sz="2400" dirty="0">
              <a:solidFill>
                <a:prstClr val="black"/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2699793" y="2722968"/>
            <a:ext cx="60486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Mais de </a:t>
            </a:r>
            <a:r>
              <a:rPr lang="pt-BR" sz="32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1 milhão</a:t>
            </a:r>
            <a:r>
              <a:rPr lang="pt-BR" sz="24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 </a:t>
            </a:r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de produtores cooperados</a:t>
            </a:r>
            <a:endParaRPr lang="pt-BR" sz="2400" dirty="0">
              <a:solidFill>
                <a:prstClr val="black"/>
              </a:solidFill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336277" y="3640124"/>
            <a:ext cx="63239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Mais de </a:t>
            </a:r>
            <a:r>
              <a:rPr lang="pt-BR" sz="3200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180 mil </a:t>
            </a:r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empregos diretos gerados</a:t>
            </a:r>
            <a:endParaRPr lang="pt-BR" sz="2400" dirty="0">
              <a:solidFill>
                <a:prstClr val="black"/>
              </a:solidFill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251520" y="4778888"/>
            <a:ext cx="8640960" cy="1726824"/>
            <a:chOff x="163620" y="4867753"/>
            <a:chExt cx="8708270" cy="1726824"/>
          </a:xfrm>
          <a:effectLst/>
        </p:grpSpPr>
        <p:pic>
          <p:nvPicPr>
            <p:cNvPr id="1026" name="Picture 2" descr="Resultado de imagem para cooperativa assembleia geral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81" r="3946"/>
            <a:stretch/>
          </p:blipFill>
          <p:spPr bwMode="auto">
            <a:xfrm>
              <a:off x="6084168" y="4879782"/>
              <a:ext cx="2787722" cy="168790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pic>
          <p:nvPicPr>
            <p:cNvPr id="1028" name="Picture 4" descr="Resultado de imagem para cotrijal feira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9831" y="4867753"/>
              <a:ext cx="2808312" cy="171196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pic>
          <p:nvPicPr>
            <p:cNvPr id="40" name="Imagem 18" descr="Agrobrasília.jpg"/>
            <p:cNvPicPr>
              <a:picLocks noChangeAspect="1"/>
            </p:cNvPicPr>
            <p:nvPr/>
          </p:nvPicPr>
          <p:blipFill>
            <a:blip r:embed="rId5" cstate="print"/>
            <a:srcRect t="3816" r="3571"/>
            <a:stretch>
              <a:fillRect/>
            </a:stretch>
          </p:blipFill>
          <p:spPr>
            <a:xfrm>
              <a:off x="163620" y="4881811"/>
              <a:ext cx="2680188" cy="171276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229109068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281506" y="544484"/>
            <a:ext cx="620637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600"/>
              </a:spcAft>
            </a:pPr>
            <a:r>
              <a:rPr lang="pt-BR" sz="26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Presença antes, dentro e depois da porteira</a:t>
            </a:r>
            <a:endParaRPr lang="pt-BR" sz="2600" b="1" dirty="0">
              <a:solidFill>
                <a:schemeClr val="accent1">
                  <a:lumMod val="75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330549" y="4869160"/>
            <a:ext cx="8489923" cy="1823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5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Insumos: </a:t>
            </a:r>
            <a:r>
              <a:rPr lang="pt-BR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Acesso a sementes, mudas, fertilizantes, defensivos e demais insumos</a:t>
            </a: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5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Originação: </a:t>
            </a:r>
            <a:r>
              <a:rPr lang="pt-BR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Fomento à tecnologia, assistência técnica e extensão rural</a:t>
            </a: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5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Armazenagem</a:t>
            </a:r>
            <a:r>
              <a:rPr lang="pt-BR" sz="15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:</a:t>
            </a: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pt-BR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Extensa capacidade </a:t>
            </a:r>
            <a:r>
              <a:rPr lang="pt-B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de </a:t>
            </a:r>
            <a:r>
              <a:rPr lang="pt-BR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armazenagem</a:t>
            </a: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5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Agroindustrialização:  </a:t>
            </a:r>
            <a:r>
              <a:rPr lang="pt-BR" sz="1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Agregação de valor e maior controle de qualidade de produtos</a:t>
            </a: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500" b="1" dirty="0" smtClean="0">
                <a:solidFill>
                  <a:schemeClr val="accent1">
                    <a:lumMod val="75000"/>
                  </a:schemeClr>
                </a:solidFill>
              </a:rPr>
              <a:t>Comercialização: </a:t>
            </a:r>
            <a:r>
              <a:rPr lang="pt-BR" sz="1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Acesso a mercados e redução de assimetrias de mercado</a:t>
            </a:r>
            <a:endParaRPr lang="pt-BR" sz="15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25" name="Grupo 24"/>
          <p:cNvGrpSpPr/>
          <p:nvPr/>
        </p:nvGrpSpPr>
        <p:grpSpPr>
          <a:xfrm>
            <a:off x="243250" y="3754587"/>
            <a:ext cx="8577222" cy="898549"/>
            <a:chOff x="691607" y="3825211"/>
            <a:chExt cx="7844046" cy="891123"/>
          </a:xfrm>
        </p:grpSpPr>
        <p:pic>
          <p:nvPicPr>
            <p:cNvPr id="26" name="Picture 2" descr="Resultado de imagem para insumos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1607" y="3825211"/>
              <a:ext cx="1383976" cy="89112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pic>
          <p:nvPicPr>
            <p:cNvPr id="27" name="Picture 4" descr="Resultado de imagem para produtor rural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2958" y="3825211"/>
              <a:ext cx="1464643" cy="89112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pic>
          <p:nvPicPr>
            <p:cNvPr id="28" name="Picture 6" descr="Resultado de imagem para Armazenagem cooperativa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5481" y="3825212"/>
              <a:ext cx="1479614" cy="89112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pic>
          <p:nvPicPr>
            <p:cNvPr id="29" name="Picture 10" descr="Resultado de imagem para Armazenagem cooperativa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5824" y="3834021"/>
              <a:ext cx="1432454" cy="88231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pic>
          <p:nvPicPr>
            <p:cNvPr id="30" name="Picture 12" descr="Imagem relacionada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8673" y="3825211"/>
              <a:ext cx="1416980" cy="89112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</p:grpSp>
      <p:grpSp>
        <p:nvGrpSpPr>
          <p:cNvPr id="6" name="Grupo 5"/>
          <p:cNvGrpSpPr/>
          <p:nvPr/>
        </p:nvGrpSpPr>
        <p:grpSpPr>
          <a:xfrm>
            <a:off x="243250" y="1412776"/>
            <a:ext cx="8561187" cy="2016224"/>
            <a:chOff x="251519" y="1438177"/>
            <a:chExt cx="8561187" cy="2016224"/>
          </a:xfrm>
        </p:grpSpPr>
        <p:graphicFrame>
          <p:nvGraphicFramePr>
            <p:cNvPr id="7" name="Espaço Reservado para Conteúdo 19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908232758"/>
                </p:ext>
              </p:extLst>
            </p:nvPr>
          </p:nvGraphicFramePr>
          <p:xfrm>
            <a:off x="251519" y="1852514"/>
            <a:ext cx="8561187" cy="121644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  <p:grpSp>
          <p:nvGrpSpPr>
            <p:cNvPr id="11" name="Grupo 10"/>
            <p:cNvGrpSpPr/>
            <p:nvPr/>
          </p:nvGrpSpPr>
          <p:grpSpPr>
            <a:xfrm>
              <a:off x="2010825" y="1500766"/>
              <a:ext cx="1552100" cy="518332"/>
              <a:chOff x="1596785" y="346729"/>
              <a:chExt cx="1430169" cy="462306"/>
            </a:xfrm>
          </p:grpSpPr>
          <p:sp>
            <p:nvSpPr>
              <p:cNvPr id="12" name="Retângulo de cantos arredondados 11"/>
              <p:cNvSpPr/>
              <p:nvPr/>
            </p:nvSpPr>
            <p:spPr>
              <a:xfrm>
                <a:off x="1596785" y="346729"/>
                <a:ext cx="1430169" cy="462306"/>
              </a:xfrm>
              <a:prstGeom prst="roundRect">
                <a:avLst/>
              </a:prstGeom>
              <a:solidFill>
                <a:schemeClr val="accent1">
                  <a:lumMod val="50000"/>
                </a:schemeClr>
              </a:solidFill>
            </p:spPr>
            <p:style>
              <a:lnRef idx="3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1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0" name="Retângulo 19"/>
              <p:cNvSpPr/>
              <p:nvPr/>
            </p:nvSpPr>
            <p:spPr>
              <a:xfrm>
                <a:off x="1619353" y="369297"/>
                <a:ext cx="1385033" cy="41717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200" kern="1200" dirty="0" smtClean="0"/>
                  <a:t>Pesquisa e Desenvolvimento </a:t>
                </a:r>
                <a:endParaRPr lang="pt-BR" sz="1200" kern="1200" dirty="0"/>
              </a:p>
            </p:txBody>
          </p:sp>
        </p:grpSp>
        <p:grpSp>
          <p:nvGrpSpPr>
            <p:cNvPr id="21" name="Grupo 20"/>
            <p:cNvGrpSpPr/>
            <p:nvPr/>
          </p:nvGrpSpPr>
          <p:grpSpPr>
            <a:xfrm>
              <a:off x="2013580" y="2874142"/>
              <a:ext cx="1549345" cy="482850"/>
              <a:chOff x="1596785" y="346729"/>
              <a:chExt cx="1430169" cy="462306"/>
            </a:xfrm>
          </p:grpSpPr>
          <p:sp>
            <p:nvSpPr>
              <p:cNvPr id="22" name="Retângulo de cantos arredondados 21"/>
              <p:cNvSpPr/>
              <p:nvPr/>
            </p:nvSpPr>
            <p:spPr>
              <a:xfrm>
                <a:off x="1596785" y="346729"/>
                <a:ext cx="1430169" cy="462306"/>
              </a:xfrm>
              <a:prstGeom prst="roundRect">
                <a:avLst/>
              </a:prstGeom>
              <a:solidFill>
                <a:schemeClr val="accent1">
                  <a:lumMod val="50000"/>
                </a:schemeClr>
              </a:solidFill>
            </p:spPr>
            <p:style>
              <a:lnRef idx="3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1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3" name="Retângulo 22"/>
              <p:cNvSpPr/>
              <p:nvPr/>
            </p:nvSpPr>
            <p:spPr>
              <a:xfrm>
                <a:off x="1619353" y="369297"/>
                <a:ext cx="1385033" cy="41717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lvl="0" algn="ctr"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pt-BR" sz="1200" kern="1200" dirty="0" smtClean="0"/>
                  <a:t>Transferência e difusão de tecnologias </a:t>
                </a:r>
                <a:endParaRPr lang="pt-BR" sz="1200" kern="1200" dirty="0"/>
              </a:p>
            </p:txBody>
          </p:sp>
        </p:grpSp>
        <p:sp>
          <p:nvSpPr>
            <p:cNvPr id="5" name="Retângulo 4"/>
            <p:cNvSpPr/>
            <p:nvPr/>
          </p:nvSpPr>
          <p:spPr>
            <a:xfrm>
              <a:off x="1956671" y="1438177"/>
              <a:ext cx="1656773" cy="2016224"/>
            </a:xfrm>
            <a:prstGeom prst="rect">
              <a:avLst/>
            </a:prstGeom>
            <a:noFill/>
            <a:ln>
              <a:solidFill>
                <a:srgbClr val="8531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88020050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179510" y="620688"/>
            <a:ext cx="8757015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pt-BR" sz="22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Estudo de caso: </a:t>
            </a:r>
          </a:p>
          <a:p>
            <a:pPr lvl="0">
              <a:spcAft>
                <a:spcPts val="600"/>
              </a:spcAft>
            </a:pPr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Pesquisa e assistência técnica nas cooperativas paranaenses</a:t>
            </a:r>
            <a:endParaRPr lang="pt-BR" sz="2400" b="1" dirty="0">
              <a:solidFill>
                <a:schemeClr val="accent1">
                  <a:lumMod val="75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tângulo 30"/>
          <p:cNvSpPr/>
          <p:nvPr/>
        </p:nvSpPr>
        <p:spPr>
          <a:xfrm>
            <a:off x="313055" y="2162483"/>
            <a:ext cx="5627097" cy="792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No estado do Paraná existem </a:t>
            </a:r>
            <a:r>
              <a:rPr lang="pt-BR" sz="16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20 Centros de Pesquisa e Unidades Demonstrativas</a:t>
            </a:r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vinculados à </a:t>
            </a:r>
            <a:r>
              <a:rPr lang="pt-BR" sz="16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14 cooperativas agropecuárias</a:t>
            </a:r>
          </a:p>
        </p:txBody>
      </p:sp>
      <p:sp>
        <p:nvSpPr>
          <p:cNvPr id="4" name="Retângulo 3"/>
          <p:cNvSpPr/>
          <p:nvPr/>
        </p:nvSpPr>
        <p:spPr>
          <a:xfrm>
            <a:off x="2555776" y="3728374"/>
            <a:ext cx="60927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Agregados a esses núcleos estão </a:t>
            </a:r>
            <a:r>
              <a:rPr lang="pt-BR" sz="16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54 pesquisadores</a:t>
            </a:r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, </a:t>
            </a:r>
            <a:r>
              <a:rPr lang="pt-BR" sz="16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227 colaboradores de apoio</a:t>
            </a:r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e </a:t>
            </a:r>
            <a:r>
              <a:rPr lang="pt-BR" sz="16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14 laboratórios</a:t>
            </a:r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, englobando uma </a:t>
            </a:r>
            <a:r>
              <a:rPr lang="pt-BR" sz="16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área de 1.138 ha</a:t>
            </a:r>
            <a:endParaRPr lang="pt-BR" sz="2000" u="sng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06563" y="5367601"/>
            <a:ext cx="6526938" cy="792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Somadas, essas 14 cooperativas possuem </a:t>
            </a:r>
            <a:r>
              <a:rPr lang="pt-BR" sz="16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1.216 profissionais de assistência técnica</a:t>
            </a:r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e faturaram no último ano um montante superior a </a:t>
            </a:r>
            <a:r>
              <a:rPr lang="pt-BR" sz="16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R$ 40 bilhões</a:t>
            </a:r>
            <a:endParaRPr lang="pt-BR" sz="2000" u="sng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0232" y="2057376"/>
            <a:ext cx="1728192" cy="11568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Imagem 2"/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3566072"/>
            <a:ext cx="1728000" cy="1155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m 6"/>
          <p:cNvPicPr preferRelativeResize="0"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922328" y="5225728"/>
            <a:ext cx="1728000" cy="1155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9172740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229495" y="564356"/>
            <a:ext cx="8757015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pt-BR" sz="22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Estudo de caso: </a:t>
            </a:r>
          </a:p>
          <a:p>
            <a:pPr lvl="0">
              <a:spcAft>
                <a:spcPts val="600"/>
              </a:spcAft>
            </a:pPr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Fundação ABC - Pesquisa e Desenvolvimento Agropecuário</a:t>
            </a:r>
            <a:endParaRPr lang="pt-BR" sz="2000" b="1" dirty="0">
              <a:solidFill>
                <a:schemeClr val="accent1">
                  <a:lumMod val="75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63042" y="1781415"/>
            <a:ext cx="2962799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Sediada no município de </a:t>
            </a:r>
            <a:r>
              <a:rPr lang="pt-BR" sz="16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Castro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108569"/>
              </p:ext>
            </p:extLst>
          </p:nvPr>
        </p:nvGraphicFramePr>
        <p:xfrm>
          <a:off x="611560" y="5301208"/>
          <a:ext cx="7848872" cy="108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0919"/>
                <a:gridCol w="1554965"/>
                <a:gridCol w="1480919"/>
                <a:gridCol w="2395965"/>
                <a:gridCol w="936104"/>
              </a:tblGrid>
              <a:tr h="6080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dirty="0" smtClean="0">
                          <a:latin typeface="+mn-lt"/>
                        </a:rPr>
                        <a:t>Pesquisadores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aseline="0" dirty="0" smtClean="0">
                          <a:latin typeface="+mn-lt"/>
                        </a:rPr>
                        <a:t>Colaboradores de</a:t>
                      </a:r>
                      <a:r>
                        <a:rPr lang="pt-BR" sz="1600" dirty="0" smtClean="0">
                          <a:latin typeface="+mn-lt"/>
                        </a:rPr>
                        <a:t> Apoio</a:t>
                      </a:r>
                      <a:endParaRPr lang="pt-BR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dirty="0" smtClean="0">
                          <a:latin typeface="+mn-lt"/>
                        </a:rPr>
                        <a:t>Laboratórios</a:t>
                      </a:r>
                      <a:endParaRPr lang="pt-BR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dirty="0" smtClean="0">
                          <a:latin typeface="+mn-lt"/>
                        </a:rPr>
                        <a:t>Centros</a:t>
                      </a:r>
                      <a:r>
                        <a:rPr lang="pt-BR" sz="1600" baseline="0" dirty="0" smtClean="0">
                          <a:latin typeface="+mn-lt"/>
                        </a:rPr>
                        <a:t> de pesquisa</a:t>
                      </a:r>
                      <a:endParaRPr lang="pt-BR" sz="1600" baseline="0" dirty="0"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aseline="0" dirty="0" smtClean="0">
                          <a:latin typeface="+mn-lt"/>
                        </a:rPr>
                        <a:t>Unidades Demonstrativas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aseline="0" dirty="0" smtClean="0">
                          <a:latin typeface="+mn-lt"/>
                        </a:rPr>
                        <a:t>Área (ha)</a:t>
                      </a:r>
                    </a:p>
                  </a:txBody>
                  <a:tcPr anchor="ctr"/>
                </a:tc>
              </a:tr>
              <a:tr h="472093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  <a:tabLst>
                          <a:tab pos="182563" algn="l"/>
                        </a:tabLst>
                      </a:pPr>
                      <a:r>
                        <a:rPr lang="pt-BR" sz="1600" b="1" i="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endParaRPr lang="pt-BR" sz="1600" b="1" i="0" kern="12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82563" algn="l"/>
                        </a:tabLst>
                      </a:pPr>
                      <a:r>
                        <a:rPr lang="pt-BR" sz="1600" b="1" i="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FF"/>
                        </a:buClr>
                        <a:buFont typeface="Wingdings" panose="05000000000000000000" pitchFamily="2" charset="2"/>
                        <a:buNone/>
                        <a:tabLst>
                          <a:tab pos="182563" algn="l"/>
                        </a:tabLst>
                      </a:pPr>
                      <a:r>
                        <a:rPr lang="pt-BR" sz="1600" b="1" i="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FF"/>
                        </a:buClr>
                        <a:buFont typeface="Wingdings" panose="05000000000000000000" pitchFamily="2" charset="2"/>
                        <a:buNone/>
                        <a:tabLst>
                          <a:tab pos="182563" algn="l"/>
                        </a:tabLst>
                      </a:pPr>
                      <a:r>
                        <a:rPr lang="pt-BR" sz="1600" b="1" i="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FF"/>
                        </a:buClr>
                        <a:buFont typeface="Wingdings" panose="05000000000000000000" pitchFamily="2" charset="2"/>
                        <a:buNone/>
                        <a:tabLst>
                          <a:tab pos="182563" algn="l"/>
                        </a:tabLst>
                      </a:pPr>
                      <a:r>
                        <a:rPr lang="pt-BR" sz="1600" b="1" i="0" kern="12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345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363042" y="2588711"/>
            <a:ext cx="54330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Mantenedoras </a:t>
            </a:r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-</a:t>
            </a:r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cooperativas </a:t>
            </a:r>
            <a:r>
              <a:rPr lang="pt-BR" sz="1600" b="1" dirty="0" err="1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Capal</a:t>
            </a:r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, </a:t>
            </a:r>
            <a:r>
              <a:rPr lang="pt-BR" sz="16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Frísia</a:t>
            </a:r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e </a:t>
            </a:r>
            <a:r>
              <a:rPr lang="pt-BR" sz="1600" b="1" dirty="0" err="1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Castrolanda</a:t>
            </a:r>
            <a:endParaRPr lang="pt-BR" sz="1600" b="1" dirty="0" smtClean="0">
              <a:solidFill>
                <a:schemeClr val="accent3">
                  <a:lumMod val="50000"/>
                </a:schemeClr>
              </a:solidFill>
              <a:latin typeface="+mj-lt"/>
            </a:endParaRPr>
          </a:p>
          <a:p>
            <a:pPr lvl="0" algn="just">
              <a:lnSpc>
                <a:spcPct val="150000"/>
              </a:lnSpc>
            </a:pPr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	- </a:t>
            </a:r>
            <a:r>
              <a:rPr lang="pt-BR" sz="16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4320</a:t>
            </a:r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produtores rurais associados</a:t>
            </a:r>
          </a:p>
          <a:p>
            <a:pPr lvl="0" algn="just">
              <a:lnSpc>
                <a:spcPct val="150000"/>
              </a:lnSpc>
            </a:pPr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	- </a:t>
            </a:r>
            <a:r>
              <a:rPr lang="pt-BR" sz="16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123</a:t>
            </a:r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profissionais de assistência técnica</a:t>
            </a:r>
          </a:p>
        </p:txBody>
      </p:sp>
      <p:sp>
        <p:nvSpPr>
          <p:cNvPr id="6" name="Retângulo 5"/>
          <p:cNvSpPr/>
          <p:nvPr/>
        </p:nvSpPr>
        <p:spPr>
          <a:xfrm>
            <a:off x="363042" y="4110171"/>
            <a:ext cx="80253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Cooperação </a:t>
            </a:r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t</a:t>
            </a:r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écnica - </a:t>
            </a:r>
            <a:r>
              <a:rPr lang="pt-BR" sz="1600" b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Iapar</a:t>
            </a:r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, UFPR, Embrapa, UEPG, UEL, </a:t>
            </a:r>
            <a:r>
              <a:rPr lang="pt-BR" sz="1600" b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Unioeste</a:t>
            </a:r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, </a:t>
            </a:r>
            <a:r>
              <a:rPr lang="pt-BR" sz="1600" b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Esalq</a:t>
            </a:r>
            <a:r>
              <a:rPr lang="pt-BR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-</a:t>
            </a:r>
            <a:r>
              <a:rPr lang="pt-BR" sz="16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USP, UFRGS, UFP e empresas privadas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1633" y="1910531"/>
            <a:ext cx="2630807" cy="15184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9688648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2132856"/>
            <a:ext cx="7128792" cy="3910335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229495" y="564356"/>
            <a:ext cx="8757015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pt-BR" sz="22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Estudo de caso: </a:t>
            </a:r>
          </a:p>
          <a:p>
            <a:pPr lvl="0">
              <a:spcAft>
                <a:spcPts val="600"/>
              </a:spcAft>
            </a:pPr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Fundação ABC - Pesquisa e Desenvolvimento Agropecuário</a:t>
            </a:r>
            <a:endParaRPr lang="pt-BR" sz="2000" b="1" dirty="0">
              <a:solidFill>
                <a:schemeClr val="accent1">
                  <a:lumMod val="75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66813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2020523"/>
            <a:ext cx="6912768" cy="4216789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229495" y="564356"/>
            <a:ext cx="8757015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pt-BR" sz="22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Estudo de caso: </a:t>
            </a:r>
          </a:p>
          <a:p>
            <a:pPr lvl="0">
              <a:spcAft>
                <a:spcPts val="600"/>
              </a:spcAft>
            </a:pPr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Fundação ABC - Pesquisa e Desenvolvimento Agropecuário</a:t>
            </a:r>
            <a:endParaRPr lang="pt-BR" sz="2000" b="1" dirty="0">
              <a:solidFill>
                <a:schemeClr val="accent1">
                  <a:lumMod val="75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1621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179512" y="764704"/>
            <a:ext cx="87570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2400" b="1" dirty="0" smtClean="0">
                <a:solidFill>
                  <a:srgbClr val="4F81BD">
                    <a:lumMod val="75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Desafios e oportunidades</a:t>
            </a:r>
            <a:endParaRPr lang="pt-BR" sz="2000" b="1" dirty="0">
              <a:solidFill>
                <a:srgbClr val="4F81BD">
                  <a:lumMod val="75000"/>
                </a:srgb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51520" y="4923099"/>
            <a:ext cx="848992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600" b="1" u="sng" dirty="0" smtClean="0">
                <a:solidFill>
                  <a:srgbClr val="4F81BD">
                    <a:lumMod val="75000"/>
                  </a:srgbClr>
                </a:solidFill>
              </a:rPr>
              <a:t>Acesso dos pequenos e médios produtores às tecnologias desenvolvidas</a:t>
            </a:r>
          </a:p>
          <a:p>
            <a:pPr algn="just">
              <a:lnSpc>
                <a:spcPct val="150000"/>
              </a:lnSpc>
            </a:pPr>
            <a:r>
              <a:rPr lang="pt-BR" sz="1600" b="1" dirty="0" smtClean="0">
                <a:solidFill>
                  <a:srgbClr val="4F81BD">
                    <a:lumMod val="75000"/>
                  </a:srgbClr>
                </a:solidFill>
              </a:rPr>
              <a:t>	- Acordos de colaboração para transferência de tecnologia</a:t>
            </a:r>
          </a:p>
          <a:p>
            <a:pPr algn="just">
              <a:lnSpc>
                <a:spcPct val="150000"/>
              </a:lnSpc>
            </a:pPr>
            <a:r>
              <a:rPr lang="pt-BR" sz="1600" b="1" dirty="0" smtClean="0">
                <a:solidFill>
                  <a:srgbClr val="4F81BD">
                    <a:lumMod val="75000"/>
                  </a:srgbClr>
                </a:solidFill>
              </a:rPr>
              <a:t>	- Feiras tecnológicas e dias de campo</a:t>
            </a:r>
          </a:p>
          <a:p>
            <a:pPr algn="just">
              <a:lnSpc>
                <a:spcPct val="150000"/>
              </a:lnSpc>
            </a:pPr>
            <a:r>
              <a:rPr lang="pt-BR" sz="1600" b="1" dirty="0">
                <a:solidFill>
                  <a:srgbClr val="4F81BD">
                    <a:lumMod val="75000"/>
                  </a:srgbClr>
                </a:solidFill>
              </a:rPr>
              <a:t>	</a:t>
            </a:r>
            <a:r>
              <a:rPr lang="pt-BR" sz="1600" b="1" dirty="0" smtClean="0">
                <a:solidFill>
                  <a:srgbClr val="4F81BD">
                    <a:lumMod val="75000"/>
                  </a:srgbClr>
                </a:solidFill>
              </a:rPr>
              <a:t>- ANATER</a:t>
            </a:r>
            <a:endParaRPr lang="pt-BR" sz="1600" b="1" dirty="0"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51520" y="1628800"/>
            <a:ext cx="848992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600" b="1" u="sng" dirty="0" smtClean="0">
                <a:solidFill>
                  <a:srgbClr val="4F81BD">
                    <a:lumMod val="75000"/>
                  </a:srgbClr>
                </a:solidFill>
              </a:rPr>
              <a:t>Fomento às instituições de pesquisa, desenvolvimento e inovação</a:t>
            </a:r>
          </a:p>
          <a:p>
            <a:pPr algn="just">
              <a:lnSpc>
                <a:spcPct val="150000"/>
              </a:lnSpc>
            </a:pPr>
            <a:r>
              <a:rPr lang="pt-BR" sz="1600" b="1" dirty="0" smtClean="0">
                <a:solidFill>
                  <a:srgbClr val="4F81BD">
                    <a:lumMod val="75000"/>
                  </a:srgbClr>
                </a:solidFill>
              </a:rPr>
              <a:t>	- Disponibilidade orçamentária para P&amp;D</a:t>
            </a:r>
          </a:p>
          <a:p>
            <a:pPr algn="just">
              <a:lnSpc>
                <a:spcPct val="150000"/>
              </a:lnSpc>
            </a:pPr>
            <a:r>
              <a:rPr lang="pt-BR" sz="1600" b="1" dirty="0">
                <a:solidFill>
                  <a:srgbClr val="4F81BD">
                    <a:lumMod val="75000"/>
                  </a:srgbClr>
                </a:solidFill>
              </a:rPr>
              <a:t>	</a:t>
            </a:r>
            <a:r>
              <a:rPr lang="pt-BR" sz="1600" b="1" dirty="0" smtClean="0">
                <a:solidFill>
                  <a:srgbClr val="4F81BD">
                    <a:lumMod val="75000"/>
                  </a:srgbClr>
                </a:solidFill>
              </a:rPr>
              <a:t>- Arranjos estruturais para obtenção de recursos</a:t>
            </a:r>
          </a:p>
          <a:p>
            <a:pPr algn="just">
              <a:lnSpc>
                <a:spcPct val="150000"/>
              </a:lnSpc>
            </a:pPr>
            <a:r>
              <a:rPr lang="pt-BR" sz="1600" b="1" dirty="0">
                <a:solidFill>
                  <a:srgbClr val="4F81BD">
                    <a:lumMod val="75000"/>
                  </a:srgbClr>
                </a:solidFill>
              </a:rPr>
              <a:t>	</a:t>
            </a:r>
            <a:r>
              <a:rPr lang="pt-BR" sz="1600" b="1" dirty="0" smtClean="0">
                <a:solidFill>
                  <a:srgbClr val="4F81BD">
                    <a:lumMod val="75000"/>
                  </a:srgbClr>
                </a:solidFill>
              </a:rPr>
              <a:t>- Linhas de investimento em P&amp;D</a:t>
            </a:r>
            <a:endParaRPr lang="pt-BR" sz="1600" b="1" dirty="0"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51520" y="3460615"/>
            <a:ext cx="84899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600" b="1" u="sng" dirty="0" smtClean="0">
                <a:solidFill>
                  <a:srgbClr val="4F81BD">
                    <a:lumMod val="75000"/>
                  </a:srgbClr>
                </a:solidFill>
              </a:rPr>
              <a:t>Integração entre instituições públicas de pesquisa e desenvolvimento e a iniciativa privada</a:t>
            </a:r>
          </a:p>
          <a:p>
            <a:pPr algn="just">
              <a:lnSpc>
                <a:spcPct val="150000"/>
              </a:lnSpc>
            </a:pPr>
            <a:r>
              <a:rPr lang="pt-BR" sz="1600" b="1" dirty="0" smtClean="0">
                <a:solidFill>
                  <a:srgbClr val="4F81BD">
                    <a:lumMod val="75000"/>
                  </a:srgbClr>
                </a:solidFill>
              </a:rPr>
              <a:t>	- Rede de colaboração entre entidades de P&amp;D - nacional e internacional</a:t>
            </a:r>
          </a:p>
          <a:p>
            <a:pPr algn="just">
              <a:lnSpc>
                <a:spcPct val="150000"/>
              </a:lnSpc>
            </a:pPr>
            <a:r>
              <a:rPr lang="pt-BR" sz="1600" b="1" dirty="0">
                <a:solidFill>
                  <a:srgbClr val="4F81BD">
                    <a:lumMod val="75000"/>
                  </a:srgbClr>
                </a:solidFill>
              </a:rPr>
              <a:t>	- Cooperação </a:t>
            </a:r>
            <a:r>
              <a:rPr lang="pt-BR" sz="1600" b="1" dirty="0" smtClean="0">
                <a:solidFill>
                  <a:srgbClr val="4F81BD">
                    <a:lumMod val="75000"/>
                  </a:srgbClr>
                </a:solidFill>
              </a:rPr>
              <a:t>técnica com o setor produtivo</a:t>
            </a:r>
            <a:endParaRPr lang="pt-BR" sz="1600" b="1" dirty="0">
              <a:solidFill>
                <a:srgbClr val="4F81BD">
                  <a:lumMod val="75000"/>
                </a:srgbClr>
              </a:solidFill>
            </a:endParaRPr>
          </a:p>
        </p:txBody>
      </p:sp>
      <p:pic>
        <p:nvPicPr>
          <p:cNvPr id="2" name="Imagem 1"/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902526" y="1498487"/>
            <a:ext cx="2034000" cy="1256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4301" y="5373216"/>
            <a:ext cx="2032225" cy="12571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5586308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059832" y="1988840"/>
            <a:ext cx="4824536" cy="2736304"/>
          </a:xfrm>
          <a:prstGeom prst="rect">
            <a:avLst/>
          </a:prstGeom>
          <a:solidFill>
            <a:srgbClr val="0F7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3" name="Título 2"/>
          <p:cNvSpPr txBox="1">
            <a:spLocks/>
          </p:cNvSpPr>
          <p:nvPr/>
        </p:nvSpPr>
        <p:spPr>
          <a:xfrm>
            <a:off x="1259632" y="1988840"/>
            <a:ext cx="6624736" cy="1944216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114B73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500" dirty="0" smtClean="0">
                <a:solidFill>
                  <a:schemeClr val="bg1"/>
                </a:solidFill>
              </a:rPr>
              <a:t>João Prieto</a:t>
            </a:r>
          </a:p>
          <a:p>
            <a:pPr algn="ctr"/>
            <a:endParaRPr lang="pt-BR" sz="2800" b="1" dirty="0" smtClean="0">
              <a:solidFill>
                <a:schemeClr val="bg1"/>
              </a:solidFill>
            </a:endParaRPr>
          </a:p>
          <a:p>
            <a:pPr algn="ctr"/>
            <a:r>
              <a:rPr lang="pt-BR" sz="2000" dirty="0" smtClean="0">
                <a:solidFill>
                  <a:schemeClr val="bg1"/>
                </a:solidFill>
              </a:rPr>
              <a:t>(61) 3217-2131</a:t>
            </a:r>
          </a:p>
          <a:p>
            <a:pPr algn="ctr"/>
            <a:r>
              <a:rPr lang="pt-BR" sz="2800" dirty="0" smtClean="0">
                <a:solidFill>
                  <a:schemeClr val="bg1"/>
                </a:solidFill>
              </a:rPr>
              <a:t/>
            </a:r>
            <a:br>
              <a:rPr lang="pt-BR" sz="2800" dirty="0" smtClean="0">
                <a:solidFill>
                  <a:schemeClr val="bg1"/>
                </a:solidFill>
              </a:rPr>
            </a:br>
            <a:r>
              <a:rPr lang="pt-BR" sz="2000" dirty="0" smtClean="0">
                <a:solidFill>
                  <a:schemeClr val="bg1"/>
                </a:solidFill>
              </a:rPr>
              <a:t>joao.prieto@ocb.coop.br</a:t>
            </a:r>
            <a:endParaRPr lang="pt-B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07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3831</TotalTime>
  <Words>322</Words>
  <Application>Microsoft Office PowerPoint</Application>
  <PresentationFormat>Apresentação na tela (4:3)</PresentationFormat>
  <Paragraphs>72</Paragraphs>
  <Slides>9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Tema do Office</vt:lpstr>
      <vt:lpstr>Pesquisa Agropecuária Brasileira Demanda, oferta e difusão de informações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Prêmio Cooperativa do Ano</dc:title>
  <dc:creator>Flavio</dc:creator>
  <cp:lastModifiedBy>Gildete Leite de Melo</cp:lastModifiedBy>
  <cp:revision>292</cp:revision>
  <cp:lastPrinted>2017-07-11T21:34:47Z</cp:lastPrinted>
  <dcterms:created xsi:type="dcterms:W3CDTF">2012-06-26T17:48:21Z</dcterms:created>
  <dcterms:modified xsi:type="dcterms:W3CDTF">2017-09-25T21:32:18Z</dcterms:modified>
</cp:coreProperties>
</file>