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58" r:id="rId2"/>
    <p:sldId id="365" r:id="rId3"/>
    <p:sldId id="869" r:id="rId4"/>
    <p:sldId id="871" r:id="rId5"/>
    <p:sldId id="873" r:id="rId6"/>
    <p:sldId id="875" r:id="rId7"/>
    <p:sldId id="879" r:id="rId8"/>
    <p:sldId id="874" r:id="rId9"/>
    <p:sldId id="882" r:id="rId10"/>
  </p:sldIdLst>
  <p:sldSz cx="12192000" cy="6858000"/>
  <p:notesSz cx="6738938" cy="9869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8388F"/>
    <a:srgbClr val="2B36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24" autoAdjust="0"/>
    <p:restoredTop sz="94660"/>
  </p:normalViewPr>
  <p:slideViewPr>
    <p:cSldViewPr snapToGrid="0">
      <p:cViewPr varScale="1">
        <p:scale>
          <a:sx n="87" d="100"/>
          <a:sy n="8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17172" y="0"/>
            <a:ext cx="2920206" cy="495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17815-E1EE-4A46-94B6-8D3C1DC2B570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3894" y="4749691"/>
            <a:ext cx="5391150" cy="38861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17172" y="9374301"/>
            <a:ext cx="2920206" cy="495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7790E-E3F9-4FBB-9322-967466EE2A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CD330B6-7655-487E-BEE7-DC9FBC74E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A6DE2FF-D52E-48DC-92EA-0BE7AB57E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DD0ECD1-E8D4-4CBE-94FB-47BDDDABC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C86634-20F7-4259-A3AE-A4DCE897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E3BDA5E-05DF-4909-BEB4-09594240F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972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973181-2F4D-4D91-860A-CE38D2B7B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D910235B-AA96-48FE-A908-CFA3D7582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B4AE82-31D5-4925-8107-17E65B64D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707C5C3-8C24-4F40-A158-2D0189621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548BCFD-370B-43AF-90B1-AB3634E1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111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4BFAA9B-5F8A-4221-81C9-92FB9F145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5665BCDE-24B8-4540-8BB2-01459BA31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CF9AF9F-3F0C-4DB3-95CB-822BA1F4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02039FC-78D8-4CC4-8BBC-DB39C8A53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F1642B8-51F2-484F-9EE8-5C05A7D4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085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44D5A73-C445-4096-A632-3A1A8BA85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ED7A186-8353-47DB-A32C-5C0590A68B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90A4877-503B-4286-9BE2-0355A0A1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EA3AA89-25C8-48D7-B5A5-416FFE149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176CCA6-CBD0-498F-8554-0A95B174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47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70D14B-DC16-4389-A6B1-5DB4BC753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0B328003-25B1-4363-B576-7552F925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210BCFA-EFC6-43F5-B424-067A4DBB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1BFB642-2B23-447F-9FD3-08B3B7530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93100A0-3398-4EAE-B757-45015171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704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8AFFA99-D582-4BF0-8A2A-08B4F91C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7DFD1CE-07EE-4D2D-981F-AEAB7F1D64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4CD18849-50CC-4E07-8CBE-21D557D39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8AD4486-BB6C-4F0A-A28E-01923EE7A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021A18A2-8E62-4EDD-A13D-DEA308E05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99E1249-F751-45E8-B20A-B76584DF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231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5D19DC-C038-4FC8-861B-786C828F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9F69B6B5-6F7F-46D8-8194-2D063B52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A66BC94A-069A-4908-A42B-C39D2ED6C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840CFB09-5BCA-4C71-9BA5-9218CFF7F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0DC98820-FDC2-4D8E-B365-563FC1ABB6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6F6577B-F60D-446D-ADEA-C21AB90F2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9944BE01-6CFA-477C-8CD3-A1D4C719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2666AB7C-F957-48FD-A516-CE7F2E4B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53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5C5437-A591-43C3-9DCE-E2EF12451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867B196-312C-4364-B2BD-9746186E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28D9E3D-23B2-43E6-BC8C-E6C9C267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A65E4AA-678F-480F-8F16-4211CCCF1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81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451615BB-E96E-40A5-A0B9-0C174DF1A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09FA546C-DD22-4061-849B-FA87659AF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D86270C-A658-41C0-B843-1D0D1035B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24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F0826EC-CE17-4289-B2D4-57806CE0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FD38D1A-39D5-42A7-BDFA-152692EF4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A9F86221-0B23-4653-814D-A7604FD1A1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2A1B9A91-EA6F-4CDE-AA11-876D8EC06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DF56051-FD1E-4643-992D-AC0AF98E1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34AF1D6-C447-47F6-97E6-1A60ABEA6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152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5CAD63-C6DB-4F7F-8CF9-1E7C53971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8C7ED4D-67A1-42C7-BD45-97D58802C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FE53B183-51E9-4957-BD9B-860472775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A4B0DBD-7548-45B9-803A-C0A02FE3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AD8775B4-6E76-4F7E-A4FA-1E83A27F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AD8376A6-285C-4826-90B2-E92923884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0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823E1996-F9F9-4807-8A34-A70941D3E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6DF7177-2209-4C55-A9AF-F3266BB45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C109A17-3EAF-43A9-AC10-EA1729E9E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EDB36-A919-4119-8AEB-FF223545BD21}" type="datetimeFigureOut">
              <a:rPr lang="pt-BR" smtClean="0"/>
              <a:t>19/06/2023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2EF0D46-0FCF-427D-A27F-284D6DB992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F9166BC-1A75-45B2-90F8-DAC501E8E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0B6-17F3-4013-A684-F9644C34C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53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2" y="29452"/>
            <a:ext cx="87402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+mj-lt"/>
              </a:rPr>
              <a:t> Resumo </a:t>
            </a:r>
            <a:endParaRPr lang="pt-BR" sz="3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CaixaDeTexto 7">
            <a:extLst>
              <a:ext uri="{FF2B5EF4-FFF2-40B4-BE49-F238E27FC236}">
                <a16:creationId xmlns:a16="http://schemas.microsoft.com/office/drawing/2014/main" xmlns="" id="{4BF9E824-C557-4897-8A17-156DFCA70C19}"/>
              </a:ext>
            </a:extLst>
          </p:cNvPr>
          <p:cNvSpPr txBox="1"/>
          <p:nvPr/>
        </p:nvSpPr>
        <p:spPr>
          <a:xfrm>
            <a:off x="139262" y="712932"/>
            <a:ext cx="11913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pt-BR" dirty="0">
              <a:latin typeface="+mj-lt"/>
            </a:endParaRPr>
          </a:p>
          <a:p>
            <a:pPr marL="285750" indent="-285750" algn="just">
              <a:buFontTx/>
              <a:buChar char="-"/>
            </a:pPr>
            <a:endParaRPr lang="pt-BR" dirty="0">
              <a:latin typeface="+mj-lt"/>
            </a:endParaRPr>
          </a:p>
        </p:txBody>
      </p:sp>
      <p:pic>
        <p:nvPicPr>
          <p:cNvPr id="6" name="Imagem 5" descr="Vista de cidade com prédios e água ao fundo&#10;&#10;Descrição gerada automaticamente">
            <a:extLst>
              <a:ext uri="{FF2B5EF4-FFF2-40B4-BE49-F238E27FC236}">
                <a16:creationId xmlns:a16="http://schemas.microsoft.com/office/drawing/2014/main" xmlns="" id="{F75D0AF7-E40A-4B28-BBE5-B8B6495280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BC6007B8-4D36-4E71-A223-BCBDB5B991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681" y="1488745"/>
            <a:ext cx="6970815" cy="1340660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Novo Arcabouço: Os Desafios do Ajuste Fiscal</a:t>
            </a:r>
            <a: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/>
            </a:r>
            <a:br>
              <a:rPr lang="pt-BR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pt-BR" sz="2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Junho</a:t>
            </a:r>
            <a:r>
              <a:rPr kumimoji="0" lang="pt-BR" altLang="pt-BR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rPr>
              <a:t> de 2023</a:t>
            </a:r>
            <a:endPara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B3D9C3C9-7B5F-4A2B-AF8C-EF24AC64F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75665" y="1488745"/>
            <a:ext cx="2846654" cy="2062742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pt-BR" altLang="pt-BR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Análise Econômica</a:t>
            </a:r>
          </a:p>
          <a:p>
            <a:pPr algn="r" eaLnBrk="1" hangingPunct="1">
              <a:defRPr/>
            </a:pPr>
            <a:r>
              <a:rPr lang="pt-BR" alt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José Márcio Camargo</a:t>
            </a:r>
          </a:p>
          <a:p>
            <a:pPr algn="r" eaLnBrk="1" hangingPunct="1">
              <a:defRPr/>
            </a:pPr>
            <a:r>
              <a:rPr lang="pt-BR" alt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Yihao Lin</a:t>
            </a:r>
          </a:p>
          <a:p>
            <a:pPr algn="r" eaLnBrk="1" hangingPunct="1">
              <a:defRPr/>
            </a:pPr>
            <a:r>
              <a:rPr lang="pt-BR" alt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Lucas Farina</a:t>
            </a:r>
          </a:p>
          <a:p>
            <a:pPr algn="r" eaLnBrk="1" hangingPunct="1">
              <a:defRPr/>
            </a:pPr>
            <a:r>
              <a:rPr lang="pt-BR" altLang="pt-BR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Pedro Alfradique </a:t>
            </a:r>
          </a:p>
        </p:txBody>
      </p:sp>
    </p:spTree>
    <p:extLst>
      <p:ext uri="{BB962C8B-B14F-4D97-AF65-F5344CB8AC3E}">
        <p14:creationId xmlns:p14="http://schemas.microsoft.com/office/powerpoint/2010/main" val="97794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4400" y="53202"/>
            <a:ext cx="1068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O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arcabouço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é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suficiente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para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estabilizar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dívida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anos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346746" y="653273"/>
            <a:ext cx="12460449" cy="317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Há o compromisso de uma trajetória de resultado primário até 2026.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metas de resultado primário se mostram inconsistentes com as projeções de mercado;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mediana do Focus aponta para déficits primários de -0,7%, -0,4% e -0,2% para 2024, 2025 e 2026, respectivamente;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projeções da Genial Investimentos apontam para uma trajetória mais pessimista com déficits primários de -1,2%, -1,1% e -0,4%.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projeções do governo se mostram otimistas em relação à trajetória da dívida nos próximos anos;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acordo com nossas projeções a relação dívida/PIB será de 77,9% ao final de 2023 e 86,4% em 2026;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Utilizando os parâmetros do Focus, teríamos 77,2% em 2023 e 83,6% em 2026.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arcabouço é insuficiente para estabilizar a dívida, dependendo do aumento de receitas nos próximos anos.</a:t>
            </a:r>
          </a:p>
          <a:p>
            <a:pPr marL="1314450" lvl="2" indent="-4000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t-BR" sz="15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222C532-6F52-4AE8-B8E5-96CD8B02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42" y="3429000"/>
            <a:ext cx="5464630" cy="339705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405E09B-95B7-41C9-A21F-3C48B9F5D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30" y="3518696"/>
            <a:ext cx="5674671" cy="330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Entretanto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aumentar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receitas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não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será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tarefa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fácil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262856" y="706475"/>
            <a:ext cx="12191999" cy="2133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Brasil possui elevada carga tributária o que torna difícil a criação/elevação de tributos;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 episódios recentes marcados pela dificuldade da equipe econômica no que diz respeito à volta da cobrança de tributos federais e da tributação do IPI sinalizam que aumentar a arrecadação via impostos não será tarefa simples. O STF poderá vir em socorro.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Manutenção da isenção tributária de compras de até US$ 50 de sites no exterior.</a:t>
            </a:r>
          </a:p>
          <a:p>
            <a:pPr marL="742950" lvl="1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Além disso, de acordo com a Constituição, o ente político que tem a competência para instituir determinado tributo nem sempre faz jus à integralidade do produto da sua arrecadação, exigindo um ajuste mais significativo pelo lado da receita.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979B4626-AC2C-465E-9042-89A55451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73" y="2893082"/>
            <a:ext cx="5664670" cy="372583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7346AEB-ACDF-46D1-9646-DA690A65A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48" y="2839880"/>
            <a:ext cx="5862652" cy="38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8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Outros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desafios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do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ajuste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pelo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lado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das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receitas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…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184559" y="1101802"/>
            <a:ext cx="6280559" cy="5249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despesas com saúde e educação deverão crescer a mesma taxa das receitas recorrentes líquidas, com a volta do critério proporcional vigente anteriormente ao teto.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diferença entre o mínimo constitucional garantido pela regra anterior ao teto e as despesas empenhadas na saúde e educação em 2023 somam R$ 42,9 bi;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Para os próximos anos, os aumentos das despesas com saúde e educação devem gerar a compressão de despesas discricionárias corrigidas pela regra do novo arcabouço fiscal.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normalização da arrecadação com receitas extraordinárias deve pesar sobre o resultado primário do governo nos próximos anos.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5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 acordo com nossas estimativas, a normalização da arrecadação com Dividendos &amp; Participações (-R$ 45 bi) e Exploração de recursos naturais (-R$ 52 bi).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6EEE6AE-C2C3-40DF-9765-91EDE2B95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027" y="1101802"/>
            <a:ext cx="5117344" cy="198758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41206A1-E6E6-46F1-B408-BD4CF8FAE4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2745" y="3251900"/>
            <a:ext cx="5587909" cy="35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23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Riscos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adicionais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para 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dinâmica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da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dívida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272062" y="646684"/>
            <a:ext cx="12191999" cy="2966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Mesmo em um cenário de aumento da carga tributária suficiente para estabilizar a dívida pública brasileira, demandas políticas serão um importante fator de risco ao longo dos próximos anos.   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Propostas de recuperação gradual dos valores reais do salário-mínimo deverão impactar os gastos com encargos pessoais e previdenciários, que correspondem a cerca de 65% da despesa primária total;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Correção da tabela do IR para R$ 5 mil tem um impacto de aproximadamente 1,1% do PIB;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Os fatores de risco ao resultado primário em 2023 totalizam cerca de 1,0% do PIB.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Precatórios: o estoque pode chegar a R$ 350 bi em cenários otimistas e R$ 700 bi em cenários pessimistas ao final de 2026;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partir de 2027, toda a integralidade da dívida passa a contar para fins de resultado primário da União.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9F9EE34-8C32-4730-B5AE-C0A91601B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14" y="3250041"/>
            <a:ext cx="5632903" cy="350863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9266668-0EDB-41A9-894C-D54DF6B68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880" y="3797396"/>
            <a:ext cx="5551277" cy="241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Os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subsídios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e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desonerações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alcançarão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4,2% do PIB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em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2024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262856" y="706475"/>
            <a:ext cx="12015832" cy="1900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Estimativas da Receita Federal apontam que as perdas do governo com subsídios e desonerações em 2024 será de R$ 486 bilhões;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valor é mais do que três vezes o que a equipe econômica busca em receitas (R$ 100 a 150 bilhões);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As desonerações no Brasil são 1,3 </a:t>
            </a:r>
            <a:r>
              <a:rPr lang="pt-BR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p.p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. acima da média global;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forte resistência no Congresso em reduzir gastos tributários impõe desafios para o cumprimento das metas de primário nos próximos anos.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685CE18-711F-4EA0-9AFF-AFA4B333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730"/>
            <a:ext cx="5819018" cy="392251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A02BAE3-A4A0-4EBF-97AD-D643FDDF0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66" y="2882278"/>
            <a:ext cx="6290334" cy="3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Destaques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do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substitutivo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 do Novo </a:t>
            </a:r>
            <a:r>
              <a:rPr lang="en-US" sz="2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Arcabouço</a:t>
            </a:r>
            <a:endParaRPr lang="pt-BR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289421" y="706475"/>
            <a:ext cx="12192000" cy="6378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Pontos Positivos: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Inclusão de </a:t>
            </a: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gatilhos em caso de não cumprimento da meta de resultado primário 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(aumento real de despesa obrigatória, ampliação de subsídios e subvenções, aumento/reajuste de despesa com pessoal, por exemplo);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Obrigação de contingenciamento de despesas 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em caso de risco de descumprimento da meta de resultado primário;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Mudança no cálculo da inflação acumulada (</a:t>
            </a:r>
            <a:r>
              <a:rPr lang="pt-BR" sz="1600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jul-jun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), utilizada para reajustar o limite de despesas do próximo exercício, deixando de ser baseado em estimativa.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Pontos Negativos: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Maiores gastos em 2024. 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Ao permitir que o governo possa ampliar o espaço para novas despesas em maio de 2024 por meio de crédito adicional, caso a revisão das receitas no próximo ano seja superior à receita efetiva em 2023, limitado a um crescimento de 2,5%;</a:t>
            </a:r>
          </a:p>
          <a:p>
            <a:pPr marL="1257300" lvl="2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Exclui o salário-mínimo de quaisquer medidas compensatórias. 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Esta medida impactará os gastos com encargos pessoais e previdenciários, que correspondem com cerca de 65% da despesa primária total.</a:t>
            </a: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1600" b="1" i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Bottom</a:t>
            </a:r>
            <a:r>
              <a:rPr lang="pt-BR" sz="1600" b="1" i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600" b="1" i="1" dirty="0" err="1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Line</a:t>
            </a: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: A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essência do novo arcabouço é estar </a:t>
            </a: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extremamente dependente do</a:t>
            </a:r>
            <a:r>
              <a:rPr lang="pt-BR" sz="16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pt-BR" sz="1600" b="1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aumento de receitas</a:t>
            </a:r>
            <a:r>
              <a:rPr lang="pt-BR" sz="1600" dirty="0">
                <a:solidFill>
                  <a:srgbClr val="00206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. 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arcabouço continua sendo inconsistente com a estabilização da dívida/PIB em um patamar inferior a 90% do PIB, levando a situação fiscal brasileira para uma trajetória perigosa nos próximos anos.</a:t>
            </a:r>
          </a:p>
          <a:p>
            <a:pPr lvl="1" algn="just">
              <a:lnSpc>
                <a:spcPct val="150000"/>
              </a:lnSpc>
            </a:pP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0" y="0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CC743F91-C65C-4CE6-AD3A-03EB43DA8A41}"/>
              </a:ext>
            </a:extLst>
          </p:cNvPr>
          <p:cNvSpPr txBox="1"/>
          <p:nvPr/>
        </p:nvSpPr>
        <p:spPr>
          <a:xfrm>
            <a:off x="139261" y="53202"/>
            <a:ext cx="1072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 panose="020B0503030403020204" pitchFamily="34" charset="0"/>
                <a:ea typeface="Source Sans Pro" panose="020B0503030403020204" pitchFamily="34" charset="0"/>
              </a:rPr>
              <a:t>Conclusão</a:t>
            </a:r>
            <a:endParaRPr lang="pt-BR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CaixaDeTexto 7">
            <a:extLst>
              <a:ext uri="{FF2B5EF4-FFF2-40B4-BE49-F238E27FC236}">
                <a16:creationId xmlns:a16="http://schemas.microsoft.com/office/drawing/2014/main" xmlns="" id="{87B05BA4-C71D-43A1-8699-DAA39D56CB2A}"/>
              </a:ext>
            </a:extLst>
          </p:cNvPr>
          <p:cNvSpPr txBox="1"/>
          <p:nvPr/>
        </p:nvSpPr>
        <p:spPr>
          <a:xfrm>
            <a:off x="-176755" y="1310361"/>
            <a:ext cx="12192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Novo arcabouço fiscal proposto pelo governo se mostra insuficiente para estabilizar a dívida pública brasileira em um patamar razoável nos próximos anos. 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trajetória da dívida apresentada pelo governo aparenta ter sido estimada com parâmetros exageradamente otimistas;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rigidez de algumas despesas (gastos com pessoal, previdenciários, educação e saúde, por exemplo) dificultam o cumprimento do novo arcabouço no médio/longo prazo;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Uma trajetória mais benigna para a dívida depende de uma forte elevação da arrecadação (tributação) combinado com um cenário de elevado crescimento, baixa taxa de juros e inflação moderada;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O fim do </a:t>
            </a:r>
            <a:r>
              <a:rPr lang="pt-BR" sz="1600" i="1" dirty="0" err="1">
                <a:latin typeface="Source Sans Pro" panose="020B0503030403020204" pitchFamily="34" charset="0"/>
                <a:ea typeface="Source Sans Pro" panose="020B0503030403020204" pitchFamily="34" charset="0"/>
              </a:rPr>
              <a:t>enforcement</a:t>
            </a: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de cumprimento da meta de primário é um fator de risco para a convergência da dívida no longo prazo.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 trajetória da dívida apresentada pelo governo é consistente apenas sob hipóteses de inflação elevada entre 2024-2026 (aproximadamente 7,5%) ou;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Aumento de carga tributária de aproximadamente 3,0%;</a:t>
            </a:r>
          </a:p>
          <a:p>
            <a:pPr lvl="1" algn="just"/>
            <a:endParaRPr lang="pt-BR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r>
              <a:rPr lang="pt-BR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Nas nossas simulações, a dívida se estabiliza em aproximadamente 92% do PIB em 2033, na beira do precipício.</a:t>
            </a:r>
          </a:p>
          <a:p>
            <a:pPr marL="800100" lvl="1" indent="-342900" algn="just">
              <a:buFont typeface="Wingdings" panose="05000000000000000000" pitchFamily="2" charset="2"/>
              <a:buChar char="q"/>
            </a:pPr>
            <a:endParaRPr lang="pt-BR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80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36B740D-5D64-4367-9551-6DD3E40B8BE9}"/>
              </a:ext>
            </a:extLst>
          </p:cNvPr>
          <p:cNvSpPr/>
          <p:nvPr/>
        </p:nvSpPr>
        <p:spPr>
          <a:xfrm>
            <a:off x="139261" y="3427932"/>
            <a:ext cx="12192000" cy="653273"/>
          </a:xfrm>
          <a:prstGeom prst="rect">
            <a:avLst/>
          </a:prstGeom>
          <a:solidFill>
            <a:srgbClr val="28388F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9744077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70649</TotalTime>
  <Words>1103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Wingdings</vt:lpstr>
      <vt:lpstr>Tema do Office</vt:lpstr>
      <vt:lpstr>Novo Arcabouço: Os Desafios do Ajuste Fiscal Junho de 2023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Cenário Econômico</dc:title>
  <dc:creator>Tiago Tristão - Genial Investimentos</dc:creator>
  <cp:lastModifiedBy>Erika Mara Barbacena</cp:lastModifiedBy>
  <cp:revision>1616</cp:revision>
  <cp:lastPrinted>2023-06-14T20:19:55Z</cp:lastPrinted>
  <dcterms:created xsi:type="dcterms:W3CDTF">2020-06-24T16:09:26Z</dcterms:created>
  <dcterms:modified xsi:type="dcterms:W3CDTF">2023-06-19T17:28:47Z</dcterms:modified>
</cp:coreProperties>
</file>