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80" r:id="rId3"/>
    <p:sldId id="266" r:id="rId4"/>
    <p:sldId id="320" r:id="rId5"/>
    <p:sldId id="258" r:id="rId6"/>
    <p:sldId id="322" r:id="rId7"/>
    <p:sldId id="318" r:id="rId8"/>
    <p:sldId id="269" r:id="rId9"/>
    <p:sldId id="271" r:id="rId10"/>
    <p:sldId id="270" r:id="rId11"/>
    <p:sldId id="273" r:id="rId12"/>
    <p:sldId id="274" r:id="rId13"/>
    <p:sldId id="272" r:id="rId14"/>
    <p:sldId id="275" r:id="rId15"/>
    <p:sldId id="317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0" autoAdjust="0"/>
    <p:restoredTop sz="94674"/>
  </p:normalViewPr>
  <p:slideViewPr>
    <p:cSldViewPr snapToGrid="0" snapToObjects="1">
      <p:cViewPr varScale="1">
        <p:scale>
          <a:sx n="70" d="100"/>
          <a:sy n="70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FE8FF-0495-4498-A294-0E883312F487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B6540-8A05-493F-819A-A032DDB32D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8724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6540-8A05-493F-819A-A032DDB32DD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9987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A2A3156-07A8-AF45-84B9-7ACE2B759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A4B5E34E-CC1A-B643-9B47-7D69F0D6F5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BB0AB134-BE78-E24C-B223-4338C5CE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EE250-07FA-8D4B-A11F-76C1F1B7B9D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BD6E066E-36EA-344D-B4D5-34D6AD03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2B687981-FB89-9E42-BBB0-C63110F0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EE66-63EA-1840-B18A-BB0581859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923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CD95269-FBC8-B249-A42A-28C116932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B4DCB459-61B4-C047-A9E8-BEE85173F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48C97A28-7942-294D-95EA-4F2DB4B62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EE250-07FA-8D4B-A11F-76C1F1B7B9D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DF9E4CBA-CCAD-4E4D-9F97-E46FCA292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2C18618D-01A3-174B-A5DD-64C788A2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EE66-63EA-1840-B18A-BB0581859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1899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F8038795-9901-1548-B708-A185C89881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32C621DD-F01B-684D-ADC2-046AE3AA1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D6B5627C-0B3A-D146-A397-5617ACD57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EE250-07FA-8D4B-A11F-76C1F1B7B9D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6066ABB2-CD17-3C4D-93C7-53FCD7CFD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069B2B6E-0FBD-7945-9955-C13F3AD58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EE66-63EA-1840-B18A-BB0581859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8095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55617-0403-4B67-9A3C-0EEF96F41603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A0ECF-07AC-494F-A758-0A4FCC6EBDF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00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55617-0403-4B67-9A3C-0EEF96F41603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A0ECF-07AC-494F-A758-0A4FCC6EBDF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777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55617-0403-4B67-9A3C-0EEF96F41603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A0ECF-07AC-494F-A758-0A4FCC6EBDF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260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55617-0403-4B67-9A3C-0EEF96F41603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A0ECF-07AC-494F-A758-0A4FCC6EBDF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093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55617-0403-4B67-9A3C-0EEF96F41603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A0ECF-07AC-494F-A758-0A4FCC6EBDF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530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55617-0403-4B67-9A3C-0EEF96F41603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A0ECF-07AC-494F-A758-0A4FCC6EBDF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489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55617-0403-4B67-9A3C-0EEF96F41603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A0ECF-07AC-494F-A758-0A4FCC6EBDF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91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55617-0403-4B67-9A3C-0EEF96F41603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A0ECF-07AC-494F-A758-0A4FCC6EBDF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04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0B7421A-1E0B-1947-AE62-8CDDE269D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DFE84471-1AC3-6B49-B73B-1A36A7A88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6EF0CAD2-C332-5F49-9811-A2AB390C1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EE250-07FA-8D4B-A11F-76C1F1B7B9D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6CB4B5C7-3A17-A142-93A8-E0CF79371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FCE49676-08C9-0B4E-AE80-17492712A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EE66-63EA-1840-B18A-BB0581859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1988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55617-0403-4B67-9A3C-0EEF96F41603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A0ECF-07AC-494F-A758-0A4FCC6EBDF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194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55617-0403-4B67-9A3C-0EEF96F41603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A0ECF-07AC-494F-A758-0A4FCC6EBDF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996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55617-0403-4B67-9A3C-0EEF96F41603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A0ECF-07AC-494F-A758-0A4FCC6EBDF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49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78127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/Image container + summar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="" xmlns:a16="http://schemas.microsoft.com/office/drawing/2014/main" id="{07E67CED-7C79-E545-800B-4F58B83CC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39299F-C1B9-4D06-BE4E-4B74861C3FA5}" type="datetime1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="" xmlns:a16="http://schemas.microsoft.com/office/drawing/2014/main" id="{00C06B7B-248E-5042-8C7F-22E35A3F59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9E904-9AEB-6C42-8A24-041048A8097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Inhaltsplatzhalter 23">
            <a:extLst>
              <a:ext uri="{FF2B5EF4-FFF2-40B4-BE49-F238E27FC236}">
                <a16:creationId xmlns="" xmlns:a16="http://schemas.microsoft.com/office/drawing/2014/main" id="{063709FC-53F2-B042-9F51-05EF273BE0A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68352" y="2421467"/>
            <a:ext cx="8015816" cy="3784624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 err="1"/>
              <a:t>Introtext</a:t>
            </a:r>
            <a:endParaRPr lang="de-DE" dirty="0"/>
          </a:p>
          <a:p>
            <a:pPr lvl="1"/>
            <a:r>
              <a:rPr lang="de-DE" dirty="0"/>
              <a:t>1st Bullet</a:t>
            </a:r>
          </a:p>
          <a:p>
            <a:pPr lvl="2"/>
            <a:r>
              <a:rPr lang="de-DE" dirty="0"/>
              <a:t>2nd Level</a:t>
            </a:r>
          </a:p>
          <a:p>
            <a:pPr lvl="3"/>
            <a:r>
              <a:rPr lang="de-DE" dirty="0"/>
              <a:t>3rd Level</a:t>
            </a:r>
          </a:p>
          <a:p>
            <a:pPr lvl="4"/>
            <a:r>
              <a:rPr lang="de-DE" dirty="0"/>
              <a:t>4th Level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="" xmlns:a16="http://schemas.microsoft.com/office/drawing/2014/main" id="{B800869E-8CB7-0B4A-B57D-D821A73BD3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354" y="1796433"/>
            <a:ext cx="10655297" cy="290276"/>
          </a:xfrm>
        </p:spPr>
        <p:txBody>
          <a:bodyPr/>
          <a:lstStyle>
            <a:lvl1pPr>
              <a:defRPr sz="1733" kern="0" spc="0" baseline="0">
                <a:latin typeface="+mn-lt"/>
              </a:defRPr>
            </a:lvl1pPr>
          </a:lstStyle>
          <a:p>
            <a:r>
              <a:rPr lang="de-DE" sz="1867" b="0" spc="0" dirty="0"/>
              <a:t>SUB-HEADLINE / MAX. LENGTH IS THE END OF THE LINE</a:t>
            </a:r>
          </a:p>
        </p:txBody>
      </p:sp>
      <p:sp>
        <p:nvSpPr>
          <p:cNvPr id="34" name="Inhaltsplatzhalter 33">
            <a:extLst>
              <a:ext uri="{FF2B5EF4-FFF2-40B4-BE49-F238E27FC236}">
                <a16:creationId xmlns="" xmlns:a16="http://schemas.microsoft.com/office/drawing/2014/main" id="{82403D32-D9EA-6A41-8237-2E48F82608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023351" y="3805767"/>
            <a:ext cx="2400300" cy="2400300"/>
          </a:xfrm>
          <a:solidFill>
            <a:srgbClr val="FEC400"/>
          </a:solidFill>
        </p:spPr>
        <p:txBody>
          <a:bodyPr lIns="108000" tIns="108000" rIns="36000" bIns="72000"/>
          <a:lstStyle>
            <a:lvl1pPr marL="0">
              <a:lnSpc>
                <a:spcPts val="1733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1733" b="1" i="0" cap="none" spc="0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1733" b="0" i="0" baseline="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1733" b="0" i="0" baseline="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1733" b="0" i="0" baseline="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1733" b="0" i="0" baseline="0"/>
            </a:lvl5pPr>
          </a:lstStyle>
          <a:p>
            <a:pPr>
              <a:lnSpc>
                <a:spcPts val="1300"/>
              </a:lnSpc>
              <a:spcAft>
                <a:spcPts val="300"/>
              </a:spcAft>
            </a:pPr>
            <a:r>
              <a:rPr lang="de-DE" sz="1733" b="1" dirty="0" err="1"/>
              <a:t>Positioning</a:t>
            </a:r>
            <a:r>
              <a:rPr lang="de-DE" sz="1733" b="1" dirty="0"/>
              <a:t> in box</a:t>
            </a:r>
          </a:p>
          <a:p>
            <a:pPr lvl="1">
              <a:spcAft>
                <a:spcPts val="400"/>
              </a:spcAft>
            </a:pPr>
            <a:r>
              <a:rPr lang="de-DE" sz="1733" dirty="0"/>
              <a:t>Text Calibri 13pt, simple </a:t>
            </a:r>
            <a:r>
              <a:rPr lang="de-DE" sz="1733" dirty="0" err="1"/>
              <a:t>line</a:t>
            </a:r>
            <a:r>
              <a:rPr lang="de-DE" sz="1733" dirty="0"/>
              <a:t> </a:t>
            </a:r>
            <a:r>
              <a:rPr lang="de-DE" sz="1733" dirty="0" err="1"/>
              <a:t>spacing</a:t>
            </a:r>
            <a:r>
              <a:rPr lang="de-DE" sz="1733" dirty="0"/>
              <a:t>,</a:t>
            </a:r>
          </a:p>
          <a:p>
            <a:pPr lvl="1">
              <a:spcAft>
                <a:spcPts val="400"/>
              </a:spcAft>
            </a:pPr>
            <a:r>
              <a:rPr lang="de-DE" sz="1733" dirty="0"/>
              <a:t>3pt extra </a:t>
            </a:r>
            <a:r>
              <a:rPr lang="de-DE" sz="1733" dirty="0" err="1"/>
              <a:t>spacing</a:t>
            </a:r>
            <a:r>
              <a:rPr lang="de-DE" sz="1733" dirty="0"/>
              <a:t> after </a:t>
            </a:r>
            <a:r>
              <a:rPr lang="de-DE" sz="1733" dirty="0" err="1"/>
              <a:t>headline</a:t>
            </a:r>
            <a:r>
              <a:rPr lang="de-DE" sz="1733" dirty="0"/>
              <a:t> </a:t>
            </a:r>
            <a:r>
              <a:rPr lang="de-DE" sz="1733" dirty="0" err="1"/>
              <a:t>and</a:t>
            </a:r>
            <a:r>
              <a:rPr lang="de-DE" sz="1733" dirty="0"/>
              <a:t> </a:t>
            </a:r>
            <a:r>
              <a:rPr lang="de-DE" sz="1733" dirty="0" err="1"/>
              <a:t>between</a:t>
            </a:r>
            <a:r>
              <a:rPr lang="de-DE" sz="1733" dirty="0"/>
              <a:t> </a:t>
            </a:r>
            <a:r>
              <a:rPr lang="de-DE" sz="1733" dirty="0" err="1"/>
              <a:t>text</a:t>
            </a:r>
            <a:r>
              <a:rPr lang="de-DE" sz="1733" dirty="0"/>
              <a:t> </a:t>
            </a:r>
            <a:r>
              <a:rPr lang="de-DE" sz="1733" dirty="0" err="1"/>
              <a:t>blocks</a:t>
            </a:r>
            <a:endParaRPr lang="de-DE" sz="1733" dirty="0"/>
          </a:p>
        </p:txBody>
      </p:sp>
      <p:sp>
        <p:nvSpPr>
          <p:cNvPr id="46" name="Titel 45">
            <a:extLst>
              <a:ext uri="{FF2B5EF4-FFF2-40B4-BE49-F238E27FC236}">
                <a16:creationId xmlns="" xmlns:a16="http://schemas.microsoft.com/office/drawing/2014/main" id="{F4528EA8-48A5-CA48-B205-F11D57A10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spc="160" dirty="0" err="1"/>
              <a:t>Replace</a:t>
            </a:r>
            <a:r>
              <a:rPr lang="de-DE" spc="160" dirty="0"/>
              <a:t> </a:t>
            </a:r>
            <a:r>
              <a:rPr lang="de-DE" spc="160" dirty="0" err="1"/>
              <a:t>text</a:t>
            </a:r>
            <a:r>
              <a:rPr lang="de-DE" spc="160" dirty="0"/>
              <a:t> </a:t>
            </a:r>
            <a:r>
              <a:rPr lang="de-DE" spc="160" dirty="0" err="1"/>
              <a:t>with</a:t>
            </a:r>
            <a:r>
              <a:rPr lang="de-DE" spc="160" dirty="0"/>
              <a:t> Slide </a:t>
            </a:r>
            <a:r>
              <a:rPr lang="de-DE" spc="160" dirty="0" err="1"/>
              <a:t>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8620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363">
          <p15:clr>
            <a:srgbClr val="FBAE40"/>
          </p15:clr>
        </p15:guide>
        <p15:guide id="4" pos="5397">
          <p15:clr>
            <a:srgbClr val="FBAE40"/>
          </p15:clr>
        </p15:guide>
        <p15:guide id="5" orient="horz" pos="282">
          <p15:clr>
            <a:srgbClr val="FBAE40"/>
          </p15:clr>
        </p15:guide>
        <p15:guide id="6" orient="horz" pos="758">
          <p15:clr>
            <a:srgbClr val="FBAE40"/>
          </p15:clr>
        </p15:guide>
        <p15:guide id="7" orient="horz" pos="940">
          <p15:clr>
            <a:srgbClr val="FBAE40"/>
          </p15:clr>
        </p15:guide>
        <p15:guide id="8" orient="horz" pos="635">
          <p15:clr>
            <a:srgbClr val="FBAE40"/>
          </p15:clr>
        </p15:guide>
        <p15:guide id="9" orient="horz" pos="22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615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8D64BB8-F58C-C948-8DFF-DFF7C6386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0731BD9C-2BBD-F84D-902C-5A2F5900B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45D04787-7EDB-E147-90FB-3512DF99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EE250-07FA-8D4B-A11F-76C1F1B7B9D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79F38E3D-531B-F04F-9338-44ABB6208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BEE42F39-D519-8043-A4A9-A80B5A73E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EE66-63EA-1840-B18A-BB0581859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980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F381800-407D-304B-BCA4-99DFB3C0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6A6A46C-5771-2F43-80CF-D9E5C9DB5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5163F5C5-A493-0348-A1F5-85510A623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DEBA38DB-57F6-6C4D-9F06-1D42ED572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EE250-07FA-8D4B-A11F-76C1F1B7B9D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02BEE99F-37A5-D84A-81C5-BDA511C9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4EB72F63-F947-014A-B973-B3D1122E8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EE66-63EA-1840-B18A-BB0581859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14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1D6BF0B-5AA5-4645-B8A4-51AD4523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5597AA09-5F7B-884D-B27F-A5C4CA25A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E808520F-9894-0F46-AA8D-52A2927D3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05185E39-9B38-A147-A726-6A513ABB2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5187F586-3FA3-7543-AF37-7F5C9520EE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BDEF882B-6E95-864E-9499-049C6C8F3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EE250-07FA-8D4B-A11F-76C1F1B7B9D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AEE2ED5E-79DD-A847-82AF-21DC1C669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D88EC80D-4D83-364A-83A1-DE1BFF15F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EE66-63EA-1840-B18A-BB0581859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657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6EA94C3-858A-F341-85AB-7FC2BED8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1CEB04BF-5349-4F41-81CF-1C5B07664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EE250-07FA-8D4B-A11F-76C1F1B7B9D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50BFAA5E-9DDC-3C40-A2D3-85D14B5E2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3E45478D-E8D5-F044-B6F7-85A708C95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EE66-63EA-1840-B18A-BB0581859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148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10DD4181-863A-104D-9CF1-8A3A6B033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EE250-07FA-8D4B-A11F-76C1F1B7B9D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56615031-DF0A-FF42-88AC-C619980A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98BB4B50-BB1F-1748-A68F-82B531D1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EE66-63EA-1840-B18A-BB0581859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9111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9710785-C58F-BB46-B450-58B019D2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732CC2-CD8E-D94B-9E98-C1CDC6D28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EF081822-7685-4447-8414-57B4C01B6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9ED7A786-95A3-9E4C-AD84-02D6E7AC9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EE250-07FA-8D4B-A11F-76C1F1B7B9D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B1F1EF9C-86B8-1E41-AFEE-A0BDD76F5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6FD40285-C184-3840-AA58-DFAAA3DD2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EE66-63EA-1840-B18A-BB0581859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697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36ADE74-7BC8-104A-A8B1-60A091D1A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33BB1C86-06CE-BC44-ADF2-8C0EE077B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3BD1769C-9532-474F-9983-EAA4AA768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21F1D996-93E5-854A-9B1F-F8EE1727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EE250-07FA-8D4B-A11F-76C1F1B7B9D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9186A78B-7DE5-B24A-B570-35D000E5F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5EEB156A-4848-F54E-BCC0-8AB972553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EE66-63EA-1840-B18A-BB0581859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45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58F70DE7-3CE1-CC4C-8321-338BA1E9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AA04BD01-1EEF-834C-BA06-E8DF0F4B1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B2E93022-BBCA-8349-83BB-C660C2BD6D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EE250-07FA-8D4B-A11F-76C1F1B7B9D0}" type="datetimeFigureOut">
              <a:rPr lang="pt-BR" smtClean="0"/>
              <a:t>21/06/2023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D1C2F82-CDCC-5B4E-B911-072B8AD06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4EEDD949-CFBD-9C4A-857C-6908EF09C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AEE66-63EA-1840-B18A-BB0581859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27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55617-0403-4B67-9A3C-0EEF96F41603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A0ECF-07AC-494F-A758-0A4FCC6EBDF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2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abve@abve.org.br" TargetMode="External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9" Type="http://schemas.openxmlformats.org/officeDocument/2006/relationships/image" Target="../media/image41.jpeg"/><Relationship Id="rId3" Type="http://schemas.openxmlformats.org/officeDocument/2006/relationships/image" Target="../media/image6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5" Type="http://schemas.openxmlformats.org/officeDocument/2006/relationships/image" Target="../media/image8.jpe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Relationship Id="rId22" Type="http://schemas.openxmlformats.org/officeDocument/2006/relationships/image" Target="../media/image24.jpe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jpe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image" Target="../media/image4.png"/><Relationship Id="rId16" Type="http://schemas.openxmlformats.org/officeDocument/2006/relationships/image" Target="../media/image56.jp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jpe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31" Type="http://schemas.openxmlformats.org/officeDocument/2006/relationships/image" Target="../media/image71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jpe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jpg"/><Relationship Id="rId18" Type="http://schemas.openxmlformats.org/officeDocument/2006/relationships/image" Target="../media/image89.png"/><Relationship Id="rId26" Type="http://schemas.openxmlformats.org/officeDocument/2006/relationships/image" Target="../media/image97.jpeg"/><Relationship Id="rId39" Type="http://schemas.openxmlformats.org/officeDocument/2006/relationships/image" Target="../media/image110.png"/><Relationship Id="rId3" Type="http://schemas.openxmlformats.org/officeDocument/2006/relationships/image" Target="../media/image74.png"/><Relationship Id="rId21" Type="http://schemas.openxmlformats.org/officeDocument/2006/relationships/image" Target="../media/image92.png"/><Relationship Id="rId34" Type="http://schemas.openxmlformats.org/officeDocument/2006/relationships/image" Target="../media/image105.png"/><Relationship Id="rId42" Type="http://schemas.openxmlformats.org/officeDocument/2006/relationships/image" Target="../media/image113.jpeg"/><Relationship Id="rId47" Type="http://schemas.openxmlformats.org/officeDocument/2006/relationships/image" Target="../media/image118.png"/><Relationship Id="rId50" Type="http://schemas.openxmlformats.org/officeDocument/2006/relationships/image" Target="../media/image121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jpeg"/><Relationship Id="rId25" Type="http://schemas.openxmlformats.org/officeDocument/2006/relationships/image" Target="../media/image96.png"/><Relationship Id="rId33" Type="http://schemas.openxmlformats.org/officeDocument/2006/relationships/image" Target="../media/image104.png"/><Relationship Id="rId38" Type="http://schemas.openxmlformats.org/officeDocument/2006/relationships/image" Target="../media/image109.png"/><Relationship Id="rId46" Type="http://schemas.openxmlformats.org/officeDocument/2006/relationships/image" Target="../media/image117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29" Type="http://schemas.openxmlformats.org/officeDocument/2006/relationships/image" Target="../media/image100.png"/><Relationship Id="rId41" Type="http://schemas.openxmlformats.org/officeDocument/2006/relationships/image" Target="../media/image112.png"/><Relationship Id="rId54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2.jpg"/><Relationship Id="rId24" Type="http://schemas.openxmlformats.org/officeDocument/2006/relationships/image" Target="../media/image95.png"/><Relationship Id="rId32" Type="http://schemas.openxmlformats.org/officeDocument/2006/relationships/image" Target="../media/image103.png"/><Relationship Id="rId37" Type="http://schemas.openxmlformats.org/officeDocument/2006/relationships/image" Target="../media/image108.png"/><Relationship Id="rId40" Type="http://schemas.openxmlformats.org/officeDocument/2006/relationships/image" Target="../media/image111.jpeg"/><Relationship Id="rId45" Type="http://schemas.openxmlformats.org/officeDocument/2006/relationships/image" Target="../media/image116.png"/><Relationship Id="rId53" Type="http://schemas.openxmlformats.org/officeDocument/2006/relationships/image" Target="../media/image124.jpe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99.png"/><Relationship Id="rId36" Type="http://schemas.openxmlformats.org/officeDocument/2006/relationships/image" Target="../media/image107.png"/><Relationship Id="rId49" Type="http://schemas.openxmlformats.org/officeDocument/2006/relationships/image" Target="../media/image120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31" Type="http://schemas.openxmlformats.org/officeDocument/2006/relationships/image" Target="../media/image102.png"/><Relationship Id="rId44" Type="http://schemas.openxmlformats.org/officeDocument/2006/relationships/image" Target="../media/image115.png"/><Relationship Id="rId52" Type="http://schemas.openxmlformats.org/officeDocument/2006/relationships/image" Target="../media/image123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35" Type="http://schemas.openxmlformats.org/officeDocument/2006/relationships/image" Target="../media/image106.png"/><Relationship Id="rId43" Type="http://schemas.openxmlformats.org/officeDocument/2006/relationships/image" Target="../media/image114.png"/><Relationship Id="rId48" Type="http://schemas.openxmlformats.org/officeDocument/2006/relationships/image" Target="../media/image119.jpeg"/><Relationship Id="rId8" Type="http://schemas.openxmlformats.org/officeDocument/2006/relationships/image" Target="../media/image79.png"/><Relationship Id="rId51" Type="http://schemas.openxmlformats.org/officeDocument/2006/relationships/image" Target="../media/image1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4925E760-B1BA-7C4A-BCF0-2D296C1153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" y="0"/>
            <a:ext cx="12185904" cy="6858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8D5C4586-2439-C84D-A623-647E8ED254BA}"/>
              </a:ext>
            </a:extLst>
          </p:cNvPr>
          <p:cNvPicPr preferRelativeResize="0"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795386" y="245304"/>
            <a:ext cx="43966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FF00"/>
                </a:solidFill>
              </a:rPr>
              <a:t>SENADO FEDERAL</a:t>
            </a:r>
          </a:p>
          <a:p>
            <a:pPr algn="ctr"/>
            <a:r>
              <a:rPr lang="pt-BR" dirty="0" smtClean="0">
                <a:solidFill>
                  <a:srgbClr val="FFFF00"/>
                </a:solidFill>
              </a:rPr>
              <a:t>Audiência Pública sobre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Adoção e Incentivo à 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>
                <a:solidFill>
                  <a:srgbClr val="FFFF00"/>
                </a:solidFill>
              </a:rPr>
              <a:t>E</a:t>
            </a:r>
            <a:r>
              <a:rPr lang="pt-BR" dirty="0" smtClean="0">
                <a:solidFill>
                  <a:srgbClr val="FFFF00"/>
                </a:solidFill>
              </a:rPr>
              <a:t>letromobilidade no Brasil</a:t>
            </a:r>
            <a:br>
              <a:rPr lang="pt-BR" dirty="0" smtClean="0">
                <a:solidFill>
                  <a:srgbClr val="FFFF00"/>
                </a:solidFill>
              </a:rPr>
            </a:b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98794" y="5642293"/>
            <a:ext cx="37940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FFFF00"/>
                </a:solidFill>
              </a:rPr>
              <a:t>Brasília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Dia 21 de junho de 2023- 11h</a:t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Ala das Comissões do Senado Federal</a:t>
            </a:r>
          </a:p>
          <a:p>
            <a:pPr algn="ctr"/>
            <a:endParaRPr lang="pt-B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145D3822-B0AB-2147-AC01-548B176F06D8}"/>
              </a:ext>
            </a:extLst>
          </p:cNvPr>
          <p:cNvSpPr txBox="1"/>
          <p:nvPr/>
        </p:nvSpPr>
        <p:spPr>
          <a:xfrm>
            <a:off x="646802" y="503981"/>
            <a:ext cx="7657953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PRIORIDADES COMPONENTES</a:t>
            </a:r>
          </a:p>
        </p:txBody>
      </p:sp>
      <p:sp>
        <p:nvSpPr>
          <p:cNvPr id="4" name="Retângulo Arredondado 3">
            <a:extLst>
              <a:ext uri="{FF2B5EF4-FFF2-40B4-BE49-F238E27FC236}">
                <a16:creationId xmlns="" xmlns:a16="http://schemas.microsoft.com/office/drawing/2014/main" id="{B317694D-1717-9543-AB37-1308681CA051}"/>
              </a:ext>
            </a:extLst>
          </p:cNvPr>
          <p:cNvSpPr/>
          <p:nvPr/>
        </p:nvSpPr>
        <p:spPr>
          <a:xfrm>
            <a:off x="752623" y="1047959"/>
            <a:ext cx="485768" cy="457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703CADAC-8B00-B242-8CE5-EDBC2371B8D9}"/>
              </a:ext>
            </a:extLst>
          </p:cNvPr>
          <p:cNvSpPr txBox="1"/>
          <p:nvPr/>
        </p:nvSpPr>
        <p:spPr>
          <a:xfrm>
            <a:off x="646803" y="1490362"/>
            <a:ext cx="6708154" cy="280076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1600" b="1" dirty="0">
                <a:solidFill>
                  <a:schemeClr val="accent2"/>
                </a:solidFill>
              </a:rPr>
              <a:t>1.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Garantir que fundos de inovação sejam usados para projetos de desenvolvimento local, de frotas-piloto de veículos eletrificados e de respectivas infraestruturas (recarga elétrica e comunicação entre sistemas).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2.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Apoiar o desenvolvimento de políticas de adensamento da cadeia produtiva de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powetrain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, sistemas de armazenamento de energia e eletrônica avançada para veículos eletrificados e respectivas infraestruturas.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3.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Apoiar o mapeamento da cadeia produtiva do setor de Componentes para a mobilidade elétrica no Brasil, por meio das agências governamentais de pesquisa e planejamento.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985C53BB-E3A1-0840-9B9E-19AF11EE92CE}"/>
              </a:ext>
            </a:extLst>
          </p:cNvPr>
          <p:cNvSpPr/>
          <p:nvPr/>
        </p:nvSpPr>
        <p:spPr>
          <a:xfrm>
            <a:off x="7605656" y="0"/>
            <a:ext cx="458634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E3A95374-7C77-7B4B-ACD0-77AEAE293C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5656" y="2634068"/>
            <a:ext cx="6531876" cy="4226393"/>
          </a:xfrm>
          <a:prstGeom prst="rect">
            <a:avLst/>
          </a:prstGeom>
          <a:effectLst>
            <a:outerShdw sx="1000" sy="1000" algn="ctr" rotWithShape="0">
              <a:schemeClr val="bg2">
                <a:lumMod val="10000"/>
              </a:schemeClr>
            </a:outerShdw>
            <a:reflection endPos="0" dir="5400000" sy="-100000" algn="bl" rotWithShape="0"/>
          </a:effectLst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C439A525-A137-5D4A-915C-9F053030B6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0612" y="6011059"/>
            <a:ext cx="829169" cy="70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8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145D3822-B0AB-2147-AC01-548B176F06D8}"/>
              </a:ext>
            </a:extLst>
          </p:cNvPr>
          <p:cNvSpPr txBox="1"/>
          <p:nvPr/>
        </p:nvSpPr>
        <p:spPr>
          <a:xfrm>
            <a:off x="646802" y="503981"/>
            <a:ext cx="7657953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PRIORIDADES INFRAESTRUTURA</a:t>
            </a:r>
          </a:p>
        </p:txBody>
      </p:sp>
      <p:sp>
        <p:nvSpPr>
          <p:cNvPr id="4" name="Retângulo Arredondado 3">
            <a:extLst>
              <a:ext uri="{FF2B5EF4-FFF2-40B4-BE49-F238E27FC236}">
                <a16:creationId xmlns="" xmlns:a16="http://schemas.microsoft.com/office/drawing/2014/main" id="{B317694D-1717-9543-AB37-1308681CA051}"/>
              </a:ext>
            </a:extLst>
          </p:cNvPr>
          <p:cNvSpPr/>
          <p:nvPr/>
        </p:nvSpPr>
        <p:spPr>
          <a:xfrm>
            <a:off x="752623" y="1047959"/>
            <a:ext cx="485768" cy="457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703CADAC-8B00-B242-8CE5-EDBC2371B8D9}"/>
              </a:ext>
            </a:extLst>
          </p:cNvPr>
          <p:cNvSpPr txBox="1"/>
          <p:nvPr/>
        </p:nvSpPr>
        <p:spPr>
          <a:xfrm>
            <a:off x="646803" y="1490362"/>
            <a:ext cx="6708154" cy="403187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1600" b="1" dirty="0">
                <a:solidFill>
                  <a:schemeClr val="accent2"/>
                </a:solidFill>
              </a:rPr>
              <a:t>1.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Estudo e proposta de políticas públicas para uso de energia limpa </a:t>
            </a: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no carregamento de veículos pesados e mobilidade compartilhada </a:t>
            </a: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nas grandes cidades brasileiras, com veículos elétricos leves e levíssimos.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2.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Proposta de política pública para recarga nos transportes de longa distância (entre diferentes Estados e distribuidoras de energia), considerando análise </a:t>
            </a: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de logística de transporte entre estados, variações estaduais de tributação, custo de fio etc.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3.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Apoio a projetos de estrutura de recarga para todos os tipos de veículos (carga, ônibus, transporte individual).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4.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Apoio ao compartilhamento de veículos leves e levíssimos.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5.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Iniciativas para integração das redes de recarga elétrica de veículos </a:t>
            </a: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nas estradas e centros urbanos.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985C53BB-E3A1-0840-9B9E-19AF11EE92CE}"/>
              </a:ext>
            </a:extLst>
          </p:cNvPr>
          <p:cNvSpPr/>
          <p:nvPr/>
        </p:nvSpPr>
        <p:spPr>
          <a:xfrm>
            <a:off x="7605656" y="0"/>
            <a:ext cx="458634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0C3D86A0-D105-414F-AE7F-188BA40E6B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0612" y="6011059"/>
            <a:ext cx="829169" cy="70960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57" y="405911"/>
            <a:ext cx="4586344" cy="562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8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145D3822-B0AB-2147-AC01-548B176F06D8}"/>
              </a:ext>
            </a:extLst>
          </p:cNvPr>
          <p:cNvSpPr txBox="1"/>
          <p:nvPr/>
        </p:nvSpPr>
        <p:spPr>
          <a:xfrm>
            <a:off x="646802" y="503981"/>
            <a:ext cx="7657953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PRIORIDADES LEVÍSSIMOS</a:t>
            </a:r>
          </a:p>
        </p:txBody>
      </p:sp>
      <p:sp>
        <p:nvSpPr>
          <p:cNvPr id="4" name="Retângulo Arredondado 3">
            <a:extLst>
              <a:ext uri="{FF2B5EF4-FFF2-40B4-BE49-F238E27FC236}">
                <a16:creationId xmlns="" xmlns:a16="http://schemas.microsoft.com/office/drawing/2014/main" id="{B317694D-1717-9543-AB37-1308681CA051}"/>
              </a:ext>
            </a:extLst>
          </p:cNvPr>
          <p:cNvSpPr/>
          <p:nvPr/>
        </p:nvSpPr>
        <p:spPr>
          <a:xfrm>
            <a:off x="752623" y="1047959"/>
            <a:ext cx="485768" cy="457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703CADAC-8B00-B242-8CE5-EDBC2371B8D9}"/>
              </a:ext>
            </a:extLst>
          </p:cNvPr>
          <p:cNvSpPr txBox="1"/>
          <p:nvPr/>
        </p:nvSpPr>
        <p:spPr>
          <a:xfrm>
            <a:off x="646803" y="1490362"/>
            <a:ext cx="6708154" cy="427809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1600" b="1" dirty="0">
                <a:solidFill>
                  <a:schemeClr val="accent2"/>
                </a:solidFill>
              </a:rPr>
              <a:t>1.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Categorização dos veículos da categoria L1 a L7 (redefinição e inclusão </a:t>
            </a: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de veículos), tomando a União Europeia como base, a exemplo de outras normas seguidas pelo Contran.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2.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Reclassificação </a:t>
            </a:r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das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NCMs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de Levíssimos elétricos por tipo de veículo e potência de motores. 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3.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Redução dos impostos tanto de importação de veículos elétricos da categoria L1 a L7 de 20% para zero por cinco anos.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4.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Redução da alíquota de IPI de 35% para 7%, equiparando os levíssimos elétricos aos veículos leves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flex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1.0, por critério de eficiência energética.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5.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Programa de inserção de geração de renda e inserção de profissionais </a:t>
            </a: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de baixa renda por meio de veículos elétricos levíssimos, </a:t>
            </a: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com linhas de crédito especificas.</a:t>
            </a:r>
          </a:p>
          <a:p>
            <a:endParaRPr lang="pt-BR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985C53BB-E3A1-0840-9B9E-19AF11EE92CE}"/>
              </a:ext>
            </a:extLst>
          </p:cNvPr>
          <p:cNvSpPr/>
          <p:nvPr/>
        </p:nvSpPr>
        <p:spPr>
          <a:xfrm>
            <a:off x="7605656" y="0"/>
            <a:ext cx="458634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6D4A0D05-F02C-1245-A721-1A7E2E05EC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0612" y="6011059"/>
            <a:ext cx="829169" cy="70960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397" y="1490362"/>
            <a:ext cx="4400862" cy="39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5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145D3822-B0AB-2147-AC01-548B176F06D8}"/>
              </a:ext>
            </a:extLst>
          </p:cNvPr>
          <p:cNvSpPr txBox="1"/>
          <p:nvPr/>
        </p:nvSpPr>
        <p:spPr>
          <a:xfrm>
            <a:off x="646802" y="503981"/>
            <a:ext cx="7657953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PRIORIDADES MOBILIDADE URBANA</a:t>
            </a:r>
          </a:p>
        </p:txBody>
      </p:sp>
      <p:sp>
        <p:nvSpPr>
          <p:cNvPr id="4" name="Retângulo Arredondado 3">
            <a:extLst>
              <a:ext uri="{FF2B5EF4-FFF2-40B4-BE49-F238E27FC236}">
                <a16:creationId xmlns="" xmlns:a16="http://schemas.microsoft.com/office/drawing/2014/main" id="{B317694D-1717-9543-AB37-1308681CA051}"/>
              </a:ext>
            </a:extLst>
          </p:cNvPr>
          <p:cNvSpPr/>
          <p:nvPr/>
        </p:nvSpPr>
        <p:spPr>
          <a:xfrm>
            <a:off x="752623" y="1047959"/>
            <a:ext cx="485768" cy="457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703CADAC-8B00-B242-8CE5-EDBC2371B8D9}"/>
              </a:ext>
            </a:extLst>
          </p:cNvPr>
          <p:cNvSpPr txBox="1"/>
          <p:nvPr/>
        </p:nvSpPr>
        <p:spPr>
          <a:xfrm>
            <a:off x="646803" y="1490362"/>
            <a:ext cx="6708154" cy="45243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1600" b="1" dirty="0">
                <a:solidFill>
                  <a:schemeClr val="accent2"/>
                </a:solidFill>
              </a:rPr>
              <a:t>1.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Apoio a projetos de infraestrutura de recarga para veículos elétricos </a:t>
            </a: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das regiões centrais das cidades, nos terminais, estações e Polos Geradores </a:t>
            </a: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de Tráfego (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PGTs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).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2.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Incentivos a projetos de transporte de carga com veículos elétricos </a:t>
            </a: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nas regiões centrais.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3.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Apoio à integração intermodal, com prioridade para veículos elétricos </a:t>
            </a: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e híbridos: BRT/ônibus/carro/aplicativos/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bike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/a pé.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4.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Matriz limpa: projetos de mobilidade com geração de energia solar.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5-Incentivo para adoção de frotas elétricas pelos aplicativos de transporte urbano compartilhado. 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6.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Apoio à regulamentação inteligente de veículos elétricos levíssimos nas cidades, compatibilizando a segurança de pedestres e usuários à viabilidade dos novos modais.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985C53BB-E3A1-0840-9B9E-19AF11EE92CE}"/>
              </a:ext>
            </a:extLst>
          </p:cNvPr>
          <p:cNvSpPr/>
          <p:nvPr/>
        </p:nvSpPr>
        <p:spPr>
          <a:xfrm>
            <a:off x="7605656" y="0"/>
            <a:ext cx="458634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CA16D3BD-3DC8-B14E-B661-59C692395E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0612" y="6011059"/>
            <a:ext cx="829169" cy="70960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228" y="796368"/>
            <a:ext cx="4797199" cy="479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0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4925E760-B1BA-7C4A-BCF0-2D296C1153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" y="0"/>
            <a:ext cx="12185904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81E1F89B-3AEB-2B4C-A626-7AB6026793F2}"/>
              </a:ext>
            </a:extLst>
          </p:cNvPr>
          <p:cNvSpPr/>
          <p:nvPr/>
        </p:nvSpPr>
        <p:spPr>
          <a:xfrm>
            <a:off x="1499379" y="4958583"/>
            <a:ext cx="4939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u="sng" dirty="0"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5C22806E-1D7C-754F-9877-A53828E102D2}"/>
              </a:ext>
            </a:extLst>
          </p:cNvPr>
          <p:cNvSpPr/>
          <p:nvPr/>
        </p:nvSpPr>
        <p:spPr>
          <a:xfrm>
            <a:off x="7592135" y="4958583"/>
            <a:ext cx="74719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795386" y="5595242"/>
            <a:ext cx="43966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FF00"/>
                </a:solidFill>
              </a:rPr>
              <a:t>abve@abve.org.br</a:t>
            </a:r>
            <a:br>
              <a:rPr lang="pt-BR" dirty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55-11-98163-2931</a:t>
            </a:r>
            <a:r>
              <a:rPr lang="pt-BR" dirty="0">
                <a:solidFill>
                  <a:srgbClr val="FFFF00"/>
                </a:solidFill>
              </a:rPr>
              <a:t/>
            </a:r>
            <a:br>
              <a:rPr lang="pt-BR" dirty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>55-11-99235-5200</a:t>
            </a:r>
            <a:endParaRPr lang="pt-BR" dirty="0">
              <a:solidFill>
                <a:srgbClr val="FFFF00"/>
              </a:solidFill>
            </a:endParaRPr>
          </a:p>
          <a:p>
            <a:pPr algn="ctr"/>
            <a:r>
              <a:rPr lang="pt-BR" dirty="0" smtClean="0">
                <a:solidFill>
                  <a:srgbClr val="FFFF00"/>
                </a:solidFill>
              </a:rPr>
              <a:t>www.abve.org.br</a:t>
            </a:r>
            <a:br>
              <a:rPr lang="pt-BR" dirty="0" smtClean="0">
                <a:solidFill>
                  <a:srgbClr val="FFFF00"/>
                </a:solidFill>
              </a:rPr>
            </a:b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048000" y="67450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800" dirty="0" smtClean="0">
                <a:solidFill>
                  <a:srgbClr val="FFFF00"/>
                </a:solidFill>
              </a:rPr>
              <a:t>OBRIGADO!</a:t>
            </a:r>
            <a:r>
              <a:rPr lang="pt-BR" sz="2800" dirty="0">
                <a:solidFill>
                  <a:srgbClr val="FFFF00"/>
                </a:solidFill>
              </a:rPr>
              <a:t/>
            </a:r>
            <a:br>
              <a:rPr lang="pt-BR" sz="2800" dirty="0">
                <a:solidFill>
                  <a:srgbClr val="FFFF00"/>
                </a:solidFill>
              </a:rPr>
            </a:br>
            <a:endParaRPr lang="pt-B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145D3822-B0AB-2147-AC01-548B176F06D8}"/>
              </a:ext>
            </a:extLst>
          </p:cNvPr>
          <p:cNvSpPr txBox="1"/>
          <p:nvPr/>
        </p:nvSpPr>
        <p:spPr>
          <a:xfrm>
            <a:off x="646803" y="312257"/>
            <a:ext cx="6437844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2800" b="1" dirty="0" smtClean="0">
                <a:solidFill>
                  <a:srgbClr val="0070C0"/>
                </a:solidFill>
              </a:rPr>
              <a:t>SOBRE A ABVE</a:t>
            </a:r>
            <a:endParaRPr lang="pt-BR" sz="2800" b="1" dirty="0">
              <a:solidFill>
                <a:srgbClr val="0070C0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CB1417E5-72A1-B04C-B540-600939810395}"/>
              </a:ext>
            </a:extLst>
          </p:cNvPr>
          <p:cNvSpPr/>
          <p:nvPr/>
        </p:nvSpPr>
        <p:spPr>
          <a:xfrm>
            <a:off x="10559845" y="0"/>
            <a:ext cx="163215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Arredondado 3">
            <a:extLst>
              <a:ext uri="{FF2B5EF4-FFF2-40B4-BE49-F238E27FC236}">
                <a16:creationId xmlns="" xmlns:a16="http://schemas.microsoft.com/office/drawing/2014/main" id="{B317694D-1717-9543-AB37-1308681CA051}"/>
              </a:ext>
            </a:extLst>
          </p:cNvPr>
          <p:cNvSpPr/>
          <p:nvPr/>
        </p:nvSpPr>
        <p:spPr>
          <a:xfrm>
            <a:off x="752623" y="1047959"/>
            <a:ext cx="485768" cy="457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703CADAC-8B00-B242-8CE5-EDBC2371B8D9}"/>
              </a:ext>
            </a:extLst>
          </p:cNvPr>
          <p:cNvSpPr txBox="1"/>
          <p:nvPr/>
        </p:nvSpPr>
        <p:spPr>
          <a:xfrm>
            <a:off x="646802" y="1136410"/>
            <a:ext cx="9632824" cy="535531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A ABVE é uma entidade criada para apoiar o desenvolvimento do mercado de veículos elétricos no Brasil. </a:t>
            </a:r>
          </a:p>
          <a:p>
            <a:endParaRPr lang="pt-BR" dirty="0">
              <a:solidFill>
                <a:schemeClr val="tx2"/>
              </a:solidFill>
            </a:endParaRPr>
          </a:p>
          <a:p>
            <a:r>
              <a:rPr lang="pt-BR" dirty="0">
                <a:solidFill>
                  <a:schemeClr val="tx2"/>
                </a:solidFill>
              </a:rPr>
              <a:t>A missão institucional da ABVE é promover o transporte limpo e eficiente de pessoas e de carga, em benefício do bem-estar da população e do meio ambiente.</a:t>
            </a:r>
          </a:p>
          <a:p>
            <a:endParaRPr lang="pt-BR" dirty="0">
              <a:solidFill>
                <a:schemeClr val="tx2"/>
              </a:solidFill>
            </a:endParaRPr>
          </a:p>
          <a:p>
            <a:r>
              <a:rPr lang="pt-BR" dirty="0">
                <a:solidFill>
                  <a:schemeClr val="tx2"/>
                </a:solidFill>
              </a:rPr>
              <a:t>Os associados da ABVE dividem-se em seis </a:t>
            </a:r>
            <a:r>
              <a:rPr lang="pt-BR" dirty="0" smtClean="0">
                <a:solidFill>
                  <a:schemeClr val="tx2"/>
                </a:solidFill>
              </a:rPr>
              <a:t>segmentos. São empresas </a:t>
            </a:r>
            <a:r>
              <a:rPr lang="pt-BR" dirty="0">
                <a:solidFill>
                  <a:schemeClr val="tx2"/>
                </a:solidFill>
              </a:rPr>
              <a:t>brasileiras e multinacionais de capital </a:t>
            </a:r>
            <a:r>
              <a:rPr lang="pt-BR" dirty="0" smtClean="0">
                <a:solidFill>
                  <a:schemeClr val="tx2"/>
                </a:solidFill>
              </a:rPr>
              <a:t>estrangeiro. Indústrias de veículos e componentes, empresas de tecnologia e prestação de serviços, firmas grandes, médias, pequenas e start </a:t>
            </a:r>
            <a:r>
              <a:rPr lang="pt-BR" dirty="0" err="1" smtClean="0">
                <a:solidFill>
                  <a:schemeClr val="tx2"/>
                </a:solidFill>
              </a:rPr>
              <a:t>ups</a:t>
            </a:r>
            <a:r>
              <a:rPr lang="pt-BR" dirty="0">
                <a:solidFill>
                  <a:schemeClr val="tx2"/>
                </a:solidFill>
              </a:rPr>
              <a:t>.</a:t>
            </a:r>
          </a:p>
          <a:p>
            <a:endParaRPr lang="pt-BR" dirty="0" smtClean="0">
              <a:solidFill>
                <a:schemeClr val="tx2"/>
              </a:solidFill>
            </a:endParaRPr>
          </a:p>
          <a:p>
            <a:r>
              <a:rPr lang="pt-BR" dirty="0" smtClean="0">
                <a:solidFill>
                  <a:schemeClr val="tx2"/>
                </a:solidFill>
              </a:rPr>
              <a:t>Juntas, elas recobrem toda a cadeia produtiva da </a:t>
            </a:r>
            <a:r>
              <a:rPr lang="pt-BR" dirty="0" err="1" smtClean="0">
                <a:solidFill>
                  <a:schemeClr val="tx2"/>
                </a:solidFill>
              </a:rPr>
              <a:t>eletromobilidade</a:t>
            </a:r>
            <a:r>
              <a:rPr lang="pt-BR" dirty="0" smtClean="0">
                <a:solidFill>
                  <a:schemeClr val="tx2"/>
                </a:solidFill>
              </a:rPr>
              <a:t> no Brasil e estão na linha de frente dos investimentos, da inovação tecnológica e da geração de empregos qualificados para a indústria brasileira.</a:t>
            </a:r>
          </a:p>
          <a:p>
            <a:endParaRPr lang="pt-BR" dirty="0">
              <a:solidFill>
                <a:schemeClr val="tx2"/>
              </a:solidFill>
            </a:endParaRPr>
          </a:p>
          <a:p>
            <a:r>
              <a:rPr lang="pt-BR" dirty="0" smtClean="0">
                <a:solidFill>
                  <a:schemeClr val="tx2"/>
                </a:solidFill>
              </a:rPr>
              <a:t>O crescimento do número de associados da ABVE atesta o crescimento da </a:t>
            </a:r>
            <a:r>
              <a:rPr lang="pt-BR" dirty="0" err="1" smtClean="0">
                <a:solidFill>
                  <a:schemeClr val="tx2"/>
                </a:solidFill>
              </a:rPr>
              <a:t>eletromobilidade</a:t>
            </a:r>
            <a:r>
              <a:rPr lang="pt-BR" dirty="0" smtClean="0">
                <a:solidFill>
                  <a:schemeClr val="tx2"/>
                </a:solidFill>
              </a:rPr>
              <a:t> no Brasil.</a:t>
            </a:r>
          </a:p>
          <a:p>
            <a:endParaRPr lang="pt-BR" dirty="0">
              <a:solidFill>
                <a:schemeClr val="tx2"/>
              </a:solidFill>
            </a:endParaRPr>
          </a:p>
          <a:p>
            <a:r>
              <a:rPr lang="pt-BR" dirty="0" smtClean="0">
                <a:solidFill>
                  <a:schemeClr val="tx2"/>
                </a:solidFill>
              </a:rPr>
              <a:t>Em abril de 2020, a ABVE tinha 42 associados. Hoje, tem 118 – e pelo menos mais uma dúzia em processo de filiação. </a:t>
            </a:r>
            <a:endParaRPr lang="pt-BR" dirty="0">
              <a:solidFill>
                <a:schemeClr val="tx2"/>
              </a:solidFill>
            </a:endParaRPr>
          </a:p>
          <a:p>
            <a:endParaRPr lang="pt-BR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6320" y="193038"/>
            <a:ext cx="1265904" cy="113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5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35974" y="40661"/>
            <a:ext cx="11117826" cy="1325563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rgbClr val="0070C0"/>
                </a:solidFill>
                <a:latin typeface="+mn-lt"/>
              </a:rPr>
              <a:t>CONSELHO DIRETOR</a:t>
            </a:r>
            <a:endParaRPr lang="pt-BR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>
          <a:xfrm>
            <a:off x="324462" y="1206190"/>
            <a:ext cx="6068957" cy="5283099"/>
          </a:xfrm>
        </p:spPr>
        <p:txBody>
          <a:bodyPr>
            <a:noAutofit/>
          </a:bodyPr>
          <a:lstStyle/>
          <a:p>
            <a:r>
              <a:rPr lang="pt-BR" sz="1600" b="1" dirty="0" smtClean="0">
                <a:solidFill>
                  <a:schemeClr val="tx2"/>
                </a:solidFill>
              </a:rPr>
              <a:t>RICARDO BASTOS</a:t>
            </a:r>
            <a:br>
              <a:rPr lang="pt-BR" sz="1600" b="1" dirty="0" smtClean="0">
                <a:solidFill>
                  <a:schemeClr val="tx2"/>
                </a:solidFill>
              </a:rPr>
            </a:br>
            <a:r>
              <a:rPr lang="pt-BR" sz="1600" b="1" dirty="0" smtClean="0">
                <a:solidFill>
                  <a:schemeClr val="tx2"/>
                </a:solidFill>
              </a:rPr>
              <a:t>Presidente </a:t>
            </a:r>
            <a:r>
              <a:rPr lang="pt-BR" sz="1600" b="1" dirty="0">
                <a:solidFill>
                  <a:schemeClr val="tx2"/>
                </a:solidFill>
              </a:rPr>
              <a:t>do Conselho Diretor  </a:t>
            </a:r>
            <a:r>
              <a:rPr lang="pt-BR" sz="1600" b="1" dirty="0" smtClean="0">
                <a:solidFill>
                  <a:schemeClr val="tx2"/>
                </a:solidFill>
              </a:rPr>
              <a:t>(</a:t>
            </a:r>
            <a:r>
              <a:rPr lang="pt-BR" sz="1600" b="1" dirty="0" err="1" smtClean="0">
                <a:solidFill>
                  <a:schemeClr val="tx2"/>
                </a:solidFill>
              </a:rPr>
              <a:t>Great</a:t>
            </a:r>
            <a:r>
              <a:rPr lang="pt-BR" sz="1600" b="1" dirty="0" smtClean="0">
                <a:solidFill>
                  <a:schemeClr val="tx2"/>
                </a:solidFill>
              </a:rPr>
              <a:t> Wall Motor)</a:t>
            </a:r>
            <a:endParaRPr lang="pt-BR" sz="16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pt-BR" sz="1600" b="1" dirty="0" smtClean="0">
                <a:solidFill>
                  <a:schemeClr val="tx2"/>
                </a:solidFill>
              </a:rPr>
              <a:t>  </a:t>
            </a:r>
          </a:p>
          <a:p>
            <a:pPr marL="0" indent="0">
              <a:buNone/>
            </a:pPr>
            <a:r>
              <a:rPr lang="pt-BR" sz="1600" b="1" dirty="0" smtClean="0">
                <a:solidFill>
                  <a:schemeClr val="tx2"/>
                </a:solidFill>
              </a:rPr>
              <a:t>    CONSELHEIROS</a:t>
            </a:r>
            <a:r>
              <a:rPr lang="pt-BR" sz="1600" b="1" dirty="0">
                <a:solidFill>
                  <a:schemeClr val="tx2"/>
                </a:solidFill>
              </a:rPr>
              <a:t> </a:t>
            </a:r>
          </a:p>
          <a:p>
            <a:r>
              <a:rPr lang="pt-BR" sz="1600" b="1" dirty="0" smtClean="0">
                <a:solidFill>
                  <a:schemeClr val="tx2"/>
                </a:solidFill>
              </a:rPr>
              <a:t>Carlos </a:t>
            </a:r>
            <a:r>
              <a:rPr lang="pt-BR" sz="1600" b="1" dirty="0">
                <a:solidFill>
                  <a:schemeClr val="tx2"/>
                </a:solidFill>
              </a:rPr>
              <a:t>Augusto </a:t>
            </a:r>
            <a:r>
              <a:rPr lang="pt-BR" sz="1600" b="1" dirty="0" smtClean="0">
                <a:solidFill>
                  <a:schemeClr val="tx2"/>
                </a:solidFill>
              </a:rPr>
              <a:t>S. Roma </a:t>
            </a:r>
            <a:r>
              <a:rPr lang="pt-BR" sz="1600" b="1" dirty="0">
                <a:solidFill>
                  <a:schemeClr val="tx2"/>
                </a:solidFill>
              </a:rPr>
              <a:t>– </a:t>
            </a:r>
            <a:r>
              <a:rPr lang="pt-BR" sz="1600" b="1" dirty="0" smtClean="0">
                <a:solidFill>
                  <a:schemeClr val="tx2"/>
                </a:solidFill>
              </a:rPr>
              <a:t>Infraestrutura (TB </a:t>
            </a:r>
            <a:r>
              <a:rPr lang="pt-BR" sz="1600" b="1" dirty="0">
                <a:solidFill>
                  <a:schemeClr val="tx2"/>
                </a:solidFill>
              </a:rPr>
              <a:t>Green)</a:t>
            </a:r>
          </a:p>
          <a:p>
            <a:r>
              <a:rPr lang="pt-BR" sz="1600" b="1" dirty="0">
                <a:solidFill>
                  <a:schemeClr val="tx2"/>
                </a:solidFill>
              </a:rPr>
              <a:t>Davi </a:t>
            </a:r>
            <a:r>
              <a:rPr lang="pt-BR" sz="1600" b="1" dirty="0" err="1">
                <a:solidFill>
                  <a:schemeClr val="tx2"/>
                </a:solidFill>
              </a:rPr>
              <a:t>Bertoncello</a:t>
            </a:r>
            <a:r>
              <a:rPr lang="pt-BR" sz="1600" b="1" dirty="0">
                <a:solidFill>
                  <a:schemeClr val="tx2"/>
                </a:solidFill>
              </a:rPr>
              <a:t> – Infraestrutura (</a:t>
            </a:r>
            <a:r>
              <a:rPr lang="pt-BR" sz="1600" b="1" dirty="0" smtClean="0">
                <a:solidFill>
                  <a:schemeClr val="tx2"/>
                </a:solidFill>
              </a:rPr>
              <a:t>Tupinambá)</a:t>
            </a:r>
            <a:endParaRPr lang="pt-BR" sz="1600" b="1" dirty="0">
              <a:solidFill>
                <a:schemeClr val="tx2"/>
              </a:solidFill>
            </a:endParaRPr>
          </a:p>
          <a:p>
            <a:r>
              <a:rPr lang="pt-BR" sz="1600" b="1" dirty="0">
                <a:solidFill>
                  <a:schemeClr val="tx2"/>
                </a:solidFill>
              </a:rPr>
              <a:t>Diogo Seixas – Infraestrutura (</a:t>
            </a:r>
            <a:r>
              <a:rPr lang="pt-BR" sz="1600" b="1" dirty="0" err="1">
                <a:solidFill>
                  <a:schemeClr val="tx2"/>
                </a:solidFill>
              </a:rPr>
              <a:t>NeoCharge</a:t>
            </a:r>
            <a:r>
              <a:rPr lang="pt-BR" sz="1600" b="1" dirty="0">
                <a:solidFill>
                  <a:schemeClr val="tx2"/>
                </a:solidFill>
              </a:rPr>
              <a:t>)</a:t>
            </a:r>
          </a:p>
          <a:p>
            <a:r>
              <a:rPr lang="pt-BR" sz="1600" b="1" dirty="0">
                <a:solidFill>
                  <a:schemeClr val="tx2"/>
                </a:solidFill>
              </a:rPr>
              <a:t>Evandro Mendes – Infraestrutura  (</a:t>
            </a:r>
            <a:r>
              <a:rPr lang="pt-BR" sz="1600" b="1" dirty="0" err="1">
                <a:solidFill>
                  <a:schemeClr val="tx2"/>
                </a:solidFill>
              </a:rPr>
              <a:t>Electricus</a:t>
            </a:r>
            <a:r>
              <a:rPr lang="pt-BR" sz="1600" b="1" dirty="0">
                <a:solidFill>
                  <a:schemeClr val="tx2"/>
                </a:solidFill>
              </a:rPr>
              <a:t>)</a:t>
            </a:r>
          </a:p>
          <a:p>
            <a:r>
              <a:rPr lang="pt-BR" sz="1600" b="1" dirty="0" err="1">
                <a:solidFill>
                  <a:schemeClr val="tx2"/>
                </a:solidFill>
              </a:rPr>
              <a:t>Flamínio</a:t>
            </a:r>
            <a:r>
              <a:rPr lang="pt-BR" sz="1600" b="1" dirty="0">
                <a:solidFill>
                  <a:schemeClr val="tx2"/>
                </a:solidFill>
              </a:rPr>
              <a:t> </a:t>
            </a:r>
            <a:r>
              <a:rPr lang="pt-BR" sz="1600" b="1" dirty="0" err="1">
                <a:solidFill>
                  <a:schemeClr val="tx2"/>
                </a:solidFill>
              </a:rPr>
              <a:t>Fichmann</a:t>
            </a:r>
            <a:r>
              <a:rPr lang="pt-BR" sz="1600" b="1" dirty="0">
                <a:solidFill>
                  <a:schemeClr val="tx2"/>
                </a:solidFill>
              </a:rPr>
              <a:t> – Mobilidade </a:t>
            </a:r>
            <a:r>
              <a:rPr lang="pt-BR" sz="1600" b="1" dirty="0" smtClean="0">
                <a:solidFill>
                  <a:schemeClr val="tx2"/>
                </a:solidFill>
              </a:rPr>
              <a:t>Urbana (Projeto </a:t>
            </a:r>
            <a:r>
              <a:rPr lang="pt-BR" sz="1600" b="1" dirty="0">
                <a:solidFill>
                  <a:schemeClr val="tx2"/>
                </a:solidFill>
              </a:rPr>
              <a:t>34)</a:t>
            </a:r>
          </a:p>
          <a:p>
            <a:r>
              <a:rPr lang="pt-BR" sz="1600" b="1" dirty="0" smtClean="0">
                <a:solidFill>
                  <a:schemeClr val="tx2"/>
                </a:solidFill>
              </a:rPr>
              <a:t>Gustavo </a:t>
            </a:r>
            <a:r>
              <a:rPr lang="pt-BR" sz="1600" b="1" dirty="0" err="1">
                <a:solidFill>
                  <a:schemeClr val="tx2"/>
                </a:solidFill>
              </a:rPr>
              <a:t>Tanure</a:t>
            </a:r>
            <a:r>
              <a:rPr lang="pt-BR" sz="1600" b="1" dirty="0">
                <a:solidFill>
                  <a:schemeClr val="tx2"/>
                </a:solidFill>
              </a:rPr>
              <a:t> – Infraestrutura  (EZVolt)</a:t>
            </a:r>
          </a:p>
          <a:p>
            <a:r>
              <a:rPr lang="pt-BR" sz="1600" b="1" dirty="0" smtClean="0">
                <a:solidFill>
                  <a:schemeClr val="tx2"/>
                </a:solidFill>
              </a:rPr>
              <a:t>Henrique Antunes  - Leves (BYD)</a:t>
            </a:r>
          </a:p>
          <a:p>
            <a:r>
              <a:rPr lang="pt-BR" sz="1600" b="1" dirty="0" err="1" smtClean="0">
                <a:solidFill>
                  <a:schemeClr val="tx2"/>
                </a:solidFill>
              </a:rPr>
              <a:t>Iêda</a:t>
            </a:r>
            <a:r>
              <a:rPr lang="pt-BR" sz="1600" b="1" dirty="0" smtClean="0">
                <a:solidFill>
                  <a:schemeClr val="tx2"/>
                </a:solidFill>
              </a:rPr>
              <a:t> </a:t>
            </a:r>
            <a:r>
              <a:rPr lang="pt-BR" sz="1600" b="1" dirty="0">
                <a:solidFill>
                  <a:schemeClr val="tx2"/>
                </a:solidFill>
              </a:rPr>
              <a:t>de Oliveira – Veículos Pesados (</a:t>
            </a:r>
            <a:r>
              <a:rPr lang="pt-BR" sz="1600" b="1" dirty="0" smtClean="0">
                <a:solidFill>
                  <a:schemeClr val="tx2"/>
                </a:solidFill>
              </a:rPr>
              <a:t>Eletra)</a:t>
            </a:r>
            <a:endParaRPr lang="pt-BR" sz="1600" b="1" dirty="0">
              <a:solidFill>
                <a:schemeClr val="tx2"/>
              </a:solidFill>
            </a:endParaRPr>
          </a:p>
          <a:p>
            <a:r>
              <a:rPr lang="pt-BR" sz="1600" b="1" dirty="0" smtClean="0">
                <a:solidFill>
                  <a:schemeClr val="tx2"/>
                </a:solidFill>
              </a:rPr>
              <a:t>Juliano </a:t>
            </a:r>
            <a:r>
              <a:rPr lang="pt-BR" sz="1600" b="1" dirty="0">
                <a:solidFill>
                  <a:schemeClr val="tx2"/>
                </a:solidFill>
              </a:rPr>
              <a:t>Mendes – Componentes (Grupo Moura)</a:t>
            </a:r>
          </a:p>
          <a:p>
            <a:pPr marL="0" indent="0">
              <a:buNone/>
            </a:pPr>
            <a:endParaRPr lang="pt-BR" sz="1600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>
          <a:xfrm>
            <a:off x="5383161" y="2182765"/>
            <a:ext cx="5073445" cy="3831969"/>
          </a:xfrm>
        </p:spPr>
        <p:txBody>
          <a:bodyPr>
            <a:noAutofit/>
          </a:bodyPr>
          <a:lstStyle/>
          <a:p>
            <a:endParaRPr lang="pt-BR" sz="1600" b="1" dirty="0" smtClean="0">
              <a:solidFill>
                <a:schemeClr val="tx2"/>
              </a:solidFill>
            </a:endParaRPr>
          </a:p>
          <a:p>
            <a:r>
              <a:rPr lang="pt-BR" sz="1600" b="1" dirty="0">
                <a:solidFill>
                  <a:schemeClr val="tx2"/>
                </a:solidFill>
              </a:rPr>
              <a:t>Marcelo Teixeira – Veículos Leves  (Nissan</a:t>
            </a:r>
            <a:r>
              <a:rPr lang="pt-BR" sz="1600" b="1" dirty="0" smtClean="0">
                <a:solidFill>
                  <a:schemeClr val="tx2"/>
                </a:solidFill>
              </a:rPr>
              <a:t>)</a:t>
            </a:r>
            <a:endParaRPr lang="pt-BR" sz="1600" dirty="0"/>
          </a:p>
          <a:p>
            <a:r>
              <a:rPr lang="pt-BR" sz="1600" b="1" dirty="0" smtClean="0">
                <a:solidFill>
                  <a:schemeClr val="tx2"/>
                </a:solidFill>
              </a:rPr>
              <a:t>Márcio </a:t>
            </a:r>
            <a:r>
              <a:rPr lang="pt-BR" sz="1600" b="1" dirty="0">
                <a:solidFill>
                  <a:schemeClr val="tx2"/>
                </a:solidFill>
              </a:rPr>
              <a:t>Severine – Infraestrutura  (</a:t>
            </a:r>
            <a:r>
              <a:rPr lang="pt-BR" sz="1600" b="1" dirty="0" err="1" smtClean="0">
                <a:solidFill>
                  <a:schemeClr val="tx2"/>
                </a:solidFill>
              </a:rPr>
              <a:t>Pontoon</a:t>
            </a:r>
            <a:r>
              <a:rPr lang="pt-BR" sz="1600" b="1" dirty="0" smtClean="0">
                <a:solidFill>
                  <a:schemeClr val="tx2"/>
                </a:solidFill>
              </a:rPr>
              <a:t>)</a:t>
            </a:r>
            <a:endParaRPr lang="pt-BR" sz="1600" b="1" dirty="0">
              <a:solidFill>
                <a:schemeClr val="tx2"/>
              </a:solidFill>
            </a:endParaRPr>
          </a:p>
          <a:p>
            <a:r>
              <a:rPr lang="pt-BR" sz="1600" b="1" dirty="0" smtClean="0">
                <a:solidFill>
                  <a:schemeClr val="tx2"/>
                </a:solidFill>
              </a:rPr>
              <a:t>Nayara Esteves  </a:t>
            </a:r>
            <a:r>
              <a:rPr lang="pt-BR" sz="1600" b="1" dirty="0">
                <a:solidFill>
                  <a:schemeClr val="tx2"/>
                </a:solidFill>
              </a:rPr>
              <a:t>– Veículos Levíssimos </a:t>
            </a:r>
            <a:r>
              <a:rPr lang="pt-BR" sz="1600" b="1" dirty="0" smtClean="0">
                <a:solidFill>
                  <a:schemeClr val="tx2"/>
                </a:solidFill>
              </a:rPr>
              <a:t>(</a:t>
            </a:r>
            <a:r>
              <a:rPr lang="pt-BR" sz="1600" b="1" dirty="0">
                <a:solidFill>
                  <a:schemeClr val="tx2"/>
                </a:solidFill>
              </a:rPr>
              <a:t>MS Eletric)</a:t>
            </a:r>
          </a:p>
          <a:p>
            <a:r>
              <a:rPr lang="pt-BR" sz="1600" b="1" dirty="0">
                <a:solidFill>
                  <a:schemeClr val="tx2"/>
                </a:solidFill>
              </a:rPr>
              <a:t>Paulo Antunes – Infraestrutura (Siemens)</a:t>
            </a:r>
          </a:p>
          <a:p>
            <a:r>
              <a:rPr lang="pt-BR" sz="1600" b="1" dirty="0" smtClean="0">
                <a:solidFill>
                  <a:schemeClr val="tx2"/>
                </a:solidFill>
              </a:rPr>
              <a:t>Paulo </a:t>
            </a:r>
            <a:r>
              <a:rPr lang="pt-BR" sz="1600" b="1" dirty="0" err="1">
                <a:solidFill>
                  <a:schemeClr val="tx2"/>
                </a:solidFill>
              </a:rPr>
              <a:t>Maisonnave</a:t>
            </a:r>
            <a:r>
              <a:rPr lang="pt-BR" sz="1600" b="1" dirty="0">
                <a:solidFill>
                  <a:schemeClr val="tx2"/>
                </a:solidFill>
              </a:rPr>
              <a:t> – Infraestrutura (Enel </a:t>
            </a:r>
            <a:r>
              <a:rPr lang="pt-BR" sz="1600" b="1" dirty="0" smtClean="0">
                <a:solidFill>
                  <a:schemeClr val="tx2"/>
                </a:solidFill>
              </a:rPr>
              <a:t>X Way)</a:t>
            </a:r>
            <a:endParaRPr lang="pt-BR" sz="1600" b="1" dirty="0">
              <a:solidFill>
                <a:schemeClr val="tx2"/>
              </a:solidFill>
            </a:endParaRPr>
          </a:p>
          <a:p>
            <a:r>
              <a:rPr lang="pt-BR" sz="1600" b="1" dirty="0" smtClean="0">
                <a:solidFill>
                  <a:schemeClr val="tx2"/>
                </a:solidFill>
              </a:rPr>
              <a:t>Pedro </a:t>
            </a:r>
            <a:r>
              <a:rPr lang="pt-BR" sz="1600" b="1" dirty="0" err="1">
                <a:solidFill>
                  <a:schemeClr val="tx2"/>
                </a:solidFill>
              </a:rPr>
              <a:t>Schaan</a:t>
            </a:r>
            <a:r>
              <a:rPr lang="pt-BR" sz="1600" b="1" dirty="0">
                <a:solidFill>
                  <a:schemeClr val="tx2"/>
                </a:solidFill>
              </a:rPr>
              <a:t> – Infraestrutura (</a:t>
            </a:r>
            <a:r>
              <a:rPr lang="pt-BR" sz="1600" b="1" dirty="0" err="1">
                <a:solidFill>
                  <a:schemeClr val="tx2"/>
                </a:solidFill>
              </a:rPr>
              <a:t>Zletric</a:t>
            </a:r>
            <a:r>
              <a:rPr lang="pt-BR" sz="1600" b="1" dirty="0">
                <a:solidFill>
                  <a:schemeClr val="tx2"/>
                </a:solidFill>
              </a:rPr>
              <a:t>)</a:t>
            </a:r>
          </a:p>
          <a:p>
            <a:r>
              <a:rPr lang="pt-BR" sz="1600" b="1" dirty="0" smtClean="0">
                <a:solidFill>
                  <a:schemeClr val="tx2"/>
                </a:solidFill>
              </a:rPr>
              <a:t>Rodrigo </a:t>
            </a:r>
            <a:r>
              <a:rPr lang="pt-BR" sz="1600" b="1" dirty="0">
                <a:solidFill>
                  <a:schemeClr val="tx2"/>
                </a:solidFill>
              </a:rPr>
              <a:t>Vicentini – Componentes (</a:t>
            </a:r>
            <a:r>
              <a:rPr lang="pt-BR" sz="1600" b="1" dirty="0" err="1" smtClean="0">
                <a:solidFill>
                  <a:schemeClr val="tx2"/>
                </a:solidFill>
              </a:rPr>
              <a:t>KeySight</a:t>
            </a:r>
            <a:r>
              <a:rPr lang="pt-BR" sz="1600" b="1" dirty="0" smtClean="0">
                <a:solidFill>
                  <a:schemeClr val="tx2"/>
                </a:solidFill>
              </a:rPr>
              <a:t>)</a:t>
            </a:r>
            <a:endParaRPr lang="pt-BR" sz="1600" b="1" dirty="0">
              <a:solidFill>
                <a:schemeClr val="tx2"/>
              </a:solidFill>
            </a:endParaRPr>
          </a:p>
          <a:p>
            <a:r>
              <a:rPr lang="pt-BR" sz="1600" b="1" dirty="0">
                <a:solidFill>
                  <a:schemeClr val="tx2"/>
                </a:solidFill>
              </a:rPr>
              <a:t>Rui Almeida – Veículos Levíssimos (Riba Brasil)</a:t>
            </a:r>
          </a:p>
          <a:p>
            <a:r>
              <a:rPr lang="pt-BR" sz="1600" b="1" dirty="0" smtClean="0">
                <a:solidFill>
                  <a:schemeClr val="tx2"/>
                </a:solidFill>
              </a:rPr>
              <a:t>Valter </a:t>
            </a:r>
            <a:r>
              <a:rPr lang="pt-BR" sz="1600" b="1" dirty="0">
                <a:solidFill>
                  <a:schemeClr val="tx2"/>
                </a:solidFill>
              </a:rPr>
              <a:t>Luiz </a:t>
            </a:r>
            <a:r>
              <a:rPr lang="pt-BR" sz="1600" b="1" dirty="0" err="1">
                <a:solidFill>
                  <a:schemeClr val="tx2"/>
                </a:solidFill>
              </a:rPr>
              <a:t>Knihs</a:t>
            </a:r>
            <a:r>
              <a:rPr lang="pt-BR" sz="1600" b="1" dirty="0">
                <a:solidFill>
                  <a:schemeClr val="tx2"/>
                </a:solidFill>
              </a:rPr>
              <a:t> – Componentes (</a:t>
            </a:r>
            <a:r>
              <a:rPr lang="pt-BR" sz="1600" b="1" dirty="0" smtClean="0">
                <a:solidFill>
                  <a:schemeClr val="tx2"/>
                </a:solidFill>
              </a:rPr>
              <a:t>WEG)</a:t>
            </a:r>
            <a:endParaRPr lang="pt-BR" sz="1600" b="1" dirty="0">
              <a:solidFill>
                <a:schemeClr val="tx2"/>
              </a:solidFill>
            </a:endParaRPr>
          </a:p>
          <a:p>
            <a:endParaRPr lang="pt-BR" sz="1600" dirty="0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CB1417E5-72A1-B04C-B540-600939810395}"/>
              </a:ext>
            </a:extLst>
          </p:cNvPr>
          <p:cNvSpPr/>
          <p:nvPr/>
        </p:nvSpPr>
        <p:spPr>
          <a:xfrm>
            <a:off x="10559845" y="0"/>
            <a:ext cx="163215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371" y="89172"/>
            <a:ext cx="1268078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145D3822-B0AB-2147-AC01-548B176F06D8}"/>
              </a:ext>
            </a:extLst>
          </p:cNvPr>
          <p:cNvSpPr txBox="1"/>
          <p:nvPr/>
        </p:nvSpPr>
        <p:spPr>
          <a:xfrm>
            <a:off x="487393" y="476685"/>
            <a:ext cx="6608658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2800" b="1" dirty="0" smtClean="0">
                <a:solidFill>
                  <a:srgbClr val="0070C0"/>
                </a:solidFill>
              </a:rPr>
              <a:t>VEÍCULOS PESADOS</a:t>
            </a:r>
            <a:endParaRPr lang="pt-BR" sz="2800" b="1" dirty="0">
              <a:solidFill>
                <a:srgbClr val="0070C0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FAFE9493-753A-2548-B291-ED79C1CEB178}"/>
              </a:ext>
            </a:extLst>
          </p:cNvPr>
          <p:cNvSpPr txBox="1"/>
          <p:nvPr/>
        </p:nvSpPr>
        <p:spPr>
          <a:xfrm>
            <a:off x="475989" y="866513"/>
            <a:ext cx="7098518" cy="33855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1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• Arrow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•Eletra </a:t>
            </a:r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• </a:t>
            </a:r>
            <a:r>
              <a:rPr lang="pt-BR" sz="1600" dirty="0" err="1" smtClean="0">
                <a:solidFill>
                  <a:schemeClr val="bg2">
                    <a:lumMod val="25000"/>
                  </a:schemeClr>
                </a:solidFill>
              </a:rPr>
              <a:t>Geotab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Giaffone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 </a:t>
            </a:r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Marcopolo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• </a:t>
            </a:r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r2f• TEVX/</a:t>
            </a:r>
            <a:r>
              <a:rPr lang="pt-BR" sz="1600" dirty="0" err="1" smtClean="0">
                <a:solidFill>
                  <a:schemeClr val="bg2">
                    <a:lumMod val="25000"/>
                  </a:schemeClr>
                </a:solidFill>
              </a:rPr>
              <a:t>Higer</a:t>
            </a:r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 • XCMG</a:t>
            </a:r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BC7C16E9-2095-F141-9971-8771954362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800" y="1265125"/>
            <a:ext cx="1349404" cy="88360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28F6DA9B-FD0F-154C-8C12-3A8383E980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9399" y="1507199"/>
            <a:ext cx="1013466" cy="386384"/>
          </a:xfrm>
          <a:prstGeom prst="rect">
            <a:avLst/>
          </a:prstGeom>
        </p:spPr>
      </p:pic>
      <p:pic>
        <p:nvPicPr>
          <p:cNvPr id="16" name="Imagem 15" descr="http://www.abve.org.br/wp-content/uploads/2022/03/Giaffone_Electric_Color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27" y="1430812"/>
            <a:ext cx="1117467" cy="45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abve.org.br/wp-content/uploads/2022/05/Arrow-logo_destacada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67" y="1351116"/>
            <a:ext cx="868220" cy="69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21" y="1444527"/>
            <a:ext cx="1174020" cy="41229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3001" y="11794"/>
            <a:ext cx="1268078" cy="1140051"/>
          </a:xfrm>
          <a:prstGeom prst="rect">
            <a:avLst/>
          </a:prstGeom>
        </p:spPr>
      </p:pic>
      <p:pic>
        <p:nvPicPr>
          <p:cNvPr id="7" name="Picture 2" descr="http://www.abve.org.br/wp-content/uploads/2023/01/higer_p%C3%A1gina-1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176" y="1497411"/>
            <a:ext cx="1387977" cy="40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bve.org.br/wp-content/uploads/2023/03/Marcopolo_logo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09" y="1611524"/>
            <a:ext cx="1281527" cy="14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da xcm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979" y="1586989"/>
            <a:ext cx="1097717" cy="23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39612" y="2207086"/>
            <a:ext cx="117214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rgbClr val="0070C0"/>
                </a:solidFill>
              </a:rPr>
              <a:t>VEÍCULOS LEVES</a:t>
            </a: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Alpha Seis • BYD • Ford • General Motors • GWM • Localiza •Nissan •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Osten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Fleet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Porsche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•RDX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Urban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Veloe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•Volvo •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Webridge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 99App</a:t>
            </a:r>
          </a:p>
          <a:p>
            <a:endParaRPr lang="pt-BR" sz="2800" b="1" dirty="0" smtClean="0">
              <a:solidFill>
                <a:srgbClr val="00B050"/>
              </a:solidFill>
            </a:endParaRPr>
          </a:p>
          <a:p>
            <a:endParaRPr lang="pt-BR" sz="2800" b="1" dirty="0">
              <a:solidFill>
                <a:srgbClr val="00B050"/>
              </a:solidFill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="" xmlns:a16="http://schemas.microsoft.com/office/drawing/2014/main" id="{B0BE5091-7CEE-7847-9751-6A0E51F5741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3351" y="3308586"/>
            <a:ext cx="1373896" cy="686948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="" xmlns:a16="http://schemas.microsoft.com/office/drawing/2014/main" id="{68C9D01A-CAA4-FC4F-9F7F-47CDA15069E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6628" y="3375584"/>
            <a:ext cx="999660" cy="562308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="" xmlns:a16="http://schemas.microsoft.com/office/drawing/2014/main" id="{9449DDBD-C813-454A-BDC8-32DC510C7C2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8059" y="3521948"/>
            <a:ext cx="605596" cy="304816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59" y="7207780"/>
            <a:ext cx="1397926" cy="15225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516" y="6752071"/>
            <a:ext cx="2236667" cy="961068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26962" y="3512644"/>
            <a:ext cx="957920" cy="288188"/>
          </a:xfrm>
          <a:prstGeom prst="rect">
            <a:avLst/>
          </a:prstGeom>
        </p:spPr>
      </p:pic>
      <p:pic>
        <p:nvPicPr>
          <p:cNvPr id="27" name="Imagem 26" descr="http://www.abve.org.br/wp-content/uploads/2022/03/GWM_original.jpg"/>
          <p:cNvPicPr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79" y="3227460"/>
            <a:ext cx="1089144" cy="69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88222" y="3350872"/>
            <a:ext cx="513466" cy="513466"/>
          </a:xfrm>
          <a:prstGeom prst="rect">
            <a:avLst/>
          </a:prstGeom>
        </p:spPr>
      </p:pic>
      <p:pic>
        <p:nvPicPr>
          <p:cNvPr id="29" name="Picture 2" descr="http://www.abve.org.br/wp-content/uploads/2022/08/GM_Gradient_Brandmark_RGB.pn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642" y="3312841"/>
            <a:ext cx="554341" cy="55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22" y="3522884"/>
            <a:ext cx="882005" cy="213116"/>
          </a:xfrm>
          <a:prstGeom prst="rect">
            <a:avLst/>
          </a:prstGeom>
        </p:spPr>
      </p:pic>
      <p:pic>
        <p:nvPicPr>
          <p:cNvPr id="31" name="Picture 4" descr="https://sd.iperceptions.com/engagementimages/123554/700886.png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264" y="3401663"/>
            <a:ext cx="963227" cy="35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www.abve.org.br/wp-content/uploads/2022/11/alpha6-site.jpg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67" y="3436962"/>
            <a:ext cx="710375" cy="30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http://www.abve.org.br/wp-content/uploads/2022/12/veloe_logo.png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585" y="3203190"/>
            <a:ext cx="869274" cy="86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http://www.abve.org.br/wp-content/uploads/2017/05/BYD-Group-logo-Standard-Color-Version-1024x614.png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03" y="3332133"/>
            <a:ext cx="769698" cy="46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61465" y="4035901"/>
            <a:ext cx="11819902" cy="2369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VEÍCULOS </a:t>
            </a:r>
            <a:r>
              <a:rPr lang="pt-BR" sz="2800" b="1" dirty="0" smtClean="0">
                <a:solidFill>
                  <a:srgbClr val="0070C0"/>
                </a:solidFill>
              </a:rPr>
              <a:t>LEVÍSSIMOS</a:t>
            </a:r>
          </a:p>
          <a:p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Bashi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Motors • Bee • BR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Mobility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• </a:t>
            </a:r>
            <a:r>
              <a:rPr lang="pt-BR" sz="1600" dirty="0" err="1" smtClean="0">
                <a:solidFill>
                  <a:schemeClr val="bg2">
                    <a:lumMod val="25000"/>
                  </a:schemeClr>
                </a:solidFill>
              </a:rPr>
              <a:t>Cicloway</a:t>
            </a:r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 • </a:t>
            </a:r>
            <a:r>
              <a:rPr lang="pt-BR" sz="1600" dirty="0" err="1" smtClean="0">
                <a:solidFill>
                  <a:schemeClr val="bg2">
                    <a:lumMod val="25000"/>
                  </a:schemeClr>
                </a:solidFill>
              </a:rPr>
              <a:t>Compact</a:t>
            </a:r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Car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• </a:t>
            </a:r>
            <a:r>
              <a:rPr lang="pt-BR" sz="1600" dirty="0" err="1" smtClean="0">
                <a:solidFill>
                  <a:schemeClr val="bg2">
                    <a:lumMod val="25000"/>
                  </a:schemeClr>
                </a:solidFill>
              </a:rPr>
              <a:t>Davinci</a:t>
            </a:r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 • </a:t>
            </a:r>
            <a:r>
              <a:rPr lang="pt-BR" sz="1600" dirty="0" err="1" smtClean="0">
                <a:solidFill>
                  <a:schemeClr val="bg2">
                    <a:lumMod val="25000"/>
                  </a:schemeClr>
                </a:solidFill>
              </a:rPr>
              <a:t>Drop</a:t>
            </a:r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Board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• </a:t>
            </a:r>
            <a:r>
              <a:rPr lang="pt-BR" sz="1600" dirty="0" err="1" smtClean="0">
                <a:solidFill>
                  <a:schemeClr val="bg2">
                    <a:lumMod val="25000"/>
                  </a:schemeClr>
                </a:solidFill>
              </a:rPr>
              <a:t>Eletricz</a:t>
            </a:r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• E-Motors • Fusco •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Hitech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 Lev • MS Eletric </a:t>
            </a:r>
            <a:endParaRPr lang="pt-BR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•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MUUV •Riba Brasil •Watts </a:t>
            </a:r>
            <a:endParaRPr lang="pt-BR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pt-BR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pt-BR" sz="2800" dirty="0">
              <a:solidFill>
                <a:schemeClr val="bg2">
                  <a:lumMod val="25000"/>
                </a:schemeClr>
              </a:solidFill>
            </a:endParaRPr>
          </a:p>
          <a:p>
            <a:endParaRPr lang="pt-BR" sz="2800" b="1" dirty="0">
              <a:solidFill>
                <a:srgbClr val="00B050"/>
              </a:solidFill>
            </a:endParaRPr>
          </a:p>
        </p:txBody>
      </p:sp>
      <p:pic>
        <p:nvPicPr>
          <p:cNvPr id="35" name="Imagem 34">
            <a:extLst>
              <a:ext uri="{FF2B5EF4-FFF2-40B4-BE49-F238E27FC236}">
                <a16:creationId xmlns="" xmlns:a16="http://schemas.microsoft.com/office/drawing/2014/main" id="{B4CF0165-3995-194D-A20C-6EC3F73F625C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8862" y="5819243"/>
            <a:ext cx="770739" cy="582571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="" xmlns:a16="http://schemas.microsoft.com/office/drawing/2014/main" id="{C2BE2F34-DCCB-B84F-BDD3-80436672922F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7081660" y="5129710"/>
            <a:ext cx="846063" cy="564043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="" xmlns:a16="http://schemas.microsoft.com/office/drawing/2014/main" id="{0F59E356-D8D1-2043-8557-CF66B292E7E6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3222637" y="5228996"/>
            <a:ext cx="732761" cy="366381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="" xmlns:a16="http://schemas.microsoft.com/office/drawing/2014/main" id="{0D3DD049-4B6C-F243-B758-1919D6DA1AEE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5294" y="5317729"/>
            <a:ext cx="460024" cy="165609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="" xmlns:a16="http://schemas.microsoft.com/office/drawing/2014/main" id="{6D200C4A-7217-344C-9931-8ACCF541F231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874" y="5234447"/>
            <a:ext cx="585696" cy="398179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="" xmlns:a16="http://schemas.microsoft.com/office/drawing/2014/main" id="{B8D7A92F-2406-8F4C-90C4-C73F5F8B0C8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142652" y="5327941"/>
            <a:ext cx="968721" cy="197205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="" xmlns:a16="http://schemas.microsoft.com/office/drawing/2014/main" id="{DC0F0E5D-DD4E-3441-8D25-D8E7CA65E0B5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621" y="5299837"/>
            <a:ext cx="625446" cy="250178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="" xmlns:a16="http://schemas.microsoft.com/office/drawing/2014/main" id="{5F74293D-173B-4C8E-B9A7-ECC43320873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747444" y="5252817"/>
            <a:ext cx="472829" cy="342560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42" y="5309774"/>
            <a:ext cx="703818" cy="211864"/>
          </a:xfrm>
          <a:prstGeom prst="rect">
            <a:avLst/>
          </a:prstGeom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06" y="5365191"/>
            <a:ext cx="724070" cy="119701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1" y="5909796"/>
            <a:ext cx="397403" cy="397403"/>
          </a:xfrm>
          <a:prstGeom prst="rect">
            <a:avLst/>
          </a:prstGeom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58" y="5999027"/>
            <a:ext cx="618467" cy="299669"/>
          </a:xfrm>
          <a:prstGeom prst="rect">
            <a:avLst/>
          </a:prstGeom>
        </p:spPr>
      </p:pic>
      <p:pic>
        <p:nvPicPr>
          <p:cNvPr id="47" name="Imagem 46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379368" y="5183441"/>
            <a:ext cx="587640" cy="391759"/>
          </a:xfrm>
          <a:prstGeom prst="rect">
            <a:avLst/>
          </a:prstGeom>
        </p:spPr>
      </p:pic>
      <p:pic>
        <p:nvPicPr>
          <p:cNvPr id="48" name="Picture 2" descr="http://www.abve.org.br/wp-content/uploads/2022/08/bashi-logo.png"/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98" y="5116062"/>
            <a:ext cx="581185" cy="56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Imagem 62" descr="http://www.abve.org.br/wp-content/uploads/2022/11/e-motors-logo-fundo-preto-783x1024.jpg"/>
          <p:cNvPicPr/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644" y="5207421"/>
            <a:ext cx="410106" cy="36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Imagem 63" descr="http://www.abve.org.br/wp-content/uploads/2023/03/fusco-motosegura-640w.png"/>
          <p:cNvPicPr/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665" y="5246168"/>
            <a:ext cx="484559" cy="340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57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145D3822-B0AB-2147-AC01-548B176F06D8}"/>
              </a:ext>
            </a:extLst>
          </p:cNvPr>
          <p:cNvSpPr txBox="1"/>
          <p:nvPr/>
        </p:nvSpPr>
        <p:spPr>
          <a:xfrm>
            <a:off x="487393" y="449389"/>
            <a:ext cx="6608658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2800" b="1" dirty="0" smtClean="0">
                <a:solidFill>
                  <a:srgbClr val="0070C0"/>
                </a:solidFill>
              </a:rPr>
              <a:t>COMPONENTES</a:t>
            </a:r>
            <a:endParaRPr lang="pt-BR" sz="2800" b="1" dirty="0">
              <a:solidFill>
                <a:srgbClr val="0070C0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FAFE9493-753A-2548-B291-ED79C1CEB178}"/>
              </a:ext>
            </a:extLst>
          </p:cNvPr>
          <p:cNvSpPr txBox="1"/>
          <p:nvPr/>
        </p:nvSpPr>
        <p:spPr>
          <a:xfrm>
            <a:off x="475989" y="852865"/>
            <a:ext cx="10417012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• </a:t>
            </a:r>
            <a:r>
              <a:rPr lang="pt-BR" sz="1600" dirty="0" err="1" smtClean="0">
                <a:solidFill>
                  <a:schemeClr val="bg2">
                    <a:lumMod val="25000"/>
                  </a:schemeClr>
                </a:solidFill>
              </a:rPr>
              <a:t>Amphenol</a:t>
            </a:r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• Atlas Power •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BorgWarner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•Bosch •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Brose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Clamper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•Cummins •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Elkem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•Energy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Source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 FEV •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Globalbat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Harting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Hydro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Keyshight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 Knorr-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Bremse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 Magna • Moura •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Novellis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Ormazabal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Re-Teck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Tecumseh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 Termomecânica • Texas •TTI •WEG •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Weidmüller</a:t>
            </a:r>
            <a:endParaRPr lang="pt-BR" sz="1600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pt-BR" sz="16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001" y="11794"/>
            <a:ext cx="1268078" cy="1140051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="" xmlns:a16="http://schemas.microsoft.com/office/drawing/2014/main" id="{156C5189-05EA-054F-A100-45765D5B4A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047" y="3879109"/>
            <a:ext cx="575082" cy="397974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="" xmlns:a16="http://schemas.microsoft.com/office/drawing/2014/main" id="{791CC586-6574-5D49-A628-013BCB79C3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521" y="3177955"/>
            <a:ext cx="714936" cy="365412"/>
          </a:xfrm>
          <a:prstGeom prst="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="" xmlns:a16="http://schemas.microsoft.com/office/drawing/2014/main" id="{EF9B5DA1-1F08-7A4C-A315-2882859723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9112" y="2423156"/>
            <a:ext cx="967436" cy="457264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="" xmlns:a16="http://schemas.microsoft.com/office/drawing/2014/main" id="{1C8243A7-14D1-864B-95ED-4EF4D5CDA1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8184" y="1806300"/>
            <a:ext cx="477526" cy="477526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="" xmlns:a16="http://schemas.microsoft.com/office/drawing/2014/main" id="{FF51FC8B-BA7C-3444-8EC4-5E5FCE9F62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4603" y="2466666"/>
            <a:ext cx="1149395" cy="410924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="" xmlns:a16="http://schemas.microsoft.com/office/drawing/2014/main" id="{3C375F8A-B614-4F0B-B358-A66756A601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2648" y="1934454"/>
            <a:ext cx="734454" cy="288536"/>
          </a:xfrm>
          <a:prstGeom prst="rect">
            <a:avLst/>
          </a:prstGeom>
        </p:spPr>
      </p:pic>
      <p:pic>
        <p:nvPicPr>
          <p:cNvPr id="57" name="Imagem 5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92" y="1933095"/>
            <a:ext cx="1396395" cy="249778"/>
          </a:xfrm>
          <a:prstGeom prst="rect">
            <a:avLst/>
          </a:prstGeom>
        </p:spPr>
      </p:pic>
      <p:pic>
        <p:nvPicPr>
          <p:cNvPr id="58" name="Imagem 5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97" y="1940568"/>
            <a:ext cx="682798" cy="236703"/>
          </a:xfrm>
          <a:prstGeom prst="rect">
            <a:avLst/>
          </a:prstGeom>
        </p:spPr>
      </p:pic>
      <p:pic>
        <p:nvPicPr>
          <p:cNvPr id="59" name="Imagem 5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46" y="1960256"/>
            <a:ext cx="993847" cy="235210"/>
          </a:xfrm>
          <a:prstGeom prst="rect">
            <a:avLst/>
          </a:prstGeom>
        </p:spPr>
      </p:pic>
      <p:pic>
        <p:nvPicPr>
          <p:cNvPr id="61" name="Imagem 6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53" y="2412116"/>
            <a:ext cx="713495" cy="594207"/>
          </a:xfrm>
          <a:prstGeom prst="rect">
            <a:avLst/>
          </a:prstGeom>
        </p:spPr>
      </p:pic>
      <p:pic>
        <p:nvPicPr>
          <p:cNvPr id="62" name="Imagem 6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313" y="2529565"/>
            <a:ext cx="733653" cy="267963"/>
          </a:xfrm>
          <a:prstGeom prst="rect">
            <a:avLst/>
          </a:prstGeom>
        </p:spPr>
      </p:pic>
      <p:pic>
        <p:nvPicPr>
          <p:cNvPr id="65" name="Imagem 6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41" y="3168335"/>
            <a:ext cx="481321" cy="481321"/>
          </a:xfrm>
          <a:prstGeom prst="rect">
            <a:avLst/>
          </a:prstGeom>
        </p:spPr>
      </p:pic>
      <p:pic>
        <p:nvPicPr>
          <p:cNvPr id="66" name="Imagem 6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71" y="3122304"/>
            <a:ext cx="429815" cy="529514"/>
          </a:xfrm>
          <a:prstGeom prst="rect">
            <a:avLst/>
          </a:prstGeom>
        </p:spPr>
      </p:pic>
      <p:pic>
        <p:nvPicPr>
          <p:cNvPr id="67" name="Imagem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96" y="3828590"/>
            <a:ext cx="1527404" cy="566814"/>
          </a:xfrm>
          <a:prstGeom prst="rect">
            <a:avLst/>
          </a:prstGeom>
        </p:spPr>
      </p:pic>
      <p:pic>
        <p:nvPicPr>
          <p:cNvPr id="68" name="Imagem 67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0" y="2509891"/>
            <a:ext cx="756020" cy="275107"/>
          </a:xfrm>
          <a:prstGeom prst="rect">
            <a:avLst/>
          </a:prstGeom>
        </p:spPr>
      </p:pic>
      <p:pic>
        <p:nvPicPr>
          <p:cNvPr id="69" name="Imagem 68" descr="http://www.abve.org.br/wp-content/uploads/2022/02/MASTERFLUX-By-Tecumseh-2.png"/>
          <p:cNvPicPr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051" y="3241881"/>
            <a:ext cx="1003670" cy="377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Imagem 7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908" y="2472960"/>
            <a:ext cx="524168" cy="373918"/>
          </a:xfrm>
          <a:prstGeom prst="rect">
            <a:avLst/>
          </a:prstGeom>
        </p:spPr>
      </p:pic>
      <p:pic>
        <p:nvPicPr>
          <p:cNvPr id="72" name="Imagem 71" descr="Bosch Logo: valor, história, PNG"/>
          <p:cNvPicPr/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068" y="1734936"/>
            <a:ext cx="760123" cy="54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www.abve.org.br/wp-content/uploads/2022/11/Amphenol-Logo.png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" y="1931141"/>
            <a:ext cx="1059254" cy="29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41" y="1874540"/>
            <a:ext cx="749999" cy="326335"/>
          </a:xfrm>
          <a:prstGeom prst="rect">
            <a:avLst/>
          </a:prstGeom>
        </p:spPr>
      </p:pic>
      <p:pic>
        <p:nvPicPr>
          <p:cNvPr id="73" name="Imagem 72" descr="http://www.abve.org.br/wp-content/uploads/2022/11/FEV_NewLogo_FINAL_DarkRed_RGB_185-5-45.png"/>
          <p:cNvPicPr/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164" y="2509892"/>
            <a:ext cx="676513" cy="19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http://www.abve.org.br/wp-content/uploads/2022/10/Novelis-Com-Box-Sem-Tag.png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627" y="3220644"/>
            <a:ext cx="839831" cy="26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abve.org.br/wp-content/uploads/2023/03/ORMAZABAL_logo-1024x279.png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77" y="3287936"/>
            <a:ext cx="833162" cy="22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ydro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325" y="2471351"/>
            <a:ext cx="816952" cy="408476"/>
          </a:xfrm>
          <a:prstGeom prst="rect">
            <a:avLst/>
          </a:prstGeom>
        </p:spPr>
      </p:pic>
      <p:pic>
        <p:nvPicPr>
          <p:cNvPr id="76" name="Imagem 75" descr="http://www.abve.org.br/wp-content/uploads/2023/05/Re-Teck-Logo-640-1024x480.png"/>
          <p:cNvPicPr/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27" y="3183770"/>
            <a:ext cx="1191178" cy="45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2" name="Picture 14" descr="http://www.abve.org.br/wp-content/uploads/2022/03/TERMOMECANICA-S.A..jpg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846" y="3160002"/>
            <a:ext cx="466627" cy="47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525707" y="4731938"/>
            <a:ext cx="35133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rgbClr val="0070C0"/>
                </a:solidFill>
              </a:rPr>
              <a:t>MOBILIDADE URBANA</a:t>
            </a:r>
            <a:br>
              <a:rPr lang="pt-BR" sz="2800" b="1" dirty="0" smtClean="0">
                <a:solidFill>
                  <a:srgbClr val="0070C0"/>
                </a:solidFill>
              </a:rPr>
            </a:br>
            <a:r>
              <a:rPr lang="pt-BR" sz="1600" dirty="0" smtClean="0">
                <a:solidFill>
                  <a:schemeClr val="bg2">
                    <a:lumMod val="25000"/>
                  </a:schemeClr>
                </a:solidFill>
              </a:rPr>
              <a:t>•Aerom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•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Amazon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Mobye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•Projeto 34</a:t>
            </a:r>
          </a:p>
          <a:p>
            <a:r>
              <a:rPr lang="pt-BR" sz="2800" b="1" dirty="0" smtClean="0">
                <a:solidFill>
                  <a:srgbClr val="00B050"/>
                </a:solidFill>
              </a:rPr>
              <a:t> </a:t>
            </a:r>
            <a:endParaRPr lang="pt-BR" sz="2800" dirty="0"/>
          </a:p>
        </p:txBody>
      </p:sp>
      <p:pic>
        <p:nvPicPr>
          <p:cNvPr id="79" name="Imagem 78">
            <a:extLst>
              <a:ext uri="{FF2B5EF4-FFF2-40B4-BE49-F238E27FC236}">
                <a16:creationId xmlns="" xmlns:a16="http://schemas.microsoft.com/office/drawing/2014/main" id="{6513FDEF-F8EC-CE4F-9E4C-719721215AF0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14" y="5497844"/>
            <a:ext cx="1216423" cy="859932"/>
          </a:xfrm>
          <a:prstGeom prst="rect">
            <a:avLst/>
          </a:prstGeom>
        </p:spPr>
      </p:pic>
      <p:pic>
        <p:nvPicPr>
          <p:cNvPr id="80" name="Imagem 79">
            <a:extLst>
              <a:ext uri="{FF2B5EF4-FFF2-40B4-BE49-F238E27FC236}">
                <a16:creationId xmlns="" xmlns:a16="http://schemas.microsoft.com/office/drawing/2014/main" id="{991E2040-2D7B-F441-A436-594E2976119A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/>
          <a:stretch/>
        </p:blipFill>
        <p:spPr>
          <a:xfrm>
            <a:off x="3504125" y="5649495"/>
            <a:ext cx="548628" cy="548628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="" xmlns:a16="http://schemas.microsoft.com/office/drawing/2014/main" id="{90A80612-A0A8-7547-98E5-3AC33DEBF932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01" t="16112" r="17227" b="21795"/>
          <a:stretch/>
        </p:blipFill>
        <p:spPr>
          <a:xfrm>
            <a:off x="2523156" y="5674300"/>
            <a:ext cx="962485" cy="503644"/>
          </a:xfrm>
          <a:prstGeom prst="rect">
            <a:avLst/>
          </a:prstGeom>
        </p:spPr>
      </p:pic>
      <p:pic>
        <p:nvPicPr>
          <p:cNvPr id="82" name="Imagem 8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99529" y="5740578"/>
            <a:ext cx="890323" cy="46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7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145D3822-B0AB-2147-AC01-548B176F06D8}"/>
              </a:ext>
            </a:extLst>
          </p:cNvPr>
          <p:cNvSpPr txBox="1"/>
          <p:nvPr/>
        </p:nvSpPr>
        <p:spPr>
          <a:xfrm>
            <a:off x="199607" y="313938"/>
            <a:ext cx="6757914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noProof="0" dirty="0" smtClean="0">
                <a:solidFill>
                  <a:srgbClr val="0070C0"/>
                </a:solidFill>
                <a:latin typeface="Calibri" panose="020F0502020204030204"/>
              </a:rPr>
              <a:t>INFRAESTRUTURA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tângulo Arredondado 3">
            <a:extLst>
              <a:ext uri="{FF2B5EF4-FFF2-40B4-BE49-F238E27FC236}">
                <a16:creationId xmlns="" xmlns:a16="http://schemas.microsoft.com/office/drawing/2014/main" id="{B317694D-1717-9543-AB37-1308681CA051}"/>
              </a:ext>
            </a:extLst>
          </p:cNvPr>
          <p:cNvSpPr/>
          <p:nvPr/>
        </p:nvSpPr>
        <p:spPr>
          <a:xfrm>
            <a:off x="679901" y="809548"/>
            <a:ext cx="485768" cy="457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="" xmlns:a16="http://schemas.microsoft.com/office/drawing/2014/main" id="{A9194888-72D2-3C40-B6AC-72D1FF2329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8791" y="2456915"/>
            <a:ext cx="606310" cy="241102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="" xmlns:a16="http://schemas.microsoft.com/office/drawing/2014/main" id="{78A79964-B833-9445-93EA-D8F2B1B9BC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7883" y="2460946"/>
            <a:ext cx="833999" cy="203612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="" xmlns:a16="http://schemas.microsoft.com/office/drawing/2014/main" id="{15151D22-FD09-334B-86DD-A3EBD9FCC0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68271" y="2994614"/>
            <a:ext cx="834150" cy="519739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="" xmlns:a16="http://schemas.microsoft.com/office/drawing/2014/main" id="{C03E65BB-D2A4-644C-A5DE-6E50ECE77C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34132" y="3763113"/>
            <a:ext cx="1014101" cy="752125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="" xmlns:a16="http://schemas.microsoft.com/office/drawing/2014/main" id="{8ED8D9D7-3677-6645-A832-35864BA107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814" y="3079222"/>
            <a:ext cx="1061518" cy="563075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="" xmlns:a16="http://schemas.microsoft.com/office/drawing/2014/main" id="{EDFC0B34-2EC1-994B-A484-7253080DBDE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981767" y="2384458"/>
            <a:ext cx="505535" cy="612089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="" xmlns:a16="http://schemas.microsoft.com/office/drawing/2014/main" id="{F9B2E25A-0D1F-B748-8DAF-F1F60603C36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151506" y="2308993"/>
            <a:ext cx="984721" cy="531748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="" xmlns:a16="http://schemas.microsoft.com/office/drawing/2014/main" id="{407586F9-F451-F04F-BDC1-667AD630E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6583" y="5228815"/>
            <a:ext cx="1332993" cy="942367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="" xmlns:a16="http://schemas.microsoft.com/office/drawing/2014/main" id="{2120395E-BA6C-4DE6-85C3-731ED4E317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7744" y="2311791"/>
            <a:ext cx="1034186" cy="49577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D10A1DB9-ACAC-44B7-9899-3FC4A7AA25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4768" y="4712470"/>
            <a:ext cx="999243" cy="39660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DD1CA4E2-875D-40A1-912B-B141DA8048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3329" y="5533282"/>
            <a:ext cx="991424" cy="35408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4F611257-04F2-49ED-AF80-2F860CE4B5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6947" y="13926170"/>
            <a:ext cx="257394" cy="15102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CED90977-3AA1-40EA-9465-B2DA07F84B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3832" y="3870515"/>
            <a:ext cx="1008091" cy="5221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EFA43117-BB60-4A80-A0D0-5267EEB3AF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4651" y="4616023"/>
            <a:ext cx="1333642" cy="468755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53" y="3283689"/>
            <a:ext cx="972743" cy="298565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="" xmlns:a16="http://schemas.microsoft.com/office/drawing/2014/main" id="{5020308D-319A-4DF4-94BF-1D11214352C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66" y="3943943"/>
            <a:ext cx="748407" cy="370346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25162" y="3941064"/>
            <a:ext cx="1112351" cy="414294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="" xmlns:a16="http://schemas.microsoft.com/office/drawing/2014/main" id="{7A379297-699B-9B4B-A5E5-16705A1515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07444" y="4038175"/>
            <a:ext cx="1294833" cy="204730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="" xmlns:a16="http://schemas.microsoft.com/office/drawing/2014/main" id="{4D796565-C3DD-4B18-8DEA-909B4D4D88B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74945" y="5441055"/>
            <a:ext cx="865898" cy="509977"/>
          </a:xfrm>
          <a:prstGeom prst="rect">
            <a:avLst/>
          </a:prstGeom>
        </p:spPr>
      </p:pic>
      <p:sp>
        <p:nvSpPr>
          <p:cNvPr id="5" name="AutoShape 2" descr="EHQ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80688" y="2418414"/>
            <a:ext cx="1019868" cy="31906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052" y="3209258"/>
            <a:ext cx="866122" cy="39471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57187" y="3093985"/>
            <a:ext cx="944145" cy="421926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02250" y="4720021"/>
            <a:ext cx="1145027" cy="279751"/>
          </a:xfrm>
          <a:prstGeom prst="rect">
            <a:avLst/>
          </a:prstGeom>
        </p:spPr>
      </p:pic>
      <p:pic>
        <p:nvPicPr>
          <p:cNvPr id="1038" name="Picture 14" descr="http://www.abve.org.br/wp-content/uploads/2021/10/siemens-post.png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93" y="4626553"/>
            <a:ext cx="1281411" cy="54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abve.org.br/wp-content/uploads/2021/01/tupinamba_logo_destacada.jpg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17" y="5419998"/>
            <a:ext cx="1005643" cy="59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265593" y="2275274"/>
            <a:ext cx="729375" cy="467950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118831" y="5578563"/>
            <a:ext cx="817224" cy="218926"/>
          </a:xfrm>
          <a:prstGeom prst="rect">
            <a:avLst/>
          </a:prstGeom>
        </p:spPr>
      </p:pic>
      <p:pic>
        <p:nvPicPr>
          <p:cNvPr id="42" name="Imagem 41" descr="http://www.abve.org.br/wp-content/uploads/2022/03/TB-green.png"/>
          <p:cNvPicPr/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758" y="4598443"/>
            <a:ext cx="502923" cy="6246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ângulo 9"/>
          <p:cNvSpPr/>
          <p:nvPr/>
        </p:nvSpPr>
        <p:spPr>
          <a:xfrm>
            <a:off x="155575" y="907176"/>
            <a:ext cx="118042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• 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ABB 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• </a:t>
            </a:r>
            <a:r>
              <a:rPr lang="pt-BR" sz="1600" dirty="0" err="1">
                <a:solidFill>
                  <a:srgbClr val="E7E6E6">
                    <a:lumMod val="25000"/>
                  </a:srgbClr>
                </a:solidFill>
              </a:rPr>
              <a:t>Athon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</a:t>
            </a:r>
            <a:r>
              <a:rPr lang="pt-BR" sz="1600" dirty="0" err="1" smtClean="0">
                <a:solidFill>
                  <a:srgbClr val="E7E6E6">
                    <a:lumMod val="25000"/>
                  </a:srgbClr>
                </a:solidFill>
              </a:rPr>
              <a:t>Boxcharge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Copel 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•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Delta 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•</a:t>
            </a:r>
            <a:r>
              <a:rPr lang="pt-BR" sz="1600" dirty="0" err="1" smtClean="0">
                <a:solidFill>
                  <a:srgbClr val="E7E6E6">
                    <a:lumMod val="25000"/>
                  </a:srgbClr>
                </a:solidFill>
              </a:rPr>
              <a:t>Echoenergia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 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• EDP • E-Drive • </a:t>
            </a:r>
            <a:r>
              <a:rPr lang="pt-BR" sz="1600" dirty="0" err="1">
                <a:solidFill>
                  <a:srgbClr val="E7E6E6">
                    <a:lumMod val="25000"/>
                  </a:srgbClr>
                </a:solidFill>
              </a:rPr>
              <a:t>Effix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</a:t>
            </a:r>
            <a:r>
              <a:rPr lang="pt-BR" sz="1600" dirty="0" err="1">
                <a:solidFill>
                  <a:srgbClr val="E7E6E6">
                    <a:lumMod val="25000"/>
                  </a:srgbClr>
                </a:solidFill>
              </a:rPr>
              <a:t>Elev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Electric </a:t>
            </a:r>
            <a:r>
              <a:rPr lang="pt-BR" sz="1600" dirty="0" err="1">
                <a:solidFill>
                  <a:srgbClr val="E7E6E6">
                    <a:lumMod val="25000"/>
                  </a:srgbClr>
                </a:solidFill>
              </a:rPr>
              <a:t>Mobility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Brasil • </a:t>
            </a:r>
            <a:r>
              <a:rPr lang="pt-BR" sz="1600" dirty="0" err="1">
                <a:solidFill>
                  <a:srgbClr val="E7E6E6">
                    <a:lumMod val="25000"/>
                  </a:srgbClr>
                </a:solidFill>
              </a:rPr>
              <a:t>Electricus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</a:t>
            </a:r>
          </a:p>
          <a:p>
            <a:pPr lvl="0">
              <a:defRPr/>
            </a:pP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• </a:t>
            </a:r>
            <a:r>
              <a:rPr lang="pt-BR" sz="1600" dirty="0" err="1">
                <a:solidFill>
                  <a:srgbClr val="E7E6E6">
                    <a:lumMod val="25000"/>
                  </a:srgbClr>
                </a:solidFill>
              </a:rPr>
              <a:t>Eletrobras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Enel X Way 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• </a:t>
            </a:r>
            <a:r>
              <a:rPr lang="pt-BR" sz="1600" dirty="0" err="1">
                <a:solidFill>
                  <a:srgbClr val="E7E6E6">
                    <a:lumMod val="25000"/>
                  </a:srgbClr>
                </a:solidFill>
              </a:rPr>
              <a:t>Engie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E-Wolf 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• EZVolt • </a:t>
            </a:r>
            <a:r>
              <a:rPr lang="pt-BR" sz="1600" dirty="0" err="1" smtClean="0">
                <a:solidFill>
                  <a:srgbClr val="E7E6E6">
                    <a:lumMod val="25000"/>
                  </a:srgbClr>
                </a:solidFill>
              </a:rPr>
              <a:t>Fronius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 • Go 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Electric • </a:t>
            </a:r>
            <a:r>
              <a:rPr lang="pt-BR" sz="1600" dirty="0" err="1">
                <a:solidFill>
                  <a:srgbClr val="E7E6E6">
                    <a:lumMod val="25000"/>
                  </a:srgbClr>
                </a:solidFill>
              </a:rPr>
              <a:t>GreenV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</a:t>
            </a:r>
            <a:r>
              <a:rPr lang="pt-BR" sz="1600" dirty="0" err="1" smtClean="0">
                <a:solidFill>
                  <a:srgbClr val="E7E6E6">
                    <a:lumMod val="25000"/>
                  </a:srgbClr>
                </a:solidFill>
              </a:rPr>
              <a:t>GreenYellow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</a:t>
            </a:r>
            <a:r>
              <a:rPr lang="pt-BR" sz="1600" dirty="0" err="1">
                <a:solidFill>
                  <a:srgbClr val="E7E6E6">
                    <a:lumMod val="25000"/>
                  </a:srgbClr>
                </a:solidFill>
              </a:rPr>
              <a:t>InCharge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IMS • </a:t>
            </a:r>
            <a:r>
              <a:rPr lang="pt-BR" sz="1600" dirty="0" err="1">
                <a:solidFill>
                  <a:srgbClr val="E7E6E6">
                    <a:lumMod val="25000"/>
                  </a:srgbClr>
                </a:solidFill>
              </a:rPr>
              <a:t>Intelbras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</a:t>
            </a:r>
            <a:r>
              <a:rPr lang="pt-BR" sz="1600" dirty="0" err="1" smtClean="0">
                <a:solidFill>
                  <a:srgbClr val="E7E6E6">
                    <a:lumMod val="25000"/>
                  </a:srgbClr>
                </a:solidFill>
              </a:rPr>
              <a:t>Ipper.Solar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 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• 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ITP 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• 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MES 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Eventos 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• 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Move • </a:t>
            </a:r>
            <a:r>
              <a:rPr lang="pt-BR" sz="1600" dirty="0" err="1">
                <a:solidFill>
                  <a:srgbClr val="E7E6E6">
                    <a:lumMod val="25000"/>
                  </a:srgbClr>
                </a:solidFill>
              </a:rPr>
              <a:t>Nansen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</a:t>
            </a:r>
            <a:r>
              <a:rPr lang="pt-BR" sz="1600" dirty="0" err="1">
                <a:solidFill>
                  <a:srgbClr val="E7E6E6">
                    <a:lumMod val="25000"/>
                  </a:srgbClr>
                </a:solidFill>
              </a:rPr>
              <a:t>NeoCharge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</a:t>
            </a:r>
            <a:r>
              <a:rPr lang="pt-BR" sz="1600" dirty="0" err="1">
                <a:solidFill>
                  <a:srgbClr val="E7E6E6">
                    <a:lumMod val="25000"/>
                  </a:srgbClr>
                </a:solidFill>
              </a:rPr>
              <a:t>Neoenergia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</a:t>
            </a:r>
            <a:r>
              <a:rPr lang="pt-BR" sz="1600" dirty="0" err="1">
                <a:solidFill>
                  <a:srgbClr val="E7E6E6">
                    <a:lumMod val="25000"/>
                  </a:srgbClr>
                </a:solidFill>
              </a:rPr>
              <a:t>Pontoon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Posto Elétrico 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• Power2Go 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• </a:t>
            </a:r>
            <a:r>
              <a:rPr lang="pt-BR" sz="1600" dirty="0" err="1" smtClean="0">
                <a:solidFill>
                  <a:srgbClr val="E7E6E6">
                    <a:lumMod val="25000"/>
                  </a:srgbClr>
                </a:solidFill>
              </a:rPr>
              <a:t>Raízen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Recar • 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Ser 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Energia Solar • Siemens 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• </a:t>
            </a:r>
            <a:r>
              <a:rPr lang="pt-BR" sz="1600" dirty="0" err="1" smtClean="0">
                <a:solidFill>
                  <a:srgbClr val="E7E6E6">
                    <a:lumMod val="25000"/>
                  </a:srgbClr>
                </a:solidFill>
              </a:rPr>
              <a:t>Spott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TB Green • </a:t>
            </a:r>
            <a:r>
              <a:rPr lang="pt-BR" sz="1600" dirty="0" err="1" smtClean="0">
                <a:solidFill>
                  <a:srgbClr val="E7E6E6">
                    <a:lumMod val="25000"/>
                  </a:srgbClr>
                </a:solidFill>
              </a:rPr>
              <a:t>Tellus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 Power 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Green • </a:t>
            </a:r>
            <a:r>
              <a:rPr lang="pt-BR" sz="1600" dirty="0" err="1" smtClean="0">
                <a:solidFill>
                  <a:srgbClr val="E7E6E6">
                    <a:lumMod val="25000"/>
                  </a:srgbClr>
                </a:solidFill>
              </a:rPr>
              <a:t>Triskel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 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•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 Tupinambá 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• Valencia Energia •Vehya • </a:t>
            </a:r>
            <a:r>
              <a:rPr lang="pt-BR" sz="1600" dirty="0" err="1" smtClean="0">
                <a:solidFill>
                  <a:srgbClr val="E7E6E6">
                    <a:lumMod val="25000"/>
                  </a:srgbClr>
                </a:solidFill>
              </a:rPr>
              <a:t>Voltbras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 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• </a:t>
            </a:r>
            <a:r>
              <a:rPr lang="pt-BR" sz="1600" dirty="0" err="1" smtClean="0">
                <a:solidFill>
                  <a:srgbClr val="E7E6E6">
                    <a:lumMod val="25000"/>
                  </a:srgbClr>
                </a:solidFill>
              </a:rPr>
              <a:t>Voolta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</a:t>
            </a:r>
            <a:r>
              <a:rPr lang="pt-BR" sz="1600" dirty="0" err="1" smtClean="0">
                <a:solidFill>
                  <a:srgbClr val="E7E6E6">
                    <a:lumMod val="25000"/>
                  </a:srgbClr>
                </a:solidFill>
              </a:rPr>
              <a:t>Wecharge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</a:t>
            </a:r>
            <a:r>
              <a:rPr lang="pt-BR" sz="1600" dirty="0" err="1">
                <a:solidFill>
                  <a:srgbClr val="E7E6E6">
                    <a:lumMod val="25000"/>
                  </a:srgbClr>
                </a:solidFill>
              </a:rPr>
              <a:t>Zletric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</a:t>
            </a:r>
            <a:r>
              <a:rPr lang="pt-BR" sz="1600" dirty="0" smtClean="0">
                <a:solidFill>
                  <a:srgbClr val="E7E6E6">
                    <a:lumMod val="25000"/>
                  </a:srgbClr>
                </a:solidFill>
              </a:rPr>
              <a:t>• </a:t>
            </a:r>
            <a:r>
              <a:rPr lang="pt-BR" sz="1600" dirty="0" err="1">
                <a:solidFill>
                  <a:srgbClr val="E7E6E6">
                    <a:lumMod val="25000"/>
                  </a:srgbClr>
                </a:solidFill>
              </a:rPr>
              <a:t>Zuuz</a:t>
            </a:r>
            <a:r>
              <a:rPr lang="pt-BR" sz="1600" dirty="0">
                <a:solidFill>
                  <a:srgbClr val="E7E6E6">
                    <a:lumMod val="25000"/>
                  </a:srgbClr>
                </a:solidFill>
              </a:rPr>
              <a:t> • ZZ2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268116" y="4529020"/>
            <a:ext cx="696739" cy="696739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="" xmlns:a16="http://schemas.microsoft.com/office/drawing/2014/main" id="{70D24748-D104-2C46-A5CE-BD18F1C4C419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3504" y="64807"/>
            <a:ext cx="1061537" cy="955383"/>
          </a:xfrm>
          <a:prstGeom prst="rect">
            <a:avLst/>
          </a:prstGeom>
        </p:spPr>
      </p:pic>
      <p:pic>
        <p:nvPicPr>
          <p:cNvPr id="46" name="Imagem 45" descr="http://www.abve.org.br/wp-content/uploads/2022/06/ENGIE_logotype_solid_BLUE_RGB-640px-02.png"/>
          <p:cNvPicPr/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505" y="3023546"/>
            <a:ext cx="822664" cy="746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Imagem 49" descr="http://www.abve.org.br/wp-content/uploads/2022/08/Ra%C3%ADzen-logo.png"/>
          <p:cNvPicPr/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928" y="4655478"/>
            <a:ext cx="878354" cy="48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714" y="4673501"/>
            <a:ext cx="924067" cy="41536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373" y="5617787"/>
            <a:ext cx="1053206" cy="222614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24" y="5404741"/>
            <a:ext cx="631158" cy="588223"/>
          </a:xfrm>
          <a:prstGeom prst="rect">
            <a:avLst/>
          </a:prstGeom>
        </p:spPr>
      </p:pic>
      <p:pic>
        <p:nvPicPr>
          <p:cNvPr id="1026" name="Picture 2" descr="http://www.abve.org.br/wp-content/uploads/2022/09/Vehya-New-Logo-_ABVE-640-%C3%97-640-px.png"/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729" y="5231601"/>
            <a:ext cx="884990" cy="88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Imagem 51" descr="http://www.abve.org.br/wp-content/uploads/2022/06/Delta-Logo-02.png"/>
          <p:cNvPicPr/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41" y="2471950"/>
            <a:ext cx="767167" cy="25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Imagem 52" descr="http://www.abve.org.br/wp-content/uploads/2022/02/Go-Eletric-sem-fundo-01-INTERNA.png"/>
          <p:cNvPicPr/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449" y="3143517"/>
            <a:ext cx="1243352" cy="55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Imagem 53" descr="http://www.abve.org.br/wp-content/uploads/2022/02/GreenV-logo.jpg"/>
          <p:cNvPicPr/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267" y="308325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Imagem 54" descr="http://www.abve.org.br/wp-content/uploads/2022/07/Power_Quality.png"/>
          <p:cNvPicPr/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604" y="3998095"/>
            <a:ext cx="900358" cy="34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Imagem 55" descr="http://www.abve.org.br/wp-content/uploads/2022/04/P2G_Neg_Vr-01_1640.jpg"/>
          <p:cNvPicPr/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69" y="4583643"/>
            <a:ext cx="781197" cy="55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agem 56" descr="http://www.abve.org.br/wp-content/uploads/2023/06/ECHO_logo.png"/>
          <p:cNvPicPr/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990" y="2490645"/>
            <a:ext cx="1417434" cy="28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Imagem 58" descr="http://www.abve.org.br/wp-content/uploads/2023/02/Fronius-P%C3%A1gina.png"/>
          <p:cNvPicPr/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301" y="3124200"/>
            <a:ext cx="837013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Imagem 59" descr="http://www.abve.org.br/wp-content/uploads/2022/12/box-charge-logo-1.png"/>
          <p:cNvPicPr/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16" y="2378973"/>
            <a:ext cx="1550108" cy="51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Imagem 60" descr="http://www.abve.org.br/wp-content/uploads/2017/05/Enel-X-Way-Logo-SPECTRUM-violet-pink-positive-RGB-1024x342.png"/>
          <p:cNvPicPr/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72" y="3203884"/>
            <a:ext cx="1365532" cy="46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Imagem 61" descr="http://www.abve.org.br/wp-content/uploads/2023/01/Intelbras_640px.png"/>
          <p:cNvPicPr/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915" y="4058297"/>
            <a:ext cx="1200343" cy="15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Imagem 62" descr="http://www.abve.org.br/wp-content/uploads/2022/11/Ipper-logo-1024x116.jpg"/>
          <p:cNvPicPr/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267" y="4063415"/>
            <a:ext cx="1082642" cy="160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Imagem 63" descr="http://www.abve.org.br/wp-content/uploads/2022/11/ITPAPCER-Logo-ajustado.png"/>
          <p:cNvPicPr/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16" y="4045945"/>
            <a:ext cx="884676" cy="232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Imagem 64" descr="http://www.abve.org.br/wp-content/uploads/2023/02/Recar_principal-1024x390.png"/>
          <p:cNvPicPr/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840" y="4712470"/>
            <a:ext cx="100012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Imagem 65" descr="http://www.abve.org.br/wp-content/uploads/2022/11/Tellus-logo.jpg"/>
          <p:cNvPicPr/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2" y="5455356"/>
            <a:ext cx="1939290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Imagem 66" descr="http://www.abve.org.br/wp-content/uploads/2022/11/wecharge_fundobranco-logovertical-2.png"/>
          <p:cNvPicPr/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075" y="5299524"/>
            <a:ext cx="781677" cy="71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Imagem 67" descr="http://www.abve.org.br/wp-content/uploads/2022/03/ZZ2-1.jpg"/>
          <p:cNvPicPr/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570" y="5429111"/>
            <a:ext cx="4762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Imagem 68" descr="GreenYellow"/>
          <p:cNvPicPr/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8" y="3936777"/>
            <a:ext cx="1070928" cy="4554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59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145D3822-B0AB-2147-AC01-548B176F06D8}"/>
              </a:ext>
            </a:extLst>
          </p:cNvPr>
          <p:cNvSpPr txBox="1"/>
          <p:nvPr/>
        </p:nvSpPr>
        <p:spPr>
          <a:xfrm>
            <a:off x="646802" y="503981"/>
            <a:ext cx="7657953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PLANO NACIONAL DE ELETROMOBILIDADE</a:t>
            </a:r>
          </a:p>
        </p:txBody>
      </p:sp>
      <p:sp>
        <p:nvSpPr>
          <p:cNvPr id="4" name="Retângulo Arredondado 3">
            <a:extLst>
              <a:ext uri="{FF2B5EF4-FFF2-40B4-BE49-F238E27FC236}">
                <a16:creationId xmlns="" xmlns:a16="http://schemas.microsoft.com/office/drawing/2014/main" id="{B317694D-1717-9543-AB37-1308681CA051}"/>
              </a:ext>
            </a:extLst>
          </p:cNvPr>
          <p:cNvSpPr/>
          <p:nvPr/>
        </p:nvSpPr>
        <p:spPr>
          <a:xfrm>
            <a:off x="752623" y="1047959"/>
            <a:ext cx="485768" cy="457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703CADAC-8B00-B242-8CE5-EDBC2371B8D9}"/>
              </a:ext>
            </a:extLst>
          </p:cNvPr>
          <p:cNvSpPr txBox="1"/>
          <p:nvPr/>
        </p:nvSpPr>
        <p:spPr>
          <a:xfrm>
            <a:off x="646803" y="1490362"/>
            <a:ext cx="6708154" cy="403187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1600" b="1" dirty="0">
                <a:solidFill>
                  <a:schemeClr val="bg2">
                    <a:lumMod val="25000"/>
                  </a:schemeClr>
                </a:solidFill>
              </a:rPr>
              <a:t>Diretrizes para estimular o mercado de veículos eletrificados  no Brasil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•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Mapear o cenário e os drivers que levarão à eletrificação veicular no Brasil.</a:t>
            </a:r>
          </a:p>
          <a:p>
            <a:r>
              <a:rPr lang="pt-BR" sz="1600" b="1" dirty="0">
                <a:solidFill>
                  <a:schemeClr val="accent2"/>
                </a:solidFill>
              </a:rPr>
              <a:t>•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Formular estratégia para inserção do País na rota da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eletromobilidade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r>
              <a:rPr lang="pt-BR" sz="1600" b="1" dirty="0">
                <a:solidFill>
                  <a:schemeClr val="accent2"/>
                </a:solidFill>
              </a:rPr>
              <a:t>•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Desenvolver propostas de políticas públicas nos três níveis de governo.</a:t>
            </a:r>
          </a:p>
          <a:p>
            <a:r>
              <a:rPr lang="pt-BR" sz="1600" b="1" dirty="0">
                <a:solidFill>
                  <a:schemeClr val="accent2"/>
                </a:solidFill>
              </a:rPr>
              <a:t>•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Plataforma de debate sobre o tema no Governo Federal. </a:t>
            </a:r>
          </a:p>
          <a:p>
            <a:r>
              <a:rPr lang="pt-BR" sz="1600" b="1" dirty="0">
                <a:solidFill>
                  <a:schemeClr val="accent2"/>
                </a:solidFill>
              </a:rPr>
              <a:t>•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Aperfeiçoamento do Rota 2030.</a:t>
            </a: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 </a:t>
            </a:r>
          </a:p>
          <a:p>
            <a:r>
              <a:rPr lang="pt-BR" sz="1600" b="1" dirty="0">
                <a:solidFill>
                  <a:schemeClr val="bg2">
                    <a:lumMod val="25000"/>
                  </a:schemeClr>
                </a:solidFill>
              </a:rPr>
              <a:t>Grupos de trabalho: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1.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Viabilidade econômica e planejamento.</a:t>
            </a:r>
          </a:p>
          <a:p>
            <a:r>
              <a:rPr lang="pt-BR" sz="1600" b="1" dirty="0">
                <a:solidFill>
                  <a:schemeClr val="accent2"/>
                </a:solidFill>
              </a:rPr>
              <a:t>2.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Acumuladores/baterias.</a:t>
            </a:r>
          </a:p>
          <a:p>
            <a:r>
              <a:rPr lang="pt-BR" sz="1600" b="1" dirty="0">
                <a:solidFill>
                  <a:schemeClr val="accent2"/>
                </a:solidFill>
              </a:rPr>
              <a:t>3.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Infraestrutura e regulamentação de energia.</a:t>
            </a:r>
          </a:p>
          <a:p>
            <a:r>
              <a:rPr lang="pt-BR" sz="1600" b="1" dirty="0">
                <a:solidFill>
                  <a:schemeClr val="accent2"/>
                </a:solidFill>
              </a:rPr>
              <a:t>4.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Regulamentação de produto.</a:t>
            </a:r>
          </a:p>
          <a:p>
            <a:r>
              <a:rPr lang="pt-BR" sz="1600" b="1" dirty="0">
                <a:solidFill>
                  <a:schemeClr val="accent2"/>
                </a:solidFill>
              </a:rPr>
              <a:t>5.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Cadeia produtiva e capacitação.</a:t>
            </a:r>
          </a:p>
          <a:p>
            <a:r>
              <a:rPr lang="pt-BR" sz="1600" b="1" dirty="0">
                <a:solidFill>
                  <a:schemeClr val="accent2"/>
                </a:solidFill>
              </a:rPr>
              <a:t>6.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Regulação de Levíssimos.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207E2546-A7DF-D24E-AC91-F7CA62EA81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028" y="1047959"/>
            <a:ext cx="4626972" cy="4863657"/>
          </a:xfrm>
          <a:prstGeom prst="rect">
            <a:avLst/>
          </a:prstGeom>
          <a:effectLst>
            <a:glow>
              <a:schemeClr val="bg1">
                <a:alpha val="95000"/>
              </a:schemeClr>
            </a:glow>
            <a:outerShdw dist="50800" sx="1000" sy="1000" algn="ctr" rotWithShape="0">
              <a:srgbClr val="000000">
                <a:alpha val="98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BAA335E0-0872-BD41-8935-A74A5AEAC9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0612" y="6011059"/>
            <a:ext cx="829169" cy="70960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3A83A7B9-0CB1-4B0A-8E7B-2C8ECF0E5C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018" y="25936"/>
            <a:ext cx="1197718" cy="95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145D3822-B0AB-2147-AC01-548B176F06D8}"/>
              </a:ext>
            </a:extLst>
          </p:cNvPr>
          <p:cNvSpPr txBox="1"/>
          <p:nvPr/>
        </p:nvSpPr>
        <p:spPr>
          <a:xfrm>
            <a:off x="646802" y="503981"/>
            <a:ext cx="7657953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PRIORIDADES LEVES</a:t>
            </a:r>
          </a:p>
        </p:txBody>
      </p:sp>
      <p:sp>
        <p:nvSpPr>
          <p:cNvPr id="4" name="Retângulo Arredondado 3">
            <a:extLst>
              <a:ext uri="{FF2B5EF4-FFF2-40B4-BE49-F238E27FC236}">
                <a16:creationId xmlns="" xmlns:a16="http://schemas.microsoft.com/office/drawing/2014/main" id="{B317694D-1717-9543-AB37-1308681CA051}"/>
              </a:ext>
            </a:extLst>
          </p:cNvPr>
          <p:cNvSpPr/>
          <p:nvPr/>
        </p:nvSpPr>
        <p:spPr>
          <a:xfrm>
            <a:off x="752623" y="1047959"/>
            <a:ext cx="485768" cy="457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703CADAC-8B00-B242-8CE5-EDBC2371B8D9}"/>
              </a:ext>
            </a:extLst>
          </p:cNvPr>
          <p:cNvSpPr txBox="1"/>
          <p:nvPr/>
        </p:nvSpPr>
        <p:spPr>
          <a:xfrm>
            <a:off x="646803" y="1490362"/>
            <a:ext cx="6708154" cy="501675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1600" b="1" dirty="0">
                <a:solidFill>
                  <a:schemeClr val="tx2"/>
                </a:solidFill>
              </a:rPr>
              <a:t>1. </a:t>
            </a:r>
            <a:r>
              <a:rPr lang="pt-BR" sz="1600" dirty="0">
                <a:solidFill>
                  <a:schemeClr val="tx2"/>
                </a:solidFill>
              </a:rPr>
              <a:t>Aprofundar políticas públicas para promover a </a:t>
            </a:r>
            <a:r>
              <a:rPr lang="pt-BR" sz="1600" dirty="0" err="1">
                <a:solidFill>
                  <a:schemeClr val="tx2"/>
                </a:solidFill>
              </a:rPr>
              <a:t>eletromobilidade</a:t>
            </a:r>
            <a:r>
              <a:rPr lang="pt-BR" sz="1600" dirty="0">
                <a:solidFill>
                  <a:schemeClr val="tx2"/>
                </a:solidFill>
              </a:rPr>
              <a:t> no Brasil para dobrar o número de emplacamentos de veículos eletrificados a cada dois anos.</a:t>
            </a:r>
          </a:p>
          <a:p>
            <a:endParaRPr lang="pt-BR" sz="1600" dirty="0">
              <a:solidFill>
                <a:schemeClr val="tx2"/>
              </a:solidFill>
            </a:endParaRPr>
          </a:p>
          <a:p>
            <a:r>
              <a:rPr lang="pt-BR" sz="1600" b="1" dirty="0">
                <a:solidFill>
                  <a:schemeClr val="tx2"/>
                </a:solidFill>
              </a:rPr>
              <a:t>2. </a:t>
            </a:r>
            <a:r>
              <a:rPr lang="pt-BR" sz="1600" dirty="0">
                <a:solidFill>
                  <a:schemeClr val="tx2"/>
                </a:solidFill>
              </a:rPr>
              <a:t>S</a:t>
            </a:r>
            <a:r>
              <a:rPr lang="pt-BR" sz="1600" dirty="0" smtClean="0">
                <a:solidFill>
                  <a:schemeClr val="tx2"/>
                </a:solidFill>
              </a:rPr>
              <a:t>egurança e previsibilidade para o desenvolvimento da </a:t>
            </a:r>
            <a:r>
              <a:rPr lang="pt-BR" sz="1600" dirty="0" err="1" smtClean="0">
                <a:solidFill>
                  <a:schemeClr val="tx2"/>
                </a:solidFill>
              </a:rPr>
              <a:t>eletromobilidade</a:t>
            </a:r>
            <a:r>
              <a:rPr lang="pt-BR" sz="1600" dirty="0" smtClean="0">
                <a:solidFill>
                  <a:schemeClr val="tx2"/>
                </a:solidFill>
              </a:rPr>
              <a:t> no Brasil, evitando-se mudanças das regras de Imposto de Importação de veículos elétricos e híbridos, até 2025, com o objetivo de consolidar o mercado, gerar escala e, assim, viabilizar investimentos industriais na produção local.</a:t>
            </a:r>
          </a:p>
          <a:p>
            <a:r>
              <a:rPr lang="pt-BR" sz="1600" dirty="0" smtClean="0">
                <a:solidFill>
                  <a:schemeClr val="tx2"/>
                </a:solidFill>
              </a:rPr>
              <a:t>  </a:t>
            </a:r>
            <a:endParaRPr lang="pt-BR" sz="1600" dirty="0">
              <a:solidFill>
                <a:schemeClr val="tx2"/>
              </a:solidFill>
            </a:endParaRPr>
          </a:p>
          <a:p>
            <a:r>
              <a:rPr lang="pt-BR" sz="1600" b="1" dirty="0">
                <a:solidFill>
                  <a:schemeClr val="tx2"/>
                </a:solidFill>
              </a:rPr>
              <a:t>3. </a:t>
            </a:r>
            <a:r>
              <a:rPr lang="pt-BR" sz="1600" dirty="0">
                <a:solidFill>
                  <a:schemeClr val="tx2"/>
                </a:solidFill>
              </a:rPr>
              <a:t>Promover a desoneração </a:t>
            </a:r>
            <a:r>
              <a:rPr lang="pt-BR" sz="1600" dirty="0" smtClean="0">
                <a:solidFill>
                  <a:schemeClr val="tx2"/>
                </a:solidFill>
              </a:rPr>
              <a:t>temporária </a:t>
            </a:r>
            <a:r>
              <a:rPr lang="pt-BR" sz="1600" dirty="0">
                <a:solidFill>
                  <a:schemeClr val="tx2"/>
                </a:solidFill>
              </a:rPr>
              <a:t>do IPVA para proprietários de VEs durante cinco </a:t>
            </a:r>
            <a:r>
              <a:rPr lang="pt-BR" sz="1600" dirty="0" smtClean="0">
                <a:solidFill>
                  <a:schemeClr val="tx2"/>
                </a:solidFill>
              </a:rPr>
              <a:t>anos.</a:t>
            </a:r>
          </a:p>
          <a:p>
            <a:endParaRPr lang="pt-BR" sz="1600" dirty="0">
              <a:solidFill>
                <a:schemeClr val="tx2"/>
              </a:solidFill>
            </a:endParaRPr>
          </a:p>
          <a:p>
            <a:r>
              <a:rPr lang="pt-BR" sz="1600" dirty="0" smtClean="0">
                <a:solidFill>
                  <a:schemeClr val="tx2"/>
                </a:solidFill>
              </a:rPr>
              <a:t>4. Criar no Brasil, em conjunto com Inmetro e outros órgãos governamentais a base tecnológica necessária para aferição da autonomia dos veículos elétricos e híbrido em circulação no país, em condições reais.</a:t>
            </a:r>
            <a:endParaRPr lang="pt-BR" sz="1600" dirty="0">
              <a:solidFill>
                <a:schemeClr val="tx2"/>
              </a:solidFill>
            </a:endParaRPr>
          </a:p>
          <a:p>
            <a:endParaRPr lang="pt-BR" sz="1600" dirty="0">
              <a:solidFill>
                <a:schemeClr val="tx2"/>
              </a:solidFill>
            </a:endParaRPr>
          </a:p>
          <a:p>
            <a:r>
              <a:rPr lang="pt-BR" sz="1600" b="1" dirty="0">
                <a:solidFill>
                  <a:schemeClr val="tx2"/>
                </a:solidFill>
              </a:rPr>
              <a:t>5. </a:t>
            </a:r>
            <a:r>
              <a:rPr lang="pt-BR" sz="1600" dirty="0">
                <a:solidFill>
                  <a:schemeClr val="tx2"/>
                </a:solidFill>
              </a:rPr>
              <a:t>Manter </a:t>
            </a:r>
            <a:r>
              <a:rPr lang="pt-BR" sz="1600" dirty="0" smtClean="0">
                <a:solidFill>
                  <a:schemeClr val="tx2"/>
                </a:solidFill>
              </a:rPr>
              <a:t>as empresas em </a:t>
            </a:r>
            <a:r>
              <a:rPr lang="pt-BR" sz="1600" dirty="0">
                <a:solidFill>
                  <a:schemeClr val="tx2"/>
                </a:solidFill>
              </a:rPr>
              <a:t>sintonia com o desenvolvimento automotivo internacional e o Protocolo de </a:t>
            </a:r>
            <a:r>
              <a:rPr lang="pt-BR" sz="1600" dirty="0" smtClean="0">
                <a:solidFill>
                  <a:schemeClr val="tx2"/>
                </a:solidFill>
              </a:rPr>
              <a:t>Paris, com vistas a ampliar a competitividade dos produtos fabricados no país.</a:t>
            </a:r>
            <a:endParaRPr lang="pt-BR" sz="1600" dirty="0">
              <a:solidFill>
                <a:schemeClr val="tx2"/>
              </a:solidFill>
            </a:endParaRPr>
          </a:p>
          <a:p>
            <a:endParaRPr lang="pt-BR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985C53BB-E3A1-0840-9B9E-19AF11EE92CE}"/>
              </a:ext>
            </a:extLst>
          </p:cNvPr>
          <p:cNvSpPr/>
          <p:nvPr/>
        </p:nvSpPr>
        <p:spPr>
          <a:xfrm>
            <a:off x="7605656" y="0"/>
            <a:ext cx="458634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4E7B6B44-2D1C-3E44-8428-6D19564DF6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0612" y="6011059"/>
            <a:ext cx="829169" cy="70960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100" y="1805354"/>
            <a:ext cx="83111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7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145D3822-B0AB-2147-AC01-548B176F06D8}"/>
              </a:ext>
            </a:extLst>
          </p:cNvPr>
          <p:cNvSpPr txBox="1"/>
          <p:nvPr/>
        </p:nvSpPr>
        <p:spPr>
          <a:xfrm>
            <a:off x="646802" y="503981"/>
            <a:ext cx="7657953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PRIORIDADES PESADOS</a:t>
            </a:r>
          </a:p>
        </p:txBody>
      </p:sp>
      <p:sp>
        <p:nvSpPr>
          <p:cNvPr id="4" name="Retângulo Arredondado 3">
            <a:extLst>
              <a:ext uri="{FF2B5EF4-FFF2-40B4-BE49-F238E27FC236}">
                <a16:creationId xmlns="" xmlns:a16="http://schemas.microsoft.com/office/drawing/2014/main" id="{B317694D-1717-9543-AB37-1308681CA051}"/>
              </a:ext>
            </a:extLst>
          </p:cNvPr>
          <p:cNvSpPr/>
          <p:nvPr/>
        </p:nvSpPr>
        <p:spPr>
          <a:xfrm>
            <a:off x="752623" y="1047959"/>
            <a:ext cx="485768" cy="4571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703CADAC-8B00-B242-8CE5-EDBC2371B8D9}"/>
              </a:ext>
            </a:extLst>
          </p:cNvPr>
          <p:cNvSpPr txBox="1"/>
          <p:nvPr/>
        </p:nvSpPr>
        <p:spPr>
          <a:xfrm>
            <a:off x="646803" y="1490362"/>
            <a:ext cx="6708154" cy="45243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BR" sz="1600" b="1" dirty="0">
                <a:solidFill>
                  <a:schemeClr val="accent2"/>
                </a:solidFill>
              </a:rPr>
              <a:t>1.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Promover a inclusão de frotas de veículos elétricos nos Planos </a:t>
            </a: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de Mobilidade das cidades brasileiras e de frotas públicas para as municipalidades e estados, com apoio de fundos nacionais, internacionais </a:t>
            </a: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e de inovação.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2.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Incentivar a conversão de veículos a combustão para veículos elétricos, como forma de acelerar a eletrificação e dar uma segunda vida sustentável </a:t>
            </a: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às frotas a diesel. 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3.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Linhas de financiamento a longo prazo, com taxas acessíveis, </a:t>
            </a: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para a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</a:rPr>
              <a:t>eletromobilidade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 no transporte de passageiros e carga.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4.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Criar mecanismos de difusão de conhecimento técnico e operacional </a:t>
            </a:r>
          </a:p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para as cidades e operadores de transporte.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2"/>
                </a:solidFill>
              </a:rPr>
              <a:t>5.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</a:rPr>
              <a:t>Incentivar a produção nacional de veículos elétricos e híbridos, gerando conhecimento e empregos no país.</a:t>
            </a:r>
          </a:p>
          <a:p>
            <a:endParaRPr lang="pt-BR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985C53BB-E3A1-0840-9B9E-19AF11EE92CE}"/>
              </a:ext>
            </a:extLst>
          </p:cNvPr>
          <p:cNvSpPr/>
          <p:nvPr/>
        </p:nvSpPr>
        <p:spPr>
          <a:xfrm>
            <a:off x="7605656" y="0"/>
            <a:ext cx="458634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8D651BF6-3F72-7F48-8AC0-28A1A9DDB7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0612" y="6011059"/>
            <a:ext cx="829169" cy="70960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56" y="2261856"/>
            <a:ext cx="5507879" cy="214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9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ABVE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77B736"/>
      </a:accent1>
      <a:accent2>
        <a:srgbClr val="1D3A74"/>
      </a:accent2>
      <a:accent3>
        <a:srgbClr val="ECDF02"/>
      </a:accent3>
      <a:accent4>
        <a:srgbClr val="77B736"/>
      </a:accent4>
      <a:accent5>
        <a:srgbClr val="1D3A74"/>
      </a:accent5>
      <a:accent6>
        <a:srgbClr val="ECDF02"/>
      </a:accent6>
      <a:hlink>
        <a:srgbClr val="1D3A74"/>
      </a:hlink>
      <a:folHlink>
        <a:srgbClr val="77B73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5413</TotalTime>
  <Words>1357</Words>
  <Application>Microsoft Office PowerPoint</Application>
  <PresentationFormat>Widescreen</PresentationFormat>
  <Paragraphs>152</Paragraphs>
  <Slides>14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Tema do Office</vt:lpstr>
      <vt:lpstr>1_Tema do Office</vt:lpstr>
      <vt:lpstr>Apresentação do PowerPoint</vt:lpstr>
      <vt:lpstr>Apresentação do PowerPoint</vt:lpstr>
      <vt:lpstr>CONSELHO DIRETOR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Conta da Microsoft</cp:lastModifiedBy>
  <cp:revision>350</cp:revision>
  <dcterms:created xsi:type="dcterms:W3CDTF">2020-10-08T00:40:38Z</dcterms:created>
  <dcterms:modified xsi:type="dcterms:W3CDTF">2023-06-21T03:22:19Z</dcterms:modified>
</cp:coreProperties>
</file>