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74" r:id="rId2"/>
    <p:sldId id="578" r:id="rId3"/>
    <p:sldId id="629" r:id="rId4"/>
    <p:sldId id="654" r:id="rId5"/>
    <p:sldId id="625" r:id="rId6"/>
    <p:sldId id="658" r:id="rId7"/>
    <p:sldId id="655" r:id="rId8"/>
    <p:sldId id="615" r:id="rId9"/>
    <p:sldId id="616" r:id="rId10"/>
    <p:sldId id="617" r:id="rId11"/>
    <p:sldId id="618" r:id="rId12"/>
    <p:sldId id="659" r:id="rId13"/>
    <p:sldId id="613" r:id="rId14"/>
    <p:sldId id="657" r:id="rId15"/>
    <p:sldId id="651" r:id="rId16"/>
    <p:sldId id="652" r:id="rId17"/>
    <p:sldId id="653" r:id="rId18"/>
    <p:sldId id="649" r:id="rId19"/>
    <p:sldId id="620" r:id="rId20"/>
    <p:sldId id="621" r:id="rId21"/>
    <p:sldId id="643" r:id="rId22"/>
    <p:sldId id="644" r:id="rId23"/>
    <p:sldId id="641" r:id="rId24"/>
    <p:sldId id="636" r:id="rId25"/>
    <p:sldId id="660" r:id="rId26"/>
    <p:sldId id="628" r:id="rId27"/>
    <p:sldId id="580" r:id="rId28"/>
    <p:sldId id="632" r:id="rId29"/>
    <p:sldId id="650" r:id="rId30"/>
    <p:sldId id="583" r:id="rId31"/>
    <p:sldId id="582" r:id="rId32"/>
    <p:sldId id="656" r:id="rId33"/>
    <p:sldId id="639" r:id="rId34"/>
  </p:sldIdLst>
  <p:sldSz cx="12192000" cy="6858000"/>
  <p:notesSz cx="7010400" cy="939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5564" autoAdjust="0"/>
    <p:restoredTop sz="94628" autoAdjust="0"/>
  </p:normalViewPr>
  <p:slideViewPr>
    <p:cSldViewPr snapToGrid="0">
      <p:cViewPr>
        <p:scale>
          <a:sx n="60" d="100"/>
          <a:sy n="60" d="100"/>
        </p:scale>
        <p:origin x="-678" y="-3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793FFD-5AA9-4160-A2EC-C120EC71C7EB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DCF41042-5BEE-4508-A4AF-C1F3930D04CD}">
      <dgm:prSet phldrT="[Texto]" custT="1"/>
      <dgm:spPr/>
      <dgm:t>
        <a:bodyPr/>
        <a:lstStyle/>
        <a:p>
          <a:r>
            <a:rPr lang="pt-BR" sz="2800" dirty="0" smtClean="0"/>
            <a:t>Políticas Públicas</a:t>
          </a:r>
          <a:endParaRPr lang="pt-BR" sz="2800" dirty="0"/>
        </a:p>
      </dgm:t>
    </dgm:pt>
    <dgm:pt modelId="{4EF3D15D-EEC3-4795-8563-5289BC0DC335}" type="parTrans" cxnId="{E4FFED67-58BF-4DDC-8E94-F346DDF086E0}">
      <dgm:prSet/>
      <dgm:spPr/>
      <dgm:t>
        <a:bodyPr/>
        <a:lstStyle/>
        <a:p>
          <a:endParaRPr lang="pt-BR"/>
        </a:p>
      </dgm:t>
    </dgm:pt>
    <dgm:pt modelId="{C11F51D6-C00B-44C6-B54F-D99F21D8CEF8}" type="sibTrans" cxnId="{E4FFED67-58BF-4DDC-8E94-F346DDF086E0}">
      <dgm:prSet/>
      <dgm:spPr/>
      <dgm:t>
        <a:bodyPr/>
        <a:lstStyle/>
        <a:p>
          <a:endParaRPr lang="pt-BR"/>
        </a:p>
      </dgm:t>
    </dgm:pt>
    <dgm:pt modelId="{5E06AA2E-575E-4774-B61A-0FB6A994AA66}">
      <dgm:prSet phldrT="[Texto]" custT="1"/>
      <dgm:spPr/>
      <dgm:t>
        <a:bodyPr/>
        <a:lstStyle/>
        <a:p>
          <a:r>
            <a:rPr lang="pt-BR" sz="1600" b="1" dirty="0" smtClean="0"/>
            <a:t>Planejamento e Orçamento</a:t>
          </a:r>
          <a:endParaRPr lang="pt-BR" sz="1600" b="1" dirty="0"/>
        </a:p>
      </dgm:t>
    </dgm:pt>
    <dgm:pt modelId="{9C03E497-7C6E-4FE7-980D-50B173D6D0DA}" type="parTrans" cxnId="{80CC7011-22DD-4D1D-828C-B873E47FEE47}">
      <dgm:prSet/>
      <dgm:spPr/>
      <dgm:t>
        <a:bodyPr/>
        <a:lstStyle/>
        <a:p>
          <a:endParaRPr lang="pt-BR"/>
        </a:p>
      </dgm:t>
    </dgm:pt>
    <dgm:pt modelId="{04073F7E-F287-4119-8A49-6EF8002D84D8}" type="sibTrans" cxnId="{80CC7011-22DD-4D1D-828C-B873E47FEE47}">
      <dgm:prSet/>
      <dgm:spPr/>
      <dgm:t>
        <a:bodyPr/>
        <a:lstStyle/>
        <a:p>
          <a:endParaRPr lang="pt-BR" b="1"/>
        </a:p>
      </dgm:t>
    </dgm:pt>
    <dgm:pt modelId="{70081973-EA15-41FB-8A61-7387F7FC8F16}" type="pres">
      <dgm:prSet presAssocID="{49793FFD-5AA9-4160-A2EC-C120EC71C7E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119E174-AB12-49FD-8D4C-43A680F1A551}" type="pres">
      <dgm:prSet presAssocID="{DCF41042-5BEE-4508-A4AF-C1F3930D04CD}" presName="gear1" presStyleLbl="node1" presStyleIdx="0" presStyleCnt="2" custScaleX="152635" custScaleY="146465" custLinFactNeighborX="2441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040E4B0-50A8-446A-9D01-F21DA330B69A}" type="pres">
      <dgm:prSet presAssocID="{DCF41042-5BEE-4508-A4AF-C1F3930D04CD}" presName="gear1srcNode" presStyleLbl="node1" presStyleIdx="0" presStyleCnt="2"/>
      <dgm:spPr/>
      <dgm:t>
        <a:bodyPr/>
        <a:lstStyle/>
        <a:p>
          <a:endParaRPr lang="pt-BR"/>
        </a:p>
      </dgm:t>
    </dgm:pt>
    <dgm:pt modelId="{D6EC9C38-8642-4005-87BA-134B778EF16F}" type="pres">
      <dgm:prSet presAssocID="{DCF41042-5BEE-4508-A4AF-C1F3930D04CD}" presName="gear1dstNode" presStyleLbl="node1" presStyleIdx="0" presStyleCnt="2"/>
      <dgm:spPr/>
      <dgm:t>
        <a:bodyPr/>
        <a:lstStyle/>
        <a:p>
          <a:endParaRPr lang="pt-BR"/>
        </a:p>
      </dgm:t>
    </dgm:pt>
    <dgm:pt modelId="{C35BC1B1-BE4D-40F8-9FCD-1B8C6E940B39}" type="pres">
      <dgm:prSet presAssocID="{5E06AA2E-575E-4774-B61A-0FB6A994AA66}" presName="gear2" presStyleLbl="node1" presStyleIdx="1" presStyleCnt="2" custAng="0" custScaleX="128516" custScaleY="115926" custLinFactNeighborX="-23140" custLinFactNeighborY="-1504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A80F8D-1B9C-4005-A633-B94A1AEC56F4}" type="pres">
      <dgm:prSet presAssocID="{5E06AA2E-575E-4774-B61A-0FB6A994AA66}" presName="gear2srcNode" presStyleLbl="node1" presStyleIdx="1" presStyleCnt="2"/>
      <dgm:spPr/>
      <dgm:t>
        <a:bodyPr/>
        <a:lstStyle/>
        <a:p>
          <a:endParaRPr lang="pt-BR"/>
        </a:p>
      </dgm:t>
    </dgm:pt>
    <dgm:pt modelId="{994D4EE4-83B6-49C2-AE99-D1E70E2C3369}" type="pres">
      <dgm:prSet presAssocID="{5E06AA2E-575E-4774-B61A-0FB6A994AA66}" presName="gear2dstNode" presStyleLbl="node1" presStyleIdx="1" presStyleCnt="2"/>
      <dgm:spPr/>
      <dgm:t>
        <a:bodyPr/>
        <a:lstStyle/>
        <a:p>
          <a:endParaRPr lang="pt-BR"/>
        </a:p>
      </dgm:t>
    </dgm:pt>
    <dgm:pt modelId="{5B2AD4D8-DF8C-4736-A5BB-5E23C746C4DC}" type="pres">
      <dgm:prSet presAssocID="{C11F51D6-C00B-44C6-B54F-D99F21D8CEF8}" presName="connector1" presStyleLbl="sibTrans2D1" presStyleIdx="0" presStyleCnt="2" custScaleY="72099" custLinFactNeighborX="3422" custLinFactNeighborY="10950"/>
      <dgm:spPr/>
      <dgm:t>
        <a:bodyPr/>
        <a:lstStyle/>
        <a:p>
          <a:endParaRPr lang="pt-BR"/>
        </a:p>
      </dgm:t>
    </dgm:pt>
    <dgm:pt modelId="{B6BD4822-488C-4B00-839C-8395BB007135}" type="pres">
      <dgm:prSet presAssocID="{04073F7E-F287-4119-8A49-6EF8002D84D8}" presName="connector2" presStyleLbl="sibTrans2D1" presStyleIdx="1" presStyleCnt="2" custAng="15128911" custLinFactNeighborX="-22629" custLinFactNeighborY="-12258"/>
      <dgm:spPr/>
      <dgm:t>
        <a:bodyPr/>
        <a:lstStyle/>
        <a:p>
          <a:endParaRPr lang="pt-BR"/>
        </a:p>
      </dgm:t>
    </dgm:pt>
  </dgm:ptLst>
  <dgm:cxnLst>
    <dgm:cxn modelId="{37BDD69B-5B5B-44F4-9443-7E4C5B054A65}" type="presOf" srcId="{5E06AA2E-575E-4774-B61A-0FB6A994AA66}" destId="{7EA80F8D-1B9C-4005-A633-B94A1AEC56F4}" srcOrd="1" destOrd="0" presId="urn:microsoft.com/office/officeart/2005/8/layout/gear1"/>
    <dgm:cxn modelId="{80CC7011-22DD-4D1D-828C-B873E47FEE47}" srcId="{49793FFD-5AA9-4160-A2EC-C120EC71C7EB}" destId="{5E06AA2E-575E-4774-B61A-0FB6A994AA66}" srcOrd="1" destOrd="0" parTransId="{9C03E497-7C6E-4FE7-980D-50B173D6D0DA}" sibTransId="{04073F7E-F287-4119-8A49-6EF8002D84D8}"/>
    <dgm:cxn modelId="{34750134-9AF7-4E93-B565-D7AC87504A32}" type="presOf" srcId="{49793FFD-5AA9-4160-A2EC-C120EC71C7EB}" destId="{70081973-EA15-41FB-8A61-7387F7FC8F16}" srcOrd="0" destOrd="0" presId="urn:microsoft.com/office/officeart/2005/8/layout/gear1"/>
    <dgm:cxn modelId="{B1B91050-B51A-4714-80E2-1B314DEF1647}" type="presOf" srcId="{C11F51D6-C00B-44C6-B54F-D99F21D8CEF8}" destId="{5B2AD4D8-DF8C-4736-A5BB-5E23C746C4DC}" srcOrd="0" destOrd="0" presId="urn:microsoft.com/office/officeart/2005/8/layout/gear1"/>
    <dgm:cxn modelId="{ABDAF05C-0223-43BB-AD83-6B8CC81106D6}" type="presOf" srcId="{5E06AA2E-575E-4774-B61A-0FB6A994AA66}" destId="{994D4EE4-83B6-49C2-AE99-D1E70E2C3369}" srcOrd="2" destOrd="0" presId="urn:microsoft.com/office/officeart/2005/8/layout/gear1"/>
    <dgm:cxn modelId="{5B75D368-E2D1-4E79-A6ED-2945E4234EF5}" type="presOf" srcId="{5E06AA2E-575E-4774-B61A-0FB6A994AA66}" destId="{C35BC1B1-BE4D-40F8-9FCD-1B8C6E940B39}" srcOrd="0" destOrd="0" presId="urn:microsoft.com/office/officeart/2005/8/layout/gear1"/>
    <dgm:cxn modelId="{93DC19F6-1C97-4DC9-8543-6823E30E7DB6}" type="presOf" srcId="{DCF41042-5BEE-4508-A4AF-C1F3930D04CD}" destId="{1040E4B0-50A8-446A-9D01-F21DA330B69A}" srcOrd="1" destOrd="0" presId="urn:microsoft.com/office/officeart/2005/8/layout/gear1"/>
    <dgm:cxn modelId="{E4FFED67-58BF-4DDC-8E94-F346DDF086E0}" srcId="{49793FFD-5AA9-4160-A2EC-C120EC71C7EB}" destId="{DCF41042-5BEE-4508-A4AF-C1F3930D04CD}" srcOrd="0" destOrd="0" parTransId="{4EF3D15D-EEC3-4795-8563-5289BC0DC335}" sibTransId="{C11F51D6-C00B-44C6-B54F-D99F21D8CEF8}"/>
    <dgm:cxn modelId="{DDCDF587-3C79-4BBF-8D82-3CF858F0EAA5}" type="presOf" srcId="{DCF41042-5BEE-4508-A4AF-C1F3930D04CD}" destId="{6119E174-AB12-49FD-8D4C-43A680F1A551}" srcOrd="0" destOrd="0" presId="urn:microsoft.com/office/officeart/2005/8/layout/gear1"/>
    <dgm:cxn modelId="{CF714504-DB44-410E-8C4D-76978D180986}" type="presOf" srcId="{04073F7E-F287-4119-8A49-6EF8002D84D8}" destId="{B6BD4822-488C-4B00-839C-8395BB007135}" srcOrd="0" destOrd="0" presId="urn:microsoft.com/office/officeart/2005/8/layout/gear1"/>
    <dgm:cxn modelId="{0F09E9CC-85CB-4955-A978-3AEDB51A13A7}" type="presOf" srcId="{DCF41042-5BEE-4508-A4AF-C1F3930D04CD}" destId="{D6EC9C38-8642-4005-87BA-134B778EF16F}" srcOrd="2" destOrd="0" presId="urn:microsoft.com/office/officeart/2005/8/layout/gear1"/>
    <dgm:cxn modelId="{94582834-D3BF-4AFC-B53A-4EAFA3A4DE91}" type="presParOf" srcId="{70081973-EA15-41FB-8A61-7387F7FC8F16}" destId="{6119E174-AB12-49FD-8D4C-43A680F1A551}" srcOrd="0" destOrd="0" presId="urn:microsoft.com/office/officeart/2005/8/layout/gear1"/>
    <dgm:cxn modelId="{6EB4B8AD-A770-49DA-94B7-B62DF9B57B64}" type="presParOf" srcId="{70081973-EA15-41FB-8A61-7387F7FC8F16}" destId="{1040E4B0-50A8-446A-9D01-F21DA330B69A}" srcOrd="1" destOrd="0" presId="urn:microsoft.com/office/officeart/2005/8/layout/gear1"/>
    <dgm:cxn modelId="{42B7248F-645E-4F5B-B514-CEA1A3B7636C}" type="presParOf" srcId="{70081973-EA15-41FB-8A61-7387F7FC8F16}" destId="{D6EC9C38-8642-4005-87BA-134B778EF16F}" srcOrd="2" destOrd="0" presId="urn:microsoft.com/office/officeart/2005/8/layout/gear1"/>
    <dgm:cxn modelId="{7DC80759-26F1-4D5B-BDDA-86FD5410D89D}" type="presParOf" srcId="{70081973-EA15-41FB-8A61-7387F7FC8F16}" destId="{C35BC1B1-BE4D-40F8-9FCD-1B8C6E940B39}" srcOrd="3" destOrd="0" presId="urn:microsoft.com/office/officeart/2005/8/layout/gear1"/>
    <dgm:cxn modelId="{5B7AAF68-241A-444F-BB33-1A2F9E3E04C4}" type="presParOf" srcId="{70081973-EA15-41FB-8A61-7387F7FC8F16}" destId="{7EA80F8D-1B9C-4005-A633-B94A1AEC56F4}" srcOrd="4" destOrd="0" presId="urn:microsoft.com/office/officeart/2005/8/layout/gear1"/>
    <dgm:cxn modelId="{ECE99C5B-B49D-40F3-A1C9-62990F07F079}" type="presParOf" srcId="{70081973-EA15-41FB-8A61-7387F7FC8F16}" destId="{994D4EE4-83B6-49C2-AE99-D1E70E2C3369}" srcOrd="5" destOrd="0" presId="urn:microsoft.com/office/officeart/2005/8/layout/gear1"/>
    <dgm:cxn modelId="{86363488-55E5-4A7F-A912-A8B7C68FAB80}" type="presParOf" srcId="{70081973-EA15-41FB-8A61-7387F7FC8F16}" destId="{5B2AD4D8-DF8C-4736-A5BB-5E23C746C4DC}" srcOrd="6" destOrd="0" presId="urn:microsoft.com/office/officeart/2005/8/layout/gear1"/>
    <dgm:cxn modelId="{2FAD0626-1931-4A15-B911-AA53A467935E}" type="presParOf" srcId="{70081973-EA15-41FB-8A61-7387F7FC8F16}" destId="{B6BD4822-488C-4B00-839C-8395BB007135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990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990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7DD5A073-5E4F-46D9-974D-270253486356}" type="datetimeFigureOut">
              <a:rPr lang="pt-BR" smtClean="0"/>
              <a:pPr/>
              <a:t>13/06/2019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926469"/>
            <a:ext cx="3037840" cy="46990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938" y="8926469"/>
            <a:ext cx="3037840" cy="46990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B4F0B521-CE55-4A9D-9779-AAF0020C94A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127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703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703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1F510-65D9-43BE-93D0-D9CE052BFED8}" type="datetimeFigureOut">
              <a:rPr lang="pt-BR" smtClean="0"/>
              <a:pPr/>
              <a:t>13/06/2019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704850"/>
            <a:ext cx="6264275" cy="3524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713" y="4464577"/>
            <a:ext cx="5608975" cy="4228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926147"/>
            <a:ext cx="3038604" cy="4703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159" y="8926147"/>
            <a:ext cx="3038604" cy="4703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2DD43-39B8-4EE5-BB80-A93A9B161DB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28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54C77-8315-4383-ACC0-1CF0DF342206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04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E863C-3796-469A-8A0F-6C8D417DF08D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86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8AE89-675D-4A47-80F3-392372E05696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5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1EE6F-FD0F-41DE-959E-9BB6E62D49B3}" type="datetime1">
              <a:rPr lang="pt-BR" smtClean="0"/>
              <a:pPr>
                <a:defRPr/>
              </a:pPr>
              <a:t>13/06/2019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948C2-96A9-4097-9D47-F5D35F96B5F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14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985C-8F10-49B1-AE38-9E0E569A5C98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5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31EC-24F0-40C5-AF40-949C049603B2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541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18B-745D-4D59-932A-6E256180286F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377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3B1D3-0AFF-4B5F-A1DF-0F936E0C44AC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29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5DDC-C3C1-4BCA-B138-883447AE70E0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74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478D8-8445-4637-AF9F-EB5686EBAE25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5BDC-AB5A-4AC0-B5F0-E0344BF04249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55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FCDC9-E912-429E-A28F-4C02D746EC78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62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68B45-1F67-438E-97D2-779F85AA0803}" type="datetime1">
              <a:rPr lang="pt-BR" smtClean="0"/>
              <a:pPr/>
              <a:t>13/06/2019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730E7-75AC-43E7-8044-8F6B6C7FA77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35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60000"/>
                <a:lumOff val="40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52248"/>
            <a:ext cx="12192000" cy="61800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32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t-BR" sz="3200" b="1" dirty="0"/>
              <a:t>Comissão Senado do Futuro – SF</a:t>
            </a:r>
            <a:endParaRPr lang="pt-BR" sz="32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pt-BR" sz="32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t-BR" sz="3200" dirty="0" smtClean="0">
                <a:solidFill>
                  <a:srgbClr val="FF0000"/>
                </a:solidFill>
              </a:rPr>
              <a:t>PEC 34/2019 – ORÇAMENTO IMPOSITIVO</a:t>
            </a:r>
          </a:p>
          <a:p>
            <a:pPr algn="ctr"/>
            <a:endParaRPr lang="pt-BR" sz="2400" dirty="0" smtClean="0"/>
          </a:p>
          <a:p>
            <a:pPr algn="ctr"/>
            <a:endParaRPr lang="pt-BR" sz="2400" dirty="0" smtClean="0"/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Apresentação </a:t>
            </a:r>
            <a:endParaRPr lang="pt-BR" sz="2400" dirty="0"/>
          </a:p>
          <a:p>
            <a:pPr algn="ctr">
              <a:spcBef>
                <a:spcPct val="0"/>
              </a:spcBef>
              <a:buNone/>
            </a:pPr>
            <a:r>
              <a:rPr lang="pt-BR" altLang="pt-BR" sz="3600" i="1" dirty="0" smtClean="0">
                <a:solidFill>
                  <a:srgbClr val="002060"/>
                </a:solidFill>
              </a:rPr>
              <a:t>Eugênio Greggianin</a:t>
            </a:r>
          </a:p>
          <a:p>
            <a:pPr algn="ctr">
              <a:spcBef>
                <a:spcPct val="0"/>
              </a:spcBef>
              <a:buNone/>
            </a:pPr>
            <a:endParaRPr lang="pt-BR" altLang="pt-BR" sz="2400" dirty="0">
              <a:solidFill>
                <a:srgbClr val="00206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pt-BR" altLang="pt-BR" sz="2400" b="1" dirty="0" smtClean="0">
                <a:solidFill>
                  <a:srgbClr val="002060"/>
                </a:solidFill>
              </a:rPr>
              <a:t>Consultoria de Orçamento e Fiscalização Financeira – Câmara dos Deputados</a:t>
            </a:r>
          </a:p>
          <a:p>
            <a:pPr algn="ctr">
              <a:spcBef>
                <a:spcPct val="0"/>
              </a:spcBef>
              <a:buNone/>
            </a:pPr>
            <a:endParaRPr lang="pt-BR" altLang="pt-BR" sz="2400" dirty="0">
              <a:solidFill>
                <a:srgbClr val="002060"/>
              </a:solidFill>
            </a:endParaRPr>
          </a:p>
          <a:p>
            <a:pPr algn="ctr">
              <a:spcBef>
                <a:spcPct val="0"/>
              </a:spcBef>
              <a:buNone/>
            </a:pPr>
            <a:r>
              <a:rPr lang="pt-BR" altLang="pt-BR" sz="2400" b="1" dirty="0" smtClean="0"/>
              <a:t>Brasília, 13 de junho de 2019</a:t>
            </a:r>
            <a:endParaRPr lang="pt-BR" altLang="pt-BR" sz="2400" b="1" dirty="0"/>
          </a:p>
          <a:p>
            <a:pPr algn="ctr">
              <a:spcBef>
                <a:spcPct val="0"/>
              </a:spcBef>
              <a:buNone/>
            </a:pPr>
            <a:endParaRPr lang="pt-BR" altLang="pt-BR" sz="2400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26863" y="0"/>
            <a:ext cx="10921539" cy="1202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pt-BR" sz="3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pt-BR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pt-BR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501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4666" y="1125538"/>
            <a:ext cx="12266084" cy="561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CaixaDeTexto 3"/>
          <p:cNvSpPr txBox="1">
            <a:spLocks noChangeArrowheads="1"/>
          </p:cNvSpPr>
          <p:nvPr/>
        </p:nvSpPr>
        <p:spPr bwMode="auto">
          <a:xfrm>
            <a:off x="912285" y="128588"/>
            <a:ext cx="102721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pt-BR" sz="3200" b="1" dirty="0"/>
              <a:t>Orçamento PAC x Demais - Investimento</a:t>
            </a:r>
          </a:p>
        </p:txBody>
      </p:sp>
    </p:spTree>
    <p:extLst>
      <p:ext uri="{BB962C8B-B14F-4D97-AF65-F5344CB8AC3E}">
        <p14:creationId xmlns:p14="http://schemas.microsoft.com/office/powerpoint/2010/main" val="1270706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67" y="1497724"/>
            <a:ext cx="11931651" cy="531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1" y="358775"/>
            <a:ext cx="10712450" cy="839404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31748" name="CaixaDeTexto 9"/>
          <p:cNvSpPr txBox="1">
            <a:spLocks noChangeArrowheads="1"/>
          </p:cNvSpPr>
          <p:nvPr/>
        </p:nvSpPr>
        <p:spPr bwMode="auto">
          <a:xfrm>
            <a:off x="21167" y="6608763"/>
            <a:ext cx="4705351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pt-BR" sz="1000"/>
              <a:t>Elab. Autor; Ferramenta Excell /dados/análise de dados;</a:t>
            </a:r>
          </a:p>
        </p:txBody>
      </p:sp>
      <p:sp>
        <p:nvSpPr>
          <p:cNvPr id="31750" name="CaixaDeTexto 1"/>
          <p:cNvSpPr txBox="1">
            <a:spLocks noChangeArrowheads="1"/>
          </p:cNvSpPr>
          <p:nvPr/>
        </p:nvSpPr>
        <p:spPr bwMode="auto">
          <a:xfrm>
            <a:off x="527051" y="188913"/>
            <a:ext cx="114257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pt-BR" sz="3600" b="1" dirty="0"/>
              <a:t>Execução (empenho) emendas base aliada x oposição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731876" y="2222938"/>
            <a:ext cx="5460124" cy="20621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Grupo </a:t>
            </a:r>
            <a:r>
              <a:rPr lang="pt-BR" sz="3200" b="1" dirty="0" smtClean="0">
                <a:solidFill>
                  <a:schemeClr val="accent1"/>
                </a:solidFill>
              </a:rPr>
              <a:t>Base aliada </a:t>
            </a:r>
            <a:r>
              <a:rPr lang="pt-BR" sz="3200" b="1" dirty="0" smtClean="0"/>
              <a:t>– média 4,4 milhões </a:t>
            </a:r>
            <a:r>
              <a:rPr lang="pt-BR" sz="3200" dirty="0" smtClean="0"/>
              <a:t>por parlamentar</a:t>
            </a:r>
          </a:p>
          <a:p>
            <a:r>
              <a:rPr lang="pt-BR" sz="3200" dirty="0" smtClean="0"/>
              <a:t>Grupo </a:t>
            </a:r>
            <a:r>
              <a:rPr lang="pt-BR" sz="3200" b="1" dirty="0" smtClean="0">
                <a:solidFill>
                  <a:srgbClr val="C00000"/>
                </a:solidFill>
              </a:rPr>
              <a:t>Oposição</a:t>
            </a:r>
            <a:r>
              <a:rPr lang="pt-BR" sz="3200" dirty="0" smtClean="0"/>
              <a:t> – média 2,5 milhões por </a:t>
            </a:r>
            <a:r>
              <a:rPr lang="pt-BR" sz="3200" dirty="0" err="1" smtClean="0"/>
              <a:t>paralamentar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56423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85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O debate do orçamento impositivo no Legislativo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952" y="1434662"/>
            <a:ext cx="11987048" cy="4887310"/>
          </a:xfrm>
        </p:spPr>
        <p:txBody>
          <a:bodyPr>
            <a:noAutofit/>
          </a:bodyPr>
          <a:lstStyle/>
          <a:p>
            <a:pPr fontAlgn="base"/>
            <a:r>
              <a:rPr lang="pt-BR" sz="3600" b="1" u="sng" dirty="0" smtClean="0"/>
              <a:t>PEC </a:t>
            </a:r>
            <a:r>
              <a:rPr lang="pt-BR" sz="3600" b="1" u="sng" dirty="0"/>
              <a:t>22-A/2000 </a:t>
            </a:r>
            <a:r>
              <a:rPr lang="pt-BR" sz="3600" dirty="0" smtClean="0"/>
              <a:t>- Senador Antônio Carlos Magalhães:</a:t>
            </a:r>
          </a:p>
          <a:p>
            <a:pPr marL="0" indent="0" fontAlgn="base">
              <a:buNone/>
            </a:pPr>
            <a:endParaRPr lang="pt-BR" sz="3600" dirty="0" smtClean="0"/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dirty="0"/>
              <a:t>(</a:t>
            </a:r>
            <a:r>
              <a:rPr lang="pt-BR" sz="3600" b="1" dirty="0"/>
              <a:t>toda</a:t>
            </a:r>
            <a:r>
              <a:rPr lang="pt-BR" sz="3600" dirty="0"/>
              <a:t>) </a:t>
            </a:r>
            <a:r>
              <a:rPr lang="pt-BR" sz="3600" b="1" dirty="0"/>
              <a:t>a programação constante </a:t>
            </a:r>
            <a:r>
              <a:rPr lang="pt-BR" sz="3600" dirty="0"/>
              <a:t>da LOA é de execução obrigatória, salvo </a:t>
            </a:r>
            <a:r>
              <a:rPr lang="pt-BR" sz="3600" dirty="0" smtClean="0"/>
              <a:t>se </a:t>
            </a:r>
            <a:endParaRPr lang="pt-BR" sz="3600" dirty="0"/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dirty="0"/>
              <a:t>Aprovada, pelo Congresso Nacional, solicitação para cancelamento ou contingenciamento. Com justificações técnica/legal (queda de receita, calamidade pública). 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dirty="0"/>
              <a:t>Não se deliberando em 30 dias, solicitação considerada aprovada</a:t>
            </a:r>
            <a:r>
              <a:rPr lang="pt-BR" sz="3600" dirty="0" smtClean="0"/>
              <a:t>.</a:t>
            </a:r>
            <a:endParaRPr lang="pt-BR" sz="3600" dirty="0"/>
          </a:p>
          <a:p>
            <a:pPr marL="457200" lvl="1" indent="0" fontAlgn="base">
              <a:buNone/>
            </a:pPr>
            <a:endParaRPr lang="pt-BR" sz="3600" dirty="0" smtClean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93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72966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>Execução obrigatória das emendas individuais</a:t>
            </a:r>
            <a:endParaRPr lang="pt-BR" sz="3600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953" y="1576552"/>
            <a:ext cx="11987048" cy="5060730"/>
          </a:xfrm>
        </p:spPr>
        <p:txBody>
          <a:bodyPr>
            <a:noAutofit/>
          </a:bodyPr>
          <a:lstStyle/>
          <a:p>
            <a:pPr algn="just" fontAlgn="base"/>
            <a:r>
              <a:rPr lang="pt-BR" sz="3200" b="1" u="sng" dirty="0" smtClean="0"/>
              <a:t>LDO </a:t>
            </a:r>
            <a:r>
              <a:rPr lang="pt-BR" sz="3200" b="1" u="sng" dirty="0"/>
              <a:t>2014 </a:t>
            </a:r>
            <a:r>
              <a:rPr lang="pt-BR" sz="3200" dirty="0"/>
              <a:t>– Disposições </a:t>
            </a:r>
            <a:r>
              <a:rPr lang="pt-BR" sz="3200" dirty="0" smtClean="0"/>
              <a:t>que tornam obrigatória a execução das emendas individuais.</a:t>
            </a:r>
            <a:endParaRPr lang="pt-BR" sz="3200" dirty="0"/>
          </a:p>
          <a:p>
            <a:pPr algn="just" fontAlgn="base"/>
            <a:r>
              <a:rPr lang="pt-BR" sz="3200" b="1" u="sng" dirty="0"/>
              <a:t>EC 86/2016 </a:t>
            </a:r>
            <a:r>
              <a:rPr lang="pt-BR" sz="3200" u="sng" dirty="0" smtClean="0"/>
              <a:t>(</a:t>
            </a:r>
            <a:r>
              <a:rPr lang="pt-BR" dirty="0" smtClean="0"/>
              <a:t>Na origem, PEC </a:t>
            </a:r>
            <a:r>
              <a:rPr lang="pt-BR" dirty="0"/>
              <a:t>22-A, </a:t>
            </a:r>
            <a:r>
              <a:rPr lang="pt-BR" dirty="0" smtClean="0"/>
              <a:t>Senado Federal)</a:t>
            </a:r>
          </a:p>
          <a:p>
            <a:pPr algn="just" fontAlgn="base"/>
            <a:endParaRPr lang="pt-BR" dirty="0"/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b="1" dirty="0"/>
              <a:t>Obrigatoriedade de execução das emendas individuais; 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b="1" dirty="0"/>
              <a:t>excludente por impedimento e contingenciamento proporcional (queda de receita ou aumento de obrigatória); 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b="1" dirty="0"/>
              <a:t>1,2 % da RCL do ano anterior, sendo metade para a saúde. 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501648"/>
          </a:xfrm>
        </p:spPr>
        <p:txBody>
          <a:bodyPr/>
          <a:lstStyle/>
          <a:p>
            <a:r>
              <a:rPr lang="pt-BR" sz="2000" dirty="0" err="1" smtClean="0"/>
              <a:t>Elab</a:t>
            </a:r>
            <a:r>
              <a:rPr lang="pt-BR" sz="2000" dirty="0" smtClean="0"/>
              <a:t>. </a:t>
            </a:r>
            <a:r>
              <a:rPr lang="pt-BR" sz="2000" dirty="0" err="1" smtClean="0"/>
              <a:t>Conof</a:t>
            </a:r>
            <a:r>
              <a:rPr lang="pt-BR" sz="2000" dirty="0" smtClean="0"/>
              <a:t>/Eugênio G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87492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65127"/>
            <a:ext cx="10896600" cy="1325563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FF0000"/>
                </a:solidFill>
                <a:latin typeface="Times" pitchFamily="18" charset="0"/>
              </a:rPr>
              <a:t>Execução obrigatória das emendas de bancada estadual </a:t>
            </a:r>
            <a:endParaRPr lang="pt-BR" sz="3200" b="1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pt-BR" sz="3600" b="1" u="sng" dirty="0"/>
              <a:t>LDO 2017 - </a:t>
            </a:r>
            <a:r>
              <a:rPr lang="pt-BR" sz="3200" dirty="0"/>
              <a:t>A partir de 2017, a LDO passou a contemplar também o caráter mandatório para as emendas de bancada estadual, à razão de 0,6% da RCL.</a:t>
            </a:r>
          </a:p>
          <a:p>
            <a:pPr algn="just"/>
            <a:r>
              <a:rPr lang="pt-BR" sz="3600" b="1" u="sng" dirty="0"/>
              <a:t>2019</a:t>
            </a:r>
            <a:r>
              <a:rPr lang="pt-BR" sz="3200" b="1" dirty="0"/>
              <a:t> – Aprovada a </a:t>
            </a:r>
            <a:r>
              <a:rPr lang="pt-BR" sz="3200" dirty="0"/>
              <a:t>PEC nº 02, de 2015 . Cria o orçamento impositivo para as </a:t>
            </a:r>
            <a:r>
              <a:rPr lang="pt-BR" sz="3200" b="1" dirty="0"/>
              <a:t>emendas de bancada estadual</a:t>
            </a:r>
            <a:r>
              <a:rPr lang="pt-BR" sz="3200" dirty="0"/>
              <a:t> e, também, o dever de execução de todas programações finalísticas do </a:t>
            </a:r>
            <a:r>
              <a:rPr lang="pt-BR" sz="3200" b="1" dirty="0"/>
              <a:t>orçamento público.</a:t>
            </a:r>
            <a:endParaRPr lang="pt-BR" sz="3200" dirty="0"/>
          </a:p>
          <a:p>
            <a:endParaRPr lang="pt-BR" sz="32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1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5310" y="365128"/>
            <a:ext cx="11038490" cy="612334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>
                <a:solidFill>
                  <a:schemeClr val="accent5">
                    <a:lumMod val="75000"/>
                  </a:schemeClr>
                </a:solidFill>
              </a:rPr>
              <a:t>PEC nº 34/2019 – Novas alterações no art. 165 CF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59" y="1324302"/>
            <a:ext cx="11966027" cy="5533697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§ </a:t>
            </a:r>
            <a:r>
              <a:rPr lang="pt-BR" dirty="0"/>
              <a:t>12. Integrarão a </a:t>
            </a:r>
            <a:r>
              <a:rPr lang="pt-BR" b="1" dirty="0">
                <a:solidFill>
                  <a:srgbClr val="FF0000"/>
                </a:solidFill>
              </a:rPr>
              <a:t>lei de diretrizes orçamentárias</a:t>
            </a:r>
            <a:r>
              <a:rPr lang="pt-BR" dirty="0"/>
              <a:t>, para o exercício a que se refere e pelo menos para os dois subsequentes, anexo com </a:t>
            </a:r>
            <a:r>
              <a:rPr lang="pt-BR" b="1" dirty="0">
                <a:solidFill>
                  <a:srgbClr val="FF0000"/>
                </a:solidFill>
              </a:rPr>
              <a:t>previsão de agregados fiscais e a proporção dos recursos para investimentos </a:t>
            </a:r>
            <a:r>
              <a:rPr lang="pt-BR" dirty="0"/>
              <a:t>que serão alocados na lei orçamentária anual para a continuidade daqueles em andamento. </a:t>
            </a:r>
          </a:p>
          <a:p>
            <a:r>
              <a:rPr lang="pt-BR" dirty="0"/>
              <a:t>§ 13. O disposto no inciso III do § 9º e nos §§ 10, 11 e 12 deste artigo aplica-se </a:t>
            </a:r>
            <a:r>
              <a:rPr lang="pt-BR" b="1" dirty="0">
                <a:solidFill>
                  <a:srgbClr val="FF0000"/>
                </a:solidFill>
              </a:rPr>
              <a:t>exclusivamente aos orçamentos fiscal e seguridade social da União</a:t>
            </a:r>
            <a:r>
              <a:rPr lang="pt-BR" dirty="0"/>
              <a:t>.  </a:t>
            </a:r>
          </a:p>
          <a:p>
            <a:r>
              <a:rPr lang="pt-BR" dirty="0"/>
              <a:t>§14. A </a:t>
            </a:r>
            <a:r>
              <a:rPr lang="pt-BR" b="1" dirty="0">
                <a:solidFill>
                  <a:srgbClr val="FF0000"/>
                </a:solidFill>
              </a:rPr>
              <a:t>lei orçamentária anual </a:t>
            </a:r>
            <a:r>
              <a:rPr lang="pt-BR" dirty="0"/>
              <a:t>poderá conter previsões de despesas para exercícios seguintes, com a especificação dos </a:t>
            </a:r>
            <a:r>
              <a:rPr lang="pt-BR" b="1" dirty="0">
                <a:solidFill>
                  <a:srgbClr val="FF0000"/>
                </a:solidFill>
              </a:rPr>
              <a:t>investimentos plurianuais e os em andamento</a:t>
            </a:r>
            <a:r>
              <a:rPr lang="pt-BR" dirty="0"/>
              <a:t>. </a:t>
            </a:r>
          </a:p>
          <a:p>
            <a:r>
              <a:rPr lang="pt-BR" dirty="0"/>
              <a:t>§15. A União organizará e manterá </a:t>
            </a:r>
            <a:r>
              <a:rPr lang="pt-BR" b="1" dirty="0">
                <a:solidFill>
                  <a:srgbClr val="FF0000"/>
                </a:solidFill>
              </a:rPr>
              <a:t>registro centralizado de projetos </a:t>
            </a:r>
            <a:r>
              <a:rPr lang="pt-BR" dirty="0"/>
              <a:t>de investimento contendo, </a:t>
            </a:r>
            <a:r>
              <a:rPr lang="pt-BR" b="1" dirty="0">
                <a:solidFill>
                  <a:srgbClr val="FF0000"/>
                </a:solidFill>
              </a:rPr>
              <a:t>por Estado ou Distrito Federal, </a:t>
            </a:r>
            <a:r>
              <a:rPr lang="pt-BR" dirty="0"/>
              <a:t>pelo menos, </a:t>
            </a:r>
            <a:r>
              <a:rPr lang="pt-BR" b="1" dirty="0">
                <a:solidFill>
                  <a:srgbClr val="FF0000"/>
                </a:solidFill>
              </a:rPr>
              <a:t>análises de viabilidade, estimativas de custos e informações sobre a execução física e financeira</a:t>
            </a:r>
            <a:r>
              <a:rPr lang="pt-BR" dirty="0"/>
              <a:t>. (NR)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71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03131"/>
            <a:ext cx="12192000" cy="54548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3200" i="1" dirty="0"/>
              <a:t>§ 10. A administração tem o dever de executar as programações orçamentárias, adotando os meios e as medidas necessários, com o propósito de garantir a efetiva entrega de bens e serviços à sociedade</a:t>
            </a:r>
            <a:r>
              <a:rPr lang="pt-BR" sz="3200" i="1" dirty="0" smtClean="0"/>
              <a:t>. (Promulgada) </a:t>
            </a:r>
          </a:p>
          <a:p>
            <a:pPr marL="0" indent="0">
              <a:buNone/>
            </a:pPr>
            <a:r>
              <a:rPr lang="pt-BR" sz="3200" b="1" dirty="0" smtClean="0"/>
              <a:t>§ </a:t>
            </a:r>
            <a:r>
              <a:rPr lang="pt-BR" sz="3200" b="1" dirty="0"/>
              <a:t>11. O disposto no § 10 deste artigo, nos termos da lei de diretrizes orçamentárias:</a:t>
            </a:r>
          </a:p>
          <a:p>
            <a:r>
              <a:rPr lang="pt-BR" sz="3200" b="1" dirty="0"/>
              <a:t>I – subordina-se ao cumprimento de dispositivos constitucionais e legais que estabeleçam </a:t>
            </a:r>
            <a:r>
              <a:rPr lang="pt-BR" b="1" dirty="0">
                <a:solidFill>
                  <a:srgbClr val="FF0000"/>
                </a:solidFill>
              </a:rPr>
              <a:t>metas fiscais ou limites de despesas </a:t>
            </a:r>
            <a:r>
              <a:rPr lang="pt-BR" sz="3200" b="1" dirty="0"/>
              <a:t>e não impede o cancelamento necessário à abertura de créditos adicionais; </a:t>
            </a:r>
          </a:p>
          <a:p>
            <a:r>
              <a:rPr lang="pt-BR" sz="3200" b="1" dirty="0"/>
              <a:t>II – não se aplica nos casos de </a:t>
            </a:r>
            <a:r>
              <a:rPr lang="pt-BR" b="1" dirty="0">
                <a:solidFill>
                  <a:srgbClr val="FF0000"/>
                </a:solidFill>
              </a:rPr>
              <a:t>impedimentos de ordem técnica </a:t>
            </a:r>
            <a:r>
              <a:rPr lang="pt-BR" sz="3200" b="1" dirty="0"/>
              <a:t>devidamente justificados;</a:t>
            </a:r>
          </a:p>
          <a:p>
            <a:r>
              <a:rPr lang="pt-BR" sz="3200" b="1" dirty="0"/>
              <a:t>III – aplica-se exclusivamente às </a:t>
            </a:r>
            <a:r>
              <a:rPr lang="pt-BR" b="1" dirty="0">
                <a:solidFill>
                  <a:srgbClr val="FF0000"/>
                </a:solidFill>
              </a:rPr>
              <a:t>despesas primárias </a:t>
            </a:r>
            <a:r>
              <a:rPr lang="pt-BR" sz="3200" b="1" dirty="0"/>
              <a:t>discricionárias.</a:t>
            </a:r>
          </a:p>
          <a:p>
            <a:pPr marL="0" indent="0">
              <a:buNone/>
            </a:pPr>
            <a:endParaRPr lang="pt-BR" sz="32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44062" y="223239"/>
            <a:ext cx="10515600" cy="722694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</a:rPr>
              <a:t>PEC nº 34/2019 – Novas alterações no art. 165 CF</a:t>
            </a:r>
            <a:endParaRPr lang="pt-BR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877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2249" y="1825625"/>
            <a:ext cx="11587654" cy="4417520"/>
          </a:xfrm>
        </p:spPr>
        <p:txBody>
          <a:bodyPr/>
          <a:lstStyle/>
          <a:p>
            <a:r>
              <a:rPr lang="pt-BR" dirty="0"/>
              <a:t>“Art</a:t>
            </a:r>
            <a:r>
              <a:rPr lang="pt-BR" dirty="0" smtClean="0"/>
              <a:t>. 166 ...</a:t>
            </a:r>
          </a:p>
          <a:p>
            <a:pPr marL="0" indent="0">
              <a:buNone/>
            </a:pPr>
            <a:r>
              <a:rPr lang="pt-BR" dirty="0" smtClean="0"/>
              <a:t>§ </a:t>
            </a:r>
            <a:r>
              <a:rPr lang="pt-BR" dirty="0"/>
              <a:t>21. As emendas de iniciativa de bancada ao projeto de lei orçamentária serão aprovadas no limite de 1% (um por cento) da receita corrente líquida prevista no projeto encaminhado pelo Poder Executivo, sendo que </a:t>
            </a:r>
            <a:r>
              <a:rPr lang="pt-BR" b="1" dirty="0">
                <a:solidFill>
                  <a:srgbClr val="FF0000"/>
                </a:solidFill>
              </a:rPr>
              <a:t>pelo menos a metade desse percentual será destinada a investimento</a:t>
            </a:r>
            <a:r>
              <a:rPr lang="pt-BR" dirty="0"/>
              <a:t>.”(NR)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801521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PEC nº 34/2019 – Novas alterações no art. 165 CF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678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9990161" y="2415654"/>
            <a:ext cx="1883391" cy="3985146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161" y="0"/>
            <a:ext cx="986191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434" y="122355"/>
            <a:ext cx="10231821" cy="66592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 86/2015 - Equalização das taxas de execução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758149" y="2006221"/>
            <a:ext cx="1897039" cy="4490113"/>
          </a:xfrm>
          <a:prstGeom prst="rect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58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1793" y="1"/>
            <a:ext cx="11335407" cy="70944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>Emendas Individuais – 2018 – Empenho/autor isonômico</a:t>
            </a:r>
            <a:endParaRPr lang="pt-BR" sz="36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580" y="993229"/>
            <a:ext cx="12320580" cy="586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46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88034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45009"/>
          </a:xfrm>
        </p:spPr>
        <p:txBody>
          <a:bodyPr/>
          <a:lstStyle/>
          <a:p>
            <a:r>
              <a:rPr lang="pt-BR" dirty="0" smtClean="0"/>
              <a:t>Fundamentos e Aplicabilidade do orçamento impositivo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z="2000" dirty="0" err="1" smtClean="0"/>
              <a:t>Elab</a:t>
            </a:r>
            <a:r>
              <a:rPr lang="pt-BR" sz="2000" dirty="0" smtClean="0"/>
              <a:t>. </a:t>
            </a:r>
            <a:r>
              <a:rPr lang="pt-BR" sz="2000" dirty="0" err="1" smtClean="0"/>
              <a:t>Conof</a:t>
            </a:r>
            <a:r>
              <a:rPr lang="pt-BR" sz="2000" dirty="0" smtClean="0"/>
              <a:t>/Eugênio G</a:t>
            </a:r>
            <a:endParaRPr lang="pt-BR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0" y="1024759"/>
            <a:ext cx="12145140" cy="570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99546" y="0"/>
            <a:ext cx="11892454" cy="551793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Emendas Individuais – 2018 – dispersão valor pago/autor 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389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6532" y="236483"/>
            <a:ext cx="11362544" cy="484093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Distribuição empenhado por habitante x faixa populacional do município</a:t>
            </a:r>
            <a:endParaRPr lang="pt-BR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52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7881" y="939131"/>
            <a:ext cx="10208301" cy="535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eta para a direita 3"/>
          <p:cNvSpPr/>
          <p:nvPr/>
        </p:nvSpPr>
        <p:spPr>
          <a:xfrm rot="1247607">
            <a:off x="5020235" y="2405654"/>
            <a:ext cx="1541930" cy="663388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a direita 6"/>
          <p:cNvSpPr/>
          <p:nvPr/>
        </p:nvSpPr>
        <p:spPr>
          <a:xfrm rot="19285908">
            <a:off x="2837539" y="2342187"/>
            <a:ext cx="616157" cy="45513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 para a direita 7"/>
          <p:cNvSpPr/>
          <p:nvPr/>
        </p:nvSpPr>
        <p:spPr>
          <a:xfrm rot="19285908">
            <a:off x="4173253" y="3391037"/>
            <a:ext cx="616157" cy="45513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 rot="19285908">
            <a:off x="5649726" y="3928939"/>
            <a:ext cx="616157" cy="45513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a direita 9"/>
          <p:cNvSpPr/>
          <p:nvPr/>
        </p:nvSpPr>
        <p:spPr>
          <a:xfrm rot="19285908">
            <a:off x="7149562" y="4298937"/>
            <a:ext cx="616157" cy="45513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a direita 10"/>
          <p:cNvSpPr/>
          <p:nvPr/>
        </p:nvSpPr>
        <p:spPr>
          <a:xfrm rot="19285908">
            <a:off x="8637704" y="4556467"/>
            <a:ext cx="616157" cy="45513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460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 txBox="1">
            <a:spLocks noGrp="1"/>
          </p:cNvSpPr>
          <p:nvPr>
            <p:ph idx="1"/>
          </p:nvPr>
        </p:nvSpPr>
        <p:spPr>
          <a:xfrm>
            <a:off x="1" y="823528"/>
            <a:ext cx="9412013" cy="2675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Emendas propiciam </a:t>
            </a:r>
            <a:r>
              <a:rPr lang="pt-BR" b="1" u="sng" dirty="0" smtClean="0"/>
              <a:t>ampla cobertura </a:t>
            </a:r>
            <a:r>
              <a:rPr lang="pt-BR" b="1" dirty="0" smtClean="0"/>
              <a:t>dos Municípios brasileiros (5.556/5570) </a:t>
            </a:r>
          </a:p>
          <a:p>
            <a:r>
              <a:rPr lang="pt-BR" b="1" dirty="0" smtClean="0"/>
              <a:t>Quanto maior a faixa populacional, maior o montante médio de </a:t>
            </a:r>
            <a:r>
              <a:rPr lang="pt-BR" b="1" u="sng" dirty="0" smtClean="0"/>
              <a:t>empenho total no município</a:t>
            </a:r>
          </a:p>
          <a:p>
            <a:r>
              <a:rPr lang="pt-BR" b="1" dirty="0" smtClean="0"/>
              <a:t>Quanto maior a faixa populacional, menor o montante médio de </a:t>
            </a:r>
            <a:r>
              <a:rPr lang="pt-BR" b="1" u="sng" dirty="0" smtClean="0"/>
              <a:t>empenho/habitante </a:t>
            </a:r>
            <a:r>
              <a:rPr lang="pt-BR" b="1" dirty="0" smtClean="0"/>
              <a:t>do município.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522888" y="0"/>
            <a:ext cx="11443139" cy="781785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Estudo preliminar – Valor empenhado por habitante x faixa populacional do município</a:t>
            </a:r>
            <a:endParaRPr lang="pt-BR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036" y="796980"/>
            <a:ext cx="2646964" cy="286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 smtClean="0"/>
              <a:t>Elab</a:t>
            </a:r>
            <a:r>
              <a:rPr lang="pt-BR" dirty="0" smtClean="0"/>
              <a:t>. </a:t>
            </a:r>
            <a:r>
              <a:rPr lang="pt-BR" dirty="0" err="1" smtClean="0"/>
              <a:t>Conof</a:t>
            </a:r>
            <a:r>
              <a:rPr lang="pt-BR" dirty="0" smtClean="0"/>
              <a:t>/Eugênio G</a:t>
            </a:r>
            <a:endParaRPr lang="pt-BR" dirty="0"/>
          </a:p>
        </p:txBody>
      </p:sp>
      <p:sp>
        <p:nvSpPr>
          <p:cNvPr id="6" name="Espaço Reservado para Conteúdo 3"/>
          <p:cNvSpPr txBox="1">
            <a:spLocks/>
          </p:cNvSpPr>
          <p:nvPr/>
        </p:nvSpPr>
        <p:spPr>
          <a:xfrm>
            <a:off x="236483" y="3687596"/>
            <a:ext cx="11955517" cy="357944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 média, e considerada a </a:t>
            </a:r>
            <a:r>
              <a:rPr kumimoji="0" lang="pt-B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mesma faixa populacional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municípios com </a:t>
            </a:r>
            <a:r>
              <a:rPr kumimoji="0" lang="pt-B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Pib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/capita maior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recebem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valor empenhado/habitante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superior aos de menor </a:t>
            </a:r>
            <a:r>
              <a:rPr kumimoji="0" lang="pt-B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Pib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/capita.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Indícios de que as emendas individuais 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podem não estar contribuindo para a redução das desigualdades </a:t>
            </a:r>
            <a:r>
              <a:rPr kumimoji="0" lang="pt-B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sociais-regionais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princípio federativo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Dados preliminares contrariam estudos  que concluem que as emendas atingem preferencialmente municípios e regiões menos desenvolvidas.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45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49652" y="344384"/>
            <a:ext cx="4622748" cy="714375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Orçamento Impositivo</a:t>
            </a:r>
            <a:endParaRPr lang="pt-B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1481140"/>
            <a:ext cx="116114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Pessimista/ Riscos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Concentração de poder no autor da iniciativa. Patrimonialismo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Divisão do orçamento em fatias individuais;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Esvaziamento do debate do orçamento público;</a:t>
            </a:r>
          </a:p>
          <a:p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O parlamentar passa a exercer </a:t>
            </a:r>
            <a:r>
              <a:rPr lang="x-none" sz="2400" b="1" smtClean="0">
                <a:latin typeface="Times New Roman" pitchFamily="18" charset="0"/>
                <a:cs typeface="Times New Roman" pitchFamily="18" charset="0"/>
              </a:rPr>
              <a:t>funções quase-executivas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cota pessoal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Acordo político fechado nos 2 polos  -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Legislativo e Executivo</a:t>
            </a:r>
          </a:p>
          <a:p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Perda de visibilidade social – Dúvidas sobre constitucionalidade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Otimista -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Rompe-se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ideia-barreira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da natureza meramente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autorizativa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da LOA.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Vinculação das programações com políticas públicas e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não com o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autor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. Exigência de critérios de convergência das emendas com as políticas públicas, compatível com o papel constitucional das transferências voluntárias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A programação deve ter autonomia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(separação poderes). </a:t>
            </a: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Orçamentos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mais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realistas, valoriza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o debate e o acompanhamento das metas e resultados. 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2539420" cy="788276"/>
          </a:xfrm>
          <a:solidFill>
            <a:schemeClr val="tx2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Cenários</a:t>
            </a:r>
            <a:endParaRPr lang="pt-B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610302470"/>
              </p:ext>
            </p:extLst>
          </p:nvPr>
        </p:nvGraphicFramePr>
        <p:xfrm>
          <a:off x="6817938" y="204952"/>
          <a:ext cx="5374062" cy="3405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829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684915" y="520262"/>
            <a:ext cx="11170754" cy="63377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>
              <a:solidFill>
                <a:prstClr val="black"/>
              </a:solidFill>
            </a:endParaRPr>
          </a:p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>
              <a:solidFill>
                <a:prstClr val="black"/>
              </a:solidFill>
            </a:endParaRPr>
          </a:p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>
              <a:solidFill>
                <a:prstClr val="black"/>
              </a:solidFill>
            </a:endParaRPr>
          </a:p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>
              <a:solidFill>
                <a:prstClr val="black"/>
              </a:solidFill>
            </a:endParaRPr>
          </a:p>
          <a:p>
            <a:pPr algn="ctr"/>
            <a:endParaRPr lang="pt-BR" sz="2400" b="1" dirty="0" smtClean="0">
              <a:solidFill>
                <a:prstClr val="black"/>
              </a:solidFill>
            </a:endParaRPr>
          </a:p>
          <a:p>
            <a:pPr algn="ctr"/>
            <a:endParaRPr lang="pt-BR" sz="2400" b="1" dirty="0">
              <a:solidFill>
                <a:prstClr val="black"/>
              </a:solidFill>
            </a:endParaRPr>
          </a:p>
          <a:p>
            <a:pPr algn="ctr"/>
            <a:r>
              <a:rPr lang="pt-BR" sz="2400" b="1" dirty="0" smtClean="0">
                <a:solidFill>
                  <a:prstClr val="black"/>
                </a:solidFill>
              </a:rPr>
              <a:t>Compatibilidade das emendas com as políticas públicas</a:t>
            </a:r>
          </a:p>
          <a:p>
            <a:pPr algn="ctr"/>
            <a:r>
              <a:rPr lang="pt-BR" sz="2400" b="1" dirty="0" smtClean="0">
                <a:solidFill>
                  <a:prstClr val="black"/>
                </a:solidFill>
              </a:rPr>
              <a:t>Qualidade e continuidade dos projetos</a:t>
            </a:r>
          </a:p>
          <a:p>
            <a:pPr algn="ctr"/>
            <a:r>
              <a:rPr lang="pt-BR" sz="2400" b="1" dirty="0" smtClean="0">
                <a:solidFill>
                  <a:prstClr val="black"/>
                </a:solidFill>
              </a:rPr>
              <a:t>Critério de distribuição (redução das desigualdades sociais e regionais)</a:t>
            </a:r>
            <a:endParaRPr lang="pt-BR" sz="2800" b="1" dirty="0" smtClean="0">
              <a:solidFill>
                <a:prstClr val="black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32211" y="543752"/>
            <a:ext cx="9073941" cy="471668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dirty="0" smtClean="0">
              <a:solidFill>
                <a:prstClr val="white"/>
              </a:solidFill>
            </a:endParaRPr>
          </a:p>
          <a:p>
            <a:pPr algn="ctr"/>
            <a:endParaRPr lang="pt-BR" sz="2000" dirty="0">
              <a:solidFill>
                <a:prstClr val="white"/>
              </a:solidFill>
            </a:endParaRPr>
          </a:p>
          <a:p>
            <a:pPr algn="ctr"/>
            <a:endParaRPr lang="pt-BR" sz="2000" dirty="0" smtClean="0">
              <a:solidFill>
                <a:prstClr val="white"/>
              </a:solidFill>
            </a:endParaRPr>
          </a:p>
          <a:p>
            <a:pPr algn="ctr"/>
            <a:endParaRPr lang="pt-BR" sz="2000" dirty="0">
              <a:solidFill>
                <a:prstClr val="white"/>
              </a:solidFill>
            </a:endParaRPr>
          </a:p>
          <a:p>
            <a:pPr algn="ctr"/>
            <a:endParaRPr lang="pt-BR" sz="2000" dirty="0" smtClean="0">
              <a:solidFill>
                <a:prstClr val="white"/>
              </a:solidFill>
            </a:endParaRPr>
          </a:p>
          <a:p>
            <a:pPr algn="ctr"/>
            <a:endParaRPr lang="pt-BR" sz="2000" dirty="0">
              <a:solidFill>
                <a:prstClr val="white"/>
              </a:solidFill>
            </a:endParaRPr>
          </a:p>
          <a:p>
            <a:pPr algn="ctr"/>
            <a:endParaRPr lang="pt-BR" sz="2000" dirty="0" smtClean="0">
              <a:solidFill>
                <a:prstClr val="white"/>
              </a:solidFill>
            </a:endParaRPr>
          </a:p>
          <a:p>
            <a:pPr algn="ctr"/>
            <a:endParaRPr lang="pt-BR" sz="2000" dirty="0" smtClean="0">
              <a:solidFill>
                <a:prstClr val="white"/>
              </a:solidFill>
            </a:endParaRPr>
          </a:p>
          <a:p>
            <a:pPr algn="ctr"/>
            <a:endParaRPr lang="pt-BR" sz="2000" b="1" dirty="0">
              <a:solidFill>
                <a:prstClr val="white"/>
              </a:solidFill>
            </a:endParaRPr>
          </a:p>
          <a:p>
            <a:pPr algn="ctr"/>
            <a:r>
              <a:rPr lang="pt-BR" sz="2400" b="1" u="sng" dirty="0" smtClean="0">
                <a:solidFill>
                  <a:prstClr val="white"/>
                </a:solidFill>
              </a:rPr>
              <a:t>a</a:t>
            </a:r>
            <a:r>
              <a:rPr lang="pt-BR" sz="2400" b="1" dirty="0" smtClean="0">
                <a:solidFill>
                  <a:prstClr val="white"/>
                </a:solidFill>
              </a:rPr>
              <a:t>) Isonomia (e limite) na </a:t>
            </a:r>
            <a:r>
              <a:rPr lang="pt-BR" sz="2400" b="1" dirty="0">
                <a:solidFill>
                  <a:prstClr val="white"/>
                </a:solidFill>
              </a:rPr>
              <a:t>apresentação das emendas </a:t>
            </a:r>
            <a:r>
              <a:rPr lang="pt-BR" sz="2400" b="1" dirty="0" smtClean="0">
                <a:solidFill>
                  <a:prstClr val="white"/>
                </a:solidFill>
              </a:rPr>
              <a:t>individuais - cota. Proibição </a:t>
            </a:r>
            <a:r>
              <a:rPr lang="pt-BR" sz="2400" b="1" dirty="0">
                <a:solidFill>
                  <a:prstClr val="white"/>
                </a:solidFill>
              </a:rPr>
              <a:t>do uso de emendas </a:t>
            </a:r>
            <a:r>
              <a:rPr lang="pt-BR" sz="2400" b="1" dirty="0" smtClean="0">
                <a:solidFill>
                  <a:prstClr val="white"/>
                </a:solidFill>
              </a:rPr>
              <a:t>coletivas </a:t>
            </a:r>
            <a:r>
              <a:rPr lang="pt-BR" sz="2400" b="1" dirty="0">
                <a:solidFill>
                  <a:prstClr val="white"/>
                </a:solidFill>
              </a:rPr>
              <a:t>para ampliar </a:t>
            </a:r>
            <a:r>
              <a:rPr lang="pt-BR" sz="2400" b="1" dirty="0" smtClean="0">
                <a:solidFill>
                  <a:prstClr val="white"/>
                </a:solidFill>
              </a:rPr>
              <a:t>individuais.</a:t>
            </a:r>
          </a:p>
          <a:p>
            <a:pPr algn="ctr"/>
            <a:r>
              <a:rPr lang="pt-BR" sz="2400" b="1" dirty="0" smtClean="0">
                <a:solidFill>
                  <a:prstClr val="white"/>
                </a:solidFill>
              </a:rPr>
              <a:t>b) Isonomia e garantia de execução das emendas Individuais</a:t>
            </a:r>
          </a:p>
          <a:p>
            <a:pPr algn="ctr"/>
            <a:r>
              <a:rPr lang="pt-BR" sz="2400" b="1" dirty="0" smtClean="0">
                <a:solidFill>
                  <a:prstClr val="white"/>
                </a:solidFill>
              </a:rPr>
              <a:t>c) Isonomia e garantia de execução das emendas de bancada</a:t>
            </a:r>
          </a:p>
          <a:p>
            <a:pPr algn="ctr"/>
            <a:r>
              <a:rPr lang="pt-BR" sz="2400" b="1" dirty="0" smtClean="0">
                <a:solidFill>
                  <a:prstClr val="white"/>
                </a:solidFill>
              </a:rPr>
              <a:t>d) Princípio do orçamento impositivo</a:t>
            </a:r>
            <a:endParaRPr lang="pt-BR" sz="2400" dirty="0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656" y="-62247"/>
            <a:ext cx="10357944" cy="535213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rgbClr val="C00000"/>
                </a:solidFill>
              </a:rPr>
              <a:t>Emendas e Programação Orçamentária</a:t>
            </a:r>
            <a:endParaRPr lang="pt-BR" sz="2800" b="1" dirty="0">
              <a:solidFill>
                <a:srgbClr val="C000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00679" y="527987"/>
            <a:ext cx="6709113" cy="260410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 smtClean="0">
              <a:solidFill>
                <a:schemeClr val="bg1"/>
              </a:solidFill>
            </a:endParaRPr>
          </a:p>
          <a:p>
            <a:pPr algn="ctr"/>
            <a:endParaRPr lang="pt-BR" sz="2400" b="1" dirty="0">
              <a:solidFill>
                <a:schemeClr val="bg1"/>
              </a:solidFill>
            </a:endParaRPr>
          </a:p>
          <a:p>
            <a:pPr algn="ctr"/>
            <a:endParaRPr lang="pt-BR" sz="2400" b="1" dirty="0" smtClean="0">
              <a:solidFill>
                <a:schemeClr val="bg1"/>
              </a:solidFill>
            </a:endParaRPr>
          </a:p>
          <a:p>
            <a:pPr algn="ctr"/>
            <a:r>
              <a:rPr lang="pt-BR" sz="2400" dirty="0" smtClean="0">
                <a:solidFill>
                  <a:schemeClr val="bg1"/>
                </a:solidFill>
              </a:rPr>
              <a:t>Prerrogativa de </a:t>
            </a:r>
            <a:r>
              <a:rPr lang="pt-BR" sz="2400" u="sng" dirty="0" smtClean="0">
                <a:solidFill>
                  <a:schemeClr val="bg1"/>
                </a:solidFill>
              </a:rPr>
              <a:t>apresentar emendas</a:t>
            </a:r>
            <a:r>
              <a:rPr lang="pt-BR" sz="2400" dirty="0" smtClean="0">
                <a:solidFill>
                  <a:schemeClr val="bg1"/>
                </a:solidFill>
              </a:rPr>
              <a:t>. Necessidade de indicação de cancelamento compensatório.</a:t>
            </a:r>
            <a:endParaRPr lang="pt-BR" sz="2800" dirty="0" smtClean="0">
              <a:solidFill>
                <a:schemeClr val="bg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732209" y="543751"/>
            <a:ext cx="5301595" cy="1193264"/>
          </a:xfrm>
          <a:prstGeom prst="rect">
            <a:avLst/>
          </a:prstGeom>
          <a:solidFill>
            <a:schemeClr val="tx2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 smtClean="0">
                <a:solidFill>
                  <a:schemeClr val="bg1"/>
                </a:solidFill>
              </a:rPr>
              <a:t>Situação </a:t>
            </a:r>
            <a:r>
              <a:rPr lang="pt-BR" sz="2000" b="1" dirty="0">
                <a:solidFill>
                  <a:schemeClr val="bg1"/>
                </a:solidFill>
              </a:rPr>
              <a:t>anterior à CF 88</a:t>
            </a:r>
            <a:r>
              <a:rPr lang="pt-BR" sz="2000" dirty="0">
                <a:solidFill>
                  <a:schemeClr val="bg1"/>
                </a:solidFill>
              </a:rPr>
              <a:t> - Impossibilidade de aprovação de emendas ao PLOA. Decisão </a:t>
            </a:r>
            <a:r>
              <a:rPr lang="pt-BR" sz="2000" dirty="0" smtClean="0">
                <a:solidFill>
                  <a:schemeClr val="bg1"/>
                </a:solidFill>
              </a:rPr>
              <a:t>concentrada no Executivo.</a:t>
            </a: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 rot="16200000">
            <a:off x="9952038" y="4618037"/>
            <a:ext cx="4114800" cy="365125"/>
          </a:xfrm>
        </p:spPr>
        <p:txBody>
          <a:bodyPr/>
          <a:lstStyle/>
          <a:p>
            <a:r>
              <a:rPr lang="pt-BR" dirty="0" err="1" smtClean="0"/>
              <a:t>Elab</a:t>
            </a:r>
            <a:r>
              <a:rPr lang="pt-BR" dirty="0" smtClean="0"/>
              <a:t>. </a:t>
            </a:r>
            <a:r>
              <a:rPr lang="pt-BR" dirty="0" err="1" smtClean="0"/>
              <a:t>Conof</a:t>
            </a:r>
            <a:r>
              <a:rPr lang="pt-BR" dirty="0" smtClean="0"/>
              <a:t>/Eugênio G</a:t>
            </a:r>
            <a:endParaRPr lang="pt-BR" dirty="0"/>
          </a:p>
        </p:txBody>
      </p:sp>
      <p:sp>
        <p:nvSpPr>
          <p:cNvPr id="15" name="Seta em curva para a esquerda 14"/>
          <p:cNvSpPr/>
          <p:nvPr/>
        </p:nvSpPr>
        <p:spPr>
          <a:xfrm rot="19394809">
            <a:off x="5910559" y="825224"/>
            <a:ext cx="741951" cy="1227184"/>
          </a:xfrm>
          <a:prstGeom prst="curvedLeftArrow">
            <a:avLst>
              <a:gd name="adj1" fmla="val 25000"/>
              <a:gd name="adj2" fmla="val 45275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" name="Seta em curva para a esquerda 16"/>
          <p:cNvSpPr/>
          <p:nvPr/>
        </p:nvSpPr>
        <p:spPr>
          <a:xfrm rot="19394809">
            <a:off x="7617603" y="1705643"/>
            <a:ext cx="777339" cy="1576535"/>
          </a:xfrm>
          <a:prstGeom prst="curvedLeftArrow">
            <a:avLst>
              <a:gd name="adj1" fmla="val 25000"/>
              <a:gd name="adj2" fmla="val 45275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Seta em curva para a esquerda 17"/>
          <p:cNvSpPr/>
          <p:nvPr/>
        </p:nvSpPr>
        <p:spPr>
          <a:xfrm rot="19676536">
            <a:off x="9908231" y="3624055"/>
            <a:ext cx="960575" cy="2000665"/>
          </a:xfrm>
          <a:prstGeom prst="curvedLeftArrow">
            <a:avLst>
              <a:gd name="adj1" fmla="val 25000"/>
              <a:gd name="adj2" fmla="val 45275"/>
              <a:gd name="adj3" fmla="val 25000"/>
            </a:avLst>
          </a:prstGeom>
          <a:solidFill>
            <a:srgbClr val="FF0000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0" y="851338"/>
            <a:ext cx="346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0" y="2075826"/>
            <a:ext cx="578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0" y="3363377"/>
            <a:ext cx="578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III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0" y="5454936"/>
            <a:ext cx="578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IV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67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3694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 smtClean="0">
                <a:solidFill>
                  <a:schemeClr val="accent1">
                    <a:lumMod val="75000"/>
                  </a:schemeClr>
                </a:solidFill>
              </a:rPr>
              <a:t>TCU – CGU – MP - RELATÓRIO DO GRUPO DE TRABALHO OPORTUNIDADES DE MELHORIA NA GESTÃO DAS TRANSFERÊNCIAS DISCRICIONÁRIAS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4138" y="898634"/>
            <a:ext cx="11477295" cy="5517932"/>
          </a:xfrm>
        </p:spPr>
        <p:txBody>
          <a:bodyPr>
            <a:normAutofit/>
          </a:bodyPr>
          <a:lstStyle/>
          <a:p>
            <a:pPr fontAlgn="base">
              <a:buFont typeface="Wingdings" pitchFamily="2" charset="2"/>
              <a:buChar char="ü"/>
            </a:pPr>
            <a:r>
              <a:rPr lang="pt-BR" b="1" dirty="0" smtClean="0"/>
              <a:t>Mapear </a:t>
            </a:r>
            <a:r>
              <a:rPr lang="pt-BR" b="1" u="sng" dirty="0" smtClean="0"/>
              <a:t>necessidades de políticas públicas</a:t>
            </a:r>
            <a:r>
              <a:rPr lang="pt-BR" b="1" dirty="0" smtClean="0"/>
              <a:t> em cada municípios, a partir de indicadores; priorizar as políticas a serem contempladas em cada exercício;</a:t>
            </a:r>
          </a:p>
          <a:p>
            <a:pPr fontAlgn="base">
              <a:buFont typeface="Wingdings" pitchFamily="2" charset="2"/>
              <a:buChar char="ü"/>
            </a:pPr>
            <a:r>
              <a:rPr lang="pt-BR" b="1" dirty="0" smtClean="0"/>
              <a:t>Construir uma </a:t>
            </a:r>
            <a:r>
              <a:rPr lang="pt-BR" b="1" u="sng" dirty="0" smtClean="0"/>
              <a:t>matriz de indicadores</a:t>
            </a:r>
            <a:r>
              <a:rPr lang="pt-BR" b="1" dirty="0" smtClean="0"/>
              <a:t> de necessidade, capacidade e de resultados para cada política pública </a:t>
            </a:r>
          </a:p>
          <a:p>
            <a:pPr fontAlgn="base">
              <a:buFont typeface="Wingdings" pitchFamily="2" charset="2"/>
              <a:buChar char="ü"/>
            </a:pPr>
            <a:r>
              <a:rPr lang="pt-BR" b="1" u="sng" dirty="0" smtClean="0"/>
              <a:t>Banco de projetos para subsidiar a elaboração de emendas parlamentares.</a:t>
            </a:r>
            <a:r>
              <a:rPr lang="pt-BR" b="1" dirty="0" smtClean="0"/>
              <a:t> </a:t>
            </a:r>
          </a:p>
          <a:p>
            <a:pPr fontAlgn="base">
              <a:buFont typeface="Wingdings" pitchFamily="2" charset="2"/>
              <a:buChar char="ü"/>
            </a:pPr>
            <a:r>
              <a:rPr lang="pt-BR" b="1" dirty="0" smtClean="0"/>
              <a:t>Melhorar a </a:t>
            </a:r>
            <a:r>
              <a:rPr lang="pt-BR" b="1" u="sng" dirty="0" smtClean="0"/>
              <a:t>avaliação da proposta ou projeto</a:t>
            </a:r>
            <a:r>
              <a:rPr lang="pt-BR" b="1" dirty="0" smtClean="0"/>
              <a:t>; construir critérios de aprovação dos instrumentos e priorização dos repasses.</a:t>
            </a:r>
          </a:p>
          <a:p>
            <a:pPr fontAlgn="base">
              <a:buFont typeface="Wingdings" pitchFamily="2" charset="2"/>
              <a:buChar char="ü"/>
            </a:pPr>
            <a:r>
              <a:rPr lang="pt-BR" b="1" dirty="0" smtClean="0"/>
              <a:t>Padronizar e reduzir a atual diversidade de </a:t>
            </a:r>
            <a:r>
              <a:rPr lang="pt-BR" b="1" u="sng" dirty="0" smtClean="0"/>
              <a:t>instrumentos, normas, procedimentos operacionais e sistemas de TI.</a:t>
            </a:r>
            <a:endParaRPr lang="pt-BR" b="1" dirty="0" smtClean="0"/>
          </a:p>
        </p:txBody>
      </p:sp>
      <p:pic>
        <p:nvPicPr>
          <p:cNvPr id="6147" name="Picture 3" descr="C:\Users\P_5104\AppData\Local\Microsoft\Windows\Temporary Internet Files\Content.IE5\OKANJ59U\meeting-1019761_64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4666594"/>
            <a:ext cx="2191406" cy="219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21768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 Orçamento Impositivo – </a:t>
            </a:r>
            <a:r>
              <a:rPr lang="pt-BR" b="1" dirty="0">
                <a:solidFill>
                  <a:srgbClr val="FF0000"/>
                </a:solidFill>
              </a:rPr>
              <a:t>impacto econômico-fiscal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9369972" cy="4525963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0070C0"/>
                </a:solidFill>
              </a:rPr>
              <a:t>Impacto na LRF (contingenciamento)</a:t>
            </a:r>
          </a:p>
          <a:p>
            <a:r>
              <a:rPr lang="pt-BR" sz="3600" dirty="0" smtClean="0">
                <a:solidFill>
                  <a:srgbClr val="0070C0"/>
                </a:solidFill>
              </a:rPr>
              <a:t>Impacto no teto fiscal</a:t>
            </a:r>
          </a:p>
          <a:p>
            <a:r>
              <a:rPr lang="pt-BR" sz="3600" dirty="0" smtClean="0">
                <a:solidFill>
                  <a:srgbClr val="0070C0"/>
                </a:solidFill>
              </a:rPr>
              <a:t>Impacto na rigidez orçamentária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3199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15636"/>
            <a:ext cx="12457216" cy="704509"/>
          </a:xfrm>
        </p:spPr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Frustração de Receitas x Discricionárias/resultados</a:t>
            </a:r>
            <a:endParaRPr lang="pt-BR" sz="3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upo 35"/>
          <p:cNvGrpSpPr/>
          <p:nvPr/>
        </p:nvGrpSpPr>
        <p:grpSpPr>
          <a:xfrm>
            <a:off x="170451" y="1565564"/>
            <a:ext cx="11780288" cy="5003678"/>
            <a:chOff x="2575249" y="1950098"/>
            <a:chExt cx="9497516" cy="4619144"/>
          </a:xfrm>
        </p:grpSpPr>
        <p:sp>
          <p:nvSpPr>
            <p:cNvPr id="31" name="Retângulo 30"/>
            <p:cNvSpPr/>
            <p:nvPr/>
          </p:nvSpPr>
          <p:spPr>
            <a:xfrm>
              <a:off x="2575249" y="1950098"/>
              <a:ext cx="9215698" cy="46191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2923310" y="2071117"/>
              <a:ext cx="3158836" cy="3693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Lei Orçamentária - Elaboração </a:t>
              </a:r>
              <a:endPara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2923310" y="2695435"/>
              <a:ext cx="1523999" cy="36651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pt-B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Receita Primária </a:t>
              </a: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4449423" y="2695437"/>
              <a:ext cx="1632723" cy="2841239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pt-B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Despesas </a:t>
              </a:r>
            </a:p>
            <a:p>
              <a:pPr algn="ctr"/>
              <a:r>
                <a:rPr lang="pt-B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Obrigatórias</a:t>
              </a: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pt-BR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endPara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4447309" y="6013547"/>
              <a:ext cx="1634837" cy="31253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Resultado</a:t>
              </a:r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CaixaDeTexto 9"/>
            <p:cNvSpPr txBox="1">
              <a:spLocks noChangeAspect="1"/>
            </p:cNvSpPr>
            <p:nvPr/>
          </p:nvSpPr>
          <p:spPr>
            <a:xfrm>
              <a:off x="4442209" y="5520754"/>
              <a:ext cx="1632722" cy="511423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Discricionárias    </a:t>
              </a:r>
            </a:p>
            <a:p>
              <a:pPr algn="ctr"/>
              <a:endPara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6747154" y="2034270"/>
              <a:ext cx="3388474" cy="4261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Lei Orçamentária - Execução</a:t>
              </a:r>
              <a:endPara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6747154" y="2681575"/>
              <a:ext cx="1523999" cy="36651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pt-B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Receita </a:t>
              </a:r>
              <a:r>
                <a:rPr lang="pt-B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Primária</a:t>
              </a:r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pt-B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‘</a:t>
              </a: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8273269" y="2681575"/>
              <a:ext cx="1724905" cy="2969094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algn="ctr">
                <a:defRPr sz="11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endParaRPr lang="pt-BR" dirty="0"/>
            </a:p>
            <a:p>
              <a:endParaRPr lang="pt-BR" dirty="0"/>
            </a:p>
            <a:p>
              <a:endParaRPr lang="pt-BR" dirty="0"/>
            </a:p>
            <a:p>
              <a:endParaRPr lang="pt-BR" dirty="0"/>
            </a:p>
            <a:p>
              <a:endParaRPr lang="pt-BR" dirty="0"/>
            </a:p>
            <a:p>
              <a:endParaRPr lang="pt-BR" dirty="0"/>
            </a:p>
            <a:p>
              <a:r>
                <a:rPr lang="pt-BR" sz="2000" dirty="0">
                  <a:solidFill>
                    <a:schemeClr val="bg1"/>
                  </a:solidFill>
                </a:rPr>
                <a:t>Despesas</a:t>
              </a:r>
            </a:p>
            <a:p>
              <a:r>
                <a:rPr lang="pt-BR" sz="2000" dirty="0">
                  <a:solidFill>
                    <a:schemeClr val="bg1"/>
                  </a:solidFill>
                </a:rPr>
                <a:t> Obrigatórias</a:t>
              </a:r>
            </a:p>
            <a:p>
              <a:endParaRPr lang="pt-BR" sz="2000" dirty="0">
                <a:solidFill>
                  <a:schemeClr val="bg1"/>
                </a:solidFill>
              </a:endParaRPr>
            </a:p>
            <a:p>
              <a:endParaRPr lang="pt-BR" dirty="0"/>
            </a:p>
            <a:p>
              <a:endParaRPr lang="pt-BR" dirty="0"/>
            </a:p>
            <a:p>
              <a:r>
                <a:rPr lang="pt-BR" dirty="0"/>
                <a:t> </a:t>
              </a:r>
            </a:p>
            <a:p>
              <a:endParaRPr lang="pt-BR" dirty="0"/>
            </a:p>
            <a:p>
              <a:endParaRPr lang="pt-BR" dirty="0"/>
            </a:p>
            <a:p>
              <a:endParaRPr lang="pt-BR" dirty="0"/>
            </a:p>
            <a:p>
              <a:endParaRPr lang="pt-BR" dirty="0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8271153" y="5465964"/>
              <a:ext cx="1713592" cy="312536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algn="ctr">
                <a:defRPr sz="16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pt-BR" dirty="0"/>
                <a:t>Discricionárias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6767932" y="6076670"/>
              <a:ext cx="1508321" cy="2802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Frustração</a:t>
              </a:r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Seta para baixo 15"/>
            <p:cNvSpPr/>
            <p:nvPr/>
          </p:nvSpPr>
          <p:spPr>
            <a:xfrm>
              <a:off x="8973928" y="4479095"/>
              <a:ext cx="297892" cy="746327"/>
            </a:xfrm>
            <a:prstGeom prst="down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Seta para baixo 19"/>
            <p:cNvSpPr/>
            <p:nvPr/>
          </p:nvSpPr>
          <p:spPr>
            <a:xfrm rot="10800000">
              <a:off x="8973928" y="2806131"/>
              <a:ext cx="297892" cy="780013"/>
            </a:xfrm>
            <a:prstGeom prst="downArrow">
              <a:avLst>
                <a:gd name="adj1" fmla="val 50000"/>
                <a:gd name="adj2" fmla="val 65254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Seta para baixo 21"/>
            <p:cNvSpPr/>
            <p:nvPr/>
          </p:nvSpPr>
          <p:spPr>
            <a:xfrm>
              <a:off x="10502525" y="5156650"/>
              <a:ext cx="247647" cy="261703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Seta para baixo 23"/>
            <p:cNvSpPr/>
            <p:nvPr/>
          </p:nvSpPr>
          <p:spPr>
            <a:xfrm rot="10800000">
              <a:off x="10492631" y="6143130"/>
              <a:ext cx="229414" cy="205706"/>
            </a:xfrm>
            <a:prstGeom prst="downArrow">
              <a:avLst>
                <a:gd name="adj1" fmla="val 50000"/>
                <a:gd name="adj2" fmla="val 65254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6" name="Conector reto 25"/>
            <p:cNvCxnSpPr/>
            <p:nvPr/>
          </p:nvCxnSpPr>
          <p:spPr>
            <a:xfrm>
              <a:off x="6587230" y="6076670"/>
              <a:ext cx="4527905" cy="1919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ixaDeTexto 28"/>
            <p:cNvSpPr txBox="1"/>
            <p:nvPr/>
          </p:nvSpPr>
          <p:spPr>
            <a:xfrm>
              <a:off x="10330262" y="5637247"/>
              <a:ext cx="1742503" cy="3125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Contingenciamento</a:t>
              </a:r>
              <a:endPara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CaixaDeTexto 27"/>
          <p:cNvSpPr txBox="1"/>
          <p:nvPr/>
        </p:nvSpPr>
        <p:spPr>
          <a:xfrm>
            <a:off x="7241718" y="5688338"/>
            <a:ext cx="217566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Conector reto 29"/>
          <p:cNvCxnSpPr/>
          <p:nvPr/>
        </p:nvCxnSpPr>
        <p:spPr>
          <a:xfrm>
            <a:off x="2495091" y="5374118"/>
            <a:ext cx="826784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54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45169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PEC nº 34/2019 – Impacto na rigidez orçamentária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Elab. Conof/Eugênio G</a:t>
            </a:r>
            <a:endParaRPr lang="pt-B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330" y="935846"/>
            <a:ext cx="11102311" cy="3458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162062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/>
          <p:nvPr/>
        </p:nvSpPr>
        <p:spPr>
          <a:xfrm>
            <a:off x="8689545" y="2992321"/>
            <a:ext cx="2190795" cy="192354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5649466" y="3700412"/>
            <a:ext cx="1996779" cy="121545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895677" y="3081035"/>
            <a:ext cx="1749972" cy="132832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-1" y="1841910"/>
            <a:ext cx="2065268" cy="2257853"/>
          </a:xfrm>
          <a:prstGeom prst="rect">
            <a:avLst/>
          </a:prstGeom>
          <a:solidFill>
            <a:srgbClr val="FF0000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defRPr/>
            </a:pPr>
            <a:r>
              <a:rPr lang="pt-BR" sz="2800" dirty="0" smtClean="0">
                <a:solidFill>
                  <a:schemeClr val="bg1"/>
                </a:solidFill>
                <a:latin typeface="Times" pitchFamily="18" charset="0"/>
              </a:rPr>
              <a:t> ESTOQUE DÍVIDA  </a:t>
            </a:r>
            <a:endParaRPr lang="pt-BR" sz="2800" dirty="0">
              <a:solidFill>
                <a:schemeClr val="bg1"/>
              </a:solidFill>
              <a:latin typeface="Times" pitchFamily="18" charset="0"/>
            </a:endParaRPr>
          </a:p>
        </p:txBody>
      </p:sp>
      <p:sp>
        <p:nvSpPr>
          <p:cNvPr id="5" name="Seta para a direita 4"/>
          <p:cNvSpPr/>
          <p:nvPr/>
        </p:nvSpPr>
        <p:spPr>
          <a:xfrm rot="10800000">
            <a:off x="2065269" y="2159533"/>
            <a:ext cx="830408" cy="481522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Seta para a direita 5"/>
          <p:cNvSpPr/>
          <p:nvPr/>
        </p:nvSpPr>
        <p:spPr>
          <a:xfrm rot="10800000">
            <a:off x="2065268" y="3470976"/>
            <a:ext cx="709321" cy="458871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879816" y="2215629"/>
            <a:ext cx="1592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Times" pitchFamily="18" charset="0"/>
              </a:rPr>
              <a:t>RECEITA</a:t>
            </a:r>
            <a:endParaRPr lang="pt-BR" b="1" dirty="0">
              <a:latin typeface="Times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879816" y="3191397"/>
            <a:ext cx="1592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dirty="0" smtClean="0">
              <a:latin typeface="Times" pitchFamily="18" charset="0"/>
            </a:endParaRPr>
          </a:p>
          <a:p>
            <a:pPr algn="ctr"/>
            <a:r>
              <a:rPr lang="pt-BR" b="1" dirty="0" smtClean="0">
                <a:latin typeface="Times" pitchFamily="18" charset="0"/>
              </a:rPr>
              <a:t>DESPESA</a:t>
            </a:r>
            <a:endParaRPr lang="pt-BR" b="1" dirty="0">
              <a:latin typeface="Times" pitchFamily="18" charset="0"/>
            </a:endParaRPr>
          </a:p>
        </p:txBody>
      </p:sp>
      <p:sp>
        <p:nvSpPr>
          <p:cNvPr id="10" name="Seta para a direita 9"/>
          <p:cNvSpPr/>
          <p:nvPr/>
        </p:nvSpPr>
        <p:spPr>
          <a:xfrm rot="10800000">
            <a:off x="4756057" y="3198160"/>
            <a:ext cx="767233" cy="258198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523291" y="3087026"/>
            <a:ext cx="223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Times" pitchFamily="18" charset="0"/>
              </a:rPr>
              <a:t>DISCRICIONÁRIA</a:t>
            </a:r>
            <a:endParaRPr lang="pt-BR" b="1" dirty="0">
              <a:latin typeface="Times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649415" y="3990154"/>
            <a:ext cx="187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Times" pitchFamily="18" charset="0"/>
              </a:rPr>
              <a:t>OBRIGATÓRIA</a:t>
            </a:r>
            <a:endParaRPr lang="pt-BR" b="1" dirty="0">
              <a:latin typeface="Times" pitchFamily="18" charset="0"/>
            </a:endParaRPr>
          </a:p>
        </p:txBody>
      </p:sp>
      <p:sp>
        <p:nvSpPr>
          <p:cNvPr id="16" name="Seta para a direita 15"/>
          <p:cNvSpPr/>
          <p:nvPr/>
        </p:nvSpPr>
        <p:spPr>
          <a:xfrm rot="10800000">
            <a:off x="7793916" y="3896597"/>
            <a:ext cx="703978" cy="462888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8560771" y="3307765"/>
            <a:ext cx="2233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Times" pitchFamily="18" charset="0"/>
              </a:rPr>
              <a:t>LEGISLAÇÃO EXISTENTE</a:t>
            </a:r>
            <a:endParaRPr lang="pt-BR" b="1" dirty="0">
              <a:latin typeface="Times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8614736" y="4086194"/>
            <a:ext cx="2233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Times" pitchFamily="18" charset="0"/>
              </a:rPr>
              <a:t>NOVA LEGISLAÇÃO</a:t>
            </a:r>
            <a:endParaRPr lang="pt-BR" b="1" dirty="0">
              <a:latin typeface="Times" pitchFamily="18" charset="0"/>
            </a:endParaRPr>
          </a:p>
        </p:txBody>
      </p:sp>
      <p:sp>
        <p:nvSpPr>
          <p:cNvPr id="20" name="Seta para a direita 19"/>
          <p:cNvSpPr/>
          <p:nvPr/>
        </p:nvSpPr>
        <p:spPr>
          <a:xfrm rot="10800000">
            <a:off x="4782327" y="3873786"/>
            <a:ext cx="767233" cy="485698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236133" y="5124106"/>
            <a:ext cx="3074626" cy="851026"/>
          </a:xfrm>
          <a:prstGeom prst="rect">
            <a:avLst/>
          </a:prstGeom>
          <a:solidFill>
            <a:srgbClr val="FF0000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r>
              <a:rPr lang="pt-BR" sz="2000" b="1" dirty="0" smtClean="0">
                <a:solidFill>
                  <a:schemeClr val="bg1"/>
                </a:solidFill>
                <a:latin typeface="Times" pitchFamily="18" charset="0"/>
              </a:rPr>
              <a:t>RISCOS FISCAIS</a:t>
            </a:r>
            <a:endParaRPr lang="pt-BR" sz="2000" b="1" dirty="0">
              <a:solidFill>
                <a:schemeClr val="bg1"/>
              </a:solidFill>
              <a:latin typeface="Times" pitchFamily="18" charset="0"/>
            </a:endParaRPr>
          </a:p>
        </p:txBody>
      </p:sp>
      <p:sp>
        <p:nvSpPr>
          <p:cNvPr id="23" name="Seta para a direita 22"/>
          <p:cNvSpPr/>
          <p:nvPr/>
        </p:nvSpPr>
        <p:spPr>
          <a:xfrm rot="16200000" flipV="1">
            <a:off x="647918" y="4274292"/>
            <a:ext cx="679900" cy="515216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484825" y="1426412"/>
            <a:ext cx="220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Controle da Legislação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eta em curva para baixo 14"/>
          <p:cNvSpPr/>
          <p:nvPr/>
        </p:nvSpPr>
        <p:spPr>
          <a:xfrm>
            <a:off x="536028" y="1198179"/>
            <a:ext cx="961696" cy="519403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36133" y="528026"/>
            <a:ext cx="18389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OC/ Juros</a:t>
            </a:r>
            <a:endParaRPr lang="pt-BR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2627319" y="1328821"/>
            <a:ext cx="27513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fiscais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550153" y="54021"/>
            <a:ext cx="9927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EQUILÍBRIO FISCAL - GASTO LEGISLADO E DEMANDAS JUDICIAIS 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2661313" y="1198179"/>
            <a:ext cx="2478360" cy="3717691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/>
          <p:cNvSpPr txBox="1"/>
          <p:nvPr/>
        </p:nvSpPr>
        <p:spPr>
          <a:xfrm>
            <a:off x="5394564" y="1345360"/>
            <a:ext cx="27513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Contingenciamento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5394564" y="1198179"/>
            <a:ext cx="2607086" cy="2316384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Retângulo 39"/>
          <p:cNvSpPr/>
          <p:nvPr/>
        </p:nvSpPr>
        <p:spPr>
          <a:xfrm>
            <a:off x="8307301" y="1241393"/>
            <a:ext cx="2740256" cy="3882711"/>
          </a:xfrm>
          <a:prstGeom prst="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5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0" y="608452"/>
            <a:ext cx="12192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legislação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(orçamento) intermedia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relações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governo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sociedade. </a:t>
            </a:r>
          </a:p>
          <a:p>
            <a:pPr fontAlgn="base"/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fundo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político - transição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papel do estado, de liberal para social.  </a:t>
            </a:r>
            <a:endParaRPr lang="pt-BR" sz="2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Leis tributárias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definem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vínculos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obrigacionais em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 do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contribuinte </a:t>
            </a:r>
            <a:r>
              <a:rPr lang="pt-BR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versus. </a:t>
            </a:r>
          </a:p>
          <a:p>
            <a:pPr fontAlgn="base"/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Leis Orçamentárias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ociedade credora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bens e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serviços que justificam a arrecadação governamental. </a:t>
            </a: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Visão tradicional -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gera direito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obrigações, mero limite. Faculdade de execução permite flexibilidade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formal/conteúdo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ato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administrativo discricionário (</a:t>
            </a:r>
            <a:r>
              <a:rPr lang="pt-BR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Laband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1979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fontAlgn="base"/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isão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revisionista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orçamento provedor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direitos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sociais, plano de trabalho voltado ao atendimento das políticas públicas.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Dever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agir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execução do orçamento;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eficácia inovadora; </a:t>
            </a:r>
          </a:p>
          <a:p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orçamento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meramente autorizativo não se coaduna com os princípios constitucionais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Mendonça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(2010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execução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relativo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diante da impossibilidade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jurídica ou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fática (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Pinheiro </a:t>
            </a:r>
            <a:r>
              <a:rPr lang="pt-B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(2011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Aplicabilidade do modelo </a:t>
            </a:r>
            <a:r>
              <a:rPr lang="pt-BR" sz="2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impositivo: Despesas discricionárias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finalísticas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pt-BR" sz="2400" dirty="0" smtClean="0"/>
              <a:t>A flexibilidade nos meios e compromisso com os fins – a flexibilidade é indissociável à natureza da Lei de Orçamento.</a:t>
            </a:r>
            <a:endParaRPr lang="pt-BR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espesas </a:t>
            </a:r>
            <a:r>
              <a:rPr lang="pt-BR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obrigatórias </a:t>
            </a:r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decorrem de </a:t>
            </a:r>
            <a:r>
              <a:rPr lang="pt-B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 aprovada pelo próprio Legislativo, que tem o dever de prover os recursos, ou de alterar a norma.</a:t>
            </a:r>
            <a:endParaRPr lang="pt-B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37935"/>
            <a:ext cx="9979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Fundamentos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653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2890" y="1"/>
            <a:ext cx="10515600" cy="835572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EVOLUÇÃO DA DESPESA PRIMÁRIA – 1997/2016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3" y="1608083"/>
            <a:ext cx="11992676" cy="5060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08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723" y="204951"/>
            <a:ext cx="12140819" cy="676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826490" y="141887"/>
            <a:ext cx="5722882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ANEXO METAS LDO – 2020 A 2022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9763245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885"/>
            <a:ext cx="10736318" cy="5729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315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8655" y="1529255"/>
            <a:ext cx="10515600" cy="5328745"/>
          </a:xfrm>
        </p:spPr>
        <p:txBody>
          <a:bodyPr>
            <a:normAutofit/>
          </a:bodyPr>
          <a:lstStyle/>
          <a:p>
            <a:pPr algn="ctr"/>
            <a:r>
              <a:rPr lang="pt-BR" sz="4800" dirty="0" smtClean="0">
                <a:solidFill>
                  <a:schemeClr val="accent1">
                    <a:lumMod val="50000"/>
                  </a:schemeClr>
                </a:solidFill>
              </a:rPr>
              <a:t>MUITO OBRIGADO!</a:t>
            </a:r>
          </a:p>
          <a:p>
            <a:pPr algn="ctr"/>
            <a:endParaRPr lang="pt-BR" sz="4800" dirty="0" smtClean="0"/>
          </a:p>
          <a:p>
            <a:pPr algn="ctr"/>
            <a:endParaRPr lang="pt-BR" sz="4800" dirty="0" smtClean="0"/>
          </a:p>
          <a:p>
            <a:pPr algn="ctr">
              <a:buNone/>
            </a:pPr>
            <a:r>
              <a:rPr lang="pt-BR" sz="4800" dirty="0" smtClean="0"/>
              <a:t>Fim </a:t>
            </a:r>
            <a:endParaRPr lang="pt-BR" sz="48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1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076" y="285715"/>
            <a:ext cx="6873766" cy="6572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72964" y="3531481"/>
            <a:ext cx="250671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Tributação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490842" y="3513423"/>
            <a:ext cx="250671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Orçamentação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8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27051" y="1190626"/>
            <a:ext cx="10119783" cy="4429125"/>
          </a:xfrm>
          <a:prstGeom prst="rect">
            <a:avLst/>
          </a:prstGeom>
          <a:solidFill>
            <a:srgbClr val="0070C0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endParaRPr lang="pt-BR" sz="1800" dirty="0">
              <a:solidFill>
                <a:srgbClr val="FFFF00"/>
              </a:solidFill>
            </a:endParaRPr>
          </a:p>
        </p:txBody>
      </p:sp>
      <p:sp>
        <p:nvSpPr>
          <p:cNvPr id="3075" name="Título 1"/>
          <p:cNvSpPr>
            <a:spLocks noGrp="1"/>
          </p:cNvSpPr>
          <p:nvPr>
            <p:ph type="title"/>
          </p:nvPr>
        </p:nvSpPr>
        <p:spPr>
          <a:xfrm>
            <a:off x="469900" y="-31750"/>
            <a:ext cx="11211984" cy="831850"/>
          </a:xfrm>
        </p:spPr>
        <p:txBody>
          <a:bodyPr>
            <a:normAutofit fontScale="90000"/>
          </a:bodyPr>
          <a:lstStyle/>
          <a:p>
            <a:pPr algn="ctr"/>
            <a:r>
              <a:rPr lang="pt-BR" altLang="pt-BR" sz="3200" b="1" dirty="0" smtClean="0"/>
              <a:t> Orçamento Público e papel do Estado – </a:t>
            </a:r>
            <a:br>
              <a:rPr lang="pt-BR" altLang="pt-BR" sz="3200" b="1" dirty="0" smtClean="0"/>
            </a:br>
            <a:r>
              <a:rPr lang="pt-BR" altLang="pt-BR" sz="3200" b="1" dirty="0" smtClean="0"/>
              <a:t>Natureza Jurídica da Lei Orçamentária</a:t>
            </a:r>
          </a:p>
        </p:txBody>
      </p:sp>
      <p:sp>
        <p:nvSpPr>
          <p:cNvPr id="5" name="Retângulo 4"/>
          <p:cNvSpPr/>
          <p:nvPr/>
        </p:nvSpPr>
        <p:spPr>
          <a:xfrm>
            <a:off x="527051" y="1190626"/>
            <a:ext cx="4612216" cy="38195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r>
              <a:rPr lang="pt-BR" sz="2800" u="sng" dirty="0">
                <a:solidFill>
                  <a:schemeClr val="bg1"/>
                </a:solidFill>
              </a:rPr>
              <a:t>Estado Liberal</a:t>
            </a: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chemeClr val="bg1"/>
                </a:solidFill>
              </a:rPr>
              <a:t>Direitos de primeira </a:t>
            </a:r>
            <a:r>
              <a:rPr lang="pt-BR" sz="2800" dirty="0" smtClean="0">
                <a:solidFill>
                  <a:schemeClr val="bg1"/>
                </a:solidFill>
              </a:rPr>
              <a:t>geração </a:t>
            </a:r>
            <a:r>
              <a:rPr lang="pt-BR" sz="2400" dirty="0" smtClean="0">
                <a:solidFill>
                  <a:schemeClr val="bg1"/>
                </a:solidFill>
              </a:rPr>
              <a:t>(exigem abstenção do estado)</a:t>
            </a:r>
            <a:endParaRPr lang="pt-BR" sz="2800" dirty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Orçamento </a:t>
            </a:r>
            <a:r>
              <a:rPr lang="pt-BR" sz="2800" dirty="0">
                <a:solidFill>
                  <a:schemeClr val="bg1"/>
                </a:solidFill>
              </a:rPr>
              <a:t>– </a:t>
            </a:r>
            <a:r>
              <a:rPr lang="pt-BR" sz="2800" dirty="0" smtClean="0">
                <a:solidFill>
                  <a:schemeClr val="bg1"/>
                </a:solidFill>
              </a:rPr>
              <a:t>limite político (de tributos e) de despesas</a:t>
            </a:r>
            <a:endParaRPr lang="pt-BR" sz="2800" dirty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chemeClr val="bg1"/>
                </a:solidFill>
              </a:rPr>
              <a:t>LOA </a:t>
            </a:r>
            <a:r>
              <a:rPr lang="pt-BR" sz="2800" dirty="0" smtClean="0">
                <a:solidFill>
                  <a:schemeClr val="bg1"/>
                </a:solidFill>
              </a:rPr>
              <a:t>– execução é ato </a:t>
            </a:r>
            <a:r>
              <a:rPr lang="pt-BR" sz="2800" dirty="0">
                <a:solidFill>
                  <a:schemeClr val="bg1"/>
                </a:solidFill>
              </a:rPr>
              <a:t>administrativo </a:t>
            </a:r>
            <a:r>
              <a:rPr lang="pt-BR" sz="2800" u="sng" dirty="0" smtClean="0">
                <a:solidFill>
                  <a:schemeClr val="bg1"/>
                </a:solidFill>
              </a:rPr>
              <a:t>discricionário</a:t>
            </a:r>
            <a:r>
              <a:rPr lang="pt-BR" sz="2800" dirty="0" smtClean="0">
                <a:solidFill>
                  <a:schemeClr val="bg1"/>
                </a:solidFill>
              </a:rPr>
              <a:t> (faculdade de execução)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5037667" y="912814"/>
            <a:ext cx="4999567" cy="4859337"/>
          </a:xfrm>
          <a:noFill/>
          <a:ln w="38100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  <a:defRPr/>
            </a:pPr>
            <a:r>
              <a:rPr lang="pt-BR" b="1" u="sng" dirty="0" smtClean="0">
                <a:solidFill>
                  <a:srgbClr val="FFFF00"/>
                </a:solidFill>
              </a:rPr>
              <a:t>Estado Social</a:t>
            </a:r>
          </a:p>
          <a:p>
            <a:pPr algn="ctr">
              <a:defRPr/>
            </a:pPr>
            <a:r>
              <a:rPr lang="pt-BR" b="1" dirty="0" smtClean="0">
                <a:solidFill>
                  <a:srgbClr val="FFFF00"/>
                </a:solidFill>
              </a:rPr>
              <a:t>Direitos de Segunda Geração (Políticas Públicas)</a:t>
            </a:r>
          </a:p>
          <a:p>
            <a:pPr algn="ctr">
              <a:defRPr/>
            </a:pPr>
            <a:r>
              <a:rPr lang="pt-BR" b="1" dirty="0" smtClean="0">
                <a:solidFill>
                  <a:srgbClr val="FFFF00"/>
                </a:solidFill>
              </a:rPr>
              <a:t>Orçamento–programa, instrumento de planejamento</a:t>
            </a:r>
          </a:p>
          <a:p>
            <a:pPr algn="ctr">
              <a:defRPr/>
            </a:pPr>
            <a:r>
              <a:rPr lang="pt-BR" b="1" dirty="0" smtClean="0">
                <a:solidFill>
                  <a:srgbClr val="FFFF00"/>
                </a:solidFill>
              </a:rPr>
              <a:t>LOA – execução é ato  adm. </a:t>
            </a:r>
            <a:r>
              <a:rPr lang="pt-BR" b="1" u="sng" dirty="0" smtClean="0">
                <a:solidFill>
                  <a:srgbClr val="FFFF00"/>
                </a:solidFill>
              </a:rPr>
              <a:t>vinculado</a:t>
            </a:r>
            <a:r>
              <a:rPr lang="pt-BR" b="1" dirty="0" smtClean="0">
                <a:solidFill>
                  <a:srgbClr val="FFFF00"/>
                </a:solidFill>
              </a:rPr>
              <a:t>  (dever de execução)</a:t>
            </a:r>
          </a:p>
        </p:txBody>
      </p:sp>
      <p:sp>
        <p:nvSpPr>
          <p:cNvPr id="8" name="Seta para a direita 7"/>
          <p:cNvSpPr/>
          <p:nvPr/>
        </p:nvSpPr>
        <p:spPr>
          <a:xfrm>
            <a:off x="4547416" y="5671920"/>
            <a:ext cx="954616" cy="812800"/>
          </a:xfrm>
          <a:prstGeom prst="rightArrow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79" name="CaixaDeTexto 8"/>
          <p:cNvSpPr txBox="1">
            <a:spLocks noChangeArrowheads="1"/>
          </p:cNvSpPr>
          <p:nvPr/>
        </p:nvSpPr>
        <p:spPr bwMode="auto">
          <a:xfrm>
            <a:off x="831851" y="5802313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800" b="1"/>
              <a:t>Modelo Autorizativo</a:t>
            </a:r>
          </a:p>
        </p:txBody>
      </p:sp>
      <p:sp>
        <p:nvSpPr>
          <p:cNvPr id="3080" name="CaixaDeTexto 9"/>
          <p:cNvSpPr txBox="1">
            <a:spLocks noChangeArrowheads="1"/>
          </p:cNvSpPr>
          <p:nvPr/>
        </p:nvSpPr>
        <p:spPr bwMode="auto">
          <a:xfrm>
            <a:off x="5983817" y="5772151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800" dirty="0"/>
              <a:t>Modelo </a:t>
            </a:r>
            <a:r>
              <a:rPr lang="pt-BR" altLang="pt-BR" sz="2800" b="1" dirty="0"/>
              <a:t>Impositivo</a:t>
            </a:r>
          </a:p>
        </p:txBody>
      </p:sp>
    </p:spTree>
    <p:extLst>
      <p:ext uri="{BB962C8B-B14F-4D97-AF65-F5344CB8AC3E}">
        <p14:creationId xmlns:p14="http://schemas.microsoft.com/office/powerpoint/2010/main" val="250168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880349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0000"/>
                </a:solidFill>
              </a:rPr>
              <a:t>O debate do orçamento impositivo no Congresso Nacional</a:t>
            </a:r>
            <a:br>
              <a:rPr lang="pt-BR" sz="3200" b="1" dirty="0">
                <a:solidFill>
                  <a:srgbClr val="FF0000"/>
                </a:solidFill>
              </a:rPr>
            </a:br>
            <a:endParaRPr lang="pt-BR" sz="3200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45009"/>
          </a:xfrm>
        </p:spPr>
        <p:txBody>
          <a:bodyPr/>
          <a:lstStyle/>
          <a:p>
            <a:r>
              <a:rPr lang="pt-BR" dirty="0" smtClean="0"/>
              <a:t>PLC 135/1996</a:t>
            </a:r>
          </a:p>
          <a:p>
            <a:r>
              <a:rPr lang="pt-BR" dirty="0" smtClean="0"/>
              <a:t>Percepção das deficiências do modelo autorizativo</a:t>
            </a:r>
          </a:p>
          <a:p>
            <a:r>
              <a:rPr lang="pt-BR" dirty="0" smtClean="0"/>
              <a:t>Aumento do contingenciamento x emendas</a:t>
            </a:r>
          </a:p>
          <a:p>
            <a:r>
              <a:rPr lang="pt-BR" dirty="0" smtClean="0"/>
              <a:t>PEC 22-A/2000 (ACM)</a:t>
            </a:r>
          </a:p>
          <a:p>
            <a:r>
              <a:rPr lang="pt-BR" dirty="0" smtClean="0"/>
              <a:t>Obrigação de execução das emendas individuais</a:t>
            </a:r>
          </a:p>
          <a:p>
            <a:r>
              <a:rPr lang="pt-BR" dirty="0" smtClean="0"/>
              <a:t>Obrigação de execução das emendas de bancada estadual</a:t>
            </a:r>
          </a:p>
          <a:p>
            <a:r>
              <a:rPr lang="pt-BR" dirty="0" smtClean="0"/>
              <a:t>Princípio da execução obrigatória das despesas finalísticas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z="2000" dirty="0" err="1" smtClean="0"/>
              <a:t>Elab</a:t>
            </a:r>
            <a:r>
              <a:rPr lang="pt-BR" sz="2000" dirty="0" smtClean="0"/>
              <a:t>. </a:t>
            </a:r>
            <a:r>
              <a:rPr lang="pt-BR" sz="2000" dirty="0" err="1" smtClean="0"/>
              <a:t>Conof</a:t>
            </a:r>
            <a:r>
              <a:rPr lang="pt-BR" sz="2000" dirty="0" smtClean="0"/>
              <a:t>/Eugênio G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255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485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O debate do orçamento impositivo no Legislativo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2911" y="1040525"/>
            <a:ext cx="12029089" cy="5691352"/>
          </a:xfrm>
        </p:spPr>
        <p:txBody>
          <a:bodyPr>
            <a:noAutofit/>
          </a:bodyPr>
          <a:lstStyle/>
          <a:p>
            <a:pPr fontAlgn="base"/>
            <a:r>
              <a:rPr lang="pt-BR" sz="3600" b="1" u="sng" dirty="0" smtClean="0"/>
              <a:t>PLC 135/1996 </a:t>
            </a:r>
            <a:r>
              <a:rPr lang="pt-BR" sz="3600" dirty="0" smtClean="0"/>
              <a:t>- Câmara </a:t>
            </a:r>
            <a:r>
              <a:rPr lang="pt-BR" sz="3600" dirty="0"/>
              <a:t>dos </a:t>
            </a:r>
            <a:r>
              <a:rPr lang="pt-BR" sz="3600" dirty="0" smtClean="0"/>
              <a:t>Deputados - autoria CMO - caráter </a:t>
            </a:r>
            <a:r>
              <a:rPr lang="pt-BR" sz="3600" dirty="0"/>
              <a:t>mandatório do </a:t>
            </a:r>
            <a:r>
              <a:rPr lang="pt-BR" sz="3600" dirty="0" smtClean="0"/>
              <a:t>orçamento.  Considera como de execução </a:t>
            </a:r>
            <a:r>
              <a:rPr lang="pt-BR" sz="3600" dirty="0"/>
              <a:t>obrigatória </a:t>
            </a:r>
            <a:r>
              <a:rPr lang="pt-BR" sz="3600" dirty="0" smtClean="0"/>
              <a:t>: 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b="1" dirty="0" smtClean="0"/>
              <a:t>ações </a:t>
            </a:r>
            <a:r>
              <a:rPr lang="pt-BR" sz="3600" b="1" dirty="0"/>
              <a:t>do PPA</a:t>
            </a:r>
            <a:r>
              <a:rPr lang="pt-BR" sz="3600" dirty="0"/>
              <a:t>, </a:t>
            </a:r>
            <a:endParaRPr lang="pt-BR" sz="3600" dirty="0" smtClean="0"/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b="1" dirty="0"/>
              <a:t>atividades-fim</a:t>
            </a:r>
            <a:r>
              <a:rPr lang="pt-BR" sz="3600" dirty="0" smtClean="0"/>
              <a:t> </a:t>
            </a:r>
            <a:r>
              <a:rPr lang="pt-BR" sz="3600" dirty="0"/>
              <a:t>(que resultam em serviços prestados à comunidade, não inclui </a:t>
            </a:r>
            <a:r>
              <a:rPr lang="pt-BR" sz="3600" dirty="0" smtClean="0"/>
              <a:t>manutenção </a:t>
            </a:r>
            <a:r>
              <a:rPr lang="pt-BR" sz="3600" dirty="0"/>
              <a:t>administrativa</a:t>
            </a:r>
            <a:r>
              <a:rPr lang="pt-BR" sz="3600" dirty="0" smtClean="0"/>
              <a:t>); e,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b="1" dirty="0"/>
              <a:t>projetos</a:t>
            </a:r>
            <a:r>
              <a:rPr lang="pt-BR" sz="3600" dirty="0" smtClean="0"/>
              <a:t> </a:t>
            </a:r>
            <a:r>
              <a:rPr lang="pt-BR" sz="3600" dirty="0"/>
              <a:t>(do qual resulta um produto final) da LOA. </a:t>
            </a:r>
          </a:p>
          <a:p>
            <a:pPr lvl="1" fontAlgn="base">
              <a:buFont typeface="Wingdings" panose="05000000000000000000" pitchFamily="2" charset="2"/>
              <a:buChar char="ü"/>
            </a:pPr>
            <a:r>
              <a:rPr lang="pt-BR" sz="3600" dirty="0"/>
              <a:t> </a:t>
            </a:r>
            <a:r>
              <a:rPr lang="pt-BR" sz="3600" b="1" dirty="0"/>
              <a:t>Falta de execução </a:t>
            </a:r>
            <a:r>
              <a:rPr lang="pt-BR" sz="3600" dirty="0" smtClean="0"/>
              <a:t>– exige aprovação de solicitação ao </a:t>
            </a:r>
            <a:r>
              <a:rPr lang="pt-BR" sz="3600" dirty="0"/>
              <a:t>Congresso </a:t>
            </a:r>
            <a:r>
              <a:rPr lang="pt-BR" sz="3600" dirty="0" smtClean="0"/>
              <a:t>Nacional.</a:t>
            </a:r>
            <a:endParaRPr lang="pt-BR" sz="3600" dirty="0"/>
          </a:p>
          <a:p>
            <a:pPr marL="457200" lvl="1" indent="0" fontAlgn="base">
              <a:buNone/>
            </a:pPr>
            <a:endParaRPr lang="pt-BR" sz="3600" dirty="0" smtClean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718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372" y="1064818"/>
            <a:ext cx="11225047" cy="579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tângulo 4"/>
          <p:cNvSpPr>
            <a:spLocks noChangeArrowheads="1"/>
          </p:cNvSpPr>
          <p:nvPr/>
        </p:nvSpPr>
        <p:spPr bwMode="auto">
          <a:xfrm>
            <a:off x="143933" y="1"/>
            <a:ext cx="11822095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pt-BR" altLang="pt-BR" sz="2800" b="1" dirty="0">
                <a:latin typeface="Arial" charset="0"/>
              </a:rPr>
              <a:t>Modelo </a:t>
            </a:r>
            <a:r>
              <a:rPr lang="pt-BR" altLang="pt-BR" sz="2800" b="1" dirty="0" err="1" smtClean="0">
                <a:latin typeface="Arial" charset="0"/>
              </a:rPr>
              <a:t>autorizativo</a:t>
            </a:r>
            <a:r>
              <a:rPr lang="pt-BR" altLang="pt-BR" sz="2800" b="1" dirty="0" smtClean="0">
                <a:latin typeface="Arial" charset="0"/>
              </a:rPr>
              <a:t> - Deficiências </a:t>
            </a:r>
            <a:r>
              <a:rPr lang="pt-BR" altLang="pt-BR" sz="2800" b="1" dirty="0">
                <a:latin typeface="Arial" charset="0"/>
              </a:rPr>
              <a:t>-  excesso de autorizações – contingenciamento discricionário - emendas</a:t>
            </a:r>
          </a:p>
        </p:txBody>
      </p:sp>
    </p:spTree>
    <p:extLst>
      <p:ext uri="{BB962C8B-B14F-4D97-AF65-F5344CB8AC3E}">
        <p14:creationId xmlns:p14="http://schemas.microsoft.com/office/powerpoint/2010/main" val="32437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421" y="365128"/>
            <a:ext cx="11180379" cy="959176"/>
          </a:xfrm>
        </p:spPr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Correlação entre emendas e contingenciamento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49606" y="2322406"/>
            <a:ext cx="13135785" cy="2233828"/>
          </a:xfrm>
          <a:prstGeom prst="rect">
            <a:avLst/>
          </a:prstGeom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Elab. Conof/Eugênio G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63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38057</TotalTime>
  <Words>1599</Words>
  <Application>Microsoft Office PowerPoint</Application>
  <PresentationFormat>Widescreen</PresentationFormat>
  <Paragraphs>281</Paragraphs>
  <Slides>33</Slides>
  <Notes>0</Notes>
  <HiddenSlides>5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Times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 Orçamento Público e papel do Estado –  Natureza Jurídica da Lei Orçamentária</vt:lpstr>
      <vt:lpstr>O debate do orçamento impositivo no Congresso Nacional </vt:lpstr>
      <vt:lpstr>O debate do orçamento impositivo no Legislativo</vt:lpstr>
      <vt:lpstr>Apresentação do PowerPoint</vt:lpstr>
      <vt:lpstr>Correlação entre emendas e contingenciamento</vt:lpstr>
      <vt:lpstr>Apresentação do PowerPoint</vt:lpstr>
      <vt:lpstr>Apresentação do PowerPoint</vt:lpstr>
      <vt:lpstr>O debate do orçamento impositivo no Legislativo</vt:lpstr>
      <vt:lpstr>Execução obrigatória das emendas individuais</vt:lpstr>
      <vt:lpstr>Execução obrigatória das emendas de bancada estadual </vt:lpstr>
      <vt:lpstr>PEC nº 34/2019 – Novas alterações no art. 165 CF</vt:lpstr>
      <vt:lpstr>PEC nº 34/2019 – Novas alterações no art. 165 CF</vt:lpstr>
      <vt:lpstr>PEC nº 34/2019 – Novas alterações no art. 165 CF</vt:lpstr>
      <vt:lpstr>EC 86/2015 - Equalização das taxas de execução</vt:lpstr>
      <vt:lpstr>Emendas Individuais – 2018 – Empenho/autor isonômico</vt:lpstr>
      <vt:lpstr>Emendas Individuais – 2018 – dispersão valor pago/autor </vt:lpstr>
      <vt:lpstr>Distribuição empenhado por habitante x faixa populacional do município</vt:lpstr>
      <vt:lpstr>Estudo preliminar – Valor empenhado por habitante x faixa populacional do município</vt:lpstr>
      <vt:lpstr>Cenários</vt:lpstr>
      <vt:lpstr>Emendas e Programação Orçamentária</vt:lpstr>
      <vt:lpstr>TCU – CGU – MP - RELATÓRIO DO GRUPO DE TRABALHO OPORTUNIDADES DE MELHORIA NA GESTÃO DAS TRANSFERÊNCIAS DISCRICIONÁRIAS </vt:lpstr>
      <vt:lpstr> Orçamento Impositivo – impacto econômico-fiscal</vt:lpstr>
      <vt:lpstr>Frustração de Receitas x Discricionárias/resultados</vt:lpstr>
      <vt:lpstr>PEC nº 34/2019 – Impacto na rigidez orçamentária</vt:lpstr>
      <vt:lpstr>Apresentação do PowerPoint</vt:lpstr>
      <vt:lpstr>EVOLUÇÃO DA DESPESA PRIMÁRIA – 1997/2016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eugenio greggianin</dc:creator>
  <cp:lastModifiedBy>Andréia Mano da Silva Tavares</cp:lastModifiedBy>
  <cp:revision>430</cp:revision>
  <cp:lastPrinted>2019-06-13T12:19:29Z</cp:lastPrinted>
  <dcterms:created xsi:type="dcterms:W3CDTF">2014-04-10T23:51:19Z</dcterms:created>
  <dcterms:modified xsi:type="dcterms:W3CDTF">2019-06-13T12:36:25Z</dcterms:modified>
</cp:coreProperties>
</file>