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  <p:embeddedFont>
      <p:font typeface="Play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7dOjsI1RViyZXCyx3qkVOIatC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CBC75F-E47F-48C6-8279-2D2945B44E67}">
  <a:tblStyle styleId="{B8CBC75F-E47F-48C6-8279-2D2945B44E67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tcBdr/>
        <a:fill>
          <a:solidFill>
            <a:srgbClr val="CAD1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fcf0c9bfb_3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2efcf0c9bfb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bfe988b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bfe988b2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1bfe988b2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f440a0e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ef440a0e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2ef440a0e7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hyperlink" Target="http://drive.google.com/file/d/1gkShQQJXZm5jF0mL2mG43mFzJMU1caKt/vie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1"/>
            <a:ext cx="121919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2776950" y="2944157"/>
            <a:ext cx="66381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3600" b="1" i="0" u="none" strike="noStrike">
                <a:latin typeface="Montserrat"/>
                <a:ea typeface="Montserrat"/>
                <a:cs typeface="Montserrat"/>
                <a:sym typeface="Montserrat"/>
              </a:rPr>
              <a:t>COMISSÃO</a:t>
            </a:r>
            <a:r>
              <a:rPr lang="pt-BR" sz="36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600" b="1" i="0" u="none" strike="noStrike">
                <a:latin typeface="Montserrat"/>
                <a:ea typeface="Montserrat"/>
                <a:cs typeface="Montserrat"/>
                <a:sym typeface="Montserrat"/>
              </a:rPr>
              <a:t>PARLAMENTAR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3600" b="1" i="0" u="none" strike="noStrike">
                <a:latin typeface="Montserrat"/>
                <a:ea typeface="Montserrat"/>
                <a:cs typeface="Montserrat"/>
                <a:sym typeface="Montserrat"/>
              </a:rPr>
              <a:t>DAS APOSTAS ESPORTIVAS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343150" y="5617282"/>
            <a:ext cx="150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06.08.2024</a:t>
            </a:r>
            <a:endParaRPr sz="18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048750" y="871419"/>
            <a:ext cx="609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Senado Federal</a:t>
            </a:r>
            <a:endParaRPr sz="32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2791326" y="1656433"/>
            <a:ext cx="8213557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PORTARIA MF Nº 1.212 -  30.07.24</a:t>
            </a:r>
            <a:endParaRPr sz="2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2791326" y="2486526"/>
            <a:ext cx="750770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Estabelece procedimentos para repasse das destinações do produto da arrecadação da loteria de apostas de quota fixa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 txBox="1"/>
          <p:nvPr/>
        </p:nvSpPr>
        <p:spPr>
          <a:xfrm>
            <a:off x="5337477" y="2091300"/>
            <a:ext cx="71784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PORTARIA MF Nº 1.231  - 31.07.24</a:t>
            </a:r>
            <a:endParaRPr sz="2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5337475" y="2796600"/>
            <a:ext cx="62289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Estabelece regras e diretrizes para o jogo responsável e para as ações de comunicação, de publicidade e propaganda e de marketing, e regulamenta os direitos e deveres de apostadores e de agentes operadores, a serem observados na exploração comercial da modalidade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2791326" y="1656433"/>
            <a:ext cx="8213557" cy="11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PORTARIA MF Nº 1.233 - 31.07.24</a:t>
            </a:r>
            <a:endParaRPr sz="2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2614863" y="2567226"/>
            <a:ext cx="750770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Regulamenta o regime sancionador no âmbito da exploração comercial da modalidade lotérica de apostas de quota fixa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549101" y="2265608"/>
            <a:ext cx="82137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PORTARIA MF Nº 1.225  - 31.07.24</a:t>
            </a:r>
            <a:endParaRPr sz="2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549098" y="3176400"/>
            <a:ext cx="6214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Regulamenta o monitoramento e a fiscalização das atividades de exploração da modalidade lotérica de apostas de quota fixa e dos agentes operadores de apostas.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"/>
            <a:ext cx="121919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2978850" y="2545350"/>
            <a:ext cx="62343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COMPARATIVO JOGO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REGULAMENTADO X ILEGAL</a:t>
            </a:r>
            <a:endParaRPr sz="3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p11"/>
          <p:cNvGraphicFramePr/>
          <p:nvPr/>
        </p:nvGraphicFramePr>
        <p:xfrm>
          <a:off x="1398063" y="131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{B8CBC75F-E47F-48C6-8279-2D2945B44E67}</a:tableStyleId>
              </a:tblPr>
              <a:tblGrid>
                <a:gridCol w="387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JOGO REGULAMENTADO</a:t>
                      </a:r>
                      <a:endParaRPr sz="1800" i="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JOGO ILEGAL</a:t>
                      </a:r>
                      <a:endParaRPr sz="1800" i="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Paga muitos impostos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Não paga nenhum imposto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Paga 30 milhões pela licença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Não paga um centavo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quebrar regras perde licença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Faz o que bem entende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Tributa quem ganha acima de R$ 2112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Não tributa ninguém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Impossível usar para lavagem de dinheiro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Canal de lavagem de dinheiro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Vetadas as apostas de menores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Aceita aposta de qualquer um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Publicidade atende a normas padrão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Faz publicidade enganosa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Prevenção ao uso por ludopatas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Nenhuma prevenção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Garantia de pagamento de prêmios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garantia é zero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Sede e diretoria registados no MF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Impossível saber quem são os donos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Cumpre legislação anti-terrorismo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Nenhum compromisso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Cumpre legislação anti-Money Laundry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Nenhum compromisso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Multa por falhas e erros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Não pode ser punida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Escrutínio permanente do MF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Sem chance de controle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12"/>
          <p:cNvGraphicFramePr/>
          <p:nvPr/>
        </p:nvGraphicFramePr>
        <p:xfrm>
          <a:off x="981057" y="1716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{B8CBC75F-E47F-48C6-8279-2D2945B44E67}</a:tableStyleId>
              </a:tblPr>
              <a:tblGrid>
                <a:gridCol w="42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JOGO REGULAMENTADO</a:t>
                      </a:r>
                      <a:endParaRPr sz="1800" i="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JOGO ILEGAL</a:t>
                      </a:r>
                      <a:endParaRPr sz="1800" i="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CPF que aposta saca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Um CPF aposta. Outro pode sacar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CPF registrado a cada operação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Sem controle de CPFs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Apostador conhecido por KYC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Ninguém sabe quem é o apostador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Reconhecimento facial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Sem controle ou checagem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CPF tem que bater com face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Não há reconhecimento facial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Prega a diversão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Prega auferir dinheiro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 basicamente entretenimento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Incentivo ao uso como meio de vida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Pagamento somente por PIX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Aceita cartão de crédito e outros meios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Somente via bancos registrados no BC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Aceita qualquer meio de pagamento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Serão menos de 100 casas operando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São mais de 5.000 sites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838200" y="4119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Links vendendo criação 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de sites de apostas</a:t>
            </a:r>
            <a:br>
              <a:rPr lang="pt-BR" sz="3200" b="1">
                <a:latin typeface="Montserrat"/>
                <a:ea typeface="Montserrat"/>
                <a:cs typeface="Montserrat"/>
                <a:sym typeface="Montserrat"/>
              </a:rPr>
            </a:b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13" title="WhatsApp Video 2024-07-31 at 06.46.02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2712" y="1685312"/>
            <a:ext cx="4706575" cy="47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14"/>
          <p:cNvGraphicFramePr/>
          <p:nvPr/>
        </p:nvGraphicFramePr>
        <p:xfrm>
          <a:off x="2821858" y="430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{B8CBC75F-E47F-48C6-8279-2D2945B44E67}</a:tableStyleId>
              </a:tblPr>
              <a:tblGrid>
                <a:gridCol w="316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DEMONSTRATIVO DE CUSTOS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SOBRE VALOR DE APOSTA DE R$ 1.000,00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Ingresso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R$ 1.000,00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Prêmios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R$ 880,00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GGR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R$ 120,00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Impostos sobre GGR ISS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R$ 2,40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Impostos sobre GGR INSS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R$ 2,40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Impostos sobre GGR PIS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1,65%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R$ 1,98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Impostos sobre GGR COFINS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7,60%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R$ 9,12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Impostos sobre GGR CSLL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R$ 10,80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Impostos sobre GGR Lei 14.790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R$ 14,40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Taxa de Fiscalização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R$ 1,20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IRRF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Despesas operacionais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Plataforma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R$ 13,20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Marketing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R$ 12,00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Afiliados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R$ 18,00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 dos jogos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R$ 12,00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Despesas Fixas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Requisitos legais - Radar, Conar, GLI, Etc.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R$ 1,20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Administrativas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R$ 2,40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Recursos Humanos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R$ 2,40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Controladoria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R$ 1,20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R$ 1,20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Operações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R$ 2,40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 com transações Financeiras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1,5%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R$ 1,80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 com Anti-Fraude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1,5%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R$ 1,80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R$ 111,90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Lucro pré-IR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R$ 8,10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IRRF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R$ 2,03</a:t>
                      </a:r>
                      <a:endParaRPr sz="800" i="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Lucro </a:t>
                      </a:r>
                      <a:r>
                        <a:rPr lang="pt-BR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após</a:t>
                      </a:r>
                      <a:r>
                        <a:rPr lang="pt-BR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IR</a:t>
                      </a: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0070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R$ 6,08</a:t>
                      </a:r>
                      <a:endParaRPr sz="800" i="0" u="none" strike="noStrike" cap="none">
                        <a:solidFill>
                          <a:srgbClr val="0070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0070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7,30%</a:t>
                      </a:r>
                      <a:endParaRPr sz="800" i="0" u="none" strike="noStrike" cap="none">
                        <a:solidFill>
                          <a:srgbClr val="0070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500" marR="5500" marT="550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2efcf0c9bfb_3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"/>
            <a:ext cx="121919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efcf0c9bfb_3_14"/>
          <p:cNvSpPr txBox="1"/>
          <p:nvPr/>
        </p:nvSpPr>
        <p:spPr>
          <a:xfrm>
            <a:off x="3426900" y="3088200"/>
            <a:ext cx="53382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9999"/>
              <a:buFont typeface="Arial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sz="3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1bfe988b2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1bfe988b2d_0_0"/>
          <p:cNvSpPr txBox="1">
            <a:spLocks noGrp="1"/>
          </p:cNvSpPr>
          <p:nvPr>
            <p:ph type="title"/>
          </p:nvPr>
        </p:nvSpPr>
        <p:spPr>
          <a:xfrm>
            <a:off x="5368975" y="889425"/>
            <a:ext cx="649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Legalização das apostas on-line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g21bfe988b2d_0_0"/>
          <p:cNvSpPr txBox="1">
            <a:spLocks noGrp="1"/>
          </p:cNvSpPr>
          <p:nvPr>
            <p:ph type="body" idx="1"/>
          </p:nvPr>
        </p:nvSpPr>
        <p:spPr>
          <a:xfrm>
            <a:off x="5368975" y="2297475"/>
            <a:ext cx="588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Lei 13.756 de 12/12/2018 – Cria a modalidade de apostas de quota-fixa.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Lei 14.790 de 30/12/2023 – Estabelece as condições gerais e regramentos para funcionamento das apostas esportivas e jogos online.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IC 360,  Sport Radar,  Stats Performance  e  Genius/Ibia.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1636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Pré-Credenciamento  -  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Portaria 1330 de 26/10/2023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838200" y="3097400"/>
            <a:ext cx="105156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 portaria, editada antes mesmo da Lei 14.790, abriu para o pré-credenciamento de interessados e 134 empresas se inscreveram;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Também trazia os primeiros elementos de condições gerais de operação;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As primeiras normas contra lavagem de dinheiro;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Direitos e deveres dos jogadores, e;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Normas de jogo responsável.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964750" y="637775"/>
            <a:ext cx="615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Credenciamento de Laboratórios/Certificação - Portaria 300 de 23/02/2024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964750" y="2098275"/>
            <a:ext cx="595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 Portaria trouxe os parâmetros a serem obedecidos pelos laboratórios de certificação para demonstrar sua capacidade técnica em certificar de acordo com os requerimentos solicitados pelo regulador. Até o presente momento 5 empresas foram credenciadas pelo MF para atestar se operadores, plataformas e desenvolvedores estão dentro das normas estabelecidas pelo Governo Brasileiro. São elas: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288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GLI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288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BMM Spain Testlabs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288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ECOgra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288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Gaming Associates Europe Ltd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288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Quinel Limited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5368950" y="1120125"/>
            <a:ext cx="59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Meios de pagamento – Portaria 615 de 16/04/2024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5515750" y="2580625"/>
            <a:ext cx="583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 portaria será um dos grandes problemas para os operadores ilegais a partir de 01/01/2025.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Ela estabelece quais os meios de pagamento serão aceitos, quais não  podem ser empregados (como cartões de crédito, por ex.), os controles a serem exercidos pelo BC e a impossibilidade de usar qualquer meio de pagamento que não seja registrado no Banco Central.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1750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Requisitos Técnicos e de Segurança dos sistemas de apostas – Portaria 722 de 02/05/2024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38200" y="3210800"/>
            <a:ext cx="105156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 Portaria traz os requisitos técnicos e de segurança das plataformas de apostas esportivas e jogos online a serem usados pelos operadores.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O sistema de apostas deve fornecer todas as movimentações realizadas pelos apostadores, identificar tentativas de fraudes, possibilitar a geolocalização do apostador e manter todos os dados gravados dos últimos 5 anos de operação.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838200" y="1425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Autorização, Procedimentos e exigências – 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Portaria 827 de 21/05/2024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838200" y="2885600"/>
            <a:ext cx="105156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 é a Portaria mais abrangente: A que cria regras de quem pode operar jogos no Brasil.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Estabelece valores pelas licenças, estabelece paradigmas para empresas, sócios e beneficiários.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 documentação exigida é das mais severas do mundo, se não for a mais rigorosa. São mais de 30 páginas de exigências que fazem qualquer pretendente a uma licença entender a seriedade do sistema brasileiro.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As exigências se equiparam àquelas necessárias para abrir  um banco no Brasil.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5212350" y="1204025"/>
            <a:ext cx="644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Lavagem de Dinheiro – 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Portaria 1.143 de 11/07/2024</a:t>
            </a:r>
            <a:br>
              <a:rPr lang="pt-BR" sz="3200" b="1">
                <a:latin typeface="Montserrat"/>
                <a:ea typeface="Montserrat"/>
                <a:cs typeface="Montserrat"/>
                <a:sym typeface="Montserrat"/>
              </a:rPr>
            </a:b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5264800" y="2664525"/>
            <a:ext cx="6393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Esta Portaria trata de políticas, procedimentos e controles a serem exercidos pelos operadores de modo a prevenir a Lavagem de Dinheiro, Financiamento ao Terrorismo e Proliferação de Armas de Destruição em Massa. Os parâmetros estabelecidos nesta portaria não tem paralelo na legislação nacional para nenhum outro setor.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f440a0e7a_0_2"/>
          <p:cNvSpPr txBox="1">
            <a:spLocks noGrp="1"/>
          </p:cNvSpPr>
          <p:nvPr>
            <p:ph type="title"/>
          </p:nvPr>
        </p:nvSpPr>
        <p:spPr>
          <a:xfrm>
            <a:off x="952359" y="1162775"/>
            <a:ext cx="7979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62500"/>
              <a:buNone/>
            </a:pPr>
            <a:r>
              <a:rPr lang="pt-BR" sz="3200" b="1">
                <a:latin typeface="Montserrat"/>
                <a:ea typeface="Montserrat"/>
                <a:cs typeface="Montserrat"/>
                <a:sym typeface="Montserrat"/>
              </a:rPr>
              <a:t>Portaria MF Nº 1.207 - 30.07.24</a:t>
            </a:r>
            <a:br>
              <a:rPr lang="pt-BR" sz="1800">
                <a:latin typeface="Calibri"/>
                <a:ea typeface="Calibri"/>
                <a:cs typeface="Calibri"/>
                <a:sym typeface="Calibri"/>
              </a:rPr>
            </a:br>
            <a:br>
              <a:rPr lang="pt-BR" sz="1800">
                <a:latin typeface="Calibri"/>
                <a:ea typeface="Calibri"/>
                <a:cs typeface="Calibri"/>
                <a:sym typeface="Calibri"/>
              </a:rPr>
            </a:br>
            <a:endParaRPr sz="4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g2ef440a0e7a_0_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Estabelece os requisitos técnicos dos</a:t>
            </a:r>
            <a:r>
              <a:rPr lang="pt-BR"/>
              <a:t> 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jogos on-line e dos estúdios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de jogos ao vivo a serem observados pelos</a:t>
            </a:r>
            <a:r>
              <a:rPr lang="pt-BR"/>
              <a:t> 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operadores.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Widescreen</PresentationFormat>
  <Paragraphs>186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Montserrat SemiBold</vt:lpstr>
      <vt:lpstr>Arial</vt:lpstr>
      <vt:lpstr>Play</vt:lpstr>
      <vt:lpstr>Calibri</vt:lpstr>
      <vt:lpstr>Montserrat</vt:lpstr>
      <vt:lpstr>Tema do Office</vt:lpstr>
      <vt:lpstr>Apresentação do PowerPoint</vt:lpstr>
      <vt:lpstr>Legalização das apostas on-line</vt:lpstr>
      <vt:lpstr>Pré-Credenciamento  -   Portaria 1330 de 26/10/2023</vt:lpstr>
      <vt:lpstr>Credenciamento de Laboratórios/Certificação - Portaria 300 de 23/02/2024</vt:lpstr>
      <vt:lpstr>Meios de pagamento – Portaria 615 de 16/04/2024</vt:lpstr>
      <vt:lpstr>Requisitos Técnicos e de Segurança dos sistemas de apostas – Portaria 722 de 02/05/2024</vt:lpstr>
      <vt:lpstr>Autorização, Procedimentos e exigências –  Portaria 827 de 21/05/2024</vt:lpstr>
      <vt:lpstr>Lavagem de Dinheiro –  Portaria 1.143 de 11/07/2024 </vt:lpstr>
      <vt:lpstr>Portaria MF Nº 1.207 - 30.07.24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Links vendendo criação  de sites de apostas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Wesley Cardia</dc:creator>
  <cp:lastModifiedBy>Wesley Cardia</cp:lastModifiedBy>
  <cp:revision>1</cp:revision>
  <dcterms:created xsi:type="dcterms:W3CDTF">2024-07-15T21:13:23Z</dcterms:created>
  <dcterms:modified xsi:type="dcterms:W3CDTF">2024-08-02T14:06:38Z</dcterms:modified>
</cp:coreProperties>
</file>