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829" r:id="rId3"/>
    <p:sldId id="830" r:id="rId4"/>
    <p:sldId id="832" r:id="rId5"/>
    <p:sldId id="831" r:id="rId6"/>
    <p:sldId id="834" r:id="rId7"/>
    <p:sldId id="833" r:id="rId8"/>
    <p:sldId id="836" r:id="rId9"/>
    <p:sldId id="827" r:id="rId10"/>
    <p:sldId id="835" r:id="rId11"/>
    <p:sldId id="261" r:id="rId12"/>
  </p:sldIdLst>
  <p:sldSz cx="12192000" cy="6858000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F00"/>
    <a:srgbClr val="0B0456"/>
    <a:srgbClr val="F86652"/>
    <a:srgbClr val="F6A539"/>
    <a:srgbClr val="E8F100"/>
    <a:srgbClr val="DDDDDD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1" autoAdjust="0"/>
    <p:restoredTop sz="89483"/>
  </p:normalViewPr>
  <p:slideViewPr>
    <p:cSldViewPr snapToGrid="0">
      <p:cViewPr varScale="1">
        <p:scale>
          <a:sx n="74" d="100"/>
          <a:sy n="74" d="100"/>
        </p:scale>
        <p:origin x="816" y="78"/>
      </p:cViewPr>
      <p:guideLst>
        <p:guide orient="horz" pos="2160"/>
        <p:guide pos="55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E0610E-C73E-B240-A2E9-720F18280119}" type="datetimeFigureOut">
              <a:rPr lang="pt-BR" smtClean="0"/>
              <a:t>02/08/2022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6B4026-DCE5-F149-8BA4-94C44D20E9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1695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E8966-67FF-4F7A-8FDE-A87E531FBD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53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E8966-67FF-4F7A-8FDE-A87E531FBD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29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E8966-67FF-4F7A-8FDE-A87E531FBD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13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E8966-67FF-4F7A-8FDE-A87E531FBD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55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Número de Slide 5">
            <a:extLst>
              <a:ext uri="{FF2B5EF4-FFF2-40B4-BE49-F238E27FC236}">
                <a16:creationId xmlns:a16="http://schemas.microsoft.com/office/drawing/2014/main" xmlns="" id="{E3845D80-25EA-45A6-AFCF-24C4BA3EEC35}"/>
              </a:ext>
            </a:extLst>
          </p:cNvPr>
          <p:cNvSpPr txBox="1">
            <a:spLocks/>
          </p:cNvSpPr>
          <p:nvPr userDrawn="1"/>
        </p:nvSpPr>
        <p:spPr>
          <a:xfrm>
            <a:off x="6135189" y="6508750"/>
            <a:ext cx="5371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500" b="0" kern="1200">
                <a:solidFill>
                  <a:srgbClr val="0B0456"/>
                </a:solidFill>
                <a:latin typeface="Biome" panose="020B0503030204020804" pitchFamily="34" charset="0"/>
                <a:ea typeface="+mn-ea"/>
                <a:cs typeface="Biome" panose="020B05030302040208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NOME DA APRESENTAÇÃO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2F1C6A-78B9-4299-B8CC-17C8D39DC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CDE4794-3510-4C6B-A15C-C1E1FE4CA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3C05F34-2FFC-4B2A-8D93-5E6BE2E41D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C9FEF6-CC70-443F-85E1-18BCF5290382}" type="datetimeFigureOut">
              <a:rPr lang="pt-BR" smtClean="0"/>
              <a:t>02/08/2022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DD3D878-ED98-4890-8CD8-23639A3B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D1A994D-B4C6-4F98-995D-E8F4B22FE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8574" y="6356350"/>
            <a:ext cx="5371011" cy="365125"/>
          </a:xfrm>
          <a:prstGeom prst="rect">
            <a:avLst/>
          </a:prstGeom>
        </p:spPr>
        <p:txBody>
          <a:bodyPr/>
          <a:lstStyle/>
          <a:p>
            <a:fld id="{675A96BD-44E6-44B1-A45F-3E55CC03C84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6FCA2606-C0FA-420E-AFB6-901B17D39287}"/>
              </a:ext>
            </a:extLst>
          </p:cNvPr>
          <p:cNvSpPr/>
          <p:nvPr userDrawn="1"/>
        </p:nvSpPr>
        <p:spPr>
          <a:xfrm>
            <a:off x="-145774" y="-92765"/>
            <a:ext cx="12523304" cy="7076661"/>
          </a:xfrm>
          <a:prstGeom prst="rect">
            <a:avLst/>
          </a:prstGeom>
          <a:solidFill>
            <a:srgbClr val="0B04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CB70F1DC-E0AB-4C5A-B4EE-B878A98E5409}"/>
              </a:ext>
            </a:extLst>
          </p:cNvPr>
          <p:cNvSpPr txBox="1">
            <a:spLocks/>
          </p:cNvSpPr>
          <p:nvPr userDrawn="1"/>
        </p:nvSpPr>
        <p:spPr>
          <a:xfrm>
            <a:off x="1524000" y="2531165"/>
            <a:ext cx="9144000" cy="978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>
                <a:solidFill>
                  <a:srgbClr val="C1EF0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Título da apresentação</a:t>
            </a:r>
            <a:endParaRPr lang="pt-BR" sz="5400" dirty="0">
              <a:solidFill>
                <a:srgbClr val="C1EF00"/>
              </a:solidFill>
              <a:latin typeface="Biome" panose="020B0502040204020203" pitchFamily="34" charset="0"/>
              <a:cs typeface="Biome" panose="020B0502040204020203" pitchFamily="34" charset="0"/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xmlns="" id="{DCA97AF2-A7E7-4AD4-844A-691F0CA76A85}"/>
              </a:ext>
            </a:extLst>
          </p:cNvPr>
          <p:cNvSpPr txBox="1">
            <a:spLocks/>
          </p:cNvSpPr>
          <p:nvPr userDrawn="1"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>
                <a:solidFill>
                  <a:srgbClr val="E8F100"/>
                </a:solidFill>
                <a:latin typeface="Biome Light" panose="020B0502040204020203" pitchFamily="34" charset="0"/>
                <a:cs typeface="Biome Light" panose="020B0502040204020203" pitchFamily="34" charset="0"/>
              </a:rPr>
              <a:t>Subtítulo da apresentação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CBEA18C4-12EF-4CDA-9D10-48F3813FA9A0}"/>
              </a:ext>
            </a:extLst>
          </p:cNvPr>
          <p:cNvSpPr/>
          <p:nvPr userDrawn="1"/>
        </p:nvSpPr>
        <p:spPr>
          <a:xfrm>
            <a:off x="616226" y="606287"/>
            <a:ext cx="10959548" cy="5645426"/>
          </a:xfrm>
          <a:prstGeom prst="roundRect">
            <a:avLst/>
          </a:prstGeom>
          <a:noFill/>
          <a:ln w="38100">
            <a:solidFill>
              <a:srgbClr val="C1E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E51FDF81-4ACF-4BF6-AD05-EA5769B4C7B3}"/>
              </a:ext>
            </a:extLst>
          </p:cNvPr>
          <p:cNvSpPr/>
          <p:nvPr userDrawn="1"/>
        </p:nvSpPr>
        <p:spPr>
          <a:xfrm>
            <a:off x="4187314" y="5565912"/>
            <a:ext cx="3817372" cy="10866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 descr="Uma imagem contendo desenho&#10;&#10;Descrição gerada automaticamente">
            <a:extLst>
              <a:ext uri="{FF2B5EF4-FFF2-40B4-BE49-F238E27FC236}">
                <a16:creationId xmlns:a16="http://schemas.microsoft.com/office/drawing/2014/main" xmlns="" id="{DBBC72F5-6930-451A-B2CA-2C175A1128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58" y="5689411"/>
            <a:ext cx="3606084" cy="80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6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B66127-4446-4305-A14A-B93F866D6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D012262C-F865-4FDD-991D-672B99C70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6278CE5-ACD6-48E2-A138-00A6CAA9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C9FEF6-CC70-443F-85E1-18BCF5290382}" type="datetimeFigureOut">
              <a:rPr lang="pt-BR" smtClean="0"/>
              <a:t>02/08/2022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067E02C-4F57-4F0F-B299-9C23CD1C2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D1B131F-5BC9-4F45-B7F3-FADE02B66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8574" y="6356350"/>
            <a:ext cx="5371011" cy="365125"/>
          </a:xfrm>
          <a:prstGeom prst="rect">
            <a:avLst/>
          </a:prstGeom>
        </p:spPr>
        <p:txBody>
          <a:bodyPr/>
          <a:lstStyle/>
          <a:p>
            <a:fld id="{675A96BD-44E6-44B1-A45F-3E55CC03C8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41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B3F76AF-A36F-467B-BEB2-3F56406BC3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F23BD03A-43D3-443D-B7EB-7958DC406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D2EFD34-00DC-4596-9189-76799D18A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C9FEF6-CC70-443F-85E1-18BCF5290382}" type="datetimeFigureOut">
              <a:rPr lang="pt-BR" smtClean="0"/>
              <a:t>02/08/2022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AA7FB10-2F94-49DD-A9F5-B8E2A7622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E21A5AC-2515-467E-B459-D82094CB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8574" y="6356350"/>
            <a:ext cx="5371011" cy="365125"/>
          </a:xfrm>
          <a:prstGeom prst="rect">
            <a:avLst/>
          </a:prstGeom>
        </p:spPr>
        <p:txBody>
          <a:bodyPr/>
          <a:lstStyle/>
          <a:p>
            <a:fld id="{675A96BD-44E6-44B1-A45F-3E55CC03C8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8988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3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0B86851-C20F-48F9-8C09-01D15D6B1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595C749-9A7F-43D5-9DDB-247C6D03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C9FEF6-CC70-443F-85E1-18BCF5290382}" type="datetimeFigureOut">
              <a:rPr lang="pt-BR" smtClean="0"/>
              <a:t>02/08/2022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6A5AB8D-01A9-48CC-8CB0-DE313B4CD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srgbClr val="0B0456"/>
                </a:solidFill>
                <a:effectLst/>
                <a:uLnTx/>
                <a:uFillTx/>
                <a:latin typeface="Biome" panose="020B0503030204020804" pitchFamily="34" charset="0"/>
                <a:ea typeface="+mn-ea"/>
                <a:cs typeface="Biome" panose="020B0503030204020804" pitchFamily="34" charset="0"/>
              </a:rPr>
              <a:t>NOME DA APRESENTAÇÃO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77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17A6EF-B908-444D-8B92-5C36C15FB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59C3E9E-71D2-42EE-9CCE-32833C17A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86424A7-5E42-4B76-B94E-24C0EEC98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C9FEF6-CC70-443F-85E1-18BCF5290382}" type="datetimeFigureOut">
              <a:rPr lang="pt-BR" smtClean="0"/>
              <a:t>02/08/2022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1CA96A0-A71B-4989-B1C3-09A29B695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FBB6DB7-FBD5-48D4-ABA3-1106EA8B7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8574" y="6356350"/>
            <a:ext cx="5371011" cy="365125"/>
          </a:xfrm>
          <a:prstGeom prst="rect">
            <a:avLst/>
          </a:prstGeom>
        </p:spPr>
        <p:txBody>
          <a:bodyPr/>
          <a:lstStyle/>
          <a:p>
            <a:fld id="{675A96BD-44E6-44B1-A45F-3E55CC03C8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543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2A20EC-0CFA-47DB-8511-6955CD23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E682955-089E-4D73-BE88-91B05E10FB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8F356728-1067-48EE-962F-C437DFF38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DB35D673-A433-4FE9-BB1B-786087CFA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C9FEF6-CC70-443F-85E1-18BCF5290382}" type="datetimeFigureOut">
              <a:rPr lang="pt-BR" smtClean="0"/>
              <a:t>02/08/2022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540C7B00-E48C-47CA-A13B-B3E8644A0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5196141-917D-44F6-BC23-24C9FBEE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8574" y="6356350"/>
            <a:ext cx="5371011" cy="365125"/>
          </a:xfrm>
          <a:prstGeom prst="rect">
            <a:avLst/>
          </a:prstGeom>
        </p:spPr>
        <p:txBody>
          <a:bodyPr/>
          <a:lstStyle/>
          <a:p>
            <a:fld id="{675A96BD-44E6-44B1-A45F-3E55CC03C8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671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3C4F6B-18E9-4F3A-AD81-95E324079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B0638B9-7E02-4CBA-8CB6-54BCD67F5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3E732145-C121-41B8-81CA-CEFCBCB60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2AF7FB22-940D-486F-B488-28F4463C83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723F36B3-149C-488E-8C3E-4DDD40AB3E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7F02648D-426F-4D1A-9687-C77EB788B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C9FEF6-CC70-443F-85E1-18BCF5290382}" type="datetimeFigureOut">
              <a:rPr lang="pt-BR" smtClean="0"/>
              <a:t>02/08/2022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87D28BA4-F7FC-4893-A147-6F688DB0D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74097CCD-7B7A-42E3-A4E4-2F412BE75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8574" y="6356350"/>
            <a:ext cx="5371011" cy="365125"/>
          </a:xfrm>
          <a:prstGeom prst="rect">
            <a:avLst/>
          </a:prstGeom>
        </p:spPr>
        <p:txBody>
          <a:bodyPr/>
          <a:lstStyle/>
          <a:p>
            <a:fld id="{675A96BD-44E6-44B1-A45F-3E55CC03C8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274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202B17-0BE8-4208-AB3F-8D556E385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AB472506-B2E2-4B03-97B3-2D83608751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C9FEF6-CC70-443F-85E1-18BCF5290382}" type="datetimeFigureOut">
              <a:rPr lang="pt-BR" smtClean="0"/>
              <a:t>02/08/2022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47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E76E0FDF-AC21-4DC8-BD94-2ED0278292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C9FEF6-CC70-443F-85E1-18BCF5290382}" type="datetimeFigureOut">
              <a:rPr lang="pt-BR" smtClean="0"/>
              <a:t>02/08/2022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8A2D64DB-9A5B-483C-BDE8-6B98FB7B4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4EDC382C-77A8-4410-B4D7-D8209D214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8574" y="6356350"/>
            <a:ext cx="5371011" cy="365125"/>
          </a:xfrm>
          <a:prstGeom prst="rect">
            <a:avLst/>
          </a:prstGeom>
        </p:spPr>
        <p:txBody>
          <a:bodyPr/>
          <a:lstStyle/>
          <a:p>
            <a:fld id="{675A96BD-44E6-44B1-A45F-3E55CC03C8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61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04275F-A752-41F2-9327-5E1827249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26688A1-52B7-4B74-B258-23E4FC572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15808D4C-9529-4D93-A18A-370B58FE0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7FFF568-ADD5-4ABC-82D9-CF2542EF5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C9FEF6-CC70-443F-85E1-18BCF5290382}" type="datetimeFigureOut">
              <a:rPr lang="pt-BR" smtClean="0"/>
              <a:t>02/08/2022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457F8708-37BA-4C36-ABE4-6CC8C3EAC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EBE6A0DC-9162-4670-B6D2-9FA03E4BE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8574" y="6356350"/>
            <a:ext cx="5371011" cy="365125"/>
          </a:xfrm>
          <a:prstGeom prst="rect">
            <a:avLst/>
          </a:prstGeom>
        </p:spPr>
        <p:txBody>
          <a:bodyPr/>
          <a:lstStyle/>
          <a:p>
            <a:fld id="{675A96BD-44E6-44B1-A45F-3E55CC03C8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395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18B0BF-E33C-48CA-94C2-5104B28E9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0BED2093-FBD6-401D-BE29-2A2C4CA507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2D75AA32-B7E4-40FB-ACA4-5E80D21AB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44EAA33F-3CFA-4B1A-B4D4-3031FA0530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C9FEF6-CC70-443F-85E1-18BCF5290382}" type="datetimeFigureOut">
              <a:rPr lang="pt-BR" smtClean="0"/>
              <a:t>02/08/2022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1556DD21-CB3E-414F-9E20-4D33C3717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AE792214-ABA9-4F13-A769-B61BFC5B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8574" y="6356350"/>
            <a:ext cx="5371011" cy="365125"/>
          </a:xfrm>
          <a:prstGeom prst="rect">
            <a:avLst/>
          </a:prstGeom>
        </p:spPr>
        <p:txBody>
          <a:bodyPr/>
          <a:lstStyle/>
          <a:p>
            <a:fld id="{675A96BD-44E6-44B1-A45F-3E55CC03C8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13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AB1DDF90-9028-4896-AA13-0DF088B73EDF}"/>
              </a:ext>
            </a:extLst>
          </p:cNvPr>
          <p:cNvSpPr/>
          <p:nvPr userDrawn="1"/>
        </p:nvSpPr>
        <p:spPr>
          <a:xfrm>
            <a:off x="-106017" y="-92765"/>
            <a:ext cx="12443791" cy="7050156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BD353FF9-74D7-4D2A-BCA7-5777202E8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7C417D2-6225-4AC6-8373-DFEF11E43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xmlns="" id="{15CE741F-F725-4FB0-BF61-4844BC3DB96F}"/>
              </a:ext>
            </a:extLst>
          </p:cNvPr>
          <p:cNvSpPr/>
          <p:nvPr userDrawn="1"/>
        </p:nvSpPr>
        <p:spPr>
          <a:xfrm>
            <a:off x="10745983" y="378248"/>
            <a:ext cx="1099804" cy="10998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EEA5E812-644D-4C7A-B76E-56561108A0D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185" y="467365"/>
            <a:ext cx="927400" cy="944094"/>
          </a:xfrm>
          <a:prstGeom prst="rect">
            <a:avLst/>
          </a:prstGeom>
        </p:spPr>
      </p:pic>
      <p:cxnSp>
        <p:nvCxnSpPr>
          <p:cNvPr id="8" name="Conector reto 5">
            <a:extLst>
              <a:ext uri="{FF2B5EF4-FFF2-40B4-BE49-F238E27FC236}">
                <a16:creationId xmlns:a16="http://schemas.microsoft.com/office/drawing/2014/main" xmlns="" id="{90329773-0AA7-CC40-8519-3E5F34F652BA}"/>
              </a:ext>
            </a:extLst>
          </p:cNvPr>
          <p:cNvCxnSpPr>
            <a:cxnSpLocks/>
          </p:cNvCxnSpPr>
          <p:nvPr userDrawn="1"/>
        </p:nvCxnSpPr>
        <p:spPr>
          <a:xfrm>
            <a:off x="956603" y="1519751"/>
            <a:ext cx="10397197" cy="0"/>
          </a:xfrm>
          <a:prstGeom prst="line">
            <a:avLst/>
          </a:prstGeom>
          <a:ln w="50800">
            <a:gradFill flip="none" rotWithShape="1">
              <a:gsLst>
                <a:gs pos="0">
                  <a:srgbClr val="DDDDDD"/>
                </a:gs>
                <a:gs pos="100000">
                  <a:srgbClr val="C1EF00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xmlns="" id="{CA1C6FEB-AFEE-1046-9AAB-36B0DFFE8C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80355" y="6356350"/>
            <a:ext cx="5371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defRPr>
            </a:lvl1pPr>
          </a:lstStyle>
          <a:p>
            <a:r>
              <a:rPr lang="pt-BR" dirty="0"/>
              <a:t>Reflexões sobre a Pandemia</a:t>
            </a:r>
          </a:p>
        </p:txBody>
      </p:sp>
    </p:spTree>
    <p:extLst>
      <p:ext uri="{BB962C8B-B14F-4D97-AF65-F5344CB8AC3E}">
        <p14:creationId xmlns:p14="http://schemas.microsoft.com/office/powerpoint/2010/main" val="383463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alto.gov.br/ccivil_03/decreto/1980-1989/1985-1987/d93277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antigo.enap.gov.br/downloads/livro_rouanet.pdf" TargetMode="External"/><Relationship Id="rId4" Type="http://schemas.openxmlformats.org/officeDocument/2006/relationships/hyperlink" Target="http://www.planalto.gov.br/ccivil_03/leis/L7834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FF0A837D-AFA4-4792-AA29-9A1B275BFD81}"/>
              </a:ext>
            </a:extLst>
          </p:cNvPr>
          <p:cNvSpPr/>
          <p:nvPr/>
        </p:nvSpPr>
        <p:spPr>
          <a:xfrm>
            <a:off x="-145774" y="-92765"/>
            <a:ext cx="12523304" cy="7076661"/>
          </a:xfrm>
          <a:prstGeom prst="rect">
            <a:avLst/>
          </a:prstGeom>
          <a:solidFill>
            <a:srgbClr val="0B04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BBF1B4-D547-48AF-9C87-7FE7E211A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31165"/>
            <a:ext cx="9144000" cy="978798"/>
          </a:xfrm>
        </p:spPr>
        <p:txBody>
          <a:bodyPr>
            <a:normAutofit fontScale="90000"/>
          </a:bodyPr>
          <a:lstStyle/>
          <a:p>
            <a:r>
              <a:rPr lang="pt-BR" sz="5400" b="1" dirty="0">
                <a:solidFill>
                  <a:srgbClr val="C1EF0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Assédio Institucional ou </a:t>
            </a:r>
            <a:r>
              <a:rPr lang="pt-BR" sz="5400" b="1" i="1" dirty="0">
                <a:solidFill>
                  <a:srgbClr val="C1EF0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Como Maximizar o Erro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3D5D1DF-A3AD-42A1-B0B4-875D1AEF5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963875"/>
          </a:xfrm>
        </p:spPr>
        <p:txBody>
          <a:bodyPr>
            <a:normAutofit/>
          </a:bodyPr>
          <a:lstStyle/>
          <a:p>
            <a:pPr algn="r"/>
            <a:r>
              <a:rPr lang="pt-BR" dirty="0">
                <a:solidFill>
                  <a:srgbClr val="E8F100"/>
                </a:solidFill>
                <a:latin typeface="Biome Light" panose="020B0502040204020203" pitchFamily="34" charset="0"/>
                <a:cs typeface="Biome Light" panose="020B0502040204020203" pitchFamily="34" charset="0"/>
              </a:rPr>
              <a:t>Gestão Governamental</a:t>
            </a:r>
          </a:p>
          <a:p>
            <a:endParaRPr lang="pt-BR" dirty="0">
              <a:solidFill>
                <a:srgbClr val="E8F100"/>
              </a:solidFill>
              <a:latin typeface="Biome Light" panose="020B0502040204020203" pitchFamily="34" charset="0"/>
              <a:cs typeface="Biome Light" panose="020B0502040204020203" pitchFamily="34" charset="0"/>
            </a:endParaRPr>
          </a:p>
          <a:p>
            <a:pPr algn="r"/>
            <a:endParaRPr lang="pt-BR" dirty="0">
              <a:solidFill>
                <a:srgbClr val="E8F100"/>
              </a:solidFill>
              <a:latin typeface="Biome Light" panose="020B0502040204020203" pitchFamily="34" charset="0"/>
              <a:cs typeface="Biome Light" panose="020B0502040204020203" pitchFamily="34" charset="0"/>
            </a:endParaRPr>
          </a:p>
          <a:p>
            <a:pPr algn="r"/>
            <a:r>
              <a:rPr lang="pt-BR" dirty="0">
                <a:solidFill>
                  <a:srgbClr val="E8F100"/>
                </a:solidFill>
                <a:latin typeface="Biome Light" panose="020B0502040204020203" pitchFamily="34" charset="0"/>
                <a:cs typeface="Biome Light" panose="020B0502040204020203" pitchFamily="34" charset="0"/>
              </a:rPr>
              <a:t>02 de agosto de 2022</a:t>
            </a:r>
          </a:p>
          <a:p>
            <a:endParaRPr lang="pt-BR" dirty="0">
              <a:solidFill>
                <a:srgbClr val="E8F100"/>
              </a:solidFill>
              <a:latin typeface="Biome Light" panose="020B0502040204020203" pitchFamily="34" charset="0"/>
              <a:cs typeface="Biome Light" panose="020B0502040204020203" pitchFamily="34" charset="0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xmlns="" id="{BA8BD928-765B-4E03-A49F-7E14865EEB7D}"/>
              </a:ext>
            </a:extLst>
          </p:cNvPr>
          <p:cNvSpPr/>
          <p:nvPr/>
        </p:nvSpPr>
        <p:spPr>
          <a:xfrm>
            <a:off x="616226" y="606287"/>
            <a:ext cx="10959548" cy="5645426"/>
          </a:xfrm>
          <a:prstGeom prst="roundRect">
            <a:avLst/>
          </a:prstGeom>
          <a:noFill/>
          <a:ln w="38100">
            <a:solidFill>
              <a:srgbClr val="C1E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xmlns="" id="{55E3A5D5-3003-44CB-94B0-994A986F0302}"/>
              </a:ext>
            </a:extLst>
          </p:cNvPr>
          <p:cNvSpPr/>
          <p:nvPr/>
        </p:nvSpPr>
        <p:spPr>
          <a:xfrm>
            <a:off x="4128052" y="5617987"/>
            <a:ext cx="3935895" cy="9141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 descr="Uma imagem contendo desenho&#10;&#10;Descrição gerada automaticamente">
            <a:extLst>
              <a:ext uri="{FF2B5EF4-FFF2-40B4-BE49-F238E27FC236}">
                <a16:creationId xmlns:a16="http://schemas.microsoft.com/office/drawing/2014/main" xmlns="" id="{DCE70B6E-6832-4ADC-A11E-4EC9AAED3F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58" y="5670997"/>
            <a:ext cx="3606084" cy="80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6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3DD0FE5-A4D1-4358-9039-9B7F88D0C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Deformidades do PL 252/2003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D1A53F40-8101-4E82-B843-84D73975D412}"/>
              </a:ext>
            </a:extLst>
          </p:cNvPr>
          <p:cNvSpPr/>
          <p:nvPr/>
        </p:nvSpPr>
        <p:spPr>
          <a:xfrm>
            <a:off x="995298" y="1583383"/>
            <a:ext cx="1012990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Aprimoramentos ao “</a:t>
            </a:r>
            <a:r>
              <a:rPr lang="pt-BR" sz="2000" b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CAPÍTULO VI – DO PROGRAMA DE FORMAÇÃO</a:t>
            </a:r>
            <a:r>
              <a:rPr lang="pt-BR" sz="2000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”: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B0456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B0456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Há necessidade de ampla discussão sobre as metodologias e distorções éticas que podem ser causados pela </a:t>
            </a:r>
            <a:r>
              <a:rPr lang="pt-BR" sz="2400" u="sng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EXECUÇÃO CONTROLADA DAS ATRIBUIÇÕES DO POSTO</a:t>
            </a:r>
            <a:r>
              <a:rPr lang="pt-BR" sz="2400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. (Art. 11, § § 1º, 3º e 4º)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Quais são os critérios, quem faz a avaliação e quais as possibilidades de recurso?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Adicionalmente, 50% da nota final é peso demasiado excessivo para modalidade tão subjetiva (Art. 11, §5º)</a:t>
            </a:r>
          </a:p>
          <a:p>
            <a:pPr lvl="1"/>
            <a:endParaRPr lang="pt-BR" sz="2000" dirty="0">
              <a:solidFill>
                <a:srgbClr val="0B0456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B0456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Não deveria o </a:t>
            </a:r>
            <a:r>
              <a:rPr lang="pt-BR" sz="2000" b="1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programa de formação ser medido em carga horária </a:t>
            </a:r>
            <a:r>
              <a:rPr lang="pt-BR" sz="2000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ou horas/aula no lugar de meses? (Art. 11, §7º)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Não deveria ser estabelecido duração mínima no lugar de máxima?</a:t>
            </a:r>
          </a:p>
        </p:txBody>
      </p:sp>
    </p:spTree>
    <p:extLst>
      <p:ext uri="{BB962C8B-B14F-4D97-AF65-F5344CB8AC3E}">
        <p14:creationId xmlns:p14="http://schemas.microsoft.com/office/powerpoint/2010/main" val="831683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FF0A837D-AFA4-4792-AA29-9A1B275BFD81}"/>
              </a:ext>
            </a:extLst>
          </p:cNvPr>
          <p:cNvSpPr/>
          <p:nvPr/>
        </p:nvSpPr>
        <p:spPr>
          <a:xfrm>
            <a:off x="-145774" y="-92765"/>
            <a:ext cx="12523304" cy="7076661"/>
          </a:xfrm>
          <a:prstGeom prst="rect">
            <a:avLst/>
          </a:prstGeom>
          <a:solidFill>
            <a:srgbClr val="C1E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BBF1B4-D547-48AF-9C87-7FE7E211A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522" y="436524"/>
            <a:ext cx="9144000" cy="978798"/>
          </a:xfrm>
        </p:spPr>
        <p:txBody>
          <a:bodyPr>
            <a:normAutofit/>
          </a:bodyPr>
          <a:lstStyle/>
          <a:p>
            <a:r>
              <a:rPr lang="pt-BR" sz="5400" b="1" dirty="0">
                <a:solidFill>
                  <a:srgbClr val="0B0456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Obrigado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xmlns="" id="{BA8BD928-765B-4E03-A49F-7E14865EEB7D}"/>
              </a:ext>
            </a:extLst>
          </p:cNvPr>
          <p:cNvSpPr/>
          <p:nvPr/>
        </p:nvSpPr>
        <p:spPr>
          <a:xfrm>
            <a:off x="616226" y="606287"/>
            <a:ext cx="10959548" cy="5645426"/>
          </a:xfrm>
          <a:prstGeom prst="roundRect">
            <a:avLst/>
          </a:prstGeom>
          <a:noFill/>
          <a:ln w="38100">
            <a:solidFill>
              <a:srgbClr val="C1E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ubtítulo 6">
            <a:extLst>
              <a:ext uri="{FF2B5EF4-FFF2-40B4-BE49-F238E27FC236}">
                <a16:creationId xmlns:a16="http://schemas.microsoft.com/office/drawing/2014/main" xmlns="" id="{103772E2-218D-4EB5-885A-9A69091293F2}"/>
              </a:ext>
            </a:extLst>
          </p:cNvPr>
          <p:cNvSpPr txBox="1">
            <a:spLocks/>
          </p:cNvSpPr>
          <p:nvPr/>
        </p:nvSpPr>
        <p:spPr>
          <a:xfrm>
            <a:off x="5427179" y="3962463"/>
            <a:ext cx="2269021" cy="1480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/</a:t>
            </a:r>
            <a:r>
              <a:rPr lang="pt-BR" sz="2000" dirty="0" err="1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eppgg</a:t>
            </a:r>
            <a:endParaRPr lang="pt-BR" sz="2000" dirty="0">
              <a:solidFill>
                <a:srgbClr val="0B0456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algn="l"/>
            <a:r>
              <a:rPr lang="pt-BR" sz="2000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@</a:t>
            </a:r>
            <a:r>
              <a:rPr lang="pt-BR" sz="2000" dirty="0" err="1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anespgestores</a:t>
            </a:r>
            <a:endParaRPr lang="pt-BR" sz="2000" dirty="0">
              <a:solidFill>
                <a:srgbClr val="0B0456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algn="l"/>
            <a:r>
              <a:rPr lang="pt-BR" sz="2000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@</a:t>
            </a:r>
            <a:r>
              <a:rPr lang="pt-BR" sz="2000" dirty="0" err="1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anespgestores</a:t>
            </a:r>
            <a:endParaRPr lang="pt-BR" sz="2000" dirty="0">
              <a:solidFill>
                <a:srgbClr val="0B0456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algn="l"/>
            <a:r>
              <a:rPr lang="pt-BR" sz="2000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/</a:t>
            </a:r>
            <a:r>
              <a:rPr lang="pt-BR" sz="2000" dirty="0" err="1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anesp</a:t>
            </a:r>
            <a:endParaRPr lang="pt-BR" sz="2000" dirty="0">
              <a:solidFill>
                <a:srgbClr val="0B0456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algn="l"/>
            <a:endParaRPr lang="pt-BR" sz="2000" dirty="0">
              <a:solidFill>
                <a:srgbClr val="0B0456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algn="l"/>
            <a:endParaRPr lang="pt-BR" sz="2000" dirty="0">
              <a:solidFill>
                <a:srgbClr val="0B0456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pic>
        <p:nvPicPr>
          <p:cNvPr id="14" name="Imagem 13" descr="Uma imagem contendo roda&#10;&#10;Descrição gerada automaticamente">
            <a:extLst>
              <a:ext uri="{FF2B5EF4-FFF2-40B4-BE49-F238E27FC236}">
                <a16:creationId xmlns:a16="http://schemas.microsoft.com/office/drawing/2014/main" xmlns="" id="{1ABBF93B-8A96-4A4E-91F8-97EE214D6C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892" y="4010025"/>
            <a:ext cx="274286" cy="1260893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7DBCEBE0-0E7B-44FF-90D2-986B9179E3AE}"/>
              </a:ext>
            </a:extLst>
          </p:cNvPr>
          <p:cNvSpPr/>
          <p:nvPr/>
        </p:nvSpPr>
        <p:spPr>
          <a:xfrm>
            <a:off x="4801904" y="3464899"/>
            <a:ext cx="2627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anesp.org.br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xmlns="" id="{55E3A5D5-3003-44CB-94B0-994A986F0302}"/>
              </a:ext>
            </a:extLst>
          </p:cNvPr>
          <p:cNvSpPr/>
          <p:nvPr/>
        </p:nvSpPr>
        <p:spPr>
          <a:xfrm>
            <a:off x="4128052" y="5617987"/>
            <a:ext cx="3935895" cy="9141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 descr="Uma imagem contendo desenho&#10;&#10;Descrição gerada automaticamente">
            <a:extLst>
              <a:ext uri="{FF2B5EF4-FFF2-40B4-BE49-F238E27FC236}">
                <a16:creationId xmlns:a16="http://schemas.microsoft.com/office/drawing/2014/main" xmlns="" id="{DCE70B6E-6832-4ADC-A11E-4EC9AAED3F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58" y="5670997"/>
            <a:ext cx="3606084" cy="8090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3F79E6-835B-4E41-A01E-6C9440C3BAC1}"/>
              </a:ext>
            </a:extLst>
          </p:cNvPr>
          <p:cNvSpPr txBox="1"/>
          <p:nvPr/>
        </p:nvSpPr>
        <p:spPr>
          <a:xfrm>
            <a:off x="4703927" y="1752303"/>
            <a:ext cx="276069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Pedro Pontual</a:t>
            </a:r>
          </a:p>
          <a:p>
            <a:r>
              <a:rPr lang="pt-BR" b="1" dirty="0">
                <a:solidFill>
                  <a:srgbClr val="00206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Presidente ANESP</a:t>
            </a:r>
          </a:p>
          <a:p>
            <a:endParaRPr lang="pt-BR" dirty="0">
              <a:solidFill>
                <a:srgbClr val="00206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r>
              <a:rPr lang="pt-BR" sz="1400" dirty="0">
                <a:solidFill>
                  <a:srgbClr val="00206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pedro.pontual@anesp.org.br</a:t>
            </a:r>
          </a:p>
        </p:txBody>
      </p:sp>
    </p:spTree>
    <p:extLst>
      <p:ext uri="{BB962C8B-B14F-4D97-AF65-F5344CB8AC3E}">
        <p14:creationId xmlns:p14="http://schemas.microsoft.com/office/powerpoint/2010/main" val="3239498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3DD0FE5-A4D1-4358-9039-9B7F88D0C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 Carreira de Especialistas</a:t>
            </a:r>
          </a:p>
        </p:txBody>
      </p:sp>
      <p:sp>
        <p:nvSpPr>
          <p:cNvPr id="4" name="Seta: Pentágono 3">
            <a:extLst>
              <a:ext uri="{FF2B5EF4-FFF2-40B4-BE49-F238E27FC236}">
                <a16:creationId xmlns:a16="http://schemas.microsoft.com/office/drawing/2014/main" xmlns="" id="{F683A27D-539E-4AAC-885D-A5C45CFF60A7}"/>
              </a:ext>
            </a:extLst>
          </p:cNvPr>
          <p:cNvSpPr/>
          <p:nvPr/>
        </p:nvSpPr>
        <p:spPr>
          <a:xfrm>
            <a:off x="310659" y="3383535"/>
            <a:ext cx="1369279" cy="1039724"/>
          </a:xfrm>
          <a:prstGeom prst="homePlate">
            <a:avLst/>
          </a:prstGeom>
          <a:solidFill>
            <a:srgbClr val="0B04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1982</a:t>
            </a:r>
          </a:p>
        </p:txBody>
      </p:sp>
      <p:sp>
        <p:nvSpPr>
          <p:cNvPr id="5" name="Seta: Divisa 4">
            <a:extLst>
              <a:ext uri="{FF2B5EF4-FFF2-40B4-BE49-F238E27FC236}">
                <a16:creationId xmlns:a16="http://schemas.microsoft.com/office/drawing/2014/main" xmlns="" id="{EDFBF659-B436-4D22-A49C-36E8149FE79B}"/>
              </a:ext>
            </a:extLst>
          </p:cNvPr>
          <p:cNvSpPr/>
          <p:nvPr/>
        </p:nvSpPr>
        <p:spPr>
          <a:xfrm>
            <a:off x="3049217" y="3360714"/>
            <a:ext cx="1852009" cy="1043979"/>
          </a:xfrm>
          <a:prstGeom prst="chevron">
            <a:avLst/>
          </a:prstGeom>
          <a:solidFill>
            <a:srgbClr val="0B04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1989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1C974EA7-B144-4D20-B38D-802A4B817556}"/>
              </a:ext>
            </a:extLst>
          </p:cNvPr>
          <p:cNvSpPr/>
          <p:nvPr/>
        </p:nvSpPr>
        <p:spPr>
          <a:xfrm>
            <a:off x="242582" y="458369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Competências:</a:t>
            </a:r>
          </a:p>
          <a:p>
            <a:endParaRPr lang="pt-BR" dirty="0">
              <a:solidFill>
                <a:srgbClr val="0B0456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formulação,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Implementação,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avaliação de políticas públicas,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B0456"/>
                </a:solidFill>
                <a:highlight>
                  <a:srgbClr val="DDDDDD"/>
                </a:highlight>
                <a:latin typeface="Biome" panose="020B0503030204020804" pitchFamily="34" charset="0"/>
                <a:cs typeface="Biome" panose="020B0503030204020804" pitchFamily="34" charset="0"/>
              </a:rPr>
              <a:t>direção e assessoramento em escalões superiores da Administração Direta e Autárquica</a:t>
            </a:r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.</a:t>
            </a:r>
            <a:endParaRPr lang="en-US" dirty="0">
              <a:solidFill>
                <a:srgbClr val="0B0456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D1A53F40-8101-4E82-B843-84D73975D412}"/>
              </a:ext>
            </a:extLst>
          </p:cNvPr>
          <p:cNvSpPr/>
          <p:nvPr/>
        </p:nvSpPr>
        <p:spPr>
          <a:xfrm>
            <a:off x="2868523" y="1657691"/>
            <a:ext cx="94922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Biome" panose="020B0503030204020804" pitchFamily="34" charset="0"/>
                <a:cs typeface="Biome" panose="020B0503030204020804" pitchFamily="34" charset="0"/>
                <a:hlinkClick r:id="rId3"/>
              </a:rPr>
              <a:t>DECRETO Nº 93.277, DE 1986</a:t>
            </a:r>
            <a:r>
              <a:rPr lang="pt-BR" dirty="0">
                <a:latin typeface="Biome" panose="020B0503030204020804" pitchFamily="34" charset="0"/>
                <a:cs typeface="Biome" panose="020B0503030204020804" pitchFamily="34" charset="0"/>
              </a:rPr>
              <a:t>: </a:t>
            </a:r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Institui a </a:t>
            </a:r>
            <a:r>
              <a:rPr lang="pt-BR" b="1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Escola Nacional de Administração Pública – ENAP</a:t>
            </a:r>
          </a:p>
          <a:p>
            <a:endParaRPr lang="pt-BR" b="1" dirty="0">
              <a:solidFill>
                <a:srgbClr val="0B0456"/>
              </a:solidFill>
              <a:latin typeface="Biome" panose="020B0503030204020804" pitchFamily="34" charset="0"/>
              <a:cs typeface="Biome" panose="020B05030302040208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pt-BR" sz="2000" b="1" dirty="0">
                <a:latin typeface="Biome" panose="020B0503030204020804" pitchFamily="34" charset="0"/>
                <a:cs typeface="Biome" panose="020B0503030204020804" pitchFamily="34" charset="0"/>
                <a:hlinkClick r:id="rId4"/>
              </a:rPr>
              <a:t>LEI Nº 7.834, DE 1989</a:t>
            </a:r>
            <a:r>
              <a:rPr lang="pt-BR" sz="2000" b="1" dirty="0">
                <a:latin typeface="Biome" panose="020B0503030204020804" pitchFamily="34" charset="0"/>
                <a:cs typeface="Biome" panose="020B0503030204020804" pitchFamily="34" charset="0"/>
              </a:rPr>
              <a:t>:  </a:t>
            </a:r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É criada a Carreira de</a:t>
            </a:r>
            <a:r>
              <a:rPr lang="pt-BR" sz="2000" b="1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Especialista em Políticas Públicas e Gestão Governamental – EPPGG</a:t>
            </a:r>
            <a:endParaRPr lang="en-US" dirty="0">
              <a:solidFill>
                <a:srgbClr val="0B0456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10" name="Seta: Divisa 9">
            <a:extLst>
              <a:ext uri="{FF2B5EF4-FFF2-40B4-BE49-F238E27FC236}">
                <a16:creationId xmlns:a16="http://schemas.microsoft.com/office/drawing/2014/main" xmlns="" id="{5B881C83-574D-4487-843B-96E68B59912D}"/>
              </a:ext>
            </a:extLst>
          </p:cNvPr>
          <p:cNvSpPr/>
          <p:nvPr/>
        </p:nvSpPr>
        <p:spPr>
          <a:xfrm>
            <a:off x="1438573" y="3378863"/>
            <a:ext cx="1852009" cy="1043979"/>
          </a:xfrm>
          <a:prstGeom prst="chevron">
            <a:avLst/>
          </a:prstGeom>
          <a:solidFill>
            <a:srgbClr val="0B04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1986</a:t>
            </a:r>
          </a:p>
        </p:txBody>
      </p:sp>
      <p:sp>
        <p:nvSpPr>
          <p:cNvPr id="11" name="Seta: Divisa 10">
            <a:extLst>
              <a:ext uri="{FF2B5EF4-FFF2-40B4-BE49-F238E27FC236}">
                <a16:creationId xmlns:a16="http://schemas.microsoft.com/office/drawing/2014/main" xmlns="" id="{47656079-FB04-49D5-B0D6-407FED90CAB7}"/>
              </a:ext>
            </a:extLst>
          </p:cNvPr>
          <p:cNvSpPr/>
          <p:nvPr/>
        </p:nvSpPr>
        <p:spPr>
          <a:xfrm>
            <a:off x="8599821" y="3360714"/>
            <a:ext cx="1852009" cy="1043979"/>
          </a:xfrm>
          <a:prstGeom prst="chevron">
            <a:avLst/>
          </a:prstGeom>
          <a:solidFill>
            <a:srgbClr val="0B04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12" name="Seta: Divisa 11">
            <a:extLst>
              <a:ext uri="{FF2B5EF4-FFF2-40B4-BE49-F238E27FC236}">
                <a16:creationId xmlns:a16="http://schemas.microsoft.com/office/drawing/2014/main" xmlns="" id="{1966C832-6F68-420A-9C24-38CF7C6319B0}"/>
              </a:ext>
            </a:extLst>
          </p:cNvPr>
          <p:cNvSpPr/>
          <p:nvPr/>
        </p:nvSpPr>
        <p:spPr>
          <a:xfrm>
            <a:off x="4733353" y="3369788"/>
            <a:ext cx="1031215" cy="1043979"/>
          </a:xfrm>
          <a:prstGeom prst="chevron">
            <a:avLst/>
          </a:prstGeom>
          <a:solidFill>
            <a:srgbClr val="0B04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eta: Divisa 13">
            <a:extLst>
              <a:ext uri="{FF2B5EF4-FFF2-40B4-BE49-F238E27FC236}">
                <a16:creationId xmlns:a16="http://schemas.microsoft.com/office/drawing/2014/main" xmlns="" id="{1C0CF143-1EB3-4511-BA5A-941ED4603785}"/>
              </a:ext>
            </a:extLst>
          </p:cNvPr>
          <p:cNvSpPr/>
          <p:nvPr/>
        </p:nvSpPr>
        <p:spPr>
          <a:xfrm>
            <a:off x="5445455" y="3383535"/>
            <a:ext cx="1031215" cy="1043979"/>
          </a:xfrm>
          <a:prstGeom prst="chevron">
            <a:avLst/>
          </a:prstGeom>
          <a:solidFill>
            <a:srgbClr val="0B04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Seta: Divisa 14">
            <a:extLst>
              <a:ext uri="{FF2B5EF4-FFF2-40B4-BE49-F238E27FC236}">
                <a16:creationId xmlns:a16="http://schemas.microsoft.com/office/drawing/2014/main" xmlns="" id="{5C039239-2393-4206-9383-DA750FC16BA9}"/>
              </a:ext>
            </a:extLst>
          </p:cNvPr>
          <p:cNvSpPr/>
          <p:nvPr/>
        </p:nvSpPr>
        <p:spPr>
          <a:xfrm>
            <a:off x="6181925" y="3367418"/>
            <a:ext cx="1031215" cy="1043979"/>
          </a:xfrm>
          <a:prstGeom prst="chevron">
            <a:avLst/>
          </a:prstGeom>
          <a:solidFill>
            <a:srgbClr val="0B04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aixaDeTexto 11">
            <a:extLst>
              <a:ext uri="{FF2B5EF4-FFF2-40B4-BE49-F238E27FC236}">
                <a16:creationId xmlns:a16="http://schemas.microsoft.com/office/drawing/2014/main" xmlns="" id="{7420C308-871A-4E15-86CA-AF065F30CDE4}"/>
              </a:ext>
            </a:extLst>
          </p:cNvPr>
          <p:cNvSpPr txBox="1"/>
          <p:nvPr/>
        </p:nvSpPr>
        <p:spPr>
          <a:xfrm>
            <a:off x="7292902" y="6211669"/>
            <a:ext cx="4899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Somente </a:t>
            </a:r>
            <a:r>
              <a:rPr lang="pt-BR" dirty="0">
                <a:solidFill>
                  <a:srgbClr val="0B0456"/>
                </a:solidFill>
                <a:highlight>
                  <a:srgbClr val="C1EF00"/>
                </a:highlight>
                <a:latin typeface="Biome" panose="020B0503030204020804" pitchFamily="34" charset="0"/>
                <a:cs typeface="Biome" panose="020B0503030204020804" pitchFamily="34" charset="0"/>
              </a:rPr>
              <a:t>949</a:t>
            </a:r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dos 1760 cargos de EPPGG </a:t>
            </a:r>
          </a:p>
          <a:p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estão hoje ocupados, ou seja, </a:t>
            </a:r>
            <a:r>
              <a:rPr lang="pt-BR" dirty="0">
                <a:solidFill>
                  <a:srgbClr val="0B0456"/>
                </a:solidFill>
                <a:highlight>
                  <a:srgbClr val="C1EF00"/>
                </a:highlight>
                <a:latin typeface="Biome" panose="020B0503030204020804" pitchFamily="34" charset="0"/>
                <a:cs typeface="Biome" panose="020B0503030204020804" pitchFamily="34" charset="0"/>
              </a:rPr>
              <a:t>54%</a:t>
            </a:r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DD83789-F4C3-44F5-9BB9-9899037D272D}"/>
              </a:ext>
            </a:extLst>
          </p:cNvPr>
          <p:cNvSpPr txBox="1"/>
          <p:nvPr/>
        </p:nvSpPr>
        <p:spPr>
          <a:xfrm>
            <a:off x="61319" y="6581001"/>
            <a:ext cx="32372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B0456"/>
                </a:solidFill>
              </a:rPr>
              <a:t>Fonte: </a:t>
            </a:r>
            <a:r>
              <a:rPr lang="pt-BR" sz="1200" dirty="0">
                <a:hlinkClick r:id="rId5"/>
              </a:rPr>
              <a:t>enap.gov.br/downloads/livro_rouanet.pdf</a:t>
            </a:r>
            <a:r>
              <a:rPr lang="pt-BR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4430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DD5BA5-76C5-8F59-89CA-090BF3393EA4}"/>
              </a:ext>
            </a:extLst>
          </p:cNvPr>
          <p:cNvSpPr txBox="1"/>
          <p:nvPr/>
        </p:nvSpPr>
        <p:spPr>
          <a:xfrm>
            <a:off x="0" y="1551480"/>
            <a:ext cx="7260236" cy="35751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rgbClr val="0B0456"/>
                </a:solidFill>
                <a:latin typeface="Biome" panose="020B0503030204020804" pitchFamily="34" charset="0"/>
                <a:ea typeface="+mj-ea"/>
                <a:cs typeface="Biome" panose="020B0503030204020804" pitchFamily="34" charset="0"/>
              </a:defRPr>
            </a:lvl1pPr>
          </a:lstStyle>
          <a:p>
            <a:r>
              <a:rPr lang="pt-BR" sz="3600" dirty="0"/>
              <a:t>“</a:t>
            </a:r>
            <a:r>
              <a:rPr lang="pt-BR" sz="2400" dirty="0"/>
              <a:t>Em uma reunião, um gestor disse aos presentes: ‘Parem de fazer denúncias, </a:t>
            </a:r>
            <a:r>
              <a:rPr lang="pt-BR" sz="2400" dirty="0" err="1"/>
              <a:t>p</a:t>
            </a:r>
            <a:r>
              <a:rPr lang="pt-BR" sz="2400" dirty="0"/>
              <a:t>…’. </a:t>
            </a:r>
          </a:p>
          <a:p>
            <a:r>
              <a:rPr lang="pt-BR" sz="3600" b="1" u="sng" dirty="0">
                <a:highlight>
                  <a:srgbClr val="C1EF00"/>
                </a:highlight>
              </a:rPr>
              <a:t>O pré-requisito é obedecer cegamente</a:t>
            </a:r>
            <a:r>
              <a:rPr lang="pt-BR" sz="3600" dirty="0"/>
              <a:t>”</a:t>
            </a:r>
          </a:p>
          <a:p>
            <a:r>
              <a:rPr lang="pt-BR" sz="3600" dirty="0"/>
              <a:t>(Jussara*, 45 anos).</a:t>
            </a:r>
          </a:p>
          <a:p>
            <a:endParaRPr lang="pt-BR" sz="3600" dirty="0"/>
          </a:p>
          <a:p>
            <a:r>
              <a:rPr lang="pt-BR" sz="1200" dirty="0"/>
              <a:t>* Nomes fictícios. As identidades dos denunciantes foram preservadas </a:t>
            </a: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A1577C85-4414-2AA1-C777-891C93217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36" y="2289139"/>
            <a:ext cx="4931764" cy="4568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ED5ABC3-E68E-4CD7-ED1F-8161A66A46A4}"/>
              </a:ext>
            </a:extLst>
          </p:cNvPr>
          <p:cNvSpPr txBox="1"/>
          <p:nvPr/>
        </p:nvSpPr>
        <p:spPr>
          <a:xfrm>
            <a:off x="482184" y="444919"/>
            <a:ext cx="112276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 dirty="0">
                <a:solidFill>
                  <a:srgbClr val="0B0456"/>
                </a:solidFill>
              </a:rPr>
              <a:t>O PRÉ-REQUISITO É OBEDECER CEGAMENTE</a:t>
            </a:r>
            <a:endParaRPr lang="pt-BR" sz="4400" dirty="0">
              <a:solidFill>
                <a:srgbClr val="0B0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40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DA1E9BA2-BFE9-4FFF-68F9-BF4470145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39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BB78F4A3-3935-EDE9-035A-256FD19A8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37872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1CB0DC3-81A5-5630-ED67-24EAA01D446A}"/>
              </a:ext>
            </a:extLst>
          </p:cNvPr>
          <p:cNvSpPr txBox="1"/>
          <p:nvPr/>
        </p:nvSpPr>
        <p:spPr>
          <a:xfrm>
            <a:off x="6932950" y="3083827"/>
            <a:ext cx="5259050" cy="3083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0B0456"/>
                </a:solidFill>
                <a:latin typeface="Biome" panose="020B0503030204020804" pitchFamily="34" charset="0"/>
                <a:ea typeface="+mj-ea"/>
                <a:cs typeface="Biome" panose="020B0503030204020804" pitchFamily="34" charset="0"/>
              </a:defRPr>
            </a:lvl1pPr>
          </a:lstStyle>
          <a:p>
            <a:r>
              <a:rPr lang="en-US" sz="1600" dirty="0"/>
              <a:t>A 1ª </a:t>
            </a:r>
            <a:r>
              <a:rPr lang="en-US" sz="1600" dirty="0" err="1"/>
              <a:t>Turma</a:t>
            </a:r>
            <a:r>
              <a:rPr lang="en-US" sz="1600" dirty="0"/>
              <a:t> do Tribunal Regional do </a:t>
            </a:r>
            <a:r>
              <a:rPr lang="en-US" sz="1600" dirty="0" err="1"/>
              <a:t>Trabalho</a:t>
            </a:r>
            <a:r>
              <a:rPr lang="en-US" sz="1600" dirty="0"/>
              <a:t> da 10ª </a:t>
            </a:r>
            <a:r>
              <a:rPr lang="en-US" sz="1600" dirty="0" err="1"/>
              <a:t>Região</a:t>
            </a:r>
            <a:r>
              <a:rPr lang="en-US" sz="1600" dirty="0"/>
              <a:t> </a:t>
            </a:r>
            <a:r>
              <a:rPr lang="en-US" sz="1600" dirty="0" err="1"/>
              <a:t>manteve</a:t>
            </a:r>
            <a:r>
              <a:rPr lang="en-US" sz="1600" dirty="0"/>
              <a:t> a </a:t>
            </a:r>
            <a:r>
              <a:rPr lang="en-US" sz="1600" dirty="0" err="1"/>
              <a:t>condenação</a:t>
            </a:r>
            <a:r>
              <a:rPr lang="en-US" sz="1600" dirty="0"/>
              <a:t> do banco Santander, que </a:t>
            </a:r>
            <a:r>
              <a:rPr lang="en-US" sz="1600" dirty="0" err="1"/>
              <a:t>terá</a:t>
            </a:r>
            <a:r>
              <a:rPr lang="en-US" sz="1600" dirty="0"/>
              <a:t> que </a:t>
            </a:r>
            <a:r>
              <a:rPr lang="en-US" sz="1600" dirty="0" err="1"/>
              <a:t>pagar</a:t>
            </a:r>
            <a:r>
              <a:rPr lang="en-US" sz="1600" dirty="0"/>
              <a:t> </a:t>
            </a:r>
            <a:r>
              <a:rPr lang="en-US" sz="1600" dirty="0" err="1"/>
              <a:t>indenizações</a:t>
            </a:r>
            <a:r>
              <a:rPr lang="en-US" sz="1600" dirty="0"/>
              <a:t> que </a:t>
            </a:r>
            <a:r>
              <a:rPr lang="en-US" sz="1600" dirty="0" err="1"/>
              <a:t>totalizam</a:t>
            </a:r>
            <a:r>
              <a:rPr lang="en-US" sz="1600" dirty="0"/>
              <a:t> R$ 275,4 </a:t>
            </a:r>
            <a:r>
              <a:rPr lang="en-US" sz="1600" dirty="0" err="1"/>
              <a:t>milhões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</a:t>
            </a:r>
            <a:r>
              <a:rPr lang="en-US" dirty="0" err="1">
                <a:highlight>
                  <a:srgbClr val="C1EF00"/>
                </a:highlight>
              </a:rPr>
              <a:t>danos</a:t>
            </a:r>
            <a:r>
              <a:rPr lang="en-US" dirty="0">
                <a:highlight>
                  <a:srgbClr val="C1EF00"/>
                </a:highlight>
              </a:rPr>
              <a:t> </a:t>
            </a:r>
            <a:r>
              <a:rPr lang="en-US" dirty="0" err="1">
                <a:highlight>
                  <a:srgbClr val="C1EF00"/>
                </a:highlight>
              </a:rPr>
              <a:t>morais</a:t>
            </a:r>
            <a:r>
              <a:rPr lang="en-US" dirty="0">
                <a:highlight>
                  <a:srgbClr val="C1EF00"/>
                </a:highlight>
              </a:rPr>
              <a:t> </a:t>
            </a:r>
            <a:r>
              <a:rPr lang="en-US" dirty="0" err="1">
                <a:highlight>
                  <a:srgbClr val="C1EF00"/>
                </a:highlight>
              </a:rPr>
              <a:t>coletivos</a:t>
            </a:r>
            <a:r>
              <a:rPr lang="en-US" dirty="0">
                <a:highlight>
                  <a:srgbClr val="C1EF00"/>
                </a:highlight>
              </a:rPr>
              <a:t> </a:t>
            </a:r>
            <a:r>
              <a:rPr lang="en-US" dirty="0" err="1">
                <a:highlight>
                  <a:srgbClr val="C1EF00"/>
                </a:highlight>
              </a:rPr>
              <a:t>em</a:t>
            </a:r>
            <a:r>
              <a:rPr lang="en-US" dirty="0">
                <a:highlight>
                  <a:srgbClr val="C1EF00"/>
                </a:highlight>
              </a:rPr>
              <a:t> </a:t>
            </a:r>
            <a:r>
              <a:rPr lang="en-US" dirty="0" err="1">
                <a:highlight>
                  <a:srgbClr val="C1EF00"/>
                </a:highlight>
              </a:rPr>
              <a:t>razão</a:t>
            </a:r>
            <a:r>
              <a:rPr lang="en-US" dirty="0">
                <a:highlight>
                  <a:srgbClr val="C1EF00"/>
                </a:highlight>
              </a:rPr>
              <a:t> de </a:t>
            </a:r>
            <a:r>
              <a:rPr lang="en-US" dirty="0" err="1">
                <a:highlight>
                  <a:srgbClr val="C1EF00"/>
                </a:highlight>
              </a:rPr>
              <a:t>metas</a:t>
            </a:r>
            <a:r>
              <a:rPr lang="en-US" dirty="0">
                <a:highlight>
                  <a:srgbClr val="C1EF00"/>
                </a:highlight>
              </a:rPr>
              <a:t> </a:t>
            </a:r>
            <a:r>
              <a:rPr lang="en-US" dirty="0" err="1">
                <a:highlight>
                  <a:srgbClr val="C1EF00"/>
                </a:highlight>
              </a:rPr>
              <a:t>abusivas</a:t>
            </a:r>
            <a:r>
              <a:rPr lang="en-US" dirty="0">
                <a:highlight>
                  <a:srgbClr val="C1EF00"/>
                </a:highlight>
              </a:rPr>
              <a:t>, </a:t>
            </a:r>
            <a:r>
              <a:rPr lang="en-US" dirty="0" err="1">
                <a:highlight>
                  <a:srgbClr val="C1EF00"/>
                </a:highlight>
              </a:rPr>
              <a:t>adoecimentos</a:t>
            </a:r>
            <a:r>
              <a:rPr lang="en-US" dirty="0">
                <a:highlight>
                  <a:srgbClr val="C1EF00"/>
                </a:highlight>
              </a:rPr>
              <a:t> </a:t>
            </a:r>
            <a:r>
              <a:rPr lang="en-US" dirty="0" err="1">
                <a:highlight>
                  <a:srgbClr val="C1EF00"/>
                </a:highlight>
              </a:rPr>
              <a:t>mentais</a:t>
            </a:r>
            <a:r>
              <a:rPr lang="en-US" dirty="0">
                <a:highlight>
                  <a:srgbClr val="C1EF00"/>
                </a:highlight>
              </a:rPr>
              <a:t> e </a:t>
            </a:r>
            <a:r>
              <a:rPr lang="en-US" dirty="0" err="1">
                <a:highlight>
                  <a:srgbClr val="C1EF00"/>
                </a:highlight>
              </a:rPr>
              <a:t>práticas</a:t>
            </a:r>
            <a:r>
              <a:rPr lang="en-US" dirty="0">
                <a:highlight>
                  <a:srgbClr val="C1EF00"/>
                </a:highlight>
              </a:rPr>
              <a:t> de </a:t>
            </a:r>
            <a:r>
              <a:rPr lang="en-US" dirty="0" err="1">
                <a:highlight>
                  <a:srgbClr val="C1EF00"/>
                </a:highlight>
              </a:rPr>
              <a:t>assédio</a:t>
            </a:r>
            <a:r>
              <a:rPr lang="en-US" dirty="0">
                <a:highlight>
                  <a:srgbClr val="C1EF00"/>
                </a:highlight>
              </a:rPr>
              <a:t> moral</a:t>
            </a:r>
            <a:r>
              <a:rPr lang="en-US" sz="1600" dirty="0"/>
              <a:t> </a:t>
            </a:r>
            <a:r>
              <a:rPr lang="en-US" sz="1600" dirty="0" err="1"/>
              <a:t>aos</a:t>
            </a:r>
            <a:r>
              <a:rPr lang="en-US" sz="1600" dirty="0"/>
              <a:t> </a:t>
            </a:r>
            <a:r>
              <a:rPr lang="en-US" sz="1600" dirty="0" err="1"/>
              <a:t>empregados</a:t>
            </a:r>
            <a:r>
              <a:rPr lang="en-US" sz="1600" dirty="0"/>
              <a:t>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474304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plate of food in front of a group of people&#10;&#10;Description automatically generated with medium confidence">
            <a:extLst>
              <a:ext uri="{FF2B5EF4-FFF2-40B4-BE49-F238E27FC236}">
                <a16:creationId xmlns:a16="http://schemas.microsoft.com/office/drawing/2014/main" xmlns="" id="{A3424B52-EFB8-5A95-7320-C6F6CB016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8589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DD5BA5-76C5-8F59-89CA-090BF3393EA4}"/>
              </a:ext>
            </a:extLst>
          </p:cNvPr>
          <p:cNvSpPr txBox="1"/>
          <p:nvPr/>
        </p:nvSpPr>
        <p:spPr>
          <a:xfrm>
            <a:off x="6295869" y="1554641"/>
            <a:ext cx="6026046" cy="1143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rgbClr val="0B0456"/>
                </a:solidFill>
                <a:latin typeface="Biome" panose="020B0503030204020804" pitchFamily="34" charset="0"/>
                <a:ea typeface="+mj-ea"/>
                <a:cs typeface="Biome" panose="020B0503030204020804" pitchFamily="34" charset="0"/>
              </a:defRPr>
            </a:lvl1pPr>
          </a:lstStyle>
          <a:p>
            <a:r>
              <a:rPr lang="pt-BR" sz="2400" dirty="0"/>
              <a:t>Bem-estar do empregado: satisfação garante retornos melhores</a:t>
            </a:r>
          </a:p>
        </p:txBody>
      </p:sp>
    </p:spTree>
    <p:extLst>
      <p:ext uri="{BB962C8B-B14F-4D97-AF65-F5344CB8AC3E}">
        <p14:creationId xmlns:p14="http://schemas.microsoft.com/office/powerpoint/2010/main" val="4007458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DD5BA5-76C5-8F59-89CA-090BF3393EA4}"/>
              </a:ext>
            </a:extLst>
          </p:cNvPr>
          <p:cNvSpPr txBox="1"/>
          <p:nvPr/>
        </p:nvSpPr>
        <p:spPr>
          <a:xfrm>
            <a:off x="0" y="4410944"/>
            <a:ext cx="12192000" cy="2447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rgbClr val="0B0456"/>
                </a:solidFill>
                <a:latin typeface="Biome" panose="020B0503030204020804" pitchFamily="34" charset="0"/>
                <a:ea typeface="+mj-ea"/>
                <a:cs typeface="Biome" panose="020B0503030204020804" pitchFamily="34" charset="0"/>
              </a:defRPr>
            </a:lvl1pPr>
          </a:lstStyle>
          <a:p>
            <a:r>
              <a:rPr lang="pt-BR" sz="1800" dirty="0"/>
              <a:t>A realidade exibida em pesquisas como a da </a:t>
            </a:r>
            <a:r>
              <a:rPr lang="pt-BR" sz="1800" dirty="0" err="1"/>
              <a:t>Mindsight</a:t>
            </a:r>
            <a:r>
              <a:rPr lang="pt-BR" sz="1800" dirty="0"/>
              <a:t> é muito diferente do mundo ideal em que homens e mulheres dividem o mesmo espaço de trabalho sem agressão. Já há algum tempo, duas palavras de ordem no âmbito dos recursos humanos são a colaboração entre os funcionários e o aprendizado coletivo, sustentados numa </a:t>
            </a:r>
            <a:r>
              <a:rPr lang="pt-BR" sz="2400" b="1" dirty="0">
                <a:highlight>
                  <a:srgbClr val="C1EF00"/>
                </a:highlight>
              </a:rPr>
              <a:t>relação de confiança que independa da hierarquia</a:t>
            </a:r>
            <a:r>
              <a:rPr lang="pt-BR" sz="1800" dirty="0">
                <a:highlight>
                  <a:srgbClr val="C1EF00"/>
                </a:highlight>
              </a:rPr>
              <a:t>. </a:t>
            </a:r>
            <a:r>
              <a:rPr lang="pt-BR" sz="2800" dirty="0">
                <a:highlight>
                  <a:srgbClr val="C1EF00"/>
                </a:highlight>
              </a:rPr>
              <a:t>Os executivos precisam construir e zelar por um ambiente de trabalho em que não haja espaço para assédio de qualquer tipo</a:t>
            </a:r>
            <a:r>
              <a:rPr lang="pt-BR" sz="1800" dirty="0"/>
              <a:t>. 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xmlns="" id="{CE2F4847-3D12-7DE9-BA73-1CE8F2ABA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0"/>
            <a:ext cx="10463134" cy="440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7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3DD0FE5-A4D1-4358-9039-9B7F88D0C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Quanto o Assédio torna-se política institucional, é imperativo que: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D1A53F40-8101-4E82-B843-84D73975D412}"/>
              </a:ext>
            </a:extLst>
          </p:cNvPr>
          <p:cNvSpPr/>
          <p:nvPr/>
        </p:nvSpPr>
        <p:spPr>
          <a:xfrm>
            <a:off x="838201" y="1583383"/>
            <a:ext cx="1118391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>
              <a:solidFill>
                <a:srgbClr val="0B0456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Se estabeleça claro que Estado não tem a finalidade de dar lucro.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0B0456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Seja criado canal de denúncia sujeito a controle externo, e não à autoridade máxima do órgão;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0B0456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Seja estabelecido um código de proteção ao denunciante (“</a:t>
            </a:r>
            <a:r>
              <a:rPr lang="pt-BR" sz="2800" i="1" dirty="0" err="1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whistle</a:t>
            </a:r>
            <a:r>
              <a:rPr lang="pt-BR" sz="2800" i="1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pt-BR" sz="2800" i="1" dirty="0" err="1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blower</a:t>
            </a:r>
            <a:r>
              <a:rPr lang="pt-BR" sz="2800" i="1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pt-BR" sz="2800" i="1" dirty="0" err="1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protection</a:t>
            </a:r>
            <a:r>
              <a:rPr lang="pt-BR" sz="2800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”);</a:t>
            </a:r>
          </a:p>
          <a:p>
            <a:r>
              <a:rPr lang="pt-BR" sz="2000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	(nem todos são irmãos de Deputados Federais..)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0B0456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Seja preservada a estabilidade do servidor e do empregado público;</a:t>
            </a:r>
          </a:p>
        </p:txBody>
      </p:sp>
    </p:spTree>
    <p:extLst>
      <p:ext uri="{BB962C8B-B14F-4D97-AF65-F5344CB8AC3E}">
        <p14:creationId xmlns:p14="http://schemas.microsoft.com/office/powerpoint/2010/main" val="297811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3DD0FE5-A4D1-4358-9039-9B7F88D0C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Quanto o Assédio torna-se política institucional, é imperativo que: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D1A53F40-8101-4E82-B843-84D73975D412}"/>
              </a:ext>
            </a:extLst>
          </p:cNvPr>
          <p:cNvSpPr/>
          <p:nvPr/>
        </p:nvSpPr>
        <p:spPr>
          <a:xfrm>
            <a:off x="995298" y="1583383"/>
            <a:ext cx="1012990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700" dirty="0">
              <a:solidFill>
                <a:srgbClr val="0B0456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b="1" u="sng" dirty="0">
                <a:solidFill>
                  <a:srgbClr val="0B0456"/>
                </a:solidFill>
                <a:highlight>
                  <a:srgbClr val="C1EF00"/>
                </a:highlight>
                <a:latin typeface="Biome" panose="020B0503030204020804" pitchFamily="34" charset="0"/>
                <a:cs typeface="Biome" panose="020B0503030204020804" pitchFamily="34" charset="0"/>
              </a:rPr>
              <a:t>As discussões sobre Reforma do Estado DEVEM ser feitas de forma responsável</a:t>
            </a:r>
            <a:r>
              <a:rPr lang="pt-BR" sz="2700" dirty="0">
                <a:solidFill>
                  <a:srgbClr val="0B0456"/>
                </a:solidFill>
                <a:highlight>
                  <a:srgbClr val="C1EF00"/>
                </a:highlight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pt-BR" sz="2700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e ampla, considerando perdas e danos, ganhos e benefícios, tendo sempre em mente o RESULTADO PARA O CIDADÃO E A SOCIEDADE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700" dirty="0">
              <a:solidFill>
                <a:srgbClr val="0B0456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Custo é UMA variável relevante. Quando torna-se a ÚNICA variável considerada, a </a:t>
            </a:r>
            <a:r>
              <a:rPr lang="pt-BR" sz="2700" b="1" u="sng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única </a:t>
            </a:r>
            <a:r>
              <a:rPr lang="pt-BR" sz="2700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conclusão possível é que é melhor fechar tudo.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700" dirty="0">
              <a:solidFill>
                <a:srgbClr val="0B0456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Sejam desenvolvidos mecanismos institucionais sérios de gestão de Recursos Humanos no setor público.</a:t>
            </a:r>
          </a:p>
        </p:txBody>
      </p:sp>
    </p:spTree>
    <p:extLst>
      <p:ext uri="{BB962C8B-B14F-4D97-AF65-F5344CB8AC3E}">
        <p14:creationId xmlns:p14="http://schemas.microsoft.com/office/powerpoint/2010/main" val="31970811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10432</TotalTime>
  <Words>578</Words>
  <Application>Microsoft Office PowerPoint</Application>
  <PresentationFormat>Widescreen</PresentationFormat>
  <Paragraphs>74</Paragraphs>
  <Slides>11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Biome</vt:lpstr>
      <vt:lpstr>Biome Light</vt:lpstr>
      <vt:lpstr>Calibri</vt:lpstr>
      <vt:lpstr>Calibri Light</vt:lpstr>
      <vt:lpstr>Tema do Office</vt:lpstr>
      <vt:lpstr>Assédio Institucional ou Como Maximizar o Erro</vt:lpstr>
      <vt:lpstr>A Carreira de Especialistas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Quanto o Assédio torna-se política institucional, é imperativo que:</vt:lpstr>
      <vt:lpstr>Quanto o Assédio torna-se política institucional, é imperativo que:</vt:lpstr>
      <vt:lpstr>Deformidades do PL 252/2003</vt:lpstr>
      <vt:lpstr>Obrigado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>Gabriel Rizzo Hoewell</dc:creator>
  <cp:lastModifiedBy>Saulo Kleber Rodrigues Ribeiro</cp:lastModifiedBy>
  <cp:revision>560</cp:revision>
  <cp:lastPrinted>2021-02-17T16:14:25Z</cp:lastPrinted>
  <dcterms:created xsi:type="dcterms:W3CDTF">2020-03-09T19:17:03Z</dcterms:created>
  <dcterms:modified xsi:type="dcterms:W3CDTF">2022-08-02T16:32:31Z</dcterms:modified>
</cp:coreProperties>
</file>