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93" r:id="rId2"/>
    <p:sldId id="394" r:id="rId3"/>
    <p:sldId id="395" r:id="rId4"/>
    <p:sldId id="396" r:id="rId5"/>
    <p:sldId id="397" r:id="rId6"/>
    <p:sldId id="398" r:id="rId7"/>
    <p:sldId id="399" r:id="rId8"/>
    <p:sldId id="400" r:id="rId9"/>
    <p:sldId id="401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BE02"/>
    <a:srgbClr val="891A1C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65" autoAdjust="0"/>
    <p:restoredTop sz="94639" autoAdjust="0"/>
  </p:normalViewPr>
  <p:slideViewPr>
    <p:cSldViewPr>
      <p:cViewPr varScale="1">
        <p:scale>
          <a:sx n="92" d="100"/>
          <a:sy n="92" d="100"/>
        </p:scale>
        <p:origin x="136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9F7DC-B029-42C2-B0CB-FD658AD61004}" type="datetimeFigureOut">
              <a:rPr lang="pt-BR" smtClean="0"/>
              <a:pPr/>
              <a:t>16/10/2015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82BF4-DEE8-491F-9603-8C99F4823F6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195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27A37-37B1-4CBC-B071-E81B12DE63DD}" type="datetimeFigureOut">
              <a:rPr lang="es-ES" smtClean="0"/>
              <a:pPr/>
              <a:t>16/10/2015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8871-DA7A-4FB1-A38E-6CB74066AAA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31233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27A37-37B1-4CBC-B071-E81B12DE63DD}" type="datetimeFigureOut">
              <a:rPr lang="es-ES" smtClean="0"/>
              <a:pPr/>
              <a:t>16/10/2015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8871-DA7A-4FB1-A38E-6CB74066AAA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47812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27A37-37B1-4CBC-B071-E81B12DE63DD}" type="datetimeFigureOut">
              <a:rPr lang="es-ES" smtClean="0"/>
              <a:pPr/>
              <a:t>16/10/2015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8871-DA7A-4FB1-A38E-6CB74066AAA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16095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27A37-37B1-4CBC-B071-E81B12DE63DD}" type="datetimeFigureOut">
              <a:rPr lang="es-ES" smtClean="0"/>
              <a:pPr/>
              <a:t>16/10/2015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8871-DA7A-4FB1-A38E-6CB74066AAA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84265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27A37-37B1-4CBC-B071-E81B12DE63DD}" type="datetimeFigureOut">
              <a:rPr lang="es-ES" smtClean="0"/>
              <a:pPr/>
              <a:t>16/10/2015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8871-DA7A-4FB1-A38E-6CB74066AAA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41166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27A37-37B1-4CBC-B071-E81B12DE63DD}" type="datetimeFigureOut">
              <a:rPr lang="es-ES" smtClean="0"/>
              <a:pPr/>
              <a:t>16/10/2015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8871-DA7A-4FB1-A38E-6CB74066AAA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7055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27A37-37B1-4CBC-B071-E81B12DE63DD}" type="datetimeFigureOut">
              <a:rPr lang="es-ES" smtClean="0"/>
              <a:pPr/>
              <a:t>16/10/2015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8871-DA7A-4FB1-A38E-6CB74066AAA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67685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27A37-37B1-4CBC-B071-E81B12DE63DD}" type="datetimeFigureOut">
              <a:rPr lang="es-ES" smtClean="0"/>
              <a:pPr/>
              <a:t>16/10/2015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8871-DA7A-4FB1-A38E-6CB74066AAA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60315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27A37-37B1-4CBC-B071-E81B12DE63DD}" type="datetimeFigureOut">
              <a:rPr lang="es-ES" smtClean="0"/>
              <a:pPr/>
              <a:t>16/10/2015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8871-DA7A-4FB1-A38E-6CB74066AAA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50799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27A37-37B1-4CBC-B071-E81B12DE63DD}" type="datetimeFigureOut">
              <a:rPr lang="es-ES" smtClean="0"/>
              <a:pPr/>
              <a:t>16/10/2015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8871-DA7A-4FB1-A38E-6CB74066AAA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90278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27A37-37B1-4CBC-B071-E81B12DE63DD}" type="datetimeFigureOut">
              <a:rPr lang="es-ES" smtClean="0"/>
              <a:pPr/>
              <a:t>16/10/2015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8871-DA7A-4FB1-A38E-6CB74066AAA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63289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27A37-37B1-4CBC-B071-E81B12DE63DD}" type="datetimeFigureOut">
              <a:rPr lang="es-ES" smtClean="0"/>
              <a:pPr/>
              <a:t>16/10/2015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38871-DA7A-4FB1-A38E-6CB74066AAA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66398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Ficheiro:Synapse_v_int.pn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98984"/>
          </a:xfrm>
        </p:spPr>
        <p:txBody>
          <a:bodyPr>
            <a:noAutofit/>
          </a:bodyPr>
          <a:lstStyle/>
          <a:p>
            <a:pPr algn="just"/>
            <a:r>
              <a:rPr lang="pt-BR" sz="2800" b="1" dirty="0"/>
              <a:t>A influência do afeto, do estímulo e da alimentação nas alterações neuroquímicas do cérebro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453955"/>
          </a:xfrm>
        </p:spPr>
        <p:txBody>
          <a:bodyPr/>
          <a:lstStyle/>
          <a:p>
            <a:r>
              <a:rPr lang="pt-BR" dirty="0"/>
              <a:t>Prof. Dr. Luiz Antonio Corrêa</a:t>
            </a:r>
          </a:p>
          <a:p>
            <a:r>
              <a:rPr lang="pt-BR" dirty="0"/>
              <a:t>Doutor em Psicologia</a:t>
            </a:r>
          </a:p>
          <a:p>
            <a:r>
              <a:rPr lang="pt-BR" dirty="0"/>
              <a:t>Presidente da Sociedade Brasileira de Neuropsicopedagogia - SBNPp</a:t>
            </a:r>
          </a:p>
          <a:p>
            <a:r>
              <a:rPr lang="pt-BR" dirty="0"/>
              <a:t>Site: www.luizantoniocorrea.com.br</a:t>
            </a:r>
          </a:p>
          <a:p>
            <a:r>
              <a:rPr lang="pt-BR" dirty="0"/>
              <a:t>E-mail: falecom@luizantoniocorrea.com.br</a:t>
            </a:r>
          </a:p>
          <a:p>
            <a:r>
              <a:rPr lang="pt-BR" dirty="0"/>
              <a:t>Facebook: Luiz Antonio Correa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7737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pt-BR" sz="2800" b="1" dirty="0"/>
              <a:t>A influência do afeto, do estímulo e da alimentação nas alterações neuroquímicas do cérebro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03648"/>
            <a:ext cx="8229600" cy="4535091"/>
          </a:xfrm>
        </p:spPr>
        <p:txBody>
          <a:bodyPr>
            <a:normAutofit/>
          </a:bodyPr>
          <a:lstStyle/>
          <a:p>
            <a:r>
              <a:rPr lang="pt-BR" dirty="0" smtClean="0"/>
              <a:t>Site: </a:t>
            </a:r>
            <a:r>
              <a:rPr lang="pt-BR" dirty="0"/>
              <a:t>www.sbnpp.com.br </a:t>
            </a:r>
          </a:p>
          <a:p>
            <a:r>
              <a:rPr lang="pt-BR" dirty="0" smtClean="0"/>
              <a:t>Facebook: </a:t>
            </a:r>
            <a:r>
              <a:rPr lang="pt-BR" dirty="0"/>
              <a:t>SOCIEDADE BRASILEIRA DE   </a:t>
            </a:r>
            <a:r>
              <a:rPr lang="pt-BR" dirty="0" smtClean="0"/>
              <a:t>NEUROPSICOPEDAGOGIA</a:t>
            </a:r>
            <a:endParaRPr lang="pt-BR" dirty="0"/>
          </a:p>
          <a:p>
            <a:r>
              <a:rPr lang="pt-BR" dirty="0"/>
              <a:t>E-mail: sbnpp@sbnpp.com.br ou   	 		    atendimento@sbnpp.com.br </a:t>
            </a:r>
          </a:p>
          <a:p>
            <a:r>
              <a:rPr lang="pt-BR" dirty="0"/>
              <a:t>Fone: 47 91776329 – Patrícia Cardoso </a:t>
            </a:r>
          </a:p>
          <a:p>
            <a:r>
              <a:rPr lang="pt-BR" dirty="0"/>
              <a:t>Fone: 47 91614483 - Bárbara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720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pt-BR" sz="2800" b="1" dirty="0">
                <a:solidFill>
                  <a:prstClr val="black"/>
                </a:solidFill>
              </a:rPr>
              <a:t>A influência do afeto, do estímulo e da alimentação nas alterações neuroquímicas do cérebro</a:t>
            </a:r>
            <a:endParaRPr lang="pt-BR" sz="2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453955"/>
          </a:xfrm>
        </p:spPr>
        <p:txBody>
          <a:bodyPr/>
          <a:lstStyle/>
          <a:p>
            <a:pPr algn="just"/>
            <a:r>
              <a:rPr lang="pt-BR" dirty="0"/>
              <a:t>A Neuropsicopedagogia é uma ciência transdisciplinar, fundamentada nos conhecimentos da Neurociência aplicada à educação, com interfaces da Psicologia e Pedagogia que tem como objeto formal de estudo a relação entre </a:t>
            </a:r>
            <a:r>
              <a:rPr lang="pt-BR" dirty="0" smtClean="0"/>
              <a:t>o cérebro </a:t>
            </a:r>
            <a:r>
              <a:rPr lang="pt-BR" dirty="0"/>
              <a:t>e a aprendizagem humana numa perspectiva de reintegração pessoal, social e escolar.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892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b="1" dirty="0">
                <a:solidFill>
                  <a:prstClr val="black"/>
                </a:solidFill>
              </a:rPr>
              <a:t>A influência do afeto, do estímulo e da alimentação nas alterações neuroquímicas do cérebro</a:t>
            </a:r>
            <a:endParaRPr lang="pt-BR" sz="28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7346317" cy="3530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706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pt-BR" sz="3000" b="1" dirty="0">
                <a:solidFill>
                  <a:prstClr val="black"/>
                </a:solidFill>
              </a:rPr>
              <a:t>A influência do afeto, do estímulo e da alimentação nas alterações neuroquímicas do cérebro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Aprendizagem na vida intrauterina</a:t>
            </a:r>
          </a:p>
          <a:p>
            <a:pPr algn="just"/>
            <a:r>
              <a:rPr lang="pt-BR" dirty="0"/>
              <a:t>Como a criança aprende</a:t>
            </a:r>
          </a:p>
          <a:p>
            <a:pPr algn="just"/>
            <a:r>
              <a:rPr lang="pt-BR" dirty="0"/>
              <a:t>"Aprender é uma questão de concentração, organização e ritmo neurológico."  </a:t>
            </a:r>
          </a:p>
          <a:p>
            <a:pPr algn="just"/>
            <a:r>
              <a:rPr lang="pt-BR" dirty="0"/>
              <a:t>Estímulo – conexões neurológicas</a:t>
            </a:r>
          </a:p>
          <a:p>
            <a:pPr algn="just"/>
            <a:r>
              <a:rPr lang="pt-BR" dirty="0"/>
              <a:t>Alimentação - mielinização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6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754" y="125760"/>
            <a:ext cx="8229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pt-BR" sz="3000" b="1" dirty="0">
                <a:solidFill>
                  <a:prstClr val="black"/>
                </a:solidFill>
              </a:rPr>
              <a:t>A influência do afeto, do estímulo e da alimentação nas alterações neuroquímicas do cérebro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64754" y="1268760"/>
            <a:ext cx="8229600" cy="4525963"/>
          </a:xfrm>
        </p:spPr>
        <p:txBody>
          <a:bodyPr/>
          <a:lstStyle/>
          <a:p>
            <a:pPr algn="just"/>
            <a:r>
              <a:rPr lang="pt-BR" dirty="0"/>
              <a:t>A bainha de mielina é um isolante elétrico que permite uma condução mais rápida e mais eficiente dos impulsos nervosos.</a:t>
            </a:r>
          </a:p>
          <a:p>
            <a:endParaRPr lang="pt-B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423" y="2852936"/>
            <a:ext cx="5402263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90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38959"/>
            <a:ext cx="8229600" cy="850106"/>
          </a:xfrm>
        </p:spPr>
        <p:txBody>
          <a:bodyPr>
            <a:normAutofit fontScale="90000"/>
          </a:bodyPr>
          <a:lstStyle/>
          <a:p>
            <a:pPr algn="just"/>
            <a:r>
              <a:rPr lang="pt-BR" sz="3000" b="1" dirty="0">
                <a:solidFill>
                  <a:prstClr val="black"/>
                </a:solidFill>
              </a:rPr>
              <a:t>A influência do afeto, do estímulo e da alimentação nas alterações neuroquímicas do cérebro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980729"/>
            <a:ext cx="8229600" cy="4392487"/>
          </a:xfrm>
        </p:spPr>
        <p:txBody>
          <a:bodyPr/>
          <a:lstStyle/>
          <a:p>
            <a:pPr algn="just"/>
            <a:r>
              <a:rPr lang="pt-BR" dirty="0"/>
              <a:t>É através da quantidade de glicose e do oxigênio no ciclo de Krebs,  que essa energia será utilizada pelas vesículas para a liberação das substâncias neurotransmissoras. </a:t>
            </a:r>
          </a:p>
        </p:txBody>
      </p:sp>
      <p:pic>
        <p:nvPicPr>
          <p:cNvPr id="5" name="Imagem 4" descr="320px-Synapse_v_int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2924944"/>
            <a:ext cx="4067175" cy="24319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/>
          <p:cNvSpPr/>
          <p:nvPr/>
        </p:nvSpPr>
        <p:spPr>
          <a:xfrm>
            <a:off x="5830863" y="359711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Diagrama de uma sinapse</a:t>
            </a:r>
          </a:p>
          <a:p>
            <a:r>
              <a:rPr lang="pt-BR" dirty="0"/>
              <a:t>A - Axônio Pré-sináptico.</a:t>
            </a:r>
          </a:p>
          <a:p>
            <a:r>
              <a:rPr lang="pt-BR" dirty="0"/>
              <a:t>B - Fenda Sináptica.</a:t>
            </a:r>
          </a:p>
          <a:p>
            <a:r>
              <a:rPr lang="pt-BR" dirty="0"/>
              <a:t>C - Célula Pós-sináptica.</a:t>
            </a:r>
          </a:p>
        </p:txBody>
      </p:sp>
    </p:spTree>
    <p:extLst>
      <p:ext uri="{BB962C8B-B14F-4D97-AF65-F5344CB8AC3E}">
        <p14:creationId xmlns:p14="http://schemas.microsoft.com/office/powerpoint/2010/main" val="109484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4482"/>
            <a:ext cx="8229600" cy="1156990"/>
          </a:xfrm>
        </p:spPr>
        <p:txBody>
          <a:bodyPr>
            <a:normAutofit fontScale="90000"/>
          </a:bodyPr>
          <a:lstStyle/>
          <a:p>
            <a:pPr algn="just"/>
            <a:r>
              <a:rPr lang="pt-BR" sz="3000" b="1" dirty="0">
                <a:solidFill>
                  <a:prstClr val="black"/>
                </a:solidFill>
              </a:rPr>
              <a:t>A influência do afeto, do estímulo e da alimentação nas alterações neuroquímicas do cérebro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191472"/>
            <a:ext cx="8229600" cy="45312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000" b="1" dirty="0" smtClean="0"/>
              <a:t>Neurotransmissores</a:t>
            </a:r>
          </a:p>
          <a:p>
            <a:pPr marL="0" indent="0" algn="just">
              <a:buNone/>
            </a:pPr>
            <a:r>
              <a:rPr lang="pt-BR" sz="3000" b="1" dirty="0" smtClean="0"/>
              <a:t>Acetilcolina</a:t>
            </a:r>
            <a:r>
              <a:rPr lang="pt-BR" sz="3000" dirty="0" smtClean="0"/>
              <a:t>: associada com atenção, aprendizagem </a:t>
            </a:r>
            <a:r>
              <a:rPr lang="pt-BR" sz="3000" dirty="0"/>
              <a:t>e memória. </a:t>
            </a:r>
            <a:endParaRPr lang="pt-BR" sz="3000" dirty="0" smtClean="0"/>
          </a:p>
          <a:p>
            <a:pPr marL="0" indent="0" algn="just">
              <a:buNone/>
            </a:pPr>
            <a:r>
              <a:rPr lang="pt-BR" sz="3000" b="1" dirty="0" smtClean="0"/>
              <a:t>Dopamina</a:t>
            </a:r>
            <a:r>
              <a:rPr lang="pt-BR" sz="3000" dirty="0" smtClean="0"/>
              <a:t>: </a:t>
            </a:r>
            <a:r>
              <a:rPr lang="pt-BR" sz="3000" dirty="0"/>
              <a:t>atividade </a:t>
            </a:r>
            <a:r>
              <a:rPr lang="pt-BR" sz="3000" dirty="0" smtClean="0"/>
              <a:t>motora, recompensa </a:t>
            </a:r>
            <a:r>
              <a:rPr lang="pt-BR" sz="3000" dirty="0"/>
              <a:t>do </a:t>
            </a:r>
            <a:r>
              <a:rPr lang="pt-BR" sz="3000" dirty="0" smtClean="0"/>
              <a:t>cérebro, atenção, comportamento, motivação, regula </a:t>
            </a:r>
            <a:r>
              <a:rPr lang="pt-BR" sz="3000" dirty="0"/>
              <a:t>emoções agradáveis. </a:t>
            </a:r>
          </a:p>
          <a:p>
            <a:pPr marL="0" indent="0" algn="just">
              <a:buNone/>
            </a:pPr>
            <a:r>
              <a:rPr lang="pt-BR" sz="3000" b="1" dirty="0" smtClean="0"/>
              <a:t>Serotonina</a:t>
            </a:r>
            <a:r>
              <a:rPr lang="pt-BR" sz="3000" dirty="0" smtClean="0"/>
              <a:t>: emoção</a:t>
            </a:r>
            <a:r>
              <a:rPr lang="pt-BR" sz="3000" dirty="0"/>
              <a:t>, humor e ansiedade. Está também </a:t>
            </a:r>
            <a:r>
              <a:rPr lang="pt-BR" sz="3000" dirty="0" smtClean="0"/>
              <a:t>envolvida </a:t>
            </a:r>
            <a:r>
              <a:rPr lang="pt-BR" sz="3000" dirty="0"/>
              <a:t>na regulação do sono, vigília e de alimentação. </a:t>
            </a:r>
          </a:p>
        </p:txBody>
      </p:sp>
    </p:spTree>
    <p:extLst>
      <p:ext uri="{BB962C8B-B14F-4D97-AF65-F5344CB8AC3E}">
        <p14:creationId xmlns:p14="http://schemas.microsoft.com/office/powerpoint/2010/main" val="341789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1008112"/>
          </a:xfrm>
        </p:spPr>
        <p:txBody>
          <a:bodyPr>
            <a:normAutofit fontScale="90000"/>
          </a:bodyPr>
          <a:lstStyle/>
          <a:p>
            <a:pPr algn="just"/>
            <a:r>
              <a:rPr lang="pt-BR" sz="3000" b="1" dirty="0">
                <a:solidFill>
                  <a:prstClr val="black"/>
                </a:solidFill>
              </a:rPr>
              <a:t>A influência do afeto, do estímulo e da alimentação nas alterações neuroquímicas do cérebro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365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600" b="1" dirty="0"/>
              <a:t>Ácido Gama-Aminobutírico (GABA</a:t>
            </a:r>
            <a:r>
              <a:rPr lang="pt-BR" sz="2600" b="1" dirty="0" smtClean="0"/>
              <a:t>): </a:t>
            </a:r>
            <a:r>
              <a:rPr lang="pt-BR" sz="2600" dirty="0" smtClean="0"/>
              <a:t>é </a:t>
            </a:r>
            <a:r>
              <a:rPr lang="pt-BR" sz="2600" dirty="0"/>
              <a:t>um neurotransmissor inibidor que reduz a atividade </a:t>
            </a:r>
            <a:r>
              <a:rPr lang="pt-BR" sz="2600" dirty="0" smtClean="0"/>
              <a:t>neuronal.</a:t>
            </a:r>
          </a:p>
          <a:p>
            <a:pPr marL="0" indent="0" algn="just">
              <a:buNone/>
            </a:pPr>
            <a:r>
              <a:rPr lang="pt-BR" sz="2600" b="1" dirty="0" smtClean="0"/>
              <a:t>Glutamato</a:t>
            </a:r>
            <a:r>
              <a:rPr lang="pt-BR" sz="2600" dirty="0" smtClean="0"/>
              <a:t>: aprendizagem </a:t>
            </a:r>
            <a:r>
              <a:rPr lang="pt-BR" sz="2600" dirty="0"/>
              <a:t>e a </a:t>
            </a:r>
            <a:r>
              <a:rPr lang="pt-BR" sz="2600" dirty="0" smtClean="0"/>
              <a:t>memória.</a:t>
            </a:r>
          </a:p>
          <a:p>
            <a:pPr marL="0" indent="0" algn="just">
              <a:buNone/>
            </a:pPr>
            <a:r>
              <a:rPr lang="pt-BR" sz="2600" b="1" dirty="0"/>
              <a:t>Epinefrina </a:t>
            </a:r>
            <a:r>
              <a:rPr lang="pt-BR" sz="2600" b="1" dirty="0" smtClean="0"/>
              <a:t>ou Adrenalina:</a:t>
            </a:r>
            <a:r>
              <a:rPr lang="pt-BR" sz="2600" dirty="0" smtClean="0"/>
              <a:t> controla </a:t>
            </a:r>
            <a:r>
              <a:rPr lang="pt-BR" sz="2600" dirty="0"/>
              <a:t>o foco mental e atenção. </a:t>
            </a:r>
            <a:endParaRPr lang="pt-BR" sz="2600" dirty="0" smtClean="0"/>
          </a:p>
          <a:p>
            <a:pPr marL="0" indent="0" algn="just">
              <a:buNone/>
            </a:pPr>
            <a:r>
              <a:rPr lang="pt-BR" sz="2600" b="1" dirty="0" smtClean="0"/>
              <a:t>Norepinefrina ou Noradrenalina:</a:t>
            </a:r>
            <a:r>
              <a:rPr lang="pt-BR" sz="2600" dirty="0" smtClean="0"/>
              <a:t> regula </a:t>
            </a:r>
            <a:r>
              <a:rPr lang="pt-BR" sz="2600" dirty="0"/>
              <a:t>o </a:t>
            </a:r>
            <a:r>
              <a:rPr lang="pt-BR" sz="2600" dirty="0" smtClean="0"/>
              <a:t>humor, emoção e atenção.</a:t>
            </a:r>
          </a:p>
          <a:p>
            <a:pPr marL="0" indent="0" algn="just">
              <a:buNone/>
            </a:pPr>
            <a:r>
              <a:rPr lang="pt-BR" sz="2600" b="1" dirty="0" smtClean="0"/>
              <a:t>Endorfina: </a:t>
            </a:r>
            <a:r>
              <a:rPr lang="pt-BR" sz="2600" dirty="0" smtClean="0"/>
              <a:t>ação </a:t>
            </a:r>
            <a:r>
              <a:rPr lang="pt-BR" sz="2600" dirty="0"/>
              <a:t>analgésica e ao ser liberada estimula a sensação de bem-estar, conforto, melhor estado de humor e alegria.</a:t>
            </a:r>
          </a:p>
        </p:txBody>
      </p:sp>
    </p:spTree>
    <p:extLst>
      <p:ext uri="{BB962C8B-B14F-4D97-AF65-F5344CB8AC3E}">
        <p14:creationId xmlns:p14="http://schemas.microsoft.com/office/powerpoint/2010/main" val="19217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7562</TotalTime>
  <Words>440</Words>
  <Application>Microsoft Office PowerPoint</Application>
  <PresentationFormat>Apresentação na tela (4:3)</PresentationFormat>
  <Paragraphs>41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2" baseType="lpstr">
      <vt:lpstr>Arial</vt:lpstr>
      <vt:lpstr>Calibri</vt:lpstr>
      <vt:lpstr>Tema de Office</vt:lpstr>
      <vt:lpstr>A influência do afeto, do estímulo e da alimentação nas alterações neuroquímicas do cérebro</vt:lpstr>
      <vt:lpstr>A influência do afeto, do estímulo e da alimentação nas alterações neuroquímicas do cérebro</vt:lpstr>
      <vt:lpstr>A influência do afeto, do estímulo e da alimentação nas alterações neuroquímicas do cérebro</vt:lpstr>
      <vt:lpstr>A influência do afeto, do estímulo e da alimentação nas alterações neuroquímicas do cérebro</vt:lpstr>
      <vt:lpstr>A influência do afeto, do estímulo e da alimentação nas alterações neuroquímicas do cérebro</vt:lpstr>
      <vt:lpstr>A influência do afeto, do estímulo e da alimentação nas alterações neuroquímicas do cérebro</vt:lpstr>
      <vt:lpstr>A influência do afeto, do estímulo e da alimentação nas alterações neuroquímicas do cérebro</vt:lpstr>
      <vt:lpstr>A influência do afeto, do estímulo e da alimentação nas alterações neuroquímicas do cérebro</vt:lpstr>
      <vt:lpstr>A influência do afeto, do estímulo e da alimentação nas alterações neuroquímicas do cérebro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 Pedro Sula, Honduras. Copyright 2010</dc:title>
  <dc:creator>Design</dc:creator>
  <cp:lastModifiedBy>Isis Gonçalves Dias</cp:lastModifiedBy>
  <cp:revision>546</cp:revision>
  <dcterms:created xsi:type="dcterms:W3CDTF">2010-04-20T18:02:53Z</dcterms:created>
  <dcterms:modified xsi:type="dcterms:W3CDTF">2015-10-16T11:59:50Z</dcterms:modified>
</cp:coreProperties>
</file>