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73" r:id="rId5"/>
    <p:sldId id="275" r:id="rId6"/>
    <p:sldId id="276" r:id="rId7"/>
    <p:sldId id="260" r:id="rId8"/>
    <p:sldId id="261" r:id="rId9"/>
    <p:sldId id="263" r:id="rId10"/>
    <p:sldId id="278" r:id="rId11"/>
    <p:sldId id="277" r:id="rId12"/>
    <p:sldId id="262" r:id="rId13"/>
    <p:sldId id="264" r:id="rId14"/>
    <p:sldId id="265" r:id="rId15"/>
    <p:sldId id="266" r:id="rId16"/>
    <p:sldId id="267" r:id="rId17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A84BB03-58E1-4F0D-9BE1-BDAE3E7F3F2A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181D176-409D-4EAE-9DCC-510059B7FC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450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0948BB40-F557-46B1-A6C9-9F5B04EF0D23}" type="slidenum">
              <a:t>1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1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No slide 01 (na capa da apresentação), acrescente o dia da apresentação no local destinado à data.</a:t>
            </a:r>
          </a:p>
        </p:txBody>
      </p:sp>
    </p:spTree>
    <p:extLst>
      <p:ext uri="{BB962C8B-B14F-4D97-AF65-F5344CB8AC3E}">
        <p14:creationId xmlns:p14="http://schemas.microsoft.com/office/powerpoint/2010/main" val="34524667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10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775768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BB2AFC8-C468-41B2-8DE4-4FE91FB673A6}" type="slidenum">
              <a:rPr lang="pt-BR"/>
              <a:pPr/>
              <a:t>11</a:t>
            </a:fld>
            <a:endParaRPr lang="pt-BR"/>
          </a:p>
        </p:txBody>
      </p:sp>
      <p:sp>
        <p:nvSpPr>
          <p:cNvPr id="40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82663" y="757238"/>
            <a:ext cx="5113337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927249" y="4865472"/>
            <a:ext cx="5221071" cy="4594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6506" tIns="48253" rIns="96506" bIns="48253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281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12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58500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13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571144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14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49215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15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21563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ACF0A830-F539-44CB-B295-829CFDD76710}" type="slidenum">
              <a:t>16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6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“Para a área de geociências, o território brasileiro é a referência fundamental. Em nossas atividades percorremos, medimos e estudamos o território nacional. Com isso, são produzidas informações geodésicas e levantados os aspectos físicos e de recursos naturais.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Vamos nos aprofundar um pouco mais nas atividades da área de geociências.”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137249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2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181096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3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818608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4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164253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5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66134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6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893866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7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79673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8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48320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Número de Slide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488" tIns="50694" rIns="97488" bIns="50694" anchor="b" anchorCtr="0" compatLnSpc="1"/>
          <a:lstStyle/>
          <a:p>
            <a:pPr lvl="0"/>
            <a:fld id="{844493BE-A57D-4E18-8FF8-172A85A2349A}" type="slidenum">
              <a:t>9</a:t>
            </a:fld>
            <a:endParaRPr lang="pt-BR"/>
          </a:p>
        </p:txBody>
      </p:sp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CaixaDeTexto 2"/>
          <p:cNvSpPr txBox="1"/>
          <p:nvPr/>
        </p:nvSpPr>
        <p:spPr>
          <a:xfrm>
            <a:off x="946574" y="4861441"/>
            <a:ext cx="5206153" cy="4605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7488" tIns="50694" rIns="97488" bIns="50694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Slide 2</a:t>
            </a:r>
          </a:p>
          <a:p>
            <a:pPr algn="just"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r>
              <a:rPr lang="pt-BR" sz="1300">
                <a:solidFill>
                  <a:srgbClr val="000000"/>
                </a:solidFill>
                <a:latin typeface="Arial" pitchFamily="34"/>
                <a:ea typeface="Microsoft YaHei" pitchFamily="2"/>
                <a:cs typeface="Mangal" pitchFamily="2"/>
              </a:rPr>
              <a:t>“Quase todo dia, nós recebemos do IBGE informações sobre o Brasil através da TV, do rádio, da Internet etc. Através dessas informações o IBGE faz um retrato do nosso país e da nossa sociedade tanto no que se refere a informações estatísticas quanto geográficas.”</a:t>
            </a:r>
          </a:p>
          <a:p>
            <a:pPr hangingPunct="0">
              <a:spcBef>
                <a:spcPts val="485"/>
              </a:spcBef>
              <a:tabLst>
                <a:tab pos="0" algn="l"/>
                <a:tab pos="990478" algn="l"/>
                <a:tab pos="1980956" algn="l"/>
                <a:tab pos="2971433" algn="l"/>
                <a:tab pos="3961912" algn="l"/>
                <a:tab pos="4952390" algn="l"/>
                <a:tab pos="5942867" algn="l"/>
                <a:tab pos="6933345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pt-BR" sz="1300"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04372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578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341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64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440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067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581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71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3516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rma livre 4"/>
          <p:cNvSpPr/>
          <p:nvPr userDrawn="1"/>
        </p:nvSpPr>
        <p:spPr>
          <a:xfrm>
            <a:off x="0" y="0"/>
            <a:ext cx="685799" cy="6858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9356D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  <p:sp>
        <p:nvSpPr>
          <p:cNvPr id="6" name="Forma livre 5"/>
          <p:cNvSpPr/>
          <p:nvPr userDrawn="1"/>
        </p:nvSpPr>
        <p:spPr>
          <a:xfrm>
            <a:off x="0" y="490680"/>
            <a:ext cx="9144000" cy="428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0000"/>
          </a:solidFill>
          <a:ln w="648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  <p:graphicFrame>
        <p:nvGraphicFramePr>
          <p:cNvPr id="7" name="Objeto 6"/>
          <p:cNvGraphicFramePr/>
          <p:nvPr userDrawn="1"/>
        </p:nvGraphicFramePr>
        <p:xfrm>
          <a:off x="7772400" y="155520"/>
          <a:ext cx="1150920" cy="225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r:id="rId3" imgW="5082951" imgH="1003529" progId="">
                  <p:embed/>
                </p:oleObj>
              </mc:Choice>
              <mc:Fallback>
                <p:oleObj r:id="rId3" imgW="5082951" imgH="1003529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72400" y="155520"/>
                        <a:ext cx="1150920" cy="225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3338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04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39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2FF00-07E0-446B-B2EF-06D4AE9FAB7E}" type="datetimeFigureOut">
              <a:rPr lang="pt-BR" smtClean="0"/>
              <a:t>05/10/2016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BAF9F-89DE-4DF3-949F-D871822C10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684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-3600" y="19440"/>
            <a:ext cx="9144000" cy="6858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0" y="0"/>
            <a:ext cx="1143000" cy="3962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9356D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0" y="3962520"/>
            <a:ext cx="1143000" cy="289547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6E81A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1676519" y="2209680"/>
            <a:ext cx="6406539" cy="13256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4400" b="1"/>
            </a:pPr>
            <a:r>
              <a:rPr lang="en-US" sz="400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Censo</a:t>
            </a:r>
            <a:r>
              <a:rPr lang="en-US" sz="400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 </a:t>
            </a:r>
            <a:r>
              <a:rPr lang="en-US" sz="4000" i="0" u="none" strike="noStrike" cap="none" baseline="0" dirty="0" err="1" smtClean="0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Agropecuário</a:t>
            </a:r>
            <a:r>
              <a:rPr lang="en-US" sz="400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 </a:t>
            </a:r>
            <a:r>
              <a:rPr lang="en-US" sz="400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2017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4400" b="1"/>
            </a:pPr>
            <a:r>
              <a:rPr lang="en-US" sz="400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Por</a:t>
            </a:r>
            <a:r>
              <a:rPr lang="en-US" sz="400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 </a:t>
            </a:r>
            <a:r>
              <a:rPr lang="en-US" sz="400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que</a:t>
            </a:r>
            <a:r>
              <a:rPr lang="en-US" sz="400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? </a:t>
            </a:r>
            <a:r>
              <a:rPr lang="en-US" sz="400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Quanto</a:t>
            </a:r>
            <a:r>
              <a:rPr lang="en-US" sz="400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Univers" pitchFamily="34" charset="0"/>
                <a:ea typeface="Microsoft YaHei" pitchFamily="2"/>
                <a:cs typeface="Mangal" pitchFamily="2"/>
              </a:rPr>
              <a:t>? Como?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676519" y="533520"/>
            <a:ext cx="3105000" cy="9190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orma livre 7"/>
          <p:cNvSpPr/>
          <p:nvPr/>
        </p:nvSpPr>
        <p:spPr>
          <a:xfrm>
            <a:off x="0" y="3886200"/>
            <a:ext cx="9144000" cy="76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000000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sz="2400" b="0" i="0" u="none" strike="noStrike" cap="none" baseline="0">
              <a:ln>
                <a:noFill/>
              </a:ln>
              <a:solidFill>
                <a:srgbClr val="000000"/>
              </a:solidFill>
              <a:latin typeface="Arial" pitchFamily="34"/>
              <a:ea typeface="Microsoft YaHei" pitchFamily="2"/>
              <a:cs typeface="Mangal" pitchFamily="2"/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2007948" y="4501227"/>
            <a:ext cx="5971869" cy="23105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Paulo </a:t>
            </a:r>
            <a:r>
              <a:rPr lang="en-US" sz="2200" b="0" i="0" u="none" strike="noStrike" cap="none" baseline="0" dirty="0" err="1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Rabello</a:t>
            </a:r>
            <a:r>
              <a:rPr lang="en-US" sz="2200" b="0" i="0" u="none" strike="noStrike" cap="none" baseline="0" dirty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 de Castro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200" b="0" i="0" u="none" strike="noStrike" cap="none" baseline="0" dirty="0" err="1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Presidente</a:t>
            </a:r>
            <a:endParaRPr lang="en-US" sz="2200" b="0" i="0" u="none" strike="noStrike" cap="none" baseline="0" dirty="0" smtClean="0">
              <a:ln>
                <a:noFill/>
              </a:ln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200" dirty="0" smtClean="0"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="0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CRA - </a:t>
            </a:r>
            <a:r>
              <a:rPr lang="en-US" sz="1600" b="0" i="0" u="none" strike="noStrike" cap="none" baseline="0" dirty="0" err="1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Comissão</a:t>
            </a:r>
            <a:r>
              <a:rPr lang="en-US" sz="1600" b="0" i="0" u="none" strike="noStrike" cap="none" dirty="0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 de </a:t>
            </a:r>
            <a:r>
              <a:rPr lang="en-US" sz="1600" b="0" i="0" u="none" strike="noStrike" cap="none" dirty="0" err="1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Agricultura</a:t>
            </a:r>
            <a:r>
              <a:rPr lang="en-US" sz="1600" b="0" i="0" u="none" strike="noStrike" cap="none" dirty="0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 e </a:t>
            </a:r>
            <a:r>
              <a:rPr lang="en-US" sz="1600" b="0" i="0" u="none" strike="noStrike" cap="none" dirty="0" err="1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Reforma</a:t>
            </a:r>
            <a:r>
              <a:rPr lang="en-US" sz="1600" b="0" i="0" u="none" strike="noStrike" cap="none" dirty="0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1600" b="0" i="0" u="none" strike="noStrike" cap="none" dirty="0" err="1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Agrária</a:t>
            </a:r>
            <a:r>
              <a:rPr lang="en-US" sz="1600" b="0" i="0" u="none" strike="noStrike" cap="none" dirty="0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 do </a:t>
            </a:r>
            <a:r>
              <a:rPr lang="en-US" sz="1600" b="0" i="0" u="none" strike="noStrike" cap="none" dirty="0" err="1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Senado</a:t>
            </a:r>
            <a:endParaRPr lang="en-US" sz="1600" b="0" i="0" u="none" strike="noStrike" cap="none" dirty="0" smtClean="0">
              <a:ln>
                <a:noFill/>
              </a:ln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600" baseline="0" dirty="0" err="1" smtClean="0"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Audiência</a:t>
            </a:r>
            <a:r>
              <a:rPr lang="en-US" sz="1600" dirty="0" smtClean="0"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Pública</a:t>
            </a:r>
            <a:endParaRPr lang="en-US" sz="1600" dirty="0" smtClean="0"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6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400" dirty="0" smtClean="0"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06 </a:t>
            </a:r>
            <a:r>
              <a:rPr lang="en-US" sz="1400" dirty="0" err="1"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outubro</a:t>
            </a:r>
            <a:r>
              <a:rPr lang="en-US" sz="1400" dirty="0"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2016</a:t>
            </a:r>
            <a:endParaRPr lang="en-US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400" b="0" i="0" u="none" strike="noStrike" cap="none" baseline="0" dirty="0">
              <a:ln>
                <a:noFill/>
              </a:ln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4713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899592" y="1227670"/>
            <a:ext cx="8136904" cy="8331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360363"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Enfim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, 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é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até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“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barato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” e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envolve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emprego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temporário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de 82.000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brasileiros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!</a:t>
            </a:r>
            <a:r>
              <a:rPr lang="en-US" sz="1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 </a:t>
            </a:r>
            <a:endParaRPr lang="en-US" sz="16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869287"/>
              </p:ext>
            </p:extLst>
          </p:nvPr>
        </p:nvGraphicFramePr>
        <p:xfrm>
          <a:off x="1079612" y="2348880"/>
          <a:ext cx="7452828" cy="3694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5106"/>
                <a:gridCol w="2775454"/>
                <a:gridCol w="2412268"/>
              </a:tblGrid>
              <a:tr h="402958"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 smtClean="0">
                          <a:solidFill>
                            <a:schemeClr val="bg1"/>
                          </a:solidFill>
                          <a:latin typeface="Univers" pitchFamily="34"/>
                          <a:ea typeface="Microsoft YaHei" pitchFamily="2"/>
                          <a:cs typeface="Mangal" pitchFamily="2"/>
                        </a:rPr>
                        <a:t>Estados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Univers" pitchFamily="34"/>
                          <a:ea typeface="Microsoft YaHei" pitchFamily="2"/>
                          <a:cs typeface="Mangal" pitchFamily="2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bg1"/>
                          </a:solidFill>
                          <a:latin typeface="Univers" pitchFamily="34"/>
                          <a:ea typeface="Microsoft YaHei" pitchFamily="2"/>
                          <a:cs typeface="Mangal" pitchFamily="2"/>
                        </a:rPr>
                        <a:t>Unidos</a:t>
                      </a:r>
                      <a:endParaRPr lang="en-US" sz="1600" dirty="0" smtClean="0">
                        <a:solidFill>
                          <a:schemeClr val="bg1"/>
                        </a:solidFill>
                        <a:latin typeface="Univers" pitchFamily="34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bg1"/>
                          </a:solidFill>
                          <a:latin typeface="Univers" pitchFamily="34"/>
                          <a:ea typeface="Microsoft YaHei" pitchFamily="2"/>
                          <a:cs typeface="Mangal" pitchFamily="2"/>
                        </a:rPr>
                        <a:t>Brasil</a:t>
                      </a:r>
                      <a:endParaRPr lang="pt-BR" sz="1600" b="1" dirty="0">
                        <a:solidFill>
                          <a:schemeClr val="bg1"/>
                        </a:solidFill>
                        <a:latin typeface="Univers" pitchFamily="34"/>
                        <a:ea typeface="Microsoft YaHei" pitchFamily="2"/>
                        <a:cs typeface="Mangal" pitchFamily="2"/>
                      </a:endParaRPr>
                    </a:p>
                  </a:txBody>
                  <a:tcPr/>
                </a:tc>
              </a:tr>
              <a:tr h="402958">
                <a:tc>
                  <a:txBody>
                    <a:bodyPr/>
                    <a:lstStyle/>
                    <a:p>
                      <a:pPr marL="182563" indent="0" algn="l"/>
                      <a:r>
                        <a:rPr lang="pt-BR" sz="1800" b="1" dirty="0" smtClean="0"/>
                        <a:t>Estabelecimentos</a:t>
                      </a:r>
                      <a:endParaRPr lang="pt-BR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2,2 M</a:t>
                      </a:r>
                    </a:p>
                    <a:p>
                      <a:pPr algn="ctr"/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Apenas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estabelecimentos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com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mais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US$1000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dólares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produção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ao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ano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t-BR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5,3 M</a:t>
                      </a:r>
                    </a:p>
                    <a:p>
                      <a:pPr algn="ctr"/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Todos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estabelecimentos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independente</a:t>
                      </a:r>
                      <a:r>
                        <a:rPr lang="en-US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4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tamanho</a:t>
                      </a:r>
                      <a:r>
                        <a:rPr lang="en-US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en-US" sz="14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produção</a:t>
                      </a:r>
                      <a:r>
                        <a:rPr lang="en-US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02958">
                <a:tc>
                  <a:txBody>
                    <a:bodyPr/>
                    <a:lstStyle/>
                    <a:p>
                      <a:pPr marL="182563" indent="0" algn="l"/>
                      <a:r>
                        <a:rPr lang="pt-BR" sz="1800" b="1" dirty="0" smtClean="0"/>
                        <a:t>Tamanho da entrevista</a:t>
                      </a:r>
                      <a:endParaRPr lang="pt-BR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24 páginas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22 páginas</a:t>
                      </a:r>
                    </a:p>
                    <a:p>
                      <a:pPr algn="ctr"/>
                      <a:r>
                        <a:rPr lang="en-US" sz="14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Questionários</a:t>
                      </a:r>
                      <a:r>
                        <a:rPr lang="en-US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são</a:t>
                      </a:r>
                      <a:r>
                        <a:rPr lang="en-US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inseridos</a:t>
                      </a:r>
                      <a:r>
                        <a:rPr lang="en-US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nos</a:t>
                      </a:r>
                      <a:r>
                        <a:rPr lang="en-US" sz="1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DMC</a:t>
                      </a:r>
                      <a:endParaRPr lang="pt-BR" sz="14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02958">
                <a:tc>
                  <a:txBody>
                    <a:bodyPr/>
                    <a:lstStyle/>
                    <a:p>
                      <a:pPr marL="182563" indent="0" algn="l"/>
                      <a:r>
                        <a:rPr lang="pt-BR" sz="1800" b="1" dirty="0" smtClean="0"/>
                        <a:t>Temporários </a:t>
                      </a:r>
                      <a:r>
                        <a:rPr lang="pt-BR" sz="1800" b="1" baseline="0" dirty="0" smtClean="0"/>
                        <a:t>contratados</a:t>
                      </a:r>
                      <a:endParaRPr lang="pt-BR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Questionários</a:t>
                      </a:r>
                      <a:r>
                        <a:rPr lang="en-US" sz="16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são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enviados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pelo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correio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Há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resposta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respostas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incompletas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US" sz="1600" b="1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US" sz="16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recenseadores</a:t>
                      </a:r>
                      <a:r>
                        <a:rPr lang="en-US" sz="16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visitam</a:t>
                      </a:r>
                      <a:r>
                        <a:rPr lang="en-US" sz="16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US" sz="16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que</a:t>
                      </a:r>
                      <a:r>
                        <a:rPr lang="en-US" sz="16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  <a:r>
                        <a:rPr lang="en-US" sz="16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responderam</a:t>
                      </a:r>
                      <a:r>
                        <a:rPr lang="en-US" sz="1600" b="1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600" b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1600" b="1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pt-B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82.000</a:t>
                      </a:r>
                    </a:p>
                    <a:p>
                      <a:pPr algn="ctr"/>
                      <a:r>
                        <a:rPr lang="pt-BR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62.400 recenseadores</a:t>
                      </a:r>
                    </a:p>
                    <a:p>
                      <a:pPr algn="ctr"/>
                      <a:r>
                        <a:rPr lang="pt-BR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19.600 outras funções</a:t>
                      </a:r>
                      <a:endParaRPr lang="pt-BR" sz="1400" b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Forma livre 3"/>
          <p:cNvSpPr/>
          <p:nvPr/>
        </p:nvSpPr>
        <p:spPr>
          <a:xfrm>
            <a:off x="755576" y="620688"/>
            <a:ext cx="7848872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4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</a:t>
            </a:r>
            <a:r>
              <a:rPr lang="en-US" i="1" dirty="0" smtClean="0">
                <a:latin typeface="Univers" pitchFamily="34"/>
                <a:ea typeface="Microsoft YaHei" pitchFamily="2"/>
                <a:cs typeface="Mangal" pitchFamily="2"/>
              </a:rPr>
              <a:t>Cont.</a:t>
            </a:r>
            <a:endParaRPr lang="en-US" sz="3200" i="1" dirty="0"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9183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1" name="Group 1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469829"/>
              </p:ext>
            </p:extLst>
          </p:nvPr>
        </p:nvGraphicFramePr>
        <p:xfrm>
          <a:off x="5436096" y="1636823"/>
          <a:ext cx="3559745" cy="4816513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837367"/>
                <a:gridCol w="970945"/>
                <a:gridCol w="751433"/>
              </a:tblGrid>
              <a:tr h="74576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Evolução dos Temas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Censo 2010 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Status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Unidades da Federação </a:t>
                      </a:r>
                      <a:endParaRPr kumimoji="0" lang="pt-BR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27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27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Municípios 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5.565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5.570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Distritos 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10.294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10.437</a:t>
                      </a: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Subdistritos  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662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693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92075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Bairros  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14.030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14.993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92075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Regiões Metropolitanas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79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77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Setores Censitários  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316.573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370.465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Urbanos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240.384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277.867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Rurais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76.189 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92.598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92075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Aglomerados Rurais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10.633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14.164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Aglomerados Subnormais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5.580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6.656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356076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Agrovilas de Projetos de  Assentamentos 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2.034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1.186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Aldeias Indígenas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1.351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2.326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92075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Unidades de Conservação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672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699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Terras Indígenas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531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562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  <a:tr h="247645">
                <a:tc>
                  <a:txBody>
                    <a:bodyPr/>
                    <a:lstStyle/>
                    <a:p>
                      <a:pPr marL="92075" marR="0" lvl="0" indent="0" algn="l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2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Terras Quilombolas</a:t>
                      </a:r>
                      <a:endParaRPr kumimoji="0" lang="pt-BR" sz="12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0 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449263" rtl="0" eaLnBrk="1" fontAlgn="base" latinLnBrk="0" hangingPunct="1">
                        <a:lnSpc>
                          <a:spcPct val="6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t-B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82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 Light" pitchFamily="34" charset="0"/>
                        <a:ea typeface="MS Gothic" pitchFamily="49" charset="-128"/>
                      </a:endParaRPr>
                    </a:p>
                  </a:txBody>
                  <a:tcPr marL="45720" marR="45720" anchor="ctr" horzOverflow="overflow"/>
                </a:tc>
              </a:tr>
            </a:tbl>
          </a:graphicData>
        </a:graphic>
      </p:graphicFrame>
      <p:pic>
        <p:nvPicPr>
          <p:cNvPr id="3258" name="Picture 18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41" b="95859" l="3817" r="94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27" b="1653"/>
          <a:stretch>
            <a:fillRect/>
          </a:stretch>
        </p:blipFill>
        <p:spPr bwMode="auto">
          <a:xfrm>
            <a:off x="751136" y="920464"/>
            <a:ext cx="5237163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827" b="16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59" name="Rectangle 187"/>
          <p:cNvSpPr>
            <a:spLocks noChangeArrowheads="1"/>
          </p:cNvSpPr>
          <p:nvPr/>
        </p:nvSpPr>
        <p:spPr bwMode="auto">
          <a:xfrm>
            <a:off x="971600" y="4005064"/>
            <a:ext cx="3096344" cy="253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160" tIns="46080" rIns="92160" bIns="46080">
            <a:spAutoFit/>
          </a:bodyPr>
          <a:lstStyle/>
          <a:p>
            <a:pPr eaLnBrk="1" hangingPunct="1">
              <a:lnSpc>
                <a:spcPct val="100000"/>
              </a:lnSpc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u="sng" dirty="0">
                <a:latin typeface="+mj-lt"/>
              </a:rPr>
              <a:t>Brasil = 370.465 Setores Censitários</a:t>
            </a:r>
          </a:p>
          <a:p>
            <a:pPr eaLnBrk="1" hangingPunct="1">
              <a:lnSpc>
                <a:spcPct val="100000"/>
              </a:lnSpc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Censo Agro: 112.183 setores            </a:t>
            </a:r>
          </a:p>
          <a:p>
            <a:pPr eaLnBrk="1" hangingPunct="1">
              <a:lnSpc>
                <a:spcPct val="100000"/>
              </a:lnSpc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  <a:ea typeface="SimSun" pitchFamily="2" charset="-122"/>
              </a:rPr>
              <a:t>19.585  Urb</a:t>
            </a:r>
            <a:r>
              <a:rPr lang="pt-BR" sz="1400" b="1" dirty="0">
                <a:solidFill>
                  <a:schemeClr val="tx2">
                    <a:lumMod val="75000"/>
                  </a:schemeClr>
                </a:solidFill>
                <a:latin typeface="+mj-lt"/>
                <a:ea typeface="SimSun" pitchFamily="2" charset="-122"/>
              </a:rPr>
              <a:t>. / Rural</a:t>
            </a:r>
          </a:p>
          <a:p>
            <a:pPr eaLnBrk="1" hangingPunct="1">
              <a:lnSpc>
                <a:spcPct val="100000"/>
              </a:lnSpc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2.947  Ext</a:t>
            </a:r>
            <a:r>
              <a:rPr lang="pt-BR" sz="14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 Urbana</a:t>
            </a:r>
          </a:p>
          <a:p>
            <a:pPr eaLnBrk="1" hangingPunct="1">
              <a:lnSpc>
                <a:spcPct val="100000"/>
              </a:lnSpc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12.346  Povoados </a:t>
            </a:r>
            <a:endParaRPr lang="pt-BR" sz="14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    266  Núcleos</a:t>
            </a:r>
            <a:endParaRPr lang="pt-BR" sz="14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2.593   Lugarejos  </a:t>
            </a:r>
            <a:endParaRPr lang="pt-BR" sz="14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eaLnBrk="1" hangingPunct="1">
              <a:lnSpc>
                <a:spcPct val="100000"/>
              </a:lnSpc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74.446  Propriamente </a:t>
            </a:r>
            <a:r>
              <a:rPr lang="pt-BR" sz="14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Rurais </a:t>
            </a:r>
            <a:r>
              <a:rPr lang="pt-BR" sz="1400" b="1" dirty="0">
                <a:solidFill>
                  <a:srgbClr val="FF0000"/>
                </a:solidFill>
                <a:latin typeface="+mj-lt"/>
              </a:rPr>
              <a:t> </a:t>
            </a:r>
          </a:p>
        </p:txBody>
      </p:sp>
      <p:sp>
        <p:nvSpPr>
          <p:cNvPr id="3260" name="Rectangle 188"/>
          <p:cNvSpPr>
            <a:spLocks noChangeArrowheads="1"/>
          </p:cNvSpPr>
          <p:nvPr/>
        </p:nvSpPr>
        <p:spPr bwMode="auto">
          <a:xfrm>
            <a:off x="975936" y="1412776"/>
            <a:ext cx="4495800" cy="145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0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b="1" u="sng" dirty="0">
                <a:solidFill>
                  <a:schemeClr val="tx1"/>
                </a:solidFill>
                <a:ea typeface="SimSun" pitchFamily="2" charset="-122"/>
              </a:rPr>
              <a:t>Estimativas de </a:t>
            </a:r>
            <a:r>
              <a:rPr lang="pt-BR" b="1" u="sng" dirty="0" smtClean="0">
                <a:solidFill>
                  <a:schemeClr val="tx1"/>
                </a:solidFill>
                <a:ea typeface="SimSun" pitchFamily="2" charset="-122"/>
              </a:rPr>
              <a:t>Áreas coberta pelo Censo:</a:t>
            </a:r>
            <a:endParaRPr lang="pt-BR" b="1" u="sng" dirty="0">
              <a:solidFill>
                <a:schemeClr val="tx1"/>
              </a:solidFill>
              <a:ea typeface="SimSun" pitchFamily="2" charset="-122"/>
            </a:endParaRPr>
          </a:p>
          <a:p>
            <a:pPr algn="just">
              <a:lnSpc>
                <a:spcPct val="10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>
                <a:solidFill>
                  <a:srgbClr val="FF0000"/>
                </a:solidFill>
                <a:ea typeface="SimSun" pitchFamily="2" charset="-122"/>
              </a:rPr>
              <a:t>Urbanizada (Sit. 1, 2, 3, 4) - 127.736 km</a:t>
            </a:r>
            <a:r>
              <a:rPr lang="pt-BR" sz="1400" b="1" baseline="30000" dirty="0">
                <a:solidFill>
                  <a:srgbClr val="FF0000"/>
                </a:solidFill>
                <a:ea typeface="SimSun" pitchFamily="2" charset="-122"/>
              </a:rPr>
              <a:t>2  </a:t>
            </a:r>
            <a:r>
              <a:rPr lang="pt-BR" sz="1400" b="1" dirty="0">
                <a:solidFill>
                  <a:srgbClr val="FF0000"/>
                </a:solidFill>
                <a:ea typeface="SimSun" pitchFamily="2" charset="-122"/>
              </a:rPr>
              <a:t>=   </a:t>
            </a:r>
            <a:r>
              <a:rPr lang="pt-BR" sz="1600" b="1" dirty="0">
                <a:solidFill>
                  <a:srgbClr val="FF0000"/>
                </a:solidFill>
                <a:ea typeface="SimSun" pitchFamily="2" charset="-122"/>
              </a:rPr>
              <a:t>1,5 %</a:t>
            </a:r>
            <a:endParaRPr lang="pt-BR" sz="1400" b="1" dirty="0">
              <a:solidFill>
                <a:srgbClr val="FF0000"/>
              </a:solidFill>
              <a:ea typeface="SimSun" pitchFamily="2" charset="-122"/>
            </a:endParaRPr>
          </a:p>
          <a:p>
            <a:pPr algn="just">
              <a:lnSpc>
                <a:spcPct val="10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>
                <a:solidFill>
                  <a:srgbClr val="0033CC"/>
                </a:solidFill>
                <a:ea typeface="SimSun" pitchFamily="2" charset="-122"/>
              </a:rPr>
              <a:t>Rural (Sit. 5,6,7,8) -            8.388.031 km</a:t>
            </a:r>
            <a:r>
              <a:rPr lang="pt-BR" sz="1400" b="1" baseline="30000" dirty="0">
                <a:solidFill>
                  <a:srgbClr val="0033CC"/>
                </a:solidFill>
                <a:ea typeface="SimSun" pitchFamily="2" charset="-122"/>
              </a:rPr>
              <a:t>2 </a:t>
            </a:r>
            <a:r>
              <a:rPr lang="pt-BR" sz="1400" b="1" dirty="0">
                <a:solidFill>
                  <a:srgbClr val="0033CC"/>
                </a:solidFill>
                <a:ea typeface="SimSun" pitchFamily="2" charset="-122"/>
              </a:rPr>
              <a:t>=  </a:t>
            </a:r>
            <a:r>
              <a:rPr lang="pt-BR" sz="1600" b="1" dirty="0">
                <a:solidFill>
                  <a:srgbClr val="0033CC"/>
                </a:solidFill>
                <a:ea typeface="SimSun" pitchFamily="2" charset="-122"/>
              </a:rPr>
              <a:t>98,5 %  </a:t>
            </a:r>
            <a:endParaRPr lang="pt-BR" sz="1400" b="1" dirty="0">
              <a:solidFill>
                <a:srgbClr val="0033CC"/>
              </a:solidFill>
              <a:ea typeface="SimSun" pitchFamily="2" charset="-122"/>
            </a:endParaRPr>
          </a:p>
          <a:p>
            <a:pPr algn="just">
              <a:lnSpc>
                <a:spcPct val="100000"/>
              </a:lnSpc>
              <a:spcBef>
                <a:spcPts val="875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400" b="1" dirty="0">
                <a:solidFill>
                  <a:srgbClr val="0033CC"/>
                </a:solidFill>
                <a:ea typeface="SimSun" pitchFamily="2" charset="-122"/>
              </a:rPr>
              <a:t>                                          </a:t>
            </a:r>
            <a:r>
              <a:rPr lang="pt-BR" sz="1400" b="1" dirty="0" smtClean="0">
                <a:solidFill>
                  <a:srgbClr val="0033CC"/>
                </a:solidFill>
                <a:ea typeface="SimSun" pitchFamily="2" charset="-122"/>
              </a:rPr>
              <a:t>     </a:t>
            </a:r>
            <a:r>
              <a:rPr lang="pt-BR" sz="1400" b="1" dirty="0">
                <a:solidFill>
                  <a:schemeClr val="tx1"/>
                </a:solidFill>
                <a:ea typeface="SimSun" pitchFamily="2" charset="-122"/>
              </a:rPr>
              <a:t>8.515.767 km</a:t>
            </a:r>
            <a:r>
              <a:rPr lang="pt-BR" sz="1400" b="1" baseline="30000" dirty="0">
                <a:solidFill>
                  <a:schemeClr val="tx1"/>
                </a:solidFill>
                <a:ea typeface="SimSun" pitchFamily="2" charset="-122"/>
              </a:rPr>
              <a:t>2 </a:t>
            </a:r>
            <a:r>
              <a:rPr lang="pt-BR" sz="1400" b="1" dirty="0">
                <a:solidFill>
                  <a:schemeClr val="tx1"/>
                </a:solidFill>
                <a:ea typeface="SimSun" pitchFamily="2" charset="-122"/>
              </a:rPr>
              <a:t>=  </a:t>
            </a:r>
            <a:r>
              <a:rPr lang="pt-BR" sz="1600" b="1" dirty="0">
                <a:solidFill>
                  <a:schemeClr val="tx1"/>
                </a:solidFill>
                <a:ea typeface="SimSun" pitchFamily="2" charset="-122"/>
              </a:rPr>
              <a:t>Brasil</a:t>
            </a:r>
          </a:p>
        </p:txBody>
      </p:sp>
      <p:sp>
        <p:nvSpPr>
          <p:cNvPr id="7" name="Forma livre 6"/>
          <p:cNvSpPr/>
          <p:nvPr/>
        </p:nvSpPr>
        <p:spPr>
          <a:xfrm>
            <a:off x="755576" y="620688"/>
            <a:ext cx="7848872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4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</a:t>
            </a:r>
            <a:r>
              <a:rPr lang="en-US" i="1" dirty="0" smtClean="0">
                <a:latin typeface="Univers" pitchFamily="34"/>
                <a:ea typeface="Microsoft YaHei" pitchFamily="2"/>
                <a:cs typeface="Mangal" pitchFamily="2"/>
              </a:rPr>
              <a:t>Cont.</a:t>
            </a:r>
            <a:endParaRPr lang="en-US" sz="3200" i="1" dirty="0"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8" name="Forma livre 7"/>
          <p:cNvSpPr/>
          <p:nvPr/>
        </p:nvSpPr>
        <p:spPr>
          <a:xfrm>
            <a:off x="6062459" y="908280"/>
            <a:ext cx="2771799" cy="64851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algn="ctr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b="1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Banco</a:t>
            </a:r>
            <a:r>
              <a:rPr lang="en-US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de Dados da Base Territorial</a:t>
            </a:r>
            <a:endParaRPr lang="pt-BR" sz="16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328224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1115616" y="1270691"/>
            <a:ext cx="7776864" cy="452649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dirty="0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Mas o </a:t>
            </a:r>
            <a:r>
              <a:rPr lang="en-US" sz="3200" b="1" dirty="0" err="1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3200" b="1" dirty="0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sz="3200" b="1" dirty="0" err="1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não</a:t>
            </a:r>
            <a:r>
              <a:rPr lang="en-US" sz="3200" b="1" dirty="0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sz="3200" b="1" dirty="0" err="1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muito</a:t>
            </a:r>
            <a:r>
              <a:rPr lang="en-US" sz="3200" b="1" dirty="0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 “</a:t>
            </a:r>
            <a:r>
              <a:rPr lang="en-US" sz="3200" b="1" dirty="0" err="1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caro</a:t>
            </a:r>
            <a:r>
              <a:rPr lang="en-US" sz="3200" b="1" dirty="0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”?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42900" lvl="0" indent="-342900" hangingPunct="0">
              <a:spcAft>
                <a:spcPts val="120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2017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visitará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cerca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de 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5,3 M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de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estabelecimentos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rurais</a:t>
            </a: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42900" lvl="0" indent="-342900" hangingPunct="0">
              <a:spcAft>
                <a:spcPts val="120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Entrevistará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cada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produtor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pt-BR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 </a:t>
            </a:r>
            <a:r>
              <a:rPr lang="pt-BR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questionário </a:t>
            </a:r>
            <a:r>
              <a:rPr lang="pt-BR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que, </a:t>
            </a:r>
            <a:r>
              <a:rPr lang="pt-BR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no </a:t>
            </a:r>
            <a:r>
              <a:rPr lang="pt-BR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papel, </a:t>
            </a:r>
            <a:r>
              <a:rPr lang="pt-BR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contém </a:t>
            </a:r>
            <a:r>
              <a:rPr lang="pt-BR" sz="2400" u="sng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24 </a:t>
            </a:r>
            <a:r>
              <a:rPr lang="pt-BR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páginas</a:t>
            </a:r>
            <a:r>
              <a:rPr lang="pt-BR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pt-BR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A4, são 49 </a:t>
            </a:r>
            <a:r>
              <a:rPr lang="pt-BR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quadros, porém nem </a:t>
            </a:r>
            <a:r>
              <a:rPr lang="pt-BR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todos são aplicados </a:t>
            </a:r>
            <a:r>
              <a:rPr lang="pt-BR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à totalidade de estabelecimentos. Este </a:t>
            </a:r>
            <a:r>
              <a:rPr lang="pt-BR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questionário no DMC foi implementado em 284 </a:t>
            </a:r>
            <a:r>
              <a:rPr lang="pt-BR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telas.</a:t>
            </a:r>
          </a:p>
          <a:p>
            <a:pPr marL="342900" lvl="0" indent="-342900" hangingPunct="0">
              <a:spcAft>
                <a:spcPts val="120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Enfim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, o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é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até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“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barato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” e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envolve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o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emprego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temporário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de 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82.000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brasileiros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!</a:t>
            </a:r>
            <a:endParaRPr lang="pt-BR" sz="24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3" name="Forma livre 2"/>
          <p:cNvSpPr/>
          <p:nvPr/>
        </p:nvSpPr>
        <p:spPr>
          <a:xfrm>
            <a:off x="755576" y="620688"/>
            <a:ext cx="7848872" cy="40229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4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Cont</a:t>
            </a:r>
            <a:r>
              <a:rPr lang="en-US" sz="2000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endParaRPr lang="en-US" sz="3200" i="1" dirty="0"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91536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899592" y="915731"/>
            <a:ext cx="8136904" cy="341850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lvl="0" algn="ctr" hangingPunct="0">
              <a:buClr>
                <a:srgbClr val="09356D"/>
              </a:buClr>
              <a:buSzPct val="45000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Deixar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u="sng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de </a:t>
            </a:r>
            <a:r>
              <a:rPr lang="en-US" sz="3200" b="1" u="sng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fazer</a:t>
            </a:r>
            <a:r>
              <a:rPr lang="en-US" sz="3200" b="1" u="sng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o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u="sng" dirty="0" smtClean="0">
                <a:solidFill>
                  <a:schemeClr val="tx2"/>
                </a:solidFill>
                <a:latin typeface="Univers" pitchFamily="34"/>
                <a:ea typeface="Microsoft YaHei" pitchFamily="2"/>
                <a:cs typeface="Mangal" pitchFamily="2"/>
              </a:rPr>
              <a:t>Agro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como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“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apagar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as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luzes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do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aeroporto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!”</a:t>
            </a:r>
          </a:p>
          <a:p>
            <a:pPr lvl="0" indent="360363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u="sng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lvl="0" algn="ctr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é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mais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amplo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que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parece</a:t>
            </a: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lvl="0" algn="ctr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60363"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42900"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u="sng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42900"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Seus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dados </a:t>
            </a:r>
            <a:r>
              <a:rPr lang="en-US" sz="2400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são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essenciais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aos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: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030316"/>
              </p:ext>
            </p:extLst>
          </p:nvPr>
        </p:nvGraphicFramePr>
        <p:xfrm>
          <a:off x="1403648" y="4222456"/>
          <a:ext cx="7272808" cy="2302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7392"/>
                <a:gridCol w="2237787"/>
                <a:gridCol w="2397629"/>
              </a:tblGrid>
              <a:tr h="539899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en-US" sz="2000" b="0" dirty="0" err="1" smtClean="0">
                          <a:solidFill>
                            <a:srgbClr val="09356D"/>
                          </a:solidFill>
                          <a:latin typeface="Univers" pitchFamily="34"/>
                          <a:ea typeface="Microsoft YaHei" pitchFamily="2"/>
                          <a:cs typeface="Mangal" pitchFamily="2"/>
                        </a:rPr>
                        <a:t>Governos</a:t>
                      </a:r>
                      <a:endParaRPr lang="pt-BR" sz="2000" b="0" baseline="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Pesquisadores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Imprensa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766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Empresas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Federações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Trabalhadores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766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ONGs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Cooperativas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Países Vizinhos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58766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Órgãos multilaterais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MERCADOS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sz="2000" b="0" dirty="0" smtClean="0">
                          <a:solidFill>
                            <a:schemeClr val="tx2"/>
                          </a:solidFill>
                        </a:rPr>
                        <a:t>Cidadãos</a:t>
                      </a:r>
                      <a:endParaRPr lang="pt-BR" sz="2000" b="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" name="Forma livre 3"/>
          <p:cNvSpPr/>
          <p:nvPr/>
        </p:nvSpPr>
        <p:spPr>
          <a:xfrm>
            <a:off x="755576" y="620688"/>
            <a:ext cx="7848872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lvl="0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5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</a:t>
            </a:r>
            <a:r>
              <a:rPr lang="en-US" i="1" dirty="0" smtClean="0">
                <a:latin typeface="Univers" pitchFamily="34"/>
                <a:ea typeface="Microsoft YaHei" pitchFamily="2"/>
                <a:cs typeface="Mangal" pitchFamily="2"/>
              </a:rPr>
              <a:t>E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por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que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indispensável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fazer</a:t>
            </a:r>
            <a:r>
              <a:rPr lang="en-US" i="1" dirty="0" smtClean="0">
                <a:latin typeface="Univers" pitchFamily="34"/>
                <a:ea typeface="Microsoft YaHei" pitchFamily="2"/>
                <a:cs typeface="Mangal" pitchFamily="2"/>
              </a:rPr>
              <a:t>?</a:t>
            </a:r>
            <a:endParaRPr lang="en-US" i="1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2051720" y="3068960"/>
            <a:ext cx="5729733" cy="504056"/>
            <a:chOff x="2117651" y="2276872"/>
            <a:chExt cx="5729733" cy="504056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2117651" y="2276872"/>
              <a:ext cx="1656184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Univers" pitchFamily="34"/>
                  <a:ea typeface="Microsoft YaHei" pitchFamily="2"/>
                  <a:cs typeface="Mangal" pitchFamily="2"/>
                </a:rPr>
                <a:t>é </a:t>
              </a:r>
              <a:r>
                <a:rPr lang="en-US" b="1" dirty="0">
                  <a:solidFill>
                    <a:schemeClr val="bg1"/>
                  </a:solidFill>
                  <a:latin typeface="Univers" pitchFamily="34"/>
                  <a:ea typeface="Microsoft YaHei" pitchFamily="2"/>
                  <a:cs typeface="Mangal" pitchFamily="2"/>
                </a:rPr>
                <a:t>Agro</a:t>
              </a:r>
              <a:r>
                <a:rPr lang="en-US" dirty="0">
                  <a:solidFill>
                    <a:schemeClr val="bg1"/>
                  </a:solidFill>
                  <a:latin typeface="Univers" pitchFamily="34"/>
                  <a:ea typeface="Microsoft YaHei" pitchFamily="2"/>
                  <a:cs typeface="Mangal" pitchFamily="2"/>
                </a:rPr>
                <a:t> </a:t>
              </a:r>
              <a:endParaRPr lang="pt-BR" dirty="0">
                <a:solidFill>
                  <a:schemeClr val="bg1"/>
                </a:solidFill>
              </a:endParaRPr>
            </a:p>
          </p:txBody>
        </p:sp>
        <p:sp>
          <p:nvSpPr>
            <p:cNvPr id="6" name="Retângulo de cantos arredondados 5"/>
            <p:cNvSpPr/>
            <p:nvPr/>
          </p:nvSpPr>
          <p:spPr>
            <a:xfrm>
              <a:off x="4139952" y="2276872"/>
              <a:ext cx="1656184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Univers" pitchFamily="34"/>
                  <a:ea typeface="Microsoft YaHei" pitchFamily="2"/>
                  <a:cs typeface="Mangal" pitchFamily="2"/>
                </a:rPr>
                <a:t>é </a:t>
              </a:r>
              <a:r>
                <a:rPr lang="en-US" b="1" dirty="0" err="1">
                  <a:solidFill>
                    <a:schemeClr val="bg1"/>
                  </a:solidFill>
                  <a:latin typeface="Univers" pitchFamily="34"/>
                  <a:ea typeface="Microsoft YaHei" pitchFamily="2"/>
                  <a:cs typeface="Mangal" pitchFamily="2"/>
                </a:rPr>
                <a:t>Ambiental</a:t>
              </a:r>
              <a:r>
                <a:rPr lang="en-US" dirty="0">
                  <a:solidFill>
                    <a:schemeClr val="bg1"/>
                  </a:solidFill>
                  <a:latin typeface="Univers" pitchFamily="34"/>
                  <a:ea typeface="Microsoft YaHei" pitchFamily="2"/>
                  <a:cs typeface="Mangal" pitchFamily="2"/>
                </a:rPr>
                <a:t> </a:t>
              </a:r>
              <a:endParaRPr lang="pt-BR" dirty="0">
                <a:solidFill>
                  <a:schemeClr val="bg1"/>
                </a:solidFill>
              </a:endParaRPr>
            </a:p>
          </p:txBody>
        </p:sp>
        <p:sp>
          <p:nvSpPr>
            <p:cNvPr id="7" name="Retângulo de cantos arredondados 6"/>
            <p:cNvSpPr/>
            <p:nvPr/>
          </p:nvSpPr>
          <p:spPr>
            <a:xfrm>
              <a:off x="6191200" y="2276872"/>
              <a:ext cx="1656184" cy="50405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Univers" pitchFamily="34"/>
                  <a:ea typeface="Microsoft YaHei" pitchFamily="2"/>
                  <a:cs typeface="Mangal" pitchFamily="2"/>
                </a:rPr>
                <a:t>é </a:t>
              </a:r>
              <a:r>
                <a:rPr lang="en-US" b="1" dirty="0">
                  <a:solidFill>
                    <a:schemeClr val="bg1"/>
                  </a:solidFill>
                  <a:latin typeface="Univers" pitchFamily="34"/>
                  <a:ea typeface="Microsoft YaHei" pitchFamily="2"/>
                  <a:cs typeface="Mangal" pitchFamily="2"/>
                </a:rPr>
                <a:t>Territorial</a:t>
              </a:r>
              <a:endParaRPr lang="pt-BR" dirty="0">
                <a:solidFill>
                  <a:schemeClr val="bg1"/>
                </a:solidFill>
              </a:endParaRPr>
            </a:p>
          </p:txBody>
        </p:sp>
        <p:sp>
          <p:nvSpPr>
            <p:cNvPr id="9" name="Mais 8"/>
            <p:cNvSpPr/>
            <p:nvPr/>
          </p:nvSpPr>
          <p:spPr>
            <a:xfrm>
              <a:off x="3801616" y="2363480"/>
              <a:ext cx="338336" cy="338336"/>
            </a:xfrm>
            <a:prstGeom prst="mathPlus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Mais 9"/>
            <p:cNvSpPr/>
            <p:nvPr/>
          </p:nvSpPr>
          <p:spPr>
            <a:xfrm>
              <a:off x="5817840" y="2370584"/>
              <a:ext cx="338336" cy="338336"/>
            </a:xfrm>
            <a:prstGeom prst="mathPlus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24906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899592" y="915731"/>
            <a:ext cx="8136904" cy="126406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lvl="0" algn="ctr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Valor Tripartite do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2017</a:t>
            </a:r>
          </a:p>
          <a:p>
            <a:pPr lvl="0" indent="360363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u="sng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1331640" y="2132856"/>
            <a:ext cx="6984776" cy="1080120"/>
            <a:chOff x="1259632" y="2276872"/>
            <a:chExt cx="6984776" cy="1080120"/>
          </a:xfrm>
        </p:grpSpPr>
        <p:sp>
          <p:nvSpPr>
            <p:cNvPr id="3" name="Retângulo 2"/>
            <p:cNvSpPr/>
            <p:nvPr/>
          </p:nvSpPr>
          <p:spPr>
            <a:xfrm>
              <a:off x="1259632" y="2492896"/>
              <a:ext cx="2088232" cy="8640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/>
                <a:t>Ambiental</a:t>
              </a:r>
              <a:endParaRPr lang="pt-BR" b="1" dirty="0"/>
            </a:p>
          </p:txBody>
        </p:sp>
        <p:sp>
          <p:nvSpPr>
            <p:cNvPr id="4" name="Retângulo 3"/>
            <p:cNvSpPr/>
            <p:nvPr/>
          </p:nvSpPr>
          <p:spPr>
            <a:xfrm>
              <a:off x="3707904" y="2492896"/>
              <a:ext cx="2088232" cy="8640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/>
                <a:t>Agro</a:t>
              </a:r>
              <a:endParaRPr lang="pt-BR" dirty="0"/>
            </a:p>
          </p:txBody>
        </p:sp>
        <p:sp>
          <p:nvSpPr>
            <p:cNvPr id="5" name="Retângulo 4"/>
            <p:cNvSpPr/>
            <p:nvPr/>
          </p:nvSpPr>
          <p:spPr>
            <a:xfrm>
              <a:off x="6156176" y="2492896"/>
              <a:ext cx="2088232" cy="86409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/>
                <a:t>Territorial</a:t>
              </a:r>
              <a:endParaRPr lang="pt-BR" dirty="0"/>
            </a:p>
          </p:txBody>
        </p:sp>
        <p:cxnSp>
          <p:nvCxnSpPr>
            <p:cNvPr id="11" name="Conector reto 10"/>
            <p:cNvCxnSpPr/>
            <p:nvPr/>
          </p:nvCxnSpPr>
          <p:spPr>
            <a:xfrm>
              <a:off x="2303748" y="2276872"/>
              <a:ext cx="4932548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>
              <a:endCxn id="3" idx="0"/>
            </p:cNvCxnSpPr>
            <p:nvPr/>
          </p:nvCxnSpPr>
          <p:spPr>
            <a:xfrm>
              <a:off x="2303748" y="2276872"/>
              <a:ext cx="0" cy="216024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/>
            <p:cNvCxnSpPr/>
            <p:nvPr/>
          </p:nvCxnSpPr>
          <p:spPr>
            <a:xfrm>
              <a:off x="4716016" y="2276872"/>
              <a:ext cx="0" cy="216024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>
              <a:off x="7236296" y="2276872"/>
              <a:ext cx="0" cy="216024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912680"/>
              </p:ext>
            </p:extLst>
          </p:nvPr>
        </p:nvGraphicFramePr>
        <p:xfrm>
          <a:off x="1187624" y="3501008"/>
          <a:ext cx="7416824" cy="29523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48272"/>
                <a:gridCol w="2448272"/>
                <a:gridCol w="2520280"/>
              </a:tblGrid>
              <a:tr h="106180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b="0" dirty="0" smtClean="0"/>
                        <a:t>Detectar problemas de Conservação</a:t>
                      </a:r>
                      <a:r>
                        <a:rPr lang="pt-BR" b="0" baseline="0" dirty="0" smtClean="0"/>
                        <a:t> e Preservação</a:t>
                      </a:r>
                      <a:endParaRPr lang="pt-BR" b="0" baseline="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b="0" dirty="0" smtClean="0"/>
                        <a:t>Inventariar</a:t>
                      </a:r>
                      <a:r>
                        <a:rPr lang="pt-BR" b="0" baseline="0" dirty="0" smtClean="0"/>
                        <a:t> a Riqueza Agrícola</a:t>
                      </a:r>
                      <a:endParaRPr lang="pt-BR" b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b="0" dirty="0" smtClean="0"/>
                        <a:t>“Tira-teima” dos usos efetivos do Território</a:t>
                      </a:r>
                      <a:endParaRPr lang="pt-BR" b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061803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Detectar Conflitos</a:t>
                      </a:r>
                      <a:endParaRPr lang="pt-BR" b="0" dirty="0" smtClean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Localizar essa Riqueza no Território</a:t>
                      </a:r>
                      <a:endParaRPr lang="pt-BR" b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Mostrar quanto é empregado pelo Agronegócio</a:t>
                      </a:r>
                      <a:endParaRPr lang="pt-BR" b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828722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Oferecer Soluções</a:t>
                      </a:r>
                      <a:endParaRPr lang="pt-BR" b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Projetar Infraestruturas</a:t>
                      </a:r>
                      <a:endParaRPr lang="pt-BR" b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pt-BR" dirty="0" smtClean="0"/>
                        <a:t>Quanto é Conservado</a:t>
                      </a:r>
                      <a:r>
                        <a:rPr lang="pt-BR" baseline="0" dirty="0" smtClean="0"/>
                        <a:t> e Recuperado!</a:t>
                      </a:r>
                      <a:endParaRPr lang="pt-BR" b="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Forma livre 11"/>
          <p:cNvSpPr/>
          <p:nvPr/>
        </p:nvSpPr>
        <p:spPr>
          <a:xfrm>
            <a:off x="755576" y="620688"/>
            <a:ext cx="7848872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lvl="0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5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</a:t>
            </a:r>
            <a:r>
              <a:rPr lang="en-US" i="1" dirty="0" smtClean="0">
                <a:latin typeface="Univers" pitchFamily="34"/>
                <a:ea typeface="Microsoft YaHei" pitchFamily="2"/>
                <a:cs typeface="Mangal" pitchFamily="2"/>
              </a:rPr>
              <a:t>Cont.</a:t>
            </a:r>
            <a:endParaRPr lang="en-US" i="1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1362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1259632" y="1988840"/>
            <a:ext cx="6685334" cy="378783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1617663" lvl="0" indent="-360363" hangingPunct="0">
              <a:lnSpc>
                <a:spcPct val="200000"/>
              </a:lnSpc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OUVIR E ENTENDER</a:t>
            </a: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1617663" lvl="0" indent="-360363" hangingPunct="0">
              <a:lnSpc>
                <a:spcPct val="200000"/>
              </a:lnSpc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MOBILIZAR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Opinião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Pública</a:t>
            </a: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1617663" lvl="0" indent="-360363" hangingPunct="0">
              <a:lnSpc>
                <a:spcPct val="200000"/>
              </a:lnSpc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APRESENTAR  EMENDA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à PLOA</a:t>
            </a:r>
          </a:p>
          <a:p>
            <a:pPr marL="1617663" lvl="0" indent="-360363" hangingPunct="0">
              <a:lnSpc>
                <a:spcPct val="200000"/>
              </a:lnSpc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CONVENCER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Presidente</a:t>
            </a:r>
            <a:endParaRPr lang="en-US" sz="24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1617663" lvl="0" indent="-360363" hangingPunct="0">
              <a:lnSpc>
                <a:spcPct val="200000"/>
              </a:lnSpc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... e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fazer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cumprir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 Lei.</a:t>
            </a:r>
            <a:endParaRPr lang="en-US" sz="2400" i="0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4" name="Forma livre 3"/>
          <p:cNvSpPr/>
          <p:nvPr/>
        </p:nvSpPr>
        <p:spPr>
          <a:xfrm>
            <a:off x="755576" y="620688"/>
            <a:ext cx="7848872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lvl="0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6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: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Então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,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como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podemos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ajudar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?</a:t>
            </a:r>
          </a:p>
        </p:txBody>
      </p:sp>
      <p:sp>
        <p:nvSpPr>
          <p:cNvPr id="5" name="Forma livre 4"/>
          <p:cNvSpPr/>
          <p:nvPr/>
        </p:nvSpPr>
        <p:spPr>
          <a:xfrm>
            <a:off x="899592" y="915731"/>
            <a:ext cx="8136904" cy="89473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lvl="0" algn="ctr" hangingPunct="0">
              <a:buClr>
                <a:srgbClr val="09356D"/>
              </a:buClr>
              <a:buSzPct val="45000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Como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podemos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ajudar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?</a:t>
            </a:r>
            <a:endParaRPr lang="en-US" sz="2400" u="sng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92363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1568997" y="1772816"/>
            <a:ext cx="4464496" cy="333129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1749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i="0" u="none" strike="noStrike" cap="none" baseline="0" dirty="0" smtClean="0">
                <a:ln>
                  <a:noFill/>
                </a:ln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VAMOS FAZER O CENSO AGRO ACONTECER!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1749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1" dirty="0"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1749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dirty="0" smtClean="0">
                <a:solidFill>
                  <a:srgbClr val="000000"/>
                </a:solidFill>
                <a:latin typeface="Univers" pitchFamily="34"/>
                <a:ea typeface="Microsoft YaHei" pitchFamily="2"/>
                <a:cs typeface="Mangal" pitchFamily="2"/>
              </a:rPr>
              <a:t>MUITO OBRIGADO!</a:t>
            </a:r>
            <a:endParaRPr lang="en-US" sz="2800" b="1" dirty="0">
              <a:solidFill>
                <a:srgbClr val="000000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2431"/>
            <a:ext cx="2005013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899592" y="836712"/>
            <a:ext cx="8064896" cy="466499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500" b="1" i="0" u="sng" strike="noStrike" cap="none" baseline="0" dirty="0" err="1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Roteiro</a:t>
            </a:r>
            <a:endParaRPr lang="en-US" sz="2500" b="1" i="0" u="sng" strike="noStrike" cap="none" baseline="0" dirty="0">
              <a:ln>
                <a:noFill/>
              </a:ln>
              <a:uFillTx/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666000" indent="360363" hangingPunct="0">
              <a:lnSpc>
                <a:spcPct val="150000"/>
              </a:lnSpc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Agro,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afinal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, é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uma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jabuticaba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?</a:t>
            </a:r>
          </a:p>
          <a:p>
            <a:pPr marL="666000" marR="0" lvl="0" indent="360363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Que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lei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comanda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o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Agro?</a:t>
            </a:r>
            <a:endParaRPr lang="en-US" sz="28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666000" marR="0" lvl="0" indent="360363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já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está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atrasado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?</a:t>
            </a:r>
            <a:endParaRPr lang="en-US" sz="28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666000" marR="0" lvl="0" indent="360363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Mas o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Agro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não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é “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caro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”?</a:t>
            </a:r>
          </a:p>
          <a:p>
            <a:pPr marL="666000" marR="0" lvl="0" indent="360363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por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que</a:t>
            </a:r>
            <a:r>
              <a:rPr lang="en-US" sz="2800" b="0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é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indispensável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?</a:t>
            </a:r>
          </a:p>
          <a:p>
            <a:pPr marL="666000" marR="0" lvl="0" indent="360363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Então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,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como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podemos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800" b="0" i="0" u="none" strike="noStrike" cap="none" baseline="0" dirty="0" err="1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ajudar</a:t>
            </a:r>
            <a:r>
              <a:rPr lang="en-US" sz="2800" b="0" i="0" u="none" strike="noStrike" cap="none" baseline="0" dirty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7768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755576" y="620688"/>
            <a:ext cx="7848872" cy="157184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1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O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,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afinal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, é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uma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jabuticaba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?</a:t>
            </a:r>
            <a:endParaRPr lang="en-US" i="1" strike="noStrike" cap="none" baseline="0" dirty="0">
              <a:ln>
                <a:noFill/>
              </a:ln>
              <a:uFillTx/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60363" algn="ctr" hangingPunct="0">
              <a:buClr>
                <a:srgbClr val="09356D"/>
              </a:buClr>
              <a:buSzPct val="45000"/>
              <a:tabLst>
                <a:tab pos="360363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3200" b="1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3200" b="1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sz="3200" b="1" i="0" u="sng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NÃO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sz="3200" b="1" i="0" u="none" strike="noStrike" cap="none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uma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i="0" u="none" strike="noStrike" cap="none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jabuticaba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!</a:t>
            </a: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1560" y="2348880"/>
            <a:ext cx="4068452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algn="ctr" hangingPunct="0">
              <a:spcAft>
                <a:spcPts val="900"/>
              </a:spcAft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Realização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cada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 </a:t>
            </a:r>
          </a:p>
          <a:p>
            <a:pPr marL="180975" lvl="0" algn="ctr" hangingPunct="0">
              <a:spcAft>
                <a:spcPts val="900"/>
              </a:spcAft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5 </a:t>
            </a:r>
            <a:r>
              <a:rPr lang="en-US" sz="2400" b="1" u="sng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anos</a:t>
            </a:r>
            <a:r>
              <a:rPr lang="en-US" sz="2400" b="1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endParaRPr lang="en-US" sz="2400" b="1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180975" lvl="0" algn="ctr" hangingPunct="0">
              <a:spcAft>
                <a:spcPts val="900"/>
              </a:spcAft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nos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Estados Unidos</a:t>
            </a:r>
            <a:endParaRPr lang="en-US" sz="24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pic>
        <p:nvPicPr>
          <p:cNvPr id="2054" name="Picture 6" descr="https://www.agcensus.usda.gov/images/historic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090" y="4005064"/>
            <a:ext cx="311588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263644"/>
              </p:ext>
            </p:extLst>
          </p:nvPr>
        </p:nvGraphicFramePr>
        <p:xfrm>
          <a:off x="4694076" y="2770802"/>
          <a:ext cx="3960438" cy="3861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46"/>
                <a:gridCol w="1320146"/>
                <a:gridCol w="1320146"/>
              </a:tblGrid>
              <a:tr h="342418">
                <a:tc gridSpan="3">
                  <a:txBody>
                    <a:bodyPr/>
                    <a:lstStyle/>
                    <a:p>
                      <a:r>
                        <a:rPr lang="pt-BR" sz="1400" dirty="0" smtClean="0"/>
                        <a:t>Censos 2000</a:t>
                      </a:r>
                      <a:endParaRPr lang="pt-BR" sz="14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489887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2012</a:t>
                      </a:r>
                    </a:p>
                    <a:p>
                      <a:pPr algn="ctr"/>
                      <a:r>
                        <a:rPr lang="pt-BR" sz="1400" b="0" dirty="0" smtClean="0"/>
                        <a:t>2007</a:t>
                      </a:r>
                    </a:p>
                    <a:p>
                      <a:pPr algn="ctr"/>
                      <a:r>
                        <a:rPr lang="pt-BR" sz="1400" dirty="0" smtClean="0"/>
                        <a:t>2002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/>
                </a:tc>
              </a:tr>
              <a:tr h="342418">
                <a:tc gridSpan="3">
                  <a:txBody>
                    <a:bodyPr/>
                    <a:lstStyle/>
                    <a:p>
                      <a:r>
                        <a:rPr lang="pt-BR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Censos 1900</a:t>
                      </a:r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98479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1997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1992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1987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1982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1978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1974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1969</a:t>
                      </a:r>
                      <a:endParaRPr lang="pt-BR" sz="14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1964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1959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1954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1950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1945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1940</a:t>
                      </a:r>
                      <a:endParaRPr lang="pt-BR" sz="14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1935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1930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1925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1920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1910</a:t>
                      </a:r>
                      <a:r>
                        <a:rPr lang="pt-BR" sz="1400" u="none" dirty="0" smtClean="0"/>
                        <a:t/>
                      </a:r>
                      <a:br>
                        <a:rPr lang="pt-BR" sz="1400" u="none" dirty="0" smtClean="0"/>
                      </a:br>
                      <a:r>
                        <a:rPr lang="pt-BR" sz="1400" b="0" i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1900</a:t>
                      </a:r>
                      <a:endParaRPr lang="pt-BR" sz="1400" u="none" dirty="0"/>
                    </a:p>
                  </a:txBody>
                  <a:tcPr/>
                </a:tc>
              </a:tr>
              <a:tr h="342418">
                <a:tc grid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Censos 1800</a:t>
                      </a:r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489887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1890</a:t>
                      </a:r>
                      <a:r>
                        <a:rPr lang="pt-BR" sz="1400" dirty="0" smtClean="0"/>
                        <a:t/>
                      </a:r>
                      <a:br>
                        <a:rPr lang="pt-BR" sz="1400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1880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1870</a:t>
                      </a:r>
                      <a:r>
                        <a:rPr lang="pt-BR" sz="1400" dirty="0" smtClean="0"/>
                        <a:t/>
                      </a:r>
                      <a:br>
                        <a:rPr lang="pt-BR" sz="1400" dirty="0" smtClean="0"/>
                      </a:br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1860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1850</a:t>
                      </a:r>
                      <a:r>
                        <a:rPr lang="pt-BR" sz="1400" dirty="0" smtClean="0"/>
                        <a:t/>
                      </a:r>
                      <a:br>
                        <a:rPr lang="pt-BR" sz="1400" dirty="0" smtClean="0"/>
                      </a:br>
                      <a:r>
                        <a:rPr lang="pt-BR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1840</a:t>
                      </a:r>
                      <a:endParaRPr lang="pt-BR" sz="14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82" y="2182950"/>
            <a:ext cx="3992673" cy="560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8851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755576" y="620688"/>
            <a:ext cx="7848872" cy="157184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1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cont.</a:t>
            </a:r>
            <a:endParaRPr lang="en-US" i="1" strike="noStrike" cap="none" baseline="0" dirty="0">
              <a:ln>
                <a:noFill/>
              </a:ln>
              <a:uFillTx/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60363" algn="ctr" hangingPunct="0">
              <a:buClr>
                <a:srgbClr val="09356D"/>
              </a:buClr>
              <a:buSzPct val="45000"/>
              <a:tabLst>
                <a:tab pos="360363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3200" b="1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3200" b="1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sz="3200" b="1" i="0" u="sng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NÃO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sz="3200" b="1" i="0" u="none" strike="noStrike" cap="none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uma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i="0" u="none" strike="noStrike" cap="none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jabuticaba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!</a:t>
            </a: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043608" y="2017290"/>
            <a:ext cx="504056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indent="-266700" hangingPunct="0">
              <a:spcAft>
                <a:spcPts val="120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Segue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recomendações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da </a:t>
            </a:r>
            <a:r>
              <a:rPr lang="en-US" sz="2400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FAO</a:t>
            </a:r>
          </a:p>
          <a:p>
            <a:pPr marL="447675" hangingPunct="0">
              <a:spcAft>
                <a:spcPts val="1200"/>
              </a:spcAft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(</a:t>
            </a:r>
            <a:r>
              <a:rPr lang="pt-BR" sz="2400" dirty="0">
                <a:solidFill>
                  <a:schemeClr val="tx2"/>
                </a:solidFill>
                <a:latin typeface="Arial" charset="0"/>
                <a:cs typeface="Arial" charset="0"/>
              </a:rPr>
              <a:t>Organização das Nações Unidas para a </a:t>
            </a:r>
            <a:r>
              <a:rPr lang="pt-BR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Agricultura</a:t>
            </a:r>
            <a:r>
              <a:rPr lang="pt-BR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), permitindo a comparabilidade dos resultados </a:t>
            </a:r>
            <a:r>
              <a:rPr lang="pt-BR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entre todos </a:t>
            </a:r>
            <a:r>
              <a:rPr lang="pt-BR" sz="2400" dirty="0">
                <a:solidFill>
                  <a:schemeClr val="tx2"/>
                </a:solidFill>
                <a:latin typeface="Arial" charset="0"/>
                <a:cs typeface="Arial" charset="0"/>
              </a:rPr>
              <a:t>os países promotores de </a:t>
            </a:r>
            <a:r>
              <a:rPr lang="pt-BR" sz="24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pesquisas </a:t>
            </a:r>
            <a:r>
              <a:rPr lang="pt-BR" sz="2400" dirty="0">
                <a:solidFill>
                  <a:schemeClr val="tx2"/>
                </a:solidFill>
                <a:latin typeface="Arial" charset="0"/>
                <a:cs typeface="Arial" charset="0"/>
              </a:rPr>
              <a:t>similares</a:t>
            </a:r>
            <a:endParaRPr lang="en-US" sz="24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624" y="5734008"/>
            <a:ext cx="1003540" cy="972662"/>
          </a:xfrm>
          <a:prstGeom prst="rect">
            <a:avLst/>
          </a:prstGeom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13619"/>
            <a:ext cx="1915344" cy="2693051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2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964" y="1988840"/>
            <a:ext cx="1800200" cy="253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02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a livre 5"/>
          <p:cNvSpPr/>
          <p:nvPr/>
        </p:nvSpPr>
        <p:spPr>
          <a:xfrm>
            <a:off x="755576" y="620688"/>
            <a:ext cx="7848872" cy="157184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1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cont.</a:t>
            </a:r>
            <a:endParaRPr lang="en-US" i="1" strike="noStrike" cap="none" baseline="0" dirty="0">
              <a:ln>
                <a:noFill/>
              </a:ln>
              <a:uFillTx/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60363" algn="ctr" hangingPunct="0">
              <a:buClr>
                <a:srgbClr val="09356D"/>
              </a:buClr>
              <a:buSzPct val="45000"/>
              <a:tabLst>
                <a:tab pos="360363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3200" b="1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3200" b="1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sz="3200" b="1" i="0" u="sng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NÃO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sz="3200" b="1" i="0" u="none" strike="noStrike" cap="none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uma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i="0" u="none" strike="noStrike" cap="none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jabuticaba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!</a:t>
            </a: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755576" y="620688"/>
            <a:ext cx="7848872" cy="10793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i="0" strike="noStrike" cap="none" baseline="0" dirty="0">
              <a:ln>
                <a:noFill/>
              </a:ln>
              <a:uFillTx/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043608" y="2132856"/>
            <a:ext cx="7704856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5350" lvl="0" indent="-447675" hangingPunct="0">
              <a:spcAft>
                <a:spcPts val="120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outros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países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de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destaque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(Estados Unidos,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Austrália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,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Canadá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)</a:t>
            </a:r>
            <a:endParaRPr lang="en-US" sz="24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447675" lvl="0" indent="449263" hangingPunct="0">
              <a:spcAft>
                <a:spcPts val="120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Uma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tradição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estatística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no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Brasil</a:t>
            </a:r>
            <a:endParaRPr lang="en-US" sz="24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447675" lvl="0" hangingPunct="0">
              <a:spcAft>
                <a:spcPts val="1200"/>
              </a:spcAft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9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1257300" lvl="0" indent="44767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Primeiro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no País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1920</a:t>
            </a:r>
          </a:p>
          <a:p>
            <a:pPr marL="1257300" lvl="0" indent="44767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Primeiro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pelo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IBGE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1940</a:t>
            </a:r>
          </a:p>
          <a:p>
            <a:pPr marL="1257300" lvl="0" indent="44767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Último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</a:t>
            </a:r>
            <a:r>
              <a:rPr lang="en-US" sz="2400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2007</a:t>
            </a:r>
          </a:p>
          <a:p>
            <a:pPr marL="904875" lvl="1" indent="-266700" hangingPunct="0">
              <a:lnSpc>
                <a:spcPct val="150000"/>
              </a:lnSpc>
              <a:spcAft>
                <a:spcPts val="1200"/>
              </a:spcAft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899592" y="836712"/>
            <a:ext cx="7848872" cy="8331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342900" indent="-342900" hangingPunct="0"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 smtClean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424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a livre 5"/>
          <p:cNvSpPr/>
          <p:nvPr/>
        </p:nvSpPr>
        <p:spPr>
          <a:xfrm>
            <a:off x="755576" y="620688"/>
            <a:ext cx="7848872" cy="157184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1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cont.</a:t>
            </a:r>
            <a:endParaRPr lang="en-US" i="1" strike="noStrike" cap="none" baseline="0" dirty="0">
              <a:ln>
                <a:noFill/>
              </a:ln>
              <a:uFillTx/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60363" algn="ctr" hangingPunct="0">
              <a:buClr>
                <a:srgbClr val="09356D"/>
              </a:buClr>
              <a:buSzPct val="45000"/>
              <a:tabLst>
                <a:tab pos="360363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3200" b="1" i="0" u="none" strike="noStrike" cap="none" baseline="0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3200" b="1" i="0" u="none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sz="3200" b="1" i="0" u="sng" strike="noStrike" cap="none" baseline="0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NÃO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sz="3200" b="1" i="0" u="none" strike="noStrike" cap="none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uma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i="0" u="none" strike="noStrike" cap="none" dirty="0" err="1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jabuticaba</a:t>
            </a:r>
            <a:r>
              <a:rPr lang="en-US" sz="3200" b="1" i="0" u="none" strike="noStrike" cap="none" dirty="0" smtClean="0">
                <a:ln>
                  <a:noFill/>
                </a:ln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!</a:t>
            </a: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755576" y="620688"/>
            <a:ext cx="7848872" cy="107939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i="0" strike="noStrike" cap="none" baseline="0" dirty="0">
              <a:ln>
                <a:noFill/>
              </a:ln>
              <a:uFillTx/>
              <a:latin typeface="Univers" pitchFamily="34"/>
              <a:ea typeface="Microsoft YaHei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5" name="Forma livre 4"/>
          <p:cNvSpPr/>
          <p:nvPr/>
        </p:nvSpPr>
        <p:spPr>
          <a:xfrm>
            <a:off x="899592" y="836712"/>
            <a:ext cx="7848872" cy="8331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342900" indent="-342900" hangingPunct="0"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 smtClean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620780"/>
              </p:ext>
            </p:extLst>
          </p:nvPr>
        </p:nvGraphicFramePr>
        <p:xfrm>
          <a:off x="1187621" y="1844824"/>
          <a:ext cx="7560842" cy="472065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96146"/>
                <a:gridCol w="918101"/>
                <a:gridCol w="846093"/>
                <a:gridCol w="1206134"/>
                <a:gridCol w="1062119"/>
                <a:gridCol w="1062119"/>
                <a:gridCol w="1170130"/>
              </a:tblGrid>
              <a:tr h="43930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País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Último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Próximo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Periodicidade legal (anos)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Instituição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Nº de unidades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Pessoal ocupado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500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 smtClean="0">
                          <a:effectLst/>
                        </a:rPr>
                        <a:t>  Estados </a:t>
                      </a:r>
                      <a:r>
                        <a:rPr lang="pt-BR" sz="1400" b="1" u="none" strike="noStrike" dirty="0">
                          <a:effectLst/>
                        </a:rPr>
                        <a:t>Unidos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2012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2017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USDA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2.070.000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     2.736.417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</a:tr>
              <a:tr h="583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 smtClean="0">
                          <a:effectLst/>
                        </a:rPr>
                        <a:t>  Canadá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2016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2021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 err="1">
                          <a:effectLst/>
                        </a:rPr>
                        <a:t>Statcan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327.055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8358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 smtClean="0">
                          <a:effectLst/>
                        </a:rPr>
                        <a:t>  México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2007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2017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INEGI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  5.548.845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     8.650.339 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</a:tr>
              <a:tr h="25010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 smtClean="0">
                          <a:effectLst/>
                        </a:rPr>
                        <a:t>  China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2007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2017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10?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NBSC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200.160.000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342.460.000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3930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 smtClean="0">
                          <a:effectLst/>
                        </a:rPr>
                        <a:t>  Índia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2010-2011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>
                          <a:effectLst/>
                        </a:rPr>
                        <a:t>?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Min. Agricultura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138.000.000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</a:tr>
              <a:tr h="25010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smtClean="0">
                          <a:effectLst/>
                        </a:rPr>
                        <a:t>  Brasil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2006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???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IBGE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5.300.000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16.568.205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00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 smtClean="0">
                          <a:effectLst/>
                        </a:rPr>
                        <a:t>  África </a:t>
                      </a:r>
                      <a:r>
                        <a:rPr lang="pt-BR" sz="1400" b="1" u="none" strike="noStrike" dirty="0">
                          <a:effectLst/>
                        </a:rPr>
                        <a:t>do Sul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2007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indefinido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 err="1">
                          <a:effectLst/>
                        </a:rPr>
                        <a:t>Statistics</a:t>
                      </a:r>
                      <a:r>
                        <a:rPr lang="pt-BR" sz="1400" u="none" strike="noStrike" dirty="0">
                          <a:effectLst/>
                        </a:rPr>
                        <a:t> South </a:t>
                      </a:r>
                      <a:r>
                        <a:rPr lang="pt-BR" sz="1400" u="none" strike="noStrike" dirty="0" err="1">
                          <a:effectLst/>
                        </a:rPr>
                        <a:t>Africa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</a:tr>
              <a:tr h="54057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 smtClean="0">
                          <a:effectLst/>
                        </a:rPr>
                        <a:t>  Austrália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2011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2016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5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ABS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157.000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0944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u="none" strike="noStrike" dirty="0" smtClean="0">
                          <a:effectLst/>
                        </a:rPr>
                        <a:t> Federação </a:t>
                      </a:r>
                      <a:r>
                        <a:rPr lang="pt-BR" sz="1400" b="1" u="none" strike="noStrike" dirty="0">
                          <a:effectLst/>
                        </a:rPr>
                        <a:t>Russa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2006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2016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10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FSSS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?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6.336.000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85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 2"/>
          <p:cNvSpPr/>
          <p:nvPr/>
        </p:nvSpPr>
        <p:spPr>
          <a:xfrm>
            <a:off x="755576" y="620688"/>
            <a:ext cx="7848872" cy="157184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lvl="0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2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</a:t>
            </a:r>
            <a:r>
              <a:rPr lang="en-US" i="1" dirty="0" err="1" smtClean="0">
                <a:latin typeface="Univers" pitchFamily="34"/>
                <a:ea typeface="Microsoft YaHei" pitchFamily="2"/>
                <a:cs typeface="Mangal" pitchFamily="2"/>
              </a:rPr>
              <a:t>Que</a:t>
            </a:r>
            <a:r>
              <a:rPr lang="en-US" i="1" dirty="0" smtClean="0"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lei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comanda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o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Agro?</a:t>
            </a:r>
          </a:p>
          <a:p>
            <a:pPr lvl="0" algn="ctr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lvl="0" algn="ctr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 </a:t>
            </a:r>
            <a:r>
              <a:rPr lang="en-US" sz="3200" b="1" u="sng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Lei dos </a:t>
            </a:r>
            <a:r>
              <a:rPr lang="en-US" sz="3200" b="1" u="sng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Censos</a:t>
            </a:r>
            <a:r>
              <a:rPr lang="en-US" sz="3200" b="1" u="sng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sz="3200" b="1" u="sng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Determinante</a:t>
            </a:r>
            <a:endParaRPr lang="en-US" sz="3200" b="1" u="sng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623888" lvl="0" indent="-263525" hangingPunct="0">
              <a:spcAft>
                <a:spcPts val="1200"/>
              </a:spcAft>
              <a:buClr>
                <a:srgbClr val="09356D"/>
              </a:buClr>
              <a:buSzPct val="45000"/>
              <a:buFont typeface="Wingdings" pitchFamily="2" charset="2"/>
              <a:buChar char="ü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899592" y="1648099"/>
            <a:ext cx="8136904" cy="415716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360363"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60363"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 Lei 8.184, de 10/05/1991,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comanda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:</a:t>
            </a:r>
          </a:p>
          <a:p>
            <a:pPr marL="360363"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360363"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Art </a:t>
            </a:r>
            <a:r>
              <a:rPr lang="en-US" sz="2400" i="0" strike="noStrike" cap="none" baseline="0" dirty="0" smtClean="0">
                <a:ln>
                  <a:noFill/>
                </a:ln>
                <a:solidFill>
                  <a:srgbClr val="09356D"/>
                </a:solidFill>
                <a:uFillTx/>
                <a:latin typeface="Univers" pitchFamily="34"/>
                <a:ea typeface="Microsoft YaHei" pitchFamily="2"/>
                <a:cs typeface="Mangal" pitchFamily="2"/>
              </a:rPr>
              <a:t>1</a:t>
            </a:r>
            <a:r>
              <a:rPr lang="en-US" sz="2400" i="0" strike="noStrike" cap="none" baseline="30000" dirty="0" smtClean="0">
                <a:ln>
                  <a:noFill/>
                </a:ln>
                <a:solidFill>
                  <a:srgbClr val="09356D"/>
                </a:solidFill>
                <a:uFillTx/>
                <a:latin typeface="Univers" pitchFamily="34"/>
                <a:ea typeface="Microsoft YaHei" pitchFamily="2"/>
                <a:cs typeface="Mangal" pitchFamily="2"/>
              </a:rPr>
              <a:t>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: “</a:t>
            </a:r>
            <a:r>
              <a:rPr lang="pt-BR" sz="2400" dirty="0" smtClean="0"/>
              <a:t>A periodicidade dos Censos Demográficos e dos Censos Econômicos, realizados pela Fundação Instituto Brasileiro de Geografia e Estatística (IBGE), será fixada por ato do Poder Executivo, não podendo exceder a dez anos a dos Censos Demográficos e a </a:t>
            </a:r>
            <a:r>
              <a:rPr lang="pt-BR" sz="2400" b="1" dirty="0" smtClean="0">
                <a:solidFill>
                  <a:schemeClr val="tx2"/>
                </a:solidFill>
              </a:rPr>
              <a:t>cinco anos a dos Censos Econômicos</a:t>
            </a:r>
            <a:r>
              <a:rPr lang="pt-BR" sz="2400" dirty="0" smtClean="0">
                <a:solidFill>
                  <a:schemeClr val="tx2"/>
                </a:solidFill>
              </a:rPr>
              <a:t>.</a:t>
            </a:r>
            <a:r>
              <a:rPr lang="pt-BR" sz="2400" dirty="0" smtClean="0"/>
              <a:t> ”</a:t>
            </a:r>
          </a:p>
          <a:p>
            <a:pPr lvl="0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u="sng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algn="ctr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 </a:t>
            </a:r>
            <a:r>
              <a:rPr lang="en-US" sz="2400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responsabilidade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do </a:t>
            </a:r>
            <a:r>
              <a:rPr lang="en-US" sz="2400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Poder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Executivo</a:t>
            </a:r>
            <a:r>
              <a:rPr lang="en-US" sz="2400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sz="2400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direta</a:t>
            </a:r>
            <a:endParaRPr lang="en-US" sz="2400" i="0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5195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rma livre 2"/>
          <p:cNvSpPr/>
          <p:nvPr/>
        </p:nvSpPr>
        <p:spPr>
          <a:xfrm>
            <a:off x="755576" y="620688"/>
            <a:ext cx="7848872" cy="37151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3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</a:t>
            </a:r>
            <a:r>
              <a:rPr lang="en-US" i="1" dirty="0" smtClean="0"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já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está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“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atrasado</a:t>
            </a:r>
            <a:r>
              <a:rPr lang="en-US" i="1" dirty="0" smtClean="0">
                <a:latin typeface="Univers" pitchFamily="34"/>
                <a:ea typeface="Microsoft YaHei" pitchFamily="2"/>
                <a:cs typeface="Mangal" pitchFamily="2"/>
              </a:rPr>
              <a:t>”?</a:t>
            </a:r>
            <a:endParaRPr lang="en-US" sz="2000" b="0" i="1" u="none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899592" y="915731"/>
            <a:ext cx="8136904" cy="384938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i="0" u="none" strike="noStrike" cap="none" baseline="0" dirty="0" smtClean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lvl="0" algn="ctr" hangingPunct="0">
              <a:buClr>
                <a:srgbClr val="09356D"/>
              </a:buClr>
              <a:buSzPct val="45000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já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está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atrasado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, e </a:t>
            </a:r>
            <a:r>
              <a:rPr lang="en-US" sz="3200" b="1" u="sng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muito</a:t>
            </a:r>
            <a:r>
              <a:rPr lang="en-US" sz="3200" b="1" u="sng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!</a:t>
            </a:r>
          </a:p>
          <a:p>
            <a:pPr lvl="0" indent="360363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u="sng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984250" lvl="0" indent="-447675" hangingPunct="0"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2011/2012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foi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“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esquecido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” </a:t>
            </a:r>
          </a:p>
          <a:p>
            <a:pPr marL="984250" lvl="0" indent="-447675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   (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periodicidade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quinquenal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quebrada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)</a:t>
            </a:r>
          </a:p>
          <a:p>
            <a:pPr marL="984250" lvl="0" indent="-447675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 smtClean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984250" lvl="0" indent="-447675" hangingPunct="0"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2016/2017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foi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“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pedalado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”</a:t>
            </a:r>
          </a:p>
          <a:p>
            <a:pPr marL="984250" lvl="0" indent="-447675" hangingPunct="0">
              <a:buClr>
                <a:srgbClr val="09356D"/>
              </a:buClr>
              <a:buSzPct val="45000"/>
              <a:tabLst>
                <a:tab pos="360363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   (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verbas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desviadas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no </a:t>
            </a:r>
            <a:r>
              <a:rPr lang="en-US" sz="2400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ano</a:t>
            </a:r>
            <a:r>
              <a:rPr lang="en-US" sz="24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fiscal de 2016)</a:t>
            </a:r>
          </a:p>
          <a:p>
            <a:pPr marL="984250" lvl="0" indent="-447675" hangingPunct="0"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984250" lvl="0" indent="-447675" hangingPunct="0">
              <a:buClr>
                <a:srgbClr val="09356D"/>
              </a:buClr>
              <a:buSzPct val="45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2400" b="1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sz="2400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b="1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precisa</a:t>
            </a:r>
            <a:r>
              <a:rPr lang="en-US" sz="2400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b="1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ser</a:t>
            </a:r>
            <a:r>
              <a:rPr lang="en-US" sz="2400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b="1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realizado</a:t>
            </a:r>
            <a:r>
              <a:rPr lang="en-US" sz="2400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400" b="1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</a:t>
            </a:r>
            <a:r>
              <a:rPr lang="en-US" sz="2400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2017!</a:t>
            </a:r>
            <a:endParaRPr lang="en-US" sz="2400" b="1" i="0" strike="noStrike" cap="none" baseline="0" dirty="0">
              <a:ln>
                <a:noFill/>
              </a:ln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80900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 1"/>
          <p:cNvSpPr/>
          <p:nvPr/>
        </p:nvSpPr>
        <p:spPr>
          <a:xfrm>
            <a:off x="863080" y="1036308"/>
            <a:ext cx="8280920" cy="2649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algn="ctr"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b="1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en-US" sz="2000" b="1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orçamento</a:t>
            </a:r>
            <a:r>
              <a:rPr lang="en-US" sz="2000" b="1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sz="2000" b="1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para</a:t>
            </a:r>
            <a:r>
              <a:rPr lang="en-US" sz="2000" b="1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o </a:t>
            </a:r>
            <a:r>
              <a:rPr lang="en-US" sz="2000" b="1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ano</a:t>
            </a:r>
            <a:r>
              <a:rPr lang="en-US" sz="2000" b="1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de </a:t>
            </a:r>
            <a:r>
              <a:rPr lang="en-US" sz="2000" b="1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coleta</a:t>
            </a:r>
            <a:r>
              <a:rPr lang="en-US" sz="2000" b="1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de </a:t>
            </a:r>
            <a:r>
              <a:rPr lang="en-US" sz="2000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2017 </a:t>
            </a:r>
            <a:r>
              <a:rPr lang="en-US" sz="2000" b="1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é de R$1.150 </a:t>
            </a:r>
            <a:r>
              <a:rPr lang="en-US" sz="2000" b="1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bilhões</a:t>
            </a:r>
            <a:r>
              <a:rPr lang="en-US" sz="2000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</a:p>
          <a:p>
            <a:pPr hangingPunct="0">
              <a:buClr>
                <a:srgbClr val="09356D"/>
              </a:buClr>
              <a:buSzPct val="45000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285750" indent="-285750" hangingPunct="0">
              <a:spcAft>
                <a:spcPts val="1200"/>
              </a:spcAft>
              <a:buClr>
                <a:srgbClr val="09356D"/>
              </a:buClr>
              <a:buSzPct val="54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“</a:t>
            </a:r>
            <a:r>
              <a:rPr lang="en-US" dirty="0" err="1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Operação</a:t>
            </a:r>
            <a:r>
              <a:rPr lang="en-US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de </a:t>
            </a:r>
            <a:r>
              <a:rPr lang="en-US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guerra</a:t>
            </a:r>
            <a:r>
              <a:rPr lang="en-US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” </a:t>
            </a:r>
            <a:r>
              <a:rPr lang="en-US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que</a:t>
            </a:r>
            <a:r>
              <a:rPr lang="en-US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emprega</a:t>
            </a:r>
            <a:r>
              <a:rPr lang="en-US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82.000</a:t>
            </a:r>
            <a:r>
              <a:rPr lang="en-US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servidores</a:t>
            </a:r>
            <a:r>
              <a:rPr lang="en-US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temporários</a:t>
            </a:r>
            <a:r>
              <a:rPr lang="en-US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(</a:t>
            </a:r>
            <a:r>
              <a:rPr lang="pt-BR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62.400 </a:t>
            </a:r>
            <a:r>
              <a:rPr lang="pt-BR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são recenseadores) ao custo de </a:t>
            </a:r>
            <a:r>
              <a:rPr lang="pt-BR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R$850</a:t>
            </a:r>
            <a:r>
              <a:rPr lang="pt-BR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pt-BR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milhões, incluindo remuneração e encargos sociais. O recenseador recebe por produção. </a:t>
            </a:r>
            <a:endParaRPr lang="en-US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  <a:p>
            <a:pPr marL="285750" indent="-285750" hangingPunct="0">
              <a:spcAft>
                <a:spcPts val="1200"/>
              </a:spcAft>
              <a:buClr>
                <a:srgbClr val="09356D"/>
              </a:buClr>
              <a:buSzPct val="54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Despesas </a:t>
            </a:r>
            <a:r>
              <a:rPr lang="pt-BR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gerais (locomoção, coordenação, treinamento, </a:t>
            </a:r>
            <a:r>
              <a:rPr lang="pt-BR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processamento</a:t>
            </a:r>
            <a:r>
              <a:rPr lang="pt-BR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, </a:t>
            </a:r>
            <a:r>
              <a:rPr lang="pt-BR" dirty="0" err="1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etc</a:t>
            </a:r>
            <a:r>
              <a:rPr lang="pt-BR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) somam </a:t>
            </a:r>
            <a:r>
              <a:rPr lang="pt-BR" b="1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R$300 milhões</a:t>
            </a:r>
            <a:r>
              <a:rPr lang="pt-BR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. </a:t>
            </a:r>
          </a:p>
          <a:p>
            <a:pPr marL="285750" lvl="0" indent="-285750" hangingPunct="0">
              <a:spcAft>
                <a:spcPts val="1200"/>
              </a:spcAft>
              <a:buClr>
                <a:srgbClr val="09356D"/>
              </a:buClr>
              <a:buSzPct val="54000"/>
              <a:buBlip>
                <a:blip r:embed="rId3"/>
              </a:buBlip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O </a:t>
            </a:r>
            <a:r>
              <a:rPr lang="pt-BR" dirty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custo médio estimado por estabelecimento é de </a:t>
            </a:r>
            <a:r>
              <a:rPr lang="pt-BR" b="1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R$266,68</a:t>
            </a:r>
            <a:r>
              <a:rPr lang="pt-BR" dirty="0" smtClean="0">
                <a:solidFill>
                  <a:srgbClr val="09356D"/>
                </a:solidFill>
                <a:latin typeface="Univers" pitchFamily="34"/>
                <a:ea typeface="Microsoft YaHei" pitchFamily="2"/>
                <a:cs typeface="Mangal" pitchFamily="2"/>
              </a:rPr>
              <a:t>. </a:t>
            </a:r>
            <a:endParaRPr lang="pt-BR" dirty="0">
              <a:solidFill>
                <a:srgbClr val="09356D"/>
              </a:solidFill>
              <a:latin typeface="Univers" pitchFamily="34"/>
              <a:ea typeface="Microsoft YaHei" pitchFamily="2"/>
              <a:cs typeface="Mangal" pitchFamily="2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956838"/>
              </p:ext>
            </p:extLst>
          </p:nvPr>
        </p:nvGraphicFramePr>
        <p:xfrm>
          <a:off x="1331131" y="3933056"/>
          <a:ext cx="7344817" cy="2294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1514823"/>
                <a:gridCol w="2085578"/>
              </a:tblGrid>
              <a:tr h="460735"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Tipo de Despesa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US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Valor</a:t>
                      </a:r>
                      <a:endParaRPr lang="pt-B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68044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Pessoal</a:t>
                      </a:r>
                      <a:r>
                        <a:rPr lang="pt-BR" sz="18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t</a:t>
                      </a:r>
                      <a:r>
                        <a:rPr lang="pt-BR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emporário</a:t>
                      </a:r>
                      <a:r>
                        <a:rPr lang="pt-BR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pt-BR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(recenseadores,</a:t>
                      </a:r>
                      <a:r>
                        <a:rPr lang="pt-BR" sz="14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supervisores, analistas, </a:t>
                      </a:r>
                      <a:r>
                        <a:rPr lang="pt-BR" sz="1400" baseline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etc</a:t>
                      </a:r>
                      <a:r>
                        <a:rPr lang="pt-BR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 (remuneração + encargos sociais)</a:t>
                      </a:r>
                      <a:endParaRPr lang="pt-BR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82.000</a:t>
                      </a:r>
                      <a:endParaRPr lang="pt-BR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R$ 850 milhões</a:t>
                      </a:r>
                      <a:endParaRPr lang="pt-BR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Despesas gerais</a:t>
                      </a:r>
                      <a:r>
                        <a:rPr lang="pt-BR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pt-BR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(locomoção, coordenação , treinamento, publicidade,   processamento, </a:t>
                      </a:r>
                      <a:r>
                        <a:rPr lang="pt-BR" sz="14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etc</a:t>
                      </a:r>
                      <a:r>
                        <a:rPr lang="pt-BR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pt-BR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-----</a:t>
                      </a:r>
                      <a:endParaRPr lang="en-US" sz="1400" i="0" strike="noStrike" cap="none" baseline="3000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latin typeface="Univers" pitchFamily="34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R$ 300 milhões</a:t>
                      </a:r>
                      <a:endParaRPr lang="en-US" sz="1600" b="1" i="0" strike="noStrike" cap="none" baseline="3000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latin typeface="Univers" pitchFamily="34"/>
                        <a:ea typeface="Microsoft YaHei" pitchFamily="2"/>
                        <a:cs typeface="Mangal" pitchFamily="2"/>
                      </a:endParaRPr>
                    </a:p>
                  </a:txBody>
                  <a:tcPr anchor="ctr"/>
                </a:tc>
              </a:tr>
              <a:tr h="462186">
                <a:tc>
                  <a:txBody>
                    <a:bodyPr/>
                    <a:lstStyle/>
                    <a:p>
                      <a:r>
                        <a:rPr lang="pt-BR" sz="18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Total no ano da coleta</a:t>
                      </a:r>
                      <a:endParaRPr lang="pt-BR" sz="1800" b="1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-----</a:t>
                      </a:r>
                      <a:endParaRPr lang="pt-BR" sz="1400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R$ 1.150  milhões</a:t>
                      </a:r>
                      <a:endParaRPr lang="pt-BR" sz="1600" b="1" kern="1200" baseline="0" dirty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Forma livre 4"/>
          <p:cNvSpPr/>
          <p:nvPr/>
        </p:nvSpPr>
        <p:spPr>
          <a:xfrm>
            <a:off x="755576" y="620688"/>
            <a:ext cx="7848872" cy="89473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4</a:t>
            </a:r>
            <a:r>
              <a:rPr lang="en-US" i="1" strike="noStrike" cap="none" baseline="3000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a</a:t>
            </a:r>
            <a:r>
              <a:rPr lang="en-US" i="1" strike="noStrike" cap="none" baseline="0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.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 </a:t>
            </a:r>
            <a:r>
              <a:rPr lang="en-US" i="1" strike="noStrike" cap="none" dirty="0" err="1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Questão</a:t>
            </a:r>
            <a:r>
              <a:rPr lang="en-US" i="1" strike="noStrike" cap="none" dirty="0" smtClean="0">
                <a:ln>
                  <a:noFill/>
                </a:ln>
                <a:uFillTx/>
                <a:latin typeface="Univers" pitchFamily="34"/>
                <a:ea typeface="Microsoft YaHei" pitchFamily="2"/>
                <a:cs typeface="Mangal" pitchFamily="2"/>
              </a:rPr>
              <a:t>: 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Mas o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Censo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Agro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não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é 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muito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 “</a:t>
            </a:r>
            <a:r>
              <a:rPr lang="en-US" i="1" dirty="0" err="1">
                <a:latin typeface="Univers" pitchFamily="34"/>
                <a:ea typeface="Microsoft YaHei" pitchFamily="2"/>
                <a:cs typeface="Mangal" pitchFamily="2"/>
              </a:rPr>
              <a:t>caro</a:t>
            </a:r>
            <a:r>
              <a:rPr lang="en-US" i="1" dirty="0">
                <a:latin typeface="Univers" pitchFamily="34"/>
                <a:ea typeface="Microsoft YaHei" pitchFamily="2"/>
                <a:cs typeface="Mangal" pitchFamily="2"/>
              </a:rPr>
              <a:t>”?</a:t>
            </a:r>
            <a:endParaRPr lang="en-US" sz="2800" i="1" dirty="0">
              <a:latin typeface="Univers" pitchFamily="34"/>
              <a:ea typeface="Microsoft YaHei" pitchFamily="2"/>
              <a:cs typeface="Mangal" pitchFamily="2"/>
            </a:endParaRPr>
          </a:p>
          <a:p>
            <a:pPr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3200" i="1" dirty="0">
              <a:latin typeface="Univers" pitchFamily="34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9114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1862</Words>
  <Application>Microsoft Office PowerPoint</Application>
  <PresentationFormat>Apresentação na tela (4:3)</PresentationFormat>
  <Paragraphs>344</Paragraphs>
  <Slides>16</Slides>
  <Notes>16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0</vt:i4>
      </vt:variant>
      <vt:variant>
        <vt:lpstr>Títulos de slides</vt:lpstr>
      </vt:variant>
      <vt:variant>
        <vt:i4>16</vt:i4>
      </vt:variant>
    </vt:vector>
  </HeadingPairs>
  <TitlesOfParts>
    <vt:vector size="26" baseType="lpstr">
      <vt:lpstr>Microsoft YaHei</vt:lpstr>
      <vt:lpstr>MS Gothic</vt:lpstr>
      <vt:lpstr>SimSun</vt:lpstr>
      <vt:lpstr>Arial</vt:lpstr>
      <vt:lpstr>Calibri</vt:lpstr>
      <vt:lpstr>Calibri Light</vt:lpstr>
      <vt:lpstr>Mangal</vt:lpstr>
      <vt:lpstr>Univers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IBGE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Cristina Barboza Lobianco</dc:creator>
  <cp:lastModifiedBy>Itamar da Silva Melchior Júnior</cp:lastModifiedBy>
  <cp:revision>58</cp:revision>
  <cp:lastPrinted>2016-10-03T20:17:03Z</cp:lastPrinted>
  <dcterms:created xsi:type="dcterms:W3CDTF">2016-09-29T14:54:40Z</dcterms:created>
  <dcterms:modified xsi:type="dcterms:W3CDTF">2016-10-05T13:37:13Z</dcterms:modified>
</cp:coreProperties>
</file>