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2" r:id="rId1"/>
    <p:sldMasterId id="2147483663" r:id="rId2"/>
  </p:sldMasterIdLst>
  <p:notesMasterIdLst>
    <p:notesMasterId r:id="rId15"/>
  </p:notesMasterIdLst>
  <p:sldIdLst>
    <p:sldId id="256" r:id="rId3"/>
    <p:sldId id="279" r:id="rId4"/>
    <p:sldId id="270" r:id="rId5"/>
    <p:sldId id="280" r:id="rId6"/>
    <p:sldId id="267" r:id="rId7"/>
    <p:sldId id="269" r:id="rId8"/>
    <p:sldId id="275" r:id="rId9"/>
    <p:sldId id="281" r:id="rId10"/>
    <p:sldId id="289" r:id="rId11"/>
    <p:sldId id="274" r:id="rId12"/>
    <p:sldId id="282" r:id="rId13"/>
    <p:sldId id="263"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2"/>
    <p:restoredTop sz="74185"/>
  </p:normalViewPr>
  <p:slideViewPr>
    <p:cSldViewPr snapToGrid="0">
      <p:cViewPr varScale="1">
        <p:scale>
          <a:sx n="124" d="100"/>
          <a:sy n="124" d="100"/>
        </p:scale>
        <p:origin x="55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5D7E4-5DD1-7342-9953-6917113AB730}" type="doc">
      <dgm:prSet loTypeId="urn:microsoft.com/office/officeart/2005/8/layout/vList3" loCatId="list" qsTypeId="urn:microsoft.com/office/officeart/2005/8/quickstyle/simple1" qsCatId="simple" csTypeId="urn:microsoft.com/office/officeart/2005/8/colors/colorful2" csCatId="colorful" phldr="1"/>
      <dgm:spPr/>
    </dgm:pt>
    <dgm:pt modelId="{96F590E7-138B-314B-B182-591370273510}">
      <dgm:prSet phldrT="[Text]"/>
      <dgm:spPr/>
      <dgm:t>
        <a:bodyPr/>
        <a:lstStyle/>
        <a:p>
          <a:r>
            <a:rPr lang="en-US" dirty="0">
              <a:latin typeface="Proxima Nova" panose="02000506030000020004" pitchFamily="2" charset="0"/>
            </a:rPr>
            <a:t>Data Protection Law was developed in the 1960s and 1970s in Western Europe and the US to tackle harmful consequences of automated personal data systems</a:t>
          </a:r>
        </a:p>
      </dgm:t>
    </dgm:pt>
    <dgm:pt modelId="{87D688BA-AF26-8546-A854-22C32B86DF31}" type="parTrans" cxnId="{571B42D7-D75B-CC46-A994-80E96486B0D9}">
      <dgm:prSet/>
      <dgm:spPr/>
      <dgm:t>
        <a:bodyPr/>
        <a:lstStyle/>
        <a:p>
          <a:endParaRPr lang="en-US"/>
        </a:p>
      </dgm:t>
    </dgm:pt>
    <dgm:pt modelId="{4EE595BB-39F9-4C4E-A3AC-1E83565B7951}" type="sibTrans" cxnId="{571B42D7-D75B-CC46-A994-80E96486B0D9}">
      <dgm:prSet/>
      <dgm:spPr/>
      <dgm:t>
        <a:bodyPr/>
        <a:lstStyle/>
        <a:p>
          <a:endParaRPr lang="en-US"/>
        </a:p>
      </dgm:t>
    </dgm:pt>
    <dgm:pt modelId="{481B01F0-8333-6F4D-BAA8-30977CF3C8C3}">
      <dgm:prSet phldrT="[Text]"/>
      <dgm:spPr/>
      <dgm:t>
        <a:bodyPr/>
        <a:lstStyle/>
        <a:p>
          <a:r>
            <a:rPr lang="en-US" dirty="0">
              <a:latin typeface="Proxima Nova" panose="02000506030000020004" pitchFamily="2" charset="0"/>
            </a:rPr>
            <a:t>How is current data protection law relevant for Automated Decision-Making and Algorithmic Decision-Making: A case study on GDPR &amp; LGPD</a:t>
          </a:r>
        </a:p>
      </dgm:t>
    </dgm:pt>
    <dgm:pt modelId="{D6F31B9C-3540-4E41-8778-76507B0C9321}" type="parTrans" cxnId="{9D315C49-D932-D24C-80DE-E0E6B5F6DFC9}">
      <dgm:prSet/>
      <dgm:spPr/>
      <dgm:t>
        <a:bodyPr/>
        <a:lstStyle/>
        <a:p>
          <a:endParaRPr lang="en-US"/>
        </a:p>
      </dgm:t>
    </dgm:pt>
    <dgm:pt modelId="{E362CDB5-954E-094B-94BA-35573D08408D}" type="sibTrans" cxnId="{9D315C49-D932-D24C-80DE-E0E6B5F6DFC9}">
      <dgm:prSet/>
      <dgm:spPr/>
      <dgm:t>
        <a:bodyPr/>
        <a:lstStyle/>
        <a:p>
          <a:endParaRPr lang="en-US"/>
        </a:p>
      </dgm:t>
    </dgm:pt>
    <dgm:pt modelId="{BB31D559-EB48-AC40-A2C1-781B03051EAB}">
      <dgm:prSet phldrT="[Text]"/>
      <dgm:spPr/>
      <dgm:t>
        <a:bodyPr/>
        <a:lstStyle/>
        <a:p>
          <a:r>
            <a:rPr lang="en-US" dirty="0">
              <a:latin typeface="Proxima Nova" panose="02000506030000020004" pitchFamily="2" charset="0"/>
            </a:rPr>
            <a:t>Examples: GDPR Case-Law on Automated Decision-Making</a:t>
          </a:r>
        </a:p>
      </dgm:t>
    </dgm:pt>
    <dgm:pt modelId="{06C6B465-6329-0849-9441-C01F4F9E52D7}" type="parTrans" cxnId="{F07290FB-EB84-664A-BEFA-9B92708342CC}">
      <dgm:prSet/>
      <dgm:spPr/>
      <dgm:t>
        <a:bodyPr/>
        <a:lstStyle/>
        <a:p>
          <a:endParaRPr lang="en-US"/>
        </a:p>
      </dgm:t>
    </dgm:pt>
    <dgm:pt modelId="{C3820819-B7CC-4F46-88B8-8934E825B3D6}" type="sibTrans" cxnId="{F07290FB-EB84-664A-BEFA-9B92708342CC}">
      <dgm:prSet/>
      <dgm:spPr/>
      <dgm:t>
        <a:bodyPr/>
        <a:lstStyle/>
        <a:p>
          <a:endParaRPr lang="en-US"/>
        </a:p>
      </dgm:t>
    </dgm:pt>
    <dgm:pt modelId="{3DEA2F66-81B7-AE4E-8021-2AB089285857}">
      <dgm:prSet/>
      <dgm:spPr/>
      <dgm:t>
        <a:bodyPr/>
        <a:lstStyle/>
        <a:p>
          <a:r>
            <a:rPr lang="en-US" dirty="0">
              <a:latin typeface="Proxima Nova" panose="02000506030000020004" pitchFamily="2" charset="0"/>
            </a:rPr>
            <a:t>A Look Ahead: Proposals in US Federal Data Privacy &amp; Protection Bill (ADPPA) &amp; the EU AI Act</a:t>
          </a:r>
        </a:p>
      </dgm:t>
    </dgm:pt>
    <dgm:pt modelId="{A318E6AA-303D-E04F-93EE-35B30A8F55C5}" type="parTrans" cxnId="{851EB47E-BB9B-C743-98DB-79368FBB894F}">
      <dgm:prSet/>
      <dgm:spPr/>
      <dgm:t>
        <a:bodyPr/>
        <a:lstStyle/>
        <a:p>
          <a:endParaRPr lang="en-US"/>
        </a:p>
      </dgm:t>
    </dgm:pt>
    <dgm:pt modelId="{AEF2A5C8-2C2F-F84F-9BB2-5284CB3637D1}" type="sibTrans" cxnId="{851EB47E-BB9B-C743-98DB-79368FBB894F}">
      <dgm:prSet/>
      <dgm:spPr/>
      <dgm:t>
        <a:bodyPr/>
        <a:lstStyle/>
        <a:p>
          <a:endParaRPr lang="en-US"/>
        </a:p>
      </dgm:t>
    </dgm:pt>
    <dgm:pt modelId="{E02C2502-A26A-3647-9307-0CC149CA88A9}" type="pres">
      <dgm:prSet presAssocID="{9665D7E4-5DD1-7342-9953-6917113AB730}" presName="linearFlow" presStyleCnt="0">
        <dgm:presLayoutVars>
          <dgm:dir/>
          <dgm:resizeHandles val="exact"/>
        </dgm:presLayoutVars>
      </dgm:prSet>
      <dgm:spPr/>
    </dgm:pt>
    <dgm:pt modelId="{9F6B8A7F-FF6A-FC4A-9C03-9BDCF1805AC9}" type="pres">
      <dgm:prSet presAssocID="{96F590E7-138B-314B-B182-591370273510}" presName="composite" presStyleCnt="0"/>
      <dgm:spPr/>
    </dgm:pt>
    <dgm:pt modelId="{67F3B342-75BC-0C4C-B1C2-CE9BD74C33C2}" type="pres">
      <dgm:prSet presAssocID="{96F590E7-138B-314B-B182-591370273510}"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bulb and gear with solid fill"/>
        </a:ext>
      </dgm:extLst>
    </dgm:pt>
    <dgm:pt modelId="{C59AA1A4-1A01-5345-9821-D1D7E46DDCD8}" type="pres">
      <dgm:prSet presAssocID="{96F590E7-138B-314B-B182-591370273510}" presName="txShp" presStyleLbl="node1" presStyleIdx="0" presStyleCnt="4">
        <dgm:presLayoutVars>
          <dgm:bulletEnabled val="1"/>
        </dgm:presLayoutVars>
      </dgm:prSet>
      <dgm:spPr/>
    </dgm:pt>
    <dgm:pt modelId="{F85BCB7D-229F-FE4D-8875-939EF29AD7FC}" type="pres">
      <dgm:prSet presAssocID="{4EE595BB-39F9-4C4E-A3AC-1E83565B7951}" presName="spacing" presStyleCnt="0"/>
      <dgm:spPr/>
    </dgm:pt>
    <dgm:pt modelId="{C2E73991-1B44-0541-98C0-88E4CE623601}" type="pres">
      <dgm:prSet presAssocID="{481B01F0-8333-6F4D-BAA8-30977CF3C8C3}" presName="composite" presStyleCnt="0"/>
      <dgm:spPr/>
    </dgm:pt>
    <dgm:pt modelId="{91888F15-71EE-9B48-8BC0-D47C0FDE5DEE}" type="pres">
      <dgm:prSet presAssocID="{481B01F0-8333-6F4D-BAA8-30977CF3C8C3}"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ghtbulb and gear with solid fill"/>
        </a:ext>
      </dgm:extLst>
    </dgm:pt>
    <dgm:pt modelId="{9FC07998-4661-6A42-B8B4-0F2E0D95E653}" type="pres">
      <dgm:prSet presAssocID="{481B01F0-8333-6F4D-BAA8-30977CF3C8C3}" presName="txShp" presStyleLbl="node1" presStyleIdx="1" presStyleCnt="4">
        <dgm:presLayoutVars>
          <dgm:bulletEnabled val="1"/>
        </dgm:presLayoutVars>
      </dgm:prSet>
      <dgm:spPr/>
    </dgm:pt>
    <dgm:pt modelId="{D8215F56-1E75-0746-B5B1-57FF1A639FEA}" type="pres">
      <dgm:prSet presAssocID="{E362CDB5-954E-094B-94BA-35573D08408D}" presName="spacing" presStyleCnt="0"/>
      <dgm:spPr/>
    </dgm:pt>
    <dgm:pt modelId="{E1E9F9BF-52EE-9C46-9F3B-02BBB1C15866}" type="pres">
      <dgm:prSet presAssocID="{BB31D559-EB48-AC40-A2C1-781B03051EAB}" presName="composite" presStyleCnt="0"/>
      <dgm:spPr/>
    </dgm:pt>
    <dgm:pt modelId="{82867049-32EB-2D47-8EBF-08E2DCCF7CCD}" type="pres">
      <dgm:prSet presAssocID="{BB31D559-EB48-AC40-A2C1-781B03051EAB}"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and gear with solid fill"/>
        </a:ext>
      </dgm:extLst>
    </dgm:pt>
    <dgm:pt modelId="{409DFFEB-46A8-7B45-A549-160E6CE7F821}" type="pres">
      <dgm:prSet presAssocID="{BB31D559-EB48-AC40-A2C1-781B03051EAB}" presName="txShp" presStyleLbl="node1" presStyleIdx="2" presStyleCnt="4">
        <dgm:presLayoutVars>
          <dgm:bulletEnabled val="1"/>
        </dgm:presLayoutVars>
      </dgm:prSet>
      <dgm:spPr/>
    </dgm:pt>
    <dgm:pt modelId="{A52D0A92-4827-D346-973A-52CE5CA52220}" type="pres">
      <dgm:prSet presAssocID="{C3820819-B7CC-4F46-88B8-8934E825B3D6}" presName="spacing" presStyleCnt="0"/>
      <dgm:spPr/>
    </dgm:pt>
    <dgm:pt modelId="{57933F06-8077-D344-9EE8-40AF25AABD9A}" type="pres">
      <dgm:prSet presAssocID="{3DEA2F66-81B7-AE4E-8021-2AB089285857}" presName="composite" presStyleCnt="0"/>
      <dgm:spPr/>
    </dgm:pt>
    <dgm:pt modelId="{86F19086-C49E-7F4E-A686-000E0AA77302}" type="pres">
      <dgm:prSet presAssocID="{3DEA2F66-81B7-AE4E-8021-2AB089285857}"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ghtbulb and gear with solid fill"/>
        </a:ext>
      </dgm:extLst>
    </dgm:pt>
    <dgm:pt modelId="{C9A32073-9E63-E043-A5EC-4EB4C1229F38}" type="pres">
      <dgm:prSet presAssocID="{3DEA2F66-81B7-AE4E-8021-2AB089285857}" presName="txShp" presStyleLbl="node1" presStyleIdx="3" presStyleCnt="4">
        <dgm:presLayoutVars>
          <dgm:bulletEnabled val="1"/>
        </dgm:presLayoutVars>
      </dgm:prSet>
      <dgm:spPr/>
    </dgm:pt>
  </dgm:ptLst>
  <dgm:cxnLst>
    <dgm:cxn modelId="{BE64410E-FA9B-FD41-8B79-C663D8F34F75}" type="presOf" srcId="{9665D7E4-5DD1-7342-9953-6917113AB730}" destId="{E02C2502-A26A-3647-9307-0CC149CA88A9}" srcOrd="0" destOrd="0" presId="urn:microsoft.com/office/officeart/2005/8/layout/vList3"/>
    <dgm:cxn modelId="{39F93036-6D69-0344-BBEB-4B6BC4147C24}" type="presOf" srcId="{481B01F0-8333-6F4D-BAA8-30977CF3C8C3}" destId="{9FC07998-4661-6A42-B8B4-0F2E0D95E653}" srcOrd="0" destOrd="0" presId="urn:microsoft.com/office/officeart/2005/8/layout/vList3"/>
    <dgm:cxn modelId="{9D315C49-D932-D24C-80DE-E0E6B5F6DFC9}" srcId="{9665D7E4-5DD1-7342-9953-6917113AB730}" destId="{481B01F0-8333-6F4D-BAA8-30977CF3C8C3}" srcOrd="1" destOrd="0" parTransId="{D6F31B9C-3540-4E41-8778-76507B0C9321}" sibTransId="{E362CDB5-954E-094B-94BA-35573D08408D}"/>
    <dgm:cxn modelId="{41AD0254-B533-464A-9910-C30D7247FAAF}" type="presOf" srcId="{BB31D559-EB48-AC40-A2C1-781B03051EAB}" destId="{409DFFEB-46A8-7B45-A549-160E6CE7F821}" srcOrd="0" destOrd="0" presId="urn:microsoft.com/office/officeart/2005/8/layout/vList3"/>
    <dgm:cxn modelId="{052FE669-E570-1145-A6F5-97AE352A95CE}" type="presOf" srcId="{3DEA2F66-81B7-AE4E-8021-2AB089285857}" destId="{C9A32073-9E63-E043-A5EC-4EB4C1229F38}" srcOrd="0" destOrd="0" presId="urn:microsoft.com/office/officeart/2005/8/layout/vList3"/>
    <dgm:cxn modelId="{851EB47E-BB9B-C743-98DB-79368FBB894F}" srcId="{9665D7E4-5DD1-7342-9953-6917113AB730}" destId="{3DEA2F66-81B7-AE4E-8021-2AB089285857}" srcOrd="3" destOrd="0" parTransId="{A318E6AA-303D-E04F-93EE-35B30A8F55C5}" sibTransId="{AEF2A5C8-2C2F-F84F-9BB2-5284CB3637D1}"/>
    <dgm:cxn modelId="{A117DFC4-A91E-2A46-B082-224AC7322037}" type="presOf" srcId="{96F590E7-138B-314B-B182-591370273510}" destId="{C59AA1A4-1A01-5345-9821-D1D7E46DDCD8}" srcOrd="0" destOrd="0" presId="urn:microsoft.com/office/officeart/2005/8/layout/vList3"/>
    <dgm:cxn modelId="{571B42D7-D75B-CC46-A994-80E96486B0D9}" srcId="{9665D7E4-5DD1-7342-9953-6917113AB730}" destId="{96F590E7-138B-314B-B182-591370273510}" srcOrd="0" destOrd="0" parTransId="{87D688BA-AF26-8546-A854-22C32B86DF31}" sibTransId="{4EE595BB-39F9-4C4E-A3AC-1E83565B7951}"/>
    <dgm:cxn modelId="{F07290FB-EB84-664A-BEFA-9B92708342CC}" srcId="{9665D7E4-5DD1-7342-9953-6917113AB730}" destId="{BB31D559-EB48-AC40-A2C1-781B03051EAB}" srcOrd="2" destOrd="0" parTransId="{06C6B465-6329-0849-9441-C01F4F9E52D7}" sibTransId="{C3820819-B7CC-4F46-88B8-8934E825B3D6}"/>
    <dgm:cxn modelId="{FDD0412B-2984-0845-AC66-805D0E1631D1}" type="presParOf" srcId="{E02C2502-A26A-3647-9307-0CC149CA88A9}" destId="{9F6B8A7F-FF6A-FC4A-9C03-9BDCF1805AC9}" srcOrd="0" destOrd="0" presId="urn:microsoft.com/office/officeart/2005/8/layout/vList3"/>
    <dgm:cxn modelId="{1DC2246E-6BAA-4646-9C71-51E18BB9D16C}" type="presParOf" srcId="{9F6B8A7F-FF6A-FC4A-9C03-9BDCF1805AC9}" destId="{67F3B342-75BC-0C4C-B1C2-CE9BD74C33C2}" srcOrd="0" destOrd="0" presId="urn:microsoft.com/office/officeart/2005/8/layout/vList3"/>
    <dgm:cxn modelId="{C58C2355-B466-B14A-92AB-86321198C389}" type="presParOf" srcId="{9F6B8A7F-FF6A-FC4A-9C03-9BDCF1805AC9}" destId="{C59AA1A4-1A01-5345-9821-D1D7E46DDCD8}" srcOrd="1" destOrd="0" presId="urn:microsoft.com/office/officeart/2005/8/layout/vList3"/>
    <dgm:cxn modelId="{721D4122-20B0-3247-B89D-994D1F4A99B0}" type="presParOf" srcId="{E02C2502-A26A-3647-9307-0CC149CA88A9}" destId="{F85BCB7D-229F-FE4D-8875-939EF29AD7FC}" srcOrd="1" destOrd="0" presId="urn:microsoft.com/office/officeart/2005/8/layout/vList3"/>
    <dgm:cxn modelId="{751496B4-C2ED-6F44-BB16-7FAE4BF1E051}" type="presParOf" srcId="{E02C2502-A26A-3647-9307-0CC149CA88A9}" destId="{C2E73991-1B44-0541-98C0-88E4CE623601}" srcOrd="2" destOrd="0" presId="urn:microsoft.com/office/officeart/2005/8/layout/vList3"/>
    <dgm:cxn modelId="{99D2153F-A6EE-4E48-9E63-8CF6080B5E14}" type="presParOf" srcId="{C2E73991-1B44-0541-98C0-88E4CE623601}" destId="{91888F15-71EE-9B48-8BC0-D47C0FDE5DEE}" srcOrd="0" destOrd="0" presId="urn:microsoft.com/office/officeart/2005/8/layout/vList3"/>
    <dgm:cxn modelId="{5E021719-354B-4B43-A028-9DDA72AC8AA7}" type="presParOf" srcId="{C2E73991-1B44-0541-98C0-88E4CE623601}" destId="{9FC07998-4661-6A42-B8B4-0F2E0D95E653}" srcOrd="1" destOrd="0" presId="urn:microsoft.com/office/officeart/2005/8/layout/vList3"/>
    <dgm:cxn modelId="{2E2D3FD8-D6FE-1648-AC39-99BBF75057A5}" type="presParOf" srcId="{E02C2502-A26A-3647-9307-0CC149CA88A9}" destId="{D8215F56-1E75-0746-B5B1-57FF1A639FEA}" srcOrd="3" destOrd="0" presId="urn:microsoft.com/office/officeart/2005/8/layout/vList3"/>
    <dgm:cxn modelId="{219B34E1-A880-7A43-855D-DF2DDEF21C76}" type="presParOf" srcId="{E02C2502-A26A-3647-9307-0CC149CA88A9}" destId="{E1E9F9BF-52EE-9C46-9F3B-02BBB1C15866}" srcOrd="4" destOrd="0" presId="urn:microsoft.com/office/officeart/2005/8/layout/vList3"/>
    <dgm:cxn modelId="{C54CC417-189D-9B4F-A795-34907A21F728}" type="presParOf" srcId="{E1E9F9BF-52EE-9C46-9F3B-02BBB1C15866}" destId="{82867049-32EB-2D47-8EBF-08E2DCCF7CCD}" srcOrd="0" destOrd="0" presId="urn:microsoft.com/office/officeart/2005/8/layout/vList3"/>
    <dgm:cxn modelId="{0016DEFF-D492-4843-A689-99B795441F66}" type="presParOf" srcId="{E1E9F9BF-52EE-9C46-9F3B-02BBB1C15866}" destId="{409DFFEB-46A8-7B45-A549-160E6CE7F821}" srcOrd="1" destOrd="0" presId="urn:microsoft.com/office/officeart/2005/8/layout/vList3"/>
    <dgm:cxn modelId="{DDB0B0DF-DC23-0442-B461-003AFBF631BB}" type="presParOf" srcId="{E02C2502-A26A-3647-9307-0CC149CA88A9}" destId="{A52D0A92-4827-D346-973A-52CE5CA52220}" srcOrd="5" destOrd="0" presId="urn:microsoft.com/office/officeart/2005/8/layout/vList3"/>
    <dgm:cxn modelId="{CB7BF3B0-9599-B54C-A40B-B3CE0B533B8B}" type="presParOf" srcId="{E02C2502-A26A-3647-9307-0CC149CA88A9}" destId="{57933F06-8077-D344-9EE8-40AF25AABD9A}" srcOrd="6" destOrd="0" presId="urn:microsoft.com/office/officeart/2005/8/layout/vList3"/>
    <dgm:cxn modelId="{495AAD9C-D62A-4E49-824A-2C7974E8DFD7}" type="presParOf" srcId="{57933F06-8077-D344-9EE8-40AF25AABD9A}" destId="{86F19086-C49E-7F4E-A686-000E0AA77302}" srcOrd="0" destOrd="0" presId="urn:microsoft.com/office/officeart/2005/8/layout/vList3"/>
    <dgm:cxn modelId="{BC3A8A77-F8FC-9748-A2B9-BCACE8B9D10E}" type="presParOf" srcId="{57933F06-8077-D344-9EE8-40AF25AABD9A}" destId="{C9A32073-9E63-E043-A5EC-4EB4C1229F3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C4C1A5-9F57-DE44-B491-38C0A230218E}" type="doc">
      <dgm:prSet loTypeId="urn:microsoft.com/office/officeart/2005/8/layout/arrow2" loCatId="" qsTypeId="urn:microsoft.com/office/officeart/2005/8/quickstyle/simple1" qsCatId="simple" csTypeId="urn:microsoft.com/office/officeart/2005/8/colors/accent1_2" csCatId="accent1" phldr="1"/>
      <dgm:spPr/>
    </dgm:pt>
    <dgm:pt modelId="{00B47E66-4E7E-F04E-BF92-288CF2CC38C7}">
      <dgm:prSet phldrT="[Text]"/>
      <dgm:spPr/>
      <dgm:t>
        <a:bodyPr/>
        <a:lstStyle/>
        <a:p>
          <a:r>
            <a:rPr lang="en-US" b="1" i="0" u="none" strike="noStrike" cap="none" dirty="0">
              <a:solidFill>
                <a:srgbClr val="000000"/>
              </a:solidFill>
              <a:effectLst/>
              <a:latin typeface="Proxima Nova" panose="02000506030000020004" pitchFamily="2" charset="0"/>
              <a:ea typeface="Arial"/>
              <a:cs typeface="Arial"/>
              <a:sym typeface="Arial"/>
            </a:rPr>
            <a:t>the goal of data protection is to ensure that information relating to individuals is collected and used, including by automated means &amp; algorithms, in such a way that all their other fundamental rights are protected</a:t>
          </a:r>
          <a:r>
            <a:rPr lang="en-US" b="0" i="0" u="none" strike="noStrike" cap="none" dirty="0">
              <a:solidFill>
                <a:srgbClr val="000000"/>
              </a:solidFill>
              <a:effectLst/>
              <a:latin typeface="Proxima Nova" panose="02000506030000020004" pitchFamily="2" charset="0"/>
              <a:ea typeface="Arial"/>
              <a:cs typeface="Arial"/>
              <a:sym typeface="Arial"/>
            </a:rPr>
            <a:t> </a:t>
          </a:r>
          <a:endParaRPr lang="en-US" dirty="0">
            <a:latin typeface="Proxima Nova" panose="02000506030000020004" pitchFamily="2" charset="0"/>
          </a:endParaRPr>
        </a:p>
      </dgm:t>
    </dgm:pt>
    <dgm:pt modelId="{FBC900D6-5B6C-1045-8678-9BA350C248F0}" type="parTrans" cxnId="{58D2B8D1-3BF4-DF49-A890-2ABEBD8B41EB}">
      <dgm:prSet/>
      <dgm:spPr/>
      <dgm:t>
        <a:bodyPr/>
        <a:lstStyle/>
        <a:p>
          <a:endParaRPr lang="en-US"/>
        </a:p>
      </dgm:t>
    </dgm:pt>
    <dgm:pt modelId="{35D35609-A51F-6044-B5DD-09810AAB3612}" type="sibTrans" cxnId="{58D2B8D1-3BF4-DF49-A890-2ABEBD8B41EB}">
      <dgm:prSet/>
      <dgm:spPr/>
      <dgm:t>
        <a:bodyPr/>
        <a:lstStyle/>
        <a:p>
          <a:endParaRPr lang="en-US"/>
        </a:p>
      </dgm:t>
    </dgm:pt>
    <dgm:pt modelId="{CC81CCFA-0B18-A642-8F86-6FDCD860F86A}" type="pres">
      <dgm:prSet presAssocID="{6DC4C1A5-9F57-DE44-B491-38C0A230218E}" presName="arrowDiagram" presStyleCnt="0">
        <dgm:presLayoutVars>
          <dgm:chMax val="5"/>
          <dgm:dir/>
          <dgm:resizeHandles val="exact"/>
        </dgm:presLayoutVars>
      </dgm:prSet>
      <dgm:spPr/>
    </dgm:pt>
    <dgm:pt modelId="{5C6E1238-3E0C-6F40-B8C9-EFC2AFCB5A47}" type="pres">
      <dgm:prSet presAssocID="{6DC4C1A5-9F57-DE44-B491-38C0A230218E}" presName="arrow" presStyleLbl="bgShp" presStyleIdx="0" presStyleCnt="1" custLinFactNeighborX="-39176" custLinFactNeighborY="2717"/>
      <dgm:spPr/>
    </dgm:pt>
    <dgm:pt modelId="{9770A56C-045E-9D45-8380-2825026CE686}" type="pres">
      <dgm:prSet presAssocID="{6DC4C1A5-9F57-DE44-B491-38C0A230218E}" presName="arrowDiagram1" presStyleCnt="0">
        <dgm:presLayoutVars>
          <dgm:bulletEnabled val="1"/>
        </dgm:presLayoutVars>
      </dgm:prSet>
      <dgm:spPr/>
    </dgm:pt>
    <dgm:pt modelId="{ED6D202D-2450-6A45-BA84-345ECF7245DE}" type="pres">
      <dgm:prSet presAssocID="{00B47E66-4E7E-F04E-BF92-288CF2CC38C7}" presName="bullet1" presStyleLbl="node1" presStyleIdx="0" presStyleCnt="1" custLinFactX="-492781" custLinFactY="122927" custLinFactNeighborX="-500000" custLinFactNeighborY="200000"/>
      <dgm:spPr/>
    </dgm:pt>
    <dgm:pt modelId="{949CA87A-A107-8446-8A5E-57DD7FC1834B}" type="pres">
      <dgm:prSet presAssocID="{00B47E66-4E7E-F04E-BF92-288CF2CC38C7}" presName="textBox1" presStyleLbl="revTx" presStyleIdx="0" presStyleCnt="1" custScaleX="239691" custScaleY="32741" custLinFactNeighborX="-11425" custLinFactNeighborY="32772">
        <dgm:presLayoutVars>
          <dgm:bulletEnabled val="1"/>
        </dgm:presLayoutVars>
      </dgm:prSet>
      <dgm:spPr/>
    </dgm:pt>
  </dgm:ptLst>
  <dgm:cxnLst>
    <dgm:cxn modelId="{B1B1549A-3AE5-1F46-AB28-915EBBC769D8}" type="presOf" srcId="{00B47E66-4E7E-F04E-BF92-288CF2CC38C7}" destId="{949CA87A-A107-8446-8A5E-57DD7FC1834B}" srcOrd="0" destOrd="0" presId="urn:microsoft.com/office/officeart/2005/8/layout/arrow2"/>
    <dgm:cxn modelId="{58D2B8D1-3BF4-DF49-A890-2ABEBD8B41EB}" srcId="{6DC4C1A5-9F57-DE44-B491-38C0A230218E}" destId="{00B47E66-4E7E-F04E-BF92-288CF2CC38C7}" srcOrd="0" destOrd="0" parTransId="{FBC900D6-5B6C-1045-8678-9BA350C248F0}" sibTransId="{35D35609-A51F-6044-B5DD-09810AAB3612}"/>
    <dgm:cxn modelId="{879EFBD9-F443-7B4E-B439-4AAA2B63535C}" type="presOf" srcId="{6DC4C1A5-9F57-DE44-B491-38C0A230218E}" destId="{CC81CCFA-0B18-A642-8F86-6FDCD860F86A}" srcOrd="0" destOrd="0" presId="urn:microsoft.com/office/officeart/2005/8/layout/arrow2"/>
    <dgm:cxn modelId="{D89D1841-57AB-6640-AFD4-C61012B6495E}" type="presParOf" srcId="{CC81CCFA-0B18-A642-8F86-6FDCD860F86A}" destId="{5C6E1238-3E0C-6F40-B8C9-EFC2AFCB5A47}" srcOrd="0" destOrd="0" presId="urn:microsoft.com/office/officeart/2005/8/layout/arrow2"/>
    <dgm:cxn modelId="{3BFBF4FF-F775-7145-872F-264C376CCB09}" type="presParOf" srcId="{CC81CCFA-0B18-A642-8F86-6FDCD860F86A}" destId="{9770A56C-045E-9D45-8380-2825026CE686}" srcOrd="1" destOrd="0" presId="urn:microsoft.com/office/officeart/2005/8/layout/arrow2"/>
    <dgm:cxn modelId="{A4BD4D17-BBF9-674D-B791-29A11713D8B0}" type="presParOf" srcId="{9770A56C-045E-9D45-8380-2825026CE686}" destId="{ED6D202D-2450-6A45-BA84-345ECF7245DE}" srcOrd="0" destOrd="0" presId="urn:microsoft.com/office/officeart/2005/8/layout/arrow2"/>
    <dgm:cxn modelId="{FEEC0609-F34F-D143-9BAA-C82DDDFAF236}" type="presParOf" srcId="{9770A56C-045E-9D45-8380-2825026CE686}" destId="{949CA87A-A107-8446-8A5E-57DD7FC1834B}"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AA1A4-1A01-5345-9821-D1D7E46DDCD8}">
      <dsp:nvSpPr>
        <dsp:cNvPr id="0" name=""/>
        <dsp:cNvSpPr/>
      </dsp:nvSpPr>
      <dsp:spPr>
        <a:xfrm rot="10800000">
          <a:off x="1495805" y="398"/>
          <a:ext cx="5313321" cy="62995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791"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Proxima Nova" panose="02000506030000020004" pitchFamily="2" charset="0"/>
            </a:rPr>
            <a:t>Data Protection Law was developed in the 1960s and 1970s in Western Europe and the US to tackle harmful consequences of automated personal data systems</a:t>
          </a:r>
        </a:p>
      </dsp:txBody>
      <dsp:txXfrm rot="10800000">
        <a:off x="1653292" y="398"/>
        <a:ext cx="5155834" cy="629950"/>
      </dsp:txXfrm>
    </dsp:sp>
    <dsp:sp modelId="{67F3B342-75BC-0C4C-B1C2-CE9BD74C33C2}">
      <dsp:nvSpPr>
        <dsp:cNvPr id="0" name=""/>
        <dsp:cNvSpPr/>
      </dsp:nvSpPr>
      <dsp:spPr>
        <a:xfrm>
          <a:off x="1180830" y="398"/>
          <a:ext cx="629950" cy="62995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07998-4661-6A42-B8B4-0F2E0D95E653}">
      <dsp:nvSpPr>
        <dsp:cNvPr id="0" name=""/>
        <dsp:cNvSpPr/>
      </dsp:nvSpPr>
      <dsp:spPr>
        <a:xfrm rot="10800000">
          <a:off x="1495805" y="810445"/>
          <a:ext cx="5313321" cy="629950"/>
        </a:xfrm>
        <a:prstGeom prst="homePlate">
          <a:avLst/>
        </a:prstGeom>
        <a:solidFill>
          <a:schemeClr val="accent2">
            <a:hueOff val="-443941"/>
            <a:satOff val="-195"/>
            <a:lumOff val="5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791"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Proxima Nova" panose="02000506030000020004" pitchFamily="2" charset="0"/>
            </a:rPr>
            <a:t>How is current data protection law relevant for Automated Decision-Making and Algorithmic Decision-Making: A case study on GDPR &amp; LGPD</a:t>
          </a:r>
        </a:p>
      </dsp:txBody>
      <dsp:txXfrm rot="10800000">
        <a:off x="1653292" y="810445"/>
        <a:ext cx="5155834" cy="629950"/>
      </dsp:txXfrm>
    </dsp:sp>
    <dsp:sp modelId="{91888F15-71EE-9B48-8BC0-D47C0FDE5DEE}">
      <dsp:nvSpPr>
        <dsp:cNvPr id="0" name=""/>
        <dsp:cNvSpPr/>
      </dsp:nvSpPr>
      <dsp:spPr>
        <a:xfrm>
          <a:off x="1180830" y="810445"/>
          <a:ext cx="629950" cy="62995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DFFEB-46A8-7B45-A549-160E6CE7F821}">
      <dsp:nvSpPr>
        <dsp:cNvPr id="0" name=""/>
        <dsp:cNvSpPr/>
      </dsp:nvSpPr>
      <dsp:spPr>
        <a:xfrm rot="10800000">
          <a:off x="1495805" y="1620492"/>
          <a:ext cx="5313321" cy="629950"/>
        </a:xfrm>
        <a:prstGeom prst="homePlate">
          <a:avLst/>
        </a:prstGeom>
        <a:solidFill>
          <a:schemeClr val="accent2">
            <a:hueOff val="-887883"/>
            <a:satOff val="-391"/>
            <a:lumOff val="1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791"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Proxima Nova" panose="02000506030000020004" pitchFamily="2" charset="0"/>
            </a:rPr>
            <a:t>Examples: GDPR Case-Law on Automated Decision-Making</a:t>
          </a:r>
        </a:p>
      </dsp:txBody>
      <dsp:txXfrm rot="10800000">
        <a:off x="1653292" y="1620492"/>
        <a:ext cx="5155834" cy="629950"/>
      </dsp:txXfrm>
    </dsp:sp>
    <dsp:sp modelId="{82867049-32EB-2D47-8EBF-08E2DCCF7CCD}">
      <dsp:nvSpPr>
        <dsp:cNvPr id="0" name=""/>
        <dsp:cNvSpPr/>
      </dsp:nvSpPr>
      <dsp:spPr>
        <a:xfrm>
          <a:off x="1180830" y="1620492"/>
          <a:ext cx="629950" cy="6299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32073-9E63-E043-A5EC-4EB4C1229F38}">
      <dsp:nvSpPr>
        <dsp:cNvPr id="0" name=""/>
        <dsp:cNvSpPr/>
      </dsp:nvSpPr>
      <dsp:spPr>
        <a:xfrm rot="10800000">
          <a:off x="1495805" y="2430538"/>
          <a:ext cx="5313321" cy="629950"/>
        </a:xfrm>
        <a:prstGeom prst="homePlate">
          <a:avLst/>
        </a:prstGeom>
        <a:solidFill>
          <a:schemeClr val="accent2">
            <a:hueOff val="-1331824"/>
            <a:satOff val="-58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791"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Proxima Nova" panose="02000506030000020004" pitchFamily="2" charset="0"/>
            </a:rPr>
            <a:t>A Look Ahead: Proposals in US Federal Data Privacy &amp; Protection Bill (ADPPA) &amp; the EU AI Act</a:t>
          </a:r>
        </a:p>
      </dsp:txBody>
      <dsp:txXfrm rot="10800000">
        <a:off x="1653292" y="2430538"/>
        <a:ext cx="5155834" cy="629950"/>
      </dsp:txXfrm>
    </dsp:sp>
    <dsp:sp modelId="{86F19086-C49E-7F4E-A686-000E0AA77302}">
      <dsp:nvSpPr>
        <dsp:cNvPr id="0" name=""/>
        <dsp:cNvSpPr/>
      </dsp:nvSpPr>
      <dsp:spPr>
        <a:xfrm>
          <a:off x="1180830" y="2430538"/>
          <a:ext cx="629950" cy="62995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E1238-3E0C-6F40-B8C9-EFC2AFCB5A47}">
      <dsp:nvSpPr>
        <dsp:cNvPr id="0" name=""/>
        <dsp:cNvSpPr/>
      </dsp:nvSpPr>
      <dsp:spPr>
        <a:xfrm>
          <a:off x="0" y="0"/>
          <a:ext cx="4789715" cy="299357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D202D-2450-6A45-BA84-345ECF7245DE}">
      <dsp:nvSpPr>
        <dsp:cNvPr id="0" name=""/>
        <dsp:cNvSpPr/>
      </dsp:nvSpPr>
      <dsp:spPr>
        <a:xfrm>
          <a:off x="375627" y="1751675"/>
          <a:ext cx="354438" cy="3544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CA87A-A107-8446-8A5E-57DD7FC1834B}">
      <dsp:nvSpPr>
        <dsp:cNvPr id="0" name=""/>
        <dsp:cNvSpPr/>
      </dsp:nvSpPr>
      <dsp:spPr>
        <a:xfrm>
          <a:off x="598713" y="2251295"/>
          <a:ext cx="4592206" cy="72333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7810" bIns="0" numCol="1" spcCol="1270" anchor="t" anchorCtr="0">
          <a:noAutofit/>
        </a:bodyPr>
        <a:lstStyle/>
        <a:p>
          <a:pPr marL="0" lvl="0" indent="0" algn="r" defTabSz="533400">
            <a:lnSpc>
              <a:spcPct val="90000"/>
            </a:lnSpc>
            <a:spcBef>
              <a:spcPct val="0"/>
            </a:spcBef>
            <a:spcAft>
              <a:spcPct val="35000"/>
            </a:spcAft>
            <a:buNone/>
          </a:pPr>
          <a:r>
            <a:rPr lang="en-US" sz="1200" b="1" i="0" u="none" strike="noStrike" kern="1200" cap="none" dirty="0">
              <a:solidFill>
                <a:srgbClr val="000000"/>
              </a:solidFill>
              <a:effectLst/>
              <a:latin typeface="Proxima Nova" panose="02000506030000020004" pitchFamily="2" charset="0"/>
              <a:ea typeface="Arial"/>
              <a:cs typeface="Arial"/>
              <a:sym typeface="Arial"/>
            </a:rPr>
            <a:t>the goal of data protection is to ensure that information relating to individuals is collected and used, including by automated means &amp; algorithms, in such a way that all their other fundamental rights are protected</a:t>
          </a:r>
          <a:r>
            <a:rPr lang="en-US" sz="1200" b="0" i="0" u="none" strike="noStrike" kern="1200" cap="none" dirty="0">
              <a:solidFill>
                <a:srgbClr val="000000"/>
              </a:solidFill>
              <a:effectLst/>
              <a:latin typeface="Proxima Nova" panose="02000506030000020004" pitchFamily="2" charset="0"/>
              <a:ea typeface="Arial"/>
              <a:cs typeface="Arial"/>
              <a:sym typeface="Arial"/>
            </a:rPr>
            <a:t> </a:t>
          </a:r>
          <a:endParaRPr lang="en-US" sz="1200" kern="1200" dirty="0">
            <a:latin typeface="Proxima Nova" panose="02000506030000020004" pitchFamily="2" charset="0"/>
          </a:endParaRPr>
        </a:p>
      </dsp:txBody>
      <dsp:txXfrm>
        <a:off x="634023" y="2286605"/>
        <a:ext cx="4521586" cy="65271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a5acf9b5e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5a5acf9b5e_2_28:notes"/>
          <p:cNvSpPr txBox="1">
            <a:spLocks noGrp="1"/>
          </p:cNvSpPr>
          <p:nvPr>
            <p:ph type="body" idx="1"/>
          </p:nvPr>
        </p:nvSpPr>
        <p:spPr>
          <a:xfrm>
            <a:off x="685800" y="4343401"/>
            <a:ext cx="5486399" cy="4114800"/>
          </a:xfrm>
          <a:prstGeom prst="rect">
            <a:avLst/>
          </a:prstGeom>
          <a:noFill/>
          <a:ln>
            <a:noFill/>
          </a:ln>
        </p:spPr>
        <p:txBody>
          <a:bodyPr spcFirstLastPara="1" wrap="square" lIns="91225" tIns="45575" rIns="91225" bIns="45575" anchor="t" anchorCtr="0">
            <a:noAutofit/>
          </a:bodyPr>
          <a:lstStyle/>
          <a:p>
            <a:pPr marL="0" lvl="0" indent="0" algn="l" rtl="0">
              <a:spcBef>
                <a:spcPts val="0"/>
              </a:spcBef>
              <a:spcAft>
                <a:spcPts val="0"/>
              </a:spcAft>
              <a:buClr>
                <a:schemeClr val="dk1"/>
              </a:buClr>
              <a:buSzPts val="300"/>
              <a:buFont typeface="Calibri"/>
              <a:buNone/>
            </a:pPr>
            <a:endParaRPr sz="1400" dirty="0"/>
          </a:p>
        </p:txBody>
      </p:sp>
      <p:sp>
        <p:nvSpPr>
          <p:cNvPr id="81" name="Google Shape;81;g5a5acf9b5e_2_28:notes"/>
          <p:cNvSpPr txBox="1">
            <a:spLocks noGrp="1"/>
          </p:cNvSpPr>
          <p:nvPr>
            <p:ph type="sldNum" idx="12"/>
          </p:nvPr>
        </p:nvSpPr>
        <p:spPr>
          <a:xfrm>
            <a:off x="3884613" y="8685213"/>
            <a:ext cx="2971799" cy="457200"/>
          </a:xfrm>
          <a:prstGeom prst="rect">
            <a:avLst/>
          </a:prstGeom>
          <a:noFill/>
          <a:ln>
            <a:noFill/>
          </a:ln>
        </p:spPr>
        <p:txBody>
          <a:bodyPr spcFirstLastPara="1" wrap="square" lIns="91225" tIns="45575" rIns="91225" bIns="45575" anchor="b" anchorCtr="0">
            <a:noAutofit/>
          </a:bodyPr>
          <a:lstStyle/>
          <a:p>
            <a:pPr marL="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84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710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661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roxima Nova" panose="02000506030000020004" pitchFamily="2" charset="0"/>
              </a:rPr>
              <a:t>Deploying</a:t>
            </a:r>
            <a:r>
              <a:rPr lang="en-US" b="1" dirty="0">
                <a:latin typeface="Proxima Nova" panose="02000506030000020004" pitchFamily="2" charset="0"/>
              </a:rPr>
              <a:t> </a:t>
            </a:r>
            <a:r>
              <a:rPr lang="en-US" b="1" dirty="0">
                <a:solidFill>
                  <a:schemeClr val="accent1"/>
                </a:solidFill>
                <a:latin typeface="Proxima Nova" panose="02000506030000020004" pitchFamily="2" charset="0"/>
              </a:rPr>
              <a:t>Automated Facial Recognition </a:t>
            </a:r>
            <a:r>
              <a:rPr lang="en-US" b="1" dirty="0">
                <a:latin typeface="Proxima Nova" panose="02000506030000020004" pitchFamily="2" charset="0"/>
              </a:rPr>
              <a:t>in Schools for: </a:t>
            </a:r>
          </a:p>
          <a:p>
            <a:pPr marL="285750" indent="-285750">
              <a:buFontTx/>
              <a:buChar char="-"/>
            </a:pPr>
            <a:r>
              <a:rPr lang="en-US" b="1" dirty="0">
                <a:latin typeface="Proxima Nova" panose="02000506030000020004" pitchFamily="2" charset="0"/>
              </a:rPr>
              <a:t>Recording students’ attendance </a:t>
            </a:r>
            <a:r>
              <a:rPr lang="en-US" dirty="0">
                <a:latin typeface="Proxima Nova" panose="02000506030000020004" pitchFamily="2" charset="0"/>
              </a:rPr>
              <a:t>(Sweden, 2021; </a:t>
            </a:r>
            <a:r>
              <a:rPr lang="en-US" dirty="0">
                <a:solidFill>
                  <a:srgbClr val="FF0000"/>
                </a:solidFill>
                <a:latin typeface="Proxima Nova" panose="02000506030000020004" pitchFamily="2" charset="0"/>
              </a:rPr>
              <a:t>unlawful</a:t>
            </a:r>
            <a:r>
              <a:rPr lang="en-US" dirty="0">
                <a:latin typeface="Proxima Nova" panose="02000506030000020004" pitchFamily="2" charset="0"/>
              </a:rPr>
              <a:t>, DPA – imbalance of power, consent, Art. 9), </a:t>
            </a:r>
          </a:p>
          <a:p>
            <a:pPr marL="285750" indent="-285750">
              <a:buFontTx/>
              <a:buChar char="-"/>
            </a:pPr>
            <a:r>
              <a:rPr lang="en-US" b="1" dirty="0">
                <a:latin typeface="Proxima Nova" panose="02000506030000020004" pitchFamily="2" charset="0"/>
              </a:rPr>
              <a:t>Together with a temperature measurement system installed at the entryway, for managing the pandemic response </a:t>
            </a:r>
            <a:r>
              <a:rPr lang="en-US" dirty="0">
                <a:latin typeface="Proxima Nova" panose="02000506030000020004" pitchFamily="2" charset="0"/>
              </a:rPr>
              <a:t>(Bulgaria, 2020; DPA; </a:t>
            </a:r>
            <a:r>
              <a:rPr lang="en-US" dirty="0">
                <a:solidFill>
                  <a:srgbClr val="FF0000"/>
                </a:solidFill>
                <a:latin typeface="Proxima Nova" panose="02000506030000020004" pitchFamily="2" charset="0"/>
              </a:rPr>
              <a:t>unlawful</a:t>
            </a:r>
            <a:r>
              <a:rPr lang="en-US" dirty="0">
                <a:latin typeface="Proxima Nova" panose="02000506030000020004" pitchFamily="2" charset="0"/>
              </a:rPr>
              <a:t>, breaches Art. 22, consent invalid)</a:t>
            </a:r>
          </a:p>
          <a:p>
            <a:pPr marL="285750" indent="-285750">
              <a:buFontTx/>
              <a:buChar char="-"/>
            </a:pPr>
            <a:r>
              <a:rPr lang="en-US" b="1" dirty="0">
                <a:latin typeface="Proxima Nova" panose="02000506030000020004" pitchFamily="2" charset="0"/>
              </a:rPr>
              <a:t>Granting and refusing access to people that enter the school and are not enrolled students </a:t>
            </a:r>
            <a:r>
              <a:rPr lang="en-US" dirty="0">
                <a:latin typeface="Proxima Nova" panose="02000506030000020004" pitchFamily="2" charset="0"/>
              </a:rPr>
              <a:t>(France, 2020; Court; </a:t>
            </a:r>
            <a:r>
              <a:rPr lang="en-US" dirty="0">
                <a:solidFill>
                  <a:srgbClr val="FF0000"/>
                </a:solidFill>
                <a:latin typeface="Proxima Nova" panose="02000506030000020004" pitchFamily="2" charset="0"/>
              </a:rPr>
              <a:t>unlawful</a:t>
            </a:r>
            <a:r>
              <a:rPr lang="en-US" dirty="0">
                <a:latin typeface="Proxima Nova" panose="02000506030000020004" pitchFamily="2" charset="0"/>
              </a:rPr>
              <a:t>, breaches Art 9 GDPR and necessity requirements)</a:t>
            </a:r>
          </a:p>
          <a:p>
            <a:endParaRPr lang="en-US" dirty="0">
              <a:latin typeface="Proxima Nova" panose="02000506030000020004" pitchFamily="2" charset="0"/>
            </a:endParaRPr>
          </a:p>
          <a:p>
            <a:r>
              <a:rPr lang="en-US" b="1" dirty="0">
                <a:latin typeface="Proxima Nova" panose="02000506030000020004" pitchFamily="2" charset="0"/>
              </a:rPr>
              <a:t>ADM in employment</a:t>
            </a:r>
          </a:p>
          <a:p>
            <a:pPr marL="285750" indent="-285750">
              <a:buFontTx/>
              <a:buChar char="-"/>
            </a:pPr>
            <a:r>
              <a:rPr lang="en-US" dirty="0">
                <a:latin typeface="Proxima Nova" panose="02000506030000020004" pitchFamily="2" charset="0"/>
              </a:rPr>
              <a:t>a job application assessment tool that selects what candidates will be invited to interviews (Saxon State Chancellery in Germany, 2019; DPA; </a:t>
            </a:r>
            <a:r>
              <a:rPr lang="en-US" dirty="0">
                <a:solidFill>
                  <a:srgbClr val="FF0000"/>
                </a:solidFill>
                <a:latin typeface="Proxima Nova" panose="02000506030000020004" pitchFamily="2" charset="0"/>
              </a:rPr>
              <a:t>unlawful</a:t>
            </a:r>
            <a:r>
              <a:rPr lang="en-US" dirty="0">
                <a:latin typeface="Proxima Nova" panose="02000506030000020004" pitchFamily="2" charset="0"/>
              </a:rPr>
              <a:t> – no meaningful human intervention)</a:t>
            </a:r>
          </a:p>
          <a:p>
            <a:pPr marL="285750" indent="-285750">
              <a:buFontTx/>
              <a:buChar char="-"/>
            </a:pPr>
            <a:r>
              <a:rPr lang="en-US" dirty="0">
                <a:latin typeface="Proxima Nova" panose="02000506030000020004" pitchFamily="2" charset="0"/>
              </a:rPr>
              <a:t>Food delivery app: the company failed to systematically verify the accuracy and correctness of its automated rider-management decisions, as well as the relevance of the data to the decision making process (Italian DPA; 2021; </a:t>
            </a:r>
            <a:r>
              <a:rPr lang="en-US" dirty="0">
                <a:solidFill>
                  <a:srgbClr val="FF0000"/>
                </a:solidFill>
                <a:latin typeface="Proxima Nova" panose="02000506030000020004" pitchFamily="2" charset="0"/>
              </a:rPr>
              <a:t>unlawful</a:t>
            </a:r>
            <a:r>
              <a:rPr lang="en-US" dirty="0">
                <a:latin typeface="Proxima Nova" panose="02000506030000020004" pitchFamily="2" charset="0"/>
              </a:rPr>
              <a:t>; breach of Article 22)</a:t>
            </a:r>
          </a:p>
          <a:p>
            <a:endParaRPr lang="en-US" dirty="0"/>
          </a:p>
        </p:txBody>
      </p:sp>
    </p:spTree>
    <p:extLst>
      <p:ext uri="{BB962C8B-B14F-4D97-AF65-F5344CB8AC3E}">
        <p14:creationId xmlns:p14="http://schemas.microsoft.com/office/powerpoint/2010/main" val="21061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85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b="0" i="0" u="none" strike="noStrike" dirty="0">
              <a:solidFill>
                <a:srgbClr val="000000"/>
              </a:solidFill>
              <a:effectLst/>
            </a:endParaRPr>
          </a:p>
        </p:txBody>
      </p:sp>
    </p:spTree>
    <p:extLst>
      <p:ext uri="{BB962C8B-B14F-4D97-AF65-F5344CB8AC3E}">
        <p14:creationId xmlns:p14="http://schemas.microsoft.com/office/powerpoint/2010/main" val="378675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a5acf9b5e_2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5a5acf9b5e_2_464:notes"/>
          <p:cNvSpPr txBox="1">
            <a:spLocks noGrp="1"/>
          </p:cNvSpPr>
          <p:nvPr>
            <p:ph type="body" idx="1"/>
          </p:nvPr>
        </p:nvSpPr>
        <p:spPr>
          <a:xfrm>
            <a:off x="685800" y="4343401"/>
            <a:ext cx="5486399" cy="4114800"/>
          </a:xfrm>
          <a:prstGeom prst="rect">
            <a:avLst/>
          </a:prstGeom>
          <a:noFill/>
          <a:ln>
            <a:noFill/>
          </a:ln>
        </p:spPr>
        <p:txBody>
          <a:bodyPr spcFirstLastPara="1" wrap="square" lIns="91225" tIns="45575" rIns="91225" bIns="45575" anchor="t" anchorCtr="0">
            <a:noAutofit/>
          </a:bodyPr>
          <a:lstStyle/>
          <a:p>
            <a:pPr marL="0" lvl="0" indent="0" algn="l" rtl="0">
              <a:spcBef>
                <a:spcPts val="0"/>
              </a:spcBef>
              <a:spcAft>
                <a:spcPts val="0"/>
              </a:spcAft>
              <a:buClr>
                <a:schemeClr val="dk1"/>
              </a:buClr>
              <a:buSzPts val="300"/>
              <a:buFont typeface="Calibri"/>
              <a:buNone/>
            </a:pPr>
            <a:endParaRPr sz="1400" dirty="0"/>
          </a:p>
        </p:txBody>
      </p:sp>
      <p:sp>
        <p:nvSpPr>
          <p:cNvPr id="153" name="Google Shape;153;g5a5acf9b5e_2_464:notes"/>
          <p:cNvSpPr txBox="1">
            <a:spLocks noGrp="1"/>
          </p:cNvSpPr>
          <p:nvPr>
            <p:ph type="sldNum" idx="12"/>
          </p:nvPr>
        </p:nvSpPr>
        <p:spPr>
          <a:xfrm>
            <a:off x="3884613" y="8685213"/>
            <a:ext cx="2971799" cy="457200"/>
          </a:xfrm>
          <a:prstGeom prst="rect">
            <a:avLst/>
          </a:prstGeom>
          <a:noFill/>
          <a:ln>
            <a:noFill/>
          </a:ln>
        </p:spPr>
        <p:txBody>
          <a:bodyPr spcFirstLastPara="1" wrap="square" lIns="91225" tIns="45575" rIns="91225" bIns="45575" anchor="b" anchorCtr="0">
            <a:noAutofit/>
          </a:bodyPr>
          <a:lstStyle/>
          <a:p>
            <a:pPr marL="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12</a:t>
            </a:fld>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rst Page">
  <p:cSld name="First Page">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22960" y="214952"/>
            <a:ext cx="7543800" cy="1088068"/>
          </a:xfrm>
          <a:prstGeom prst="rect">
            <a:avLst/>
          </a:prstGeom>
          <a:noFill/>
          <a:ln>
            <a:noFill/>
          </a:ln>
        </p:spPr>
        <p:txBody>
          <a:bodyPr spcFirstLastPara="1" wrap="square" lIns="68575" tIns="34275" rIns="68575" bIns="34275" anchor="b" anchorCtr="0"/>
          <a:lstStyle>
            <a:lvl1pPr lvl="0" algn="l">
              <a:lnSpc>
                <a:spcPct val="85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0" name="Google Shape;60;p14"/>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ftr" idx="11"/>
          </p:nvPr>
        </p:nvSpPr>
        <p:spPr>
          <a:xfrm>
            <a:off x="2764639" y="4844839"/>
            <a:ext cx="3617103"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8075776" y="4880941"/>
            <a:ext cx="993749" cy="256499"/>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508000" y="457200"/>
            <a:ext cx="6447501" cy="990600"/>
          </a:xfrm>
          <a:prstGeom prst="rect">
            <a:avLst/>
          </a:prstGeom>
          <a:noFill/>
          <a:ln>
            <a:noFill/>
          </a:ln>
        </p:spPr>
        <p:txBody>
          <a:bodyPr spcFirstLastPara="1" wrap="square" lIns="68575" tIns="68575" rIns="68575" bIns="68575" anchor="t" anchorCtr="0"/>
          <a:lstStyle>
            <a:lvl1pPr marR="0" lvl="0" algn="l">
              <a:lnSpc>
                <a:spcPct val="85000"/>
              </a:lnSpc>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400"/>
              <a:buNone/>
              <a:defRPr sz="1400" b="0" i="0" u="none" strike="noStrike" cap="none">
                <a:solidFill>
                  <a:schemeClr val="dk2"/>
                </a:solidFill>
              </a:defRPr>
            </a:lvl2pPr>
            <a:lvl3pPr marR="0" lvl="2" algn="l">
              <a:spcBef>
                <a:spcPts val="0"/>
              </a:spcBef>
              <a:spcAft>
                <a:spcPts val="0"/>
              </a:spcAft>
              <a:buClr>
                <a:schemeClr val="dk2"/>
              </a:buClr>
              <a:buSzPts val="1400"/>
              <a:buNone/>
              <a:defRPr sz="1400" b="0" i="0" u="none" strike="noStrike" cap="none">
                <a:solidFill>
                  <a:schemeClr val="dk2"/>
                </a:solidFill>
              </a:defRPr>
            </a:lvl3pPr>
            <a:lvl4pPr marR="0" lvl="3" algn="l">
              <a:spcBef>
                <a:spcPts val="0"/>
              </a:spcBef>
              <a:spcAft>
                <a:spcPts val="0"/>
              </a:spcAft>
              <a:buClr>
                <a:schemeClr val="dk2"/>
              </a:buClr>
              <a:buSzPts val="1400"/>
              <a:buNone/>
              <a:defRPr sz="1400" b="0" i="0" u="none" strike="noStrike" cap="none">
                <a:solidFill>
                  <a:schemeClr val="dk2"/>
                </a:solidFill>
              </a:defRPr>
            </a:lvl4pPr>
            <a:lvl5pPr marR="0" lvl="4" algn="l">
              <a:spcBef>
                <a:spcPts val="0"/>
              </a:spcBef>
              <a:spcAft>
                <a:spcPts val="0"/>
              </a:spcAft>
              <a:buClr>
                <a:schemeClr val="dk2"/>
              </a:buClr>
              <a:buSzPts val="1400"/>
              <a:buNone/>
              <a:defRPr sz="1400" b="0" i="0" u="none" strike="noStrike" cap="none">
                <a:solidFill>
                  <a:schemeClr val="dk2"/>
                </a:solidFill>
              </a:defRPr>
            </a:lvl5pPr>
            <a:lvl6pPr marR="0" lvl="5" algn="l">
              <a:spcBef>
                <a:spcPts val="0"/>
              </a:spcBef>
              <a:spcAft>
                <a:spcPts val="0"/>
              </a:spcAft>
              <a:buClr>
                <a:schemeClr val="dk2"/>
              </a:buClr>
              <a:buSzPts val="1400"/>
              <a:buNone/>
              <a:defRPr sz="1400" b="0" i="0" u="none" strike="noStrike" cap="none">
                <a:solidFill>
                  <a:schemeClr val="dk2"/>
                </a:solidFill>
              </a:defRPr>
            </a:lvl6pPr>
            <a:lvl7pPr marR="0" lvl="6" algn="l">
              <a:spcBef>
                <a:spcPts val="0"/>
              </a:spcBef>
              <a:spcAft>
                <a:spcPts val="0"/>
              </a:spcAft>
              <a:buClr>
                <a:schemeClr val="dk2"/>
              </a:buClr>
              <a:buSzPts val="1400"/>
              <a:buNone/>
              <a:defRPr sz="1400" b="0" i="0" u="none" strike="noStrike" cap="none">
                <a:solidFill>
                  <a:schemeClr val="dk2"/>
                </a:solidFill>
              </a:defRPr>
            </a:lvl7pPr>
            <a:lvl8pPr marR="0" lvl="7" algn="l">
              <a:spcBef>
                <a:spcPts val="0"/>
              </a:spcBef>
              <a:spcAft>
                <a:spcPts val="0"/>
              </a:spcAft>
              <a:buClr>
                <a:schemeClr val="dk2"/>
              </a:buClr>
              <a:buSzPts val="1400"/>
              <a:buNone/>
              <a:defRPr sz="1400" b="0" i="0" u="none" strike="noStrike" cap="none">
                <a:solidFill>
                  <a:schemeClr val="dk2"/>
                </a:solidFill>
              </a:defRPr>
            </a:lvl8pPr>
            <a:lvl9pPr marR="0" lvl="8" algn="l">
              <a:spcBef>
                <a:spcPts val="0"/>
              </a:spcBef>
              <a:spcAft>
                <a:spcPts val="0"/>
              </a:spcAft>
              <a:buClr>
                <a:schemeClr val="dk2"/>
              </a:buClr>
              <a:buSzPts val="1400"/>
              <a:buNone/>
              <a:defRPr sz="1400" b="0" i="0" u="none" strike="noStrike" cap="none">
                <a:solidFill>
                  <a:schemeClr val="dk2"/>
                </a:solidFill>
              </a:defRPr>
            </a:lvl9pPr>
          </a:lstStyle>
          <a:p>
            <a:endParaRPr dirty="0"/>
          </a:p>
        </p:txBody>
      </p:sp>
      <p:sp>
        <p:nvSpPr>
          <p:cNvPr id="74" name="Google Shape;74;p16"/>
          <p:cNvSpPr txBox="1">
            <a:spLocks noGrp="1"/>
          </p:cNvSpPr>
          <p:nvPr>
            <p:ph type="body" idx="1"/>
          </p:nvPr>
        </p:nvSpPr>
        <p:spPr>
          <a:xfrm>
            <a:off x="508000" y="1620442"/>
            <a:ext cx="6447501" cy="2910580"/>
          </a:xfrm>
          <a:prstGeom prst="rect">
            <a:avLst/>
          </a:prstGeom>
          <a:noFill/>
          <a:ln>
            <a:noFill/>
          </a:ln>
        </p:spPr>
        <p:txBody>
          <a:bodyPr spcFirstLastPara="1" wrap="square" lIns="68575" tIns="68575" rIns="68575" bIns="68575" anchor="t" anchorCtr="0"/>
          <a:lstStyle>
            <a:lvl1pPr marL="457200" marR="0" lvl="0" indent="-298450" algn="l">
              <a:lnSpc>
                <a:spcPct val="90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a:lnSpc>
                <a:spcPct val="90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a:lnSpc>
                <a:spcPct val="90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dirty="0"/>
          </a:p>
        </p:txBody>
      </p:sp>
      <p:sp>
        <p:nvSpPr>
          <p:cNvPr id="75" name="Google Shape;75;p16"/>
          <p:cNvSpPr txBox="1">
            <a:spLocks noGrp="1"/>
          </p:cNvSpPr>
          <p:nvPr>
            <p:ph type="dt" idx="10"/>
          </p:nvPr>
        </p:nvSpPr>
        <p:spPr>
          <a:xfrm>
            <a:off x="5403849" y="4531022"/>
            <a:ext cx="683954" cy="273844"/>
          </a:xfrm>
          <a:prstGeom prst="rect">
            <a:avLst/>
          </a:prstGeom>
          <a:noFill/>
          <a:ln>
            <a:noFill/>
          </a:ln>
        </p:spPr>
        <p:txBody>
          <a:bodyPr spcFirstLastPara="1" wrap="square" lIns="68575" tIns="68575" rIns="68575" bIns="68575" anchor="ctr" anchorCtr="0"/>
          <a:lstStyle>
            <a:lvl1pPr marR="0" lvl="0" algn="r">
              <a:spcBef>
                <a:spcPts val="0"/>
              </a:spcBef>
              <a:spcAft>
                <a:spcPts val="0"/>
              </a:spcAft>
              <a:buClr>
                <a:srgbClr val="888888"/>
              </a:buClr>
              <a:buSzPts val="700"/>
              <a:buFont typeface="Trebuchet MS"/>
              <a:buNone/>
              <a:defRPr sz="700">
                <a:solidFill>
                  <a:srgbClr val="888888"/>
                </a:solidFill>
                <a:latin typeface="Trebuchet MS"/>
                <a:ea typeface="Trebuchet MS"/>
                <a:cs typeface="Trebuchet MS"/>
                <a:sym typeface="Trebuchet MS"/>
              </a:defRPr>
            </a:lvl1pPr>
            <a:lvl2pPr marR="0" lvl="1"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76" name="Google Shape;76;p16"/>
          <p:cNvSpPr txBox="1">
            <a:spLocks noGrp="1"/>
          </p:cNvSpPr>
          <p:nvPr>
            <p:ph type="ftr" idx="11"/>
          </p:nvPr>
        </p:nvSpPr>
        <p:spPr>
          <a:xfrm>
            <a:off x="508000" y="4531022"/>
            <a:ext cx="4723209" cy="273844"/>
          </a:xfrm>
          <a:prstGeom prst="rect">
            <a:avLst/>
          </a:prstGeom>
          <a:noFill/>
          <a:ln>
            <a:noFill/>
          </a:ln>
        </p:spPr>
        <p:txBody>
          <a:bodyPr spcFirstLastPara="1" wrap="square" lIns="68575" tIns="68575" rIns="68575" bIns="68575" anchor="ctr" anchorCtr="0"/>
          <a:lstStyle>
            <a:lvl1pPr marR="0" lvl="0" algn="l">
              <a:spcBef>
                <a:spcPts val="0"/>
              </a:spcBef>
              <a:spcAft>
                <a:spcPts val="0"/>
              </a:spcAft>
              <a:buClr>
                <a:srgbClr val="888888"/>
              </a:buClr>
              <a:buSzPts val="700"/>
              <a:buFont typeface="Trebuchet MS"/>
              <a:buNone/>
              <a:defRPr sz="700">
                <a:solidFill>
                  <a:srgbClr val="888888"/>
                </a:solidFill>
                <a:latin typeface="Trebuchet MS"/>
                <a:ea typeface="Trebuchet MS"/>
                <a:cs typeface="Trebuchet MS"/>
                <a:sym typeface="Trebuchet MS"/>
              </a:defRPr>
            </a:lvl1pPr>
            <a:lvl2pPr marR="0" lvl="1"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dirty="0"/>
          </a:p>
        </p:txBody>
      </p:sp>
      <p:pic>
        <p:nvPicPr>
          <p:cNvPr id="77" name="Google Shape;77;p16"/>
          <p:cNvPicPr preferRelativeResize="0"/>
          <p:nvPr/>
        </p:nvPicPr>
        <p:blipFill rotWithShape="1">
          <a:blip r:embed="rId2">
            <a:alphaModFix/>
          </a:blip>
          <a:srcRect/>
          <a:stretch/>
        </p:blipFill>
        <p:spPr>
          <a:xfrm>
            <a:off x="59455" y="4483101"/>
            <a:ext cx="908357" cy="3008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63"/>
        <p:cNvGrpSpPr/>
        <p:nvPr/>
      </p:nvGrpSpPr>
      <p:grpSpPr>
        <a:xfrm>
          <a:off x="0" y="0"/>
          <a:ext cx="0" cy="0"/>
          <a:chOff x="0" y="0"/>
          <a:chExt cx="0" cy="0"/>
        </a:xfrm>
      </p:grpSpPr>
      <p:sp>
        <p:nvSpPr>
          <p:cNvPr id="64" name="Google Shape;64;p15"/>
          <p:cNvSpPr/>
          <p:nvPr/>
        </p:nvSpPr>
        <p:spPr>
          <a:xfrm>
            <a:off x="1" y="4880941"/>
            <a:ext cx="9144000" cy="268967"/>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65" name="Google Shape;65;p15"/>
          <p:cNvSpPr/>
          <p:nvPr/>
        </p:nvSpPr>
        <p:spPr>
          <a:xfrm>
            <a:off x="1" y="4834061"/>
            <a:ext cx="9144000" cy="49863"/>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66" name="Google Shape;66;p15"/>
          <p:cNvSpPr txBox="1">
            <a:spLocks noGrp="1"/>
          </p:cNvSpPr>
          <p:nvPr>
            <p:ph type="ctrTitle"/>
          </p:nvPr>
        </p:nvSpPr>
        <p:spPr>
          <a:xfrm>
            <a:off x="822960" y="569214"/>
            <a:ext cx="7543800" cy="2674620"/>
          </a:xfrm>
          <a:prstGeom prst="rect">
            <a:avLst/>
          </a:prstGeom>
          <a:noFill/>
          <a:ln>
            <a:noFill/>
          </a:ln>
        </p:spPr>
        <p:txBody>
          <a:bodyPr spcFirstLastPara="1" wrap="square" lIns="68575" tIns="34275" rIns="68575" bIns="34275" anchor="b" anchorCtr="0"/>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7" name="Google Shape;67;p15"/>
          <p:cNvSpPr txBox="1">
            <a:spLocks noGrp="1"/>
          </p:cNvSpPr>
          <p:nvPr>
            <p:ph type="subTitle" idx="1"/>
          </p:nvPr>
        </p:nvSpPr>
        <p:spPr>
          <a:xfrm>
            <a:off x="825038" y="3341716"/>
            <a:ext cx="7543800" cy="857250"/>
          </a:xfrm>
          <a:prstGeom prst="rect">
            <a:avLst/>
          </a:prstGeom>
          <a:noFill/>
          <a:ln>
            <a:noFill/>
          </a:ln>
        </p:spPr>
        <p:txBody>
          <a:bodyPr spcFirstLastPara="1" wrap="square" lIns="68575" tIns="34275" rIns="68575" bIns="34275" anchor="t" anchorCtr="0"/>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20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68" name="Google Shape;68;p15"/>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9" name="Google Shape;69;p15"/>
          <p:cNvSpPr txBox="1">
            <a:spLocks noGrp="1"/>
          </p:cNvSpPr>
          <p:nvPr>
            <p:ph type="ftr" idx="11"/>
          </p:nvPr>
        </p:nvSpPr>
        <p:spPr>
          <a:xfrm>
            <a:off x="2764639" y="4844839"/>
            <a:ext cx="3617103"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70" name="Google Shape;70;p15"/>
          <p:cNvSpPr txBox="1">
            <a:spLocks noGrp="1"/>
          </p:cNvSpPr>
          <p:nvPr>
            <p:ph type="sldNum" idx="12"/>
          </p:nvPr>
        </p:nvSpPr>
        <p:spPr>
          <a:xfrm>
            <a:off x="8075776" y="4880941"/>
            <a:ext cx="993749" cy="256499"/>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800" b="0" i="0" u="none" strike="noStrike" cap="none">
                <a:solidFill>
                  <a:schemeClr val="lt1"/>
                </a:solidFill>
                <a:latin typeface="Montserrat"/>
                <a:ea typeface="Montserrat"/>
                <a:cs typeface="Montserrat"/>
                <a:sym typeface="Montserrat"/>
              </a:defRPr>
            </a:lvl1pPr>
            <a:lvl2pPr marL="0" marR="0" lvl="1" indent="0" algn="r">
              <a:spcBef>
                <a:spcPts val="0"/>
              </a:spcBef>
              <a:buNone/>
              <a:defRPr sz="800" b="0" i="0" u="none" strike="noStrike" cap="none">
                <a:solidFill>
                  <a:schemeClr val="lt1"/>
                </a:solidFill>
                <a:latin typeface="Montserrat"/>
                <a:ea typeface="Montserrat"/>
                <a:cs typeface="Montserrat"/>
                <a:sym typeface="Montserrat"/>
              </a:defRPr>
            </a:lvl2pPr>
            <a:lvl3pPr marL="0" marR="0" lvl="2" indent="0" algn="r">
              <a:spcBef>
                <a:spcPts val="0"/>
              </a:spcBef>
              <a:buNone/>
              <a:defRPr sz="800" b="0" i="0" u="none" strike="noStrike" cap="none">
                <a:solidFill>
                  <a:schemeClr val="lt1"/>
                </a:solidFill>
                <a:latin typeface="Montserrat"/>
                <a:ea typeface="Montserrat"/>
                <a:cs typeface="Montserrat"/>
                <a:sym typeface="Montserrat"/>
              </a:defRPr>
            </a:lvl3pPr>
            <a:lvl4pPr marL="0" marR="0" lvl="3" indent="0" algn="r">
              <a:spcBef>
                <a:spcPts val="0"/>
              </a:spcBef>
              <a:buNone/>
              <a:defRPr sz="800" b="0" i="0" u="none" strike="noStrike" cap="none">
                <a:solidFill>
                  <a:schemeClr val="lt1"/>
                </a:solidFill>
                <a:latin typeface="Montserrat"/>
                <a:ea typeface="Montserrat"/>
                <a:cs typeface="Montserrat"/>
                <a:sym typeface="Montserrat"/>
              </a:defRPr>
            </a:lvl4pPr>
            <a:lvl5pPr marL="0" marR="0" lvl="4" indent="0" algn="r">
              <a:spcBef>
                <a:spcPts val="0"/>
              </a:spcBef>
              <a:buNone/>
              <a:defRPr sz="800" b="0" i="0" u="none" strike="noStrike" cap="none">
                <a:solidFill>
                  <a:schemeClr val="lt1"/>
                </a:solidFill>
                <a:latin typeface="Montserrat"/>
                <a:ea typeface="Montserrat"/>
                <a:cs typeface="Montserrat"/>
                <a:sym typeface="Montserrat"/>
              </a:defRPr>
            </a:lvl5pPr>
            <a:lvl6pPr marL="0" marR="0" lvl="5" indent="0" algn="r">
              <a:spcBef>
                <a:spcPts val="0"/>
              </a:spcBef>
              <a:buNone/>
              <a:defRPr sz="800" b="0" i="0" u="none" strike="noStrike" cap="none">
                <a:solidFill>
                  <a:schemeClr val="lt1"/>
                </a:solidFill>
                <a:latin typeface="Montserrat"/>
                <a:ea typeface="Montserrat"/>
                <a:cs typeface="Montserrat"/>
                <a:sym typeface="Montserrat"/>
              </a:defRPr>
            </a:lvl6pPr>
            <a:lvl7pPr marL="0" marR="0" lvl="6" indent="0" algn="r">
              <a:spcBef>
                <a:spcPts val="0"/>
              </a:spcBef>
              <a:buNone/>
              <a:defRPr sz="800" b="0" i="0" u="none" strike="noStrike" cap="none">
                <a:solidFill>
                  <a:schemeClr val="lt1"/>
                </a:solidFill>
                <a:latin typeface="Montserrat"/>
                <a:ea typeface="Montserrat"/>
                <a:cs typeface="Montserrat"/>
                <a:sym typeface="Montserrat"/>
              </a:defRPr>
            </a:lvl7pPr>
            <a:lvl8pPr marL="0" marR="0" lvl="7" indent="0" algn="r">
              <a:spcBef>
                <a:spcPts val="0"/>
              </a:spcBef>
              <a:buNone/>
              <a:defRPr sz="800" b="0" i="0" u="none" strike="noStrike" cap="none">
                <a:solidFill>
                  <a:schemeClr val="lt1"/>
                </a:solidFill>
                <a:latin typeface="Montserrat"/>
                <a:ea typeface="Montserrat"/>
                <a:cs typeface="Montserrat"/>
                <a:sym typeface="Montserrat"/>
              </a:defRPr>
            </a:lvl8pPr>
            <a:lvl9pPr marL="0" marR="0" lvl="8" indent="0" algn="r">
              <a:spcBef>
                <a:spcPts val="0"/>
              </a:spcBef>
              <a:buNone/>
              <a:defRPr sz="8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15"/>
          <p:cNvPicPr preferRelativeResize="0"/>
          <p:nvPr/>
        </p:nvPicPr>
        <p:blipFill rotWithShape="1">
          <a:blip r:embed="rId2">
            <a:alphaModFix/>
          </a:blip>
          <a:srcRect/>
          <a:stretch/>
        </p:blipFill>
        <p:spPr>
          <a:xfrm>
            <a:off x="59455" y="4483101"/>
            <a:ext cx="908357" cy="300894"/>
          </a:xfrm>
          <a:prstGeom prst="rect">
            <a:avLst/>
          </a:prstGeom>
          <a:noFill/>
          <a:ln>
            <a:noFill/>
          </a:ln>
        </p:spPr>
      </p:pic>
    </p:spTree>
    <p:extLst>
      <p:ext uri="{BB962C8B-B14F-4D97-AF65-F5344CB8AC3E}">
        <p14:creationId xmlns:p14="http://schemas.microsoft.com/office/powerpoint/2010/main" val="165062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4880941"/>
            <a:ext cx="9148028" cy="267111"/>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52" name="Google Shape;52;p13"/>
          <p:cNvSpPr/>
          <p:nvPr/>
        </p:nvSpPr>
        <p:spPr>
          <a:xfrm>
            <a:off x="2381" y="4834347"/>
            <a:ext cx="9141618" cy="48006"/>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53" name="Google Shape;53;p13"/>
          <p:cNvSpPr txBox="1">
            <a:spLocks noGrp="1"/>
          </p:cNvSpPr>
          <p:nvPr>
            <p:ph type="title"/>
          </p:nvPr>
        </p:nvSpPr>
        <p:spPr>
          <a:xfrm>
            <a:off x="822960" y="214952"/>
            <a:ext cx="7543800" cy="1088068"/>
          </a:xfrm>
          <a:prstGeom prst="rect">
            <a:avLst/>
          </a:prstGeom>
          <a:noFill/>
          <a:ln>
            <a:noFill/>
          </a:ln>
        </p:spPr>
        <p:txBody>
          <a:bodyPr spcFirstLastPara="1" wrap="square" lIns="68575" tIns="34275" rIns="68575" bIns="34275" anchor="b" anchorCtr="0"/>
          <a:lstStyle>
            <a:lvl1pPr marR="0" lvl="0" algn="l" rtl="0">
              <a:lnSpc>
                <a:spcPct val="85000"/>
              </a:lnSpc>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54" name="Google Shape;54;p13"/>
          <p:cNvSpPr txBox="1">
            <a:spLocks noGrp="1"/>
          </p:cNvSpPr>
          <p:nvPr>
            <p:ph type="body" idx="1"/>
          </p:nvPr>
        </p:nvSpPr>
        <p:spPr>
          <a:xfrm>
            <a:off x="822960" y="1384300"/>
            <a:ext cx="7543800" cy="3017520"/>
          </a:xfrm>
          <a:prstGeom prst="rect">
            <a:avLst/>
          </a:prstGeom>
          <a:noFill/>
          <a:ln>
            <a:noFill/>
          </a:ln>
        </p:spPr>
        <p:txBody>
          <a:bodyPr spcFirstLastPara="1" wrap="square" lIns="0" tIns="34275" rIns="0" bIns="342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dirty="0"/>
          </a:p>
        </p:txBody>
      </p:sp>
      <p:sp>
        <p:nvSpPr>
          <p:cNvPr id="55" name="Google Shape;55;p13"/>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6" name="Google Shape;56;p13"/>
          <p:cNvSpPr txBox="1">
            <a:spLocks noGrp="1"/>
          </p:cNvSpPr>
          <p:nvPr>
            <p:ph type="ftr" idx="11"/>
          </p:nvPr>
        </p:nvSpPr>
        <p:spPr>
          <a:xfrm>
            <a:off x="2764639" y="4844839"/>
            <a:ext cx="3617103"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7" name="Google Shape;57;p13"/>
          <p:cNvSpPr txBox="1">
            <a:spLocks noGrp="1"/>
          </p:cNvSpPr>
          <p:nvPr>
            <p:ph type="sldNum" idx="12"/>
          </p:nvPr>
        </p:nvSpPr>
        <p:spPr>
          <a:xfrm>
            <a:off x="8075776" y="4880941"/>
            <a:ext cx="993749" cy="256499"/>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Montserrat"/>
                <a:ea typeface="Montserrat"/>
                <a:cs typeface="Montserrat"/>
                <a:sym typeface="Montserrat"/>
              </a:defRPr>
            </a:lvl1pPr>
            <a:lvl2pPr marL="0" marR="0" lvl="1" indent="0" algn="r" rtl="0">
              <a:spcBef>
                <a:spcPts val="0"/>
              </a:spcBef>
              <a:buNone/>
              <a:defRPr sz="800" b="0" i="0" u="none" strike="noStrike" cap="none">
                <a:solidFill>
                  <a:schemeClr val="lt1"/>
                </a:solidFill>
                <a:latin typeface="Montserrat"/>
                <a:ea typeface="Montserrat"/>
                <a:cs typeface="Montserrat"/>
                <a:sym typeface="Montserrat"/>
              </a:defRPr>
            </a:lvl2pPr>
            <a:lvl3pPr marL="0" marR="0" lvl="2" indent="0" algn="r" rtl="0">
              <a:spcBef>
                <a:spcPts val="0"/>
              </a:spcBef>
              <a:buNone/>
              <a:defRPr sz="800" b="0" i="0" u="none" strike="noStrike" cap="none">
                <a:solidFill>
                  <a:schemeClr val="lt1"/>
                </a:solidFill>
                <a:latin typeface="Montserrat"/>
                <a:ea typeface="Montserrat"/>
                <a:cs typeface="Montserrat"/>
                <a:sym typeface="Montserrat"/>
              </a:defRPr>
            </a:lvl3pPr>
            <a:lvl4pPr marL="0" marR="0" lvl="3" indent="0" algn="r" rtl="0">
              <a:spcBef>
                <a:spcPts val="0"/>
              </a:spcBef>
              <a:buNone/>
              <a:defRPr sz="800" b="0" i="0" u="none" strike="noStrike" cap="none">
                <a:solidFill>
                  <a:schemeClr val="lt1"/>
                </a:solidFill>
                <a:latin typeface="Montserrat"/>
                <a:ea typeface="Montserrat"/>
                <a:cs typeface="Montserrat"/>
                <a:sym typeface="Montserrat"/>
              </a:defRPr>
            </a:lvl4pPr>
            <a:lvl5pPr marL="0" marR="0" lvl="4" indent="0" algn="r" rtl="0">
              <a:spcBef>
                <a:spcPts val="0"/>
              </a:spcBef>
              <a:buNone/>
              <a:defRPr sz="800" b="0" i="0" u="none" strike="noStrike" cap="none">
                <a:solidFill>
                  <a:schemeClr val="lt1"/>
                </a:solidFill>
                <a:latin typeface="Montserrat"/>
                <a:ea typeface="Montserrat"/>
                <a:cs typeface="Montserrat"/>
                <a:sym typeface="Montserrat"/>
              </a:defRPr>
            </a:lvl5pPr>
            <a:lvl6pPr marL="0" marR="0" lvl="5" indent="0" algn="r" rtl="0">
              <a:spcBef>
                <a:spcPts val="0"/>
              </a:spcBef>
              <a:buNone/>
              <a:defRPr sz="800" b="0" i="0" u="none" strike="noStrike" cap="none">
                <a:solidFill>
                  <a:schemeClr val="lt1"/>
                </a:solidFill>
                <a:latin typeface="Montserrat"/>
                <a:ea typeface="Montserrat"/>
                <a:cs typeface="Montserrat"/>
                <a:sym typeface="Montserrat"/>
              </a:defRPr>
            </a:lvl6pPr>
            <a:lvl7pPr marL="0" marR="0" lvl="6" indent="0" algn="r" rtl="0">
              <a:spcBef>
                <a:spcPts val="0"/>
              </a:spcBef>
              <a:buNone/>
              <a:defRPr sz="800" b="0" i="0" u="none" strike="noStrike" cap="none">
                <a:solidFill>
                  <a:schemeClr val="lt1"/>
                </a:solidFill>
                <a:latin typeface="Montserrat"/>
                <a:ea typeface="Montserrat"/>
                <a:cs typeface="Montserrat"/>
                <a:sym typeface="Montserrat"/>
              </a:defRPr>
            </a:lvl7pPr>
            <a:lvl8pPr marL="0" marR="0" lvl="7" indent="0" algn="r" rtl="0">
              <a:spcBef>
                <a:spcPts val="0"/>
              </a:spcBef>
              <a:buNone/>
              <a:defRPr sz="800" b="0" i="0" u="none" strike="noStrike" cap="none">
                <a:solidFill>
                  <a:schemeClr val="lt1"/>
                </a:solidFill>
                <a:latin typeface="Montserrat"/>
                <a:ea typeface="Montserrat"/>
                <a:cs typeface="Montserrat"/>
                <a:sym typeface="Montserrat"/>
              </a:defRPr>
            </a:lvl8pPr>
            <a:lvl9pPr marL="0" marR="0" lvl="8" indent="0" algn="r" rtl="0">
              <a:spcBef>
                <a:spcPts val="0"/>
              </a:spcBef>
              <a:buNone/>
              <a:defRPr sz="8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boisestate.pressbooks.pub/makingconflictsuckless/chapter/asserting-your-emotio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hyperlink" Target="mailto:gzanfir-fortuna@fpf.or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3.svg"/><Relationship Id="rId4" Type="http://schemas.openxmlformats.org/officeDocument/2006/relationships/image" Target="../media/image28.sv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metv.com/lists/30-big-things-that-happened-in-pop-culture-40-years-ago" TargetMode="External"/><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16.svg"/><Relationship Id="rId5" Type="http://schemas.openxmlformats.org/officeDocument/2006/relationships/diagramQuickStyle" Target="../diagrams/quickStyle2.xml"/><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diagramLayout" Target="../diagrams/layout2.xml"/><Relationship Id="rId9" Type="http://schemas.openxmlformats.org/officeDocument/2006/relationships/image" Target="../media/image14.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5" name="Google Shape;85;p17"/>
          <p:cNvSpPr txBox="1">
            <a:spLocks noGrp="1"/>
          </p:cNvSpPr>
          <p:nvPr>
            <p:ph type="title"/>
          </p:nvPr>
        </p:nvSpPr>
        <p:spPr>
          <a:xfrm>
            <a:off x="741074" y="443621"/>
            <a:ext cx="7588114" cy="1490698"/>
          </a:xfrm>
          <a:prstGeom prst="rect">
            <a:avLst/>
          </a:prstGeom>
          <a:noFill/>
          <a:ln>
            <a:noFill/>
          </a:ln>
        </p:spPr>
        <p:txBody>
          <a:bodyPr spcFirstLastPara="1" wrap="square" lIns="68575" tIns="34275" rIns="68575" bIns="34275" anchor="b" anchorCtr="0">
            <a:noAutofit/>
          </a:bodyPr>
          <a:lstStyle/>
          <a:p>
            <a:r>
              <a:rPr lang="en-US" b="1" dirty="0">
                <a:solidFill>
                  <a:schemeClr val="accent1"/>
                </a:solidFill>
                <a:latin typeface="Proxima Nova" panose="02000506030000020004" pitchFamily="2" charset="0"/>
              </a:rPr>
              <a:t>Data Protection Frameworks and AI regulation</a:t>
            </a:r>
            <a:endParaRPr sz="2300" b="1" i="1" dirty="0">
              <a:solidFill>
                <a:schemeClr val="accent1"/>
              </a:solidFill>
              <a:latin typeface="Proxima Nova" panose="02000506030000020004" pitchFamily="2" charset="0"/>
              <a:ea typeface="Arial"/>
              <a:cs typeface="Arial"/>
              <a:sym typeface="Arial"/>
            </a:endParaRPr>
          </a:p>
        </p:txBody>
      </p:sp>
      <p:sp>
        <p:nvSpPr>
          <p:cNvPr id="86" name="Google Shape;86;p17"/>
          <p:cNvSpPr txBox="1"/>
          <p:nvPr/>
        </p:nvSpPr>
        <p:spPr>
          <a:xfrm>
            <a:off x="5749871" y="4050183"/>
            <a:ext cx="2952340" cy="576138"/>
          </a:xfrm>
          <a:prstGeom prst="rect">
            <a:avLst/>
          </a:prstGeom>
          <a:noFill/>
          <a:ln>
            <a:noFill/>
          </a:ln>
        </p:spPr>
        <p:txBody>
          <a:bodyPr spcFirstLastPara="1" wrap="square" lIns="68575" tIns="34275" rIns="68575" bIns="34275" anchor="b" anchorCtr="0">
            <a:noAutofit/>
          </a:bodyPr>
          <a:lstStyle/>
          <a:p>
            <a:pPr marL="0" marR="0" lvl="0" indent="0" algn="r" rtl="0">
              <a:lnSpc>
                <a:spcPct val="85000"/>
              </a:lnSpc>
              <a:spcBef>
                <a:spcPts val="0"/>
              </a:spcBef>
              <a:spcAft>
                <a:spcPts val="0"/>
              </a:spcAft>
              <a:buClr>
                <a:srgbClr val="30ACEC"/>
              </a:buClr>
              <a:buSzPts val="1700"/>
              <a:buFont typeface="Arial"/>
              <a:buNone/>
            </a:pPr>
            <a:r>
              <a:rPr lang="en-US" sz="1700" dirty="0">
                <a:latin typeface="Proxima Nova" panose="02000506030000020004" pitchFamily="2" charset="0"/>
                <a:ea typeface="Proxima Nova"/>
                <a:cs typeface="Proxima Nova"/>
                <a:sym typeface="Proxima Nova"/>
              </a:rPr>
              <a:t>d</a:t>
            </a:r>
            <a:r>
              <a:rPr lang="en" sz="1700" dirty="0">
                <a:latin typeface="Proxima Nova" panose="02000506030000020004" pitchFamily="2" charset="0"/>
                <a:ea typeface="Proxima Nova"/>
                <a:cs typeface="Proxima Nova"/>
                <a:sym typeface="Proxima Nova"/>
              </a:rPr>
              <a:t>r. Gabriela </a:t>
            </a:r>
            <a:r>
              <a:rPr lang="en" sz="1700" dirty="0" err="1">
                <a:latin typeface="Proxima Nova" panose="02000506030000020004" pitchFamily="2" charset="0"/>
                <a:ea typeface="Proxima Nova"/>
                <a:cs typeface="Proxima Nova"/>
                <a:sym typeface="Proxima Nova"/>
              </a:rPr>
              <a:t>Zanfir</a:t>
            </a:r>
            <a:r>
              <a:rPr lang="en" sz="1700" dirty="0">
                <a:latin typeface="Proxima Nova" panose="02000506030000020004" pitchFamily="2" charset="0"/>
                <a:ea typeface="Proxima Nova"/>
                <a:cs typeface="Proxima Nova"/>
                <a:sym typeface="Proxima Nova"/>
              </a:rPr>
              <a:t>-Fortuna</a:t>
            </a:r>
          </a:p>
          <a:p>
            <a:pPr marL="0" marR="0" lvl="0" indent="0" algn="r" rtl="0">
              <a:lnSpc>
                <a:spcPct val="85000"/>
              </a:lnSpc>
              <a:spcBef>
                <a:spcPts val="0"/>
              </a:spcBef>
              <a:spcAft>
                <a:spcPts val="0"/>
              </a:spcAft>
              <a:buClr>
                <a:srgbClr val="30ACEC"/>
              </a:buClr>
              <a:buSzPts val="1700"/>
              <a:buFont typeface="Arial"/>
              <a:buNone/>
            </a:pPr>
            <a:r>
              <a:rPr lang="en" sz="1200" dirty="0">
                <a:latin typeface="Proxima Nova" panose="02000506030000020004" pitchFamily="2" charset="0"/>
                <a:ea typeface="Proxima Nova"/>
                <a:cs typeface="Proxima Nova"/>
                <a:sym typeface="Proxima Nova"/>
              </a:rPr>
              <a:t>VP Global Privacy, FPF </a:t>
            </a:r>
            <a:endParaRPr sz="1200" i="0" u="none" strike="noStrike" cap="none" dirty="0">
              <a:latin typeface="Proxima Nova" panose="02000506030000020004" pitchFamily="2" charset="0"/>
              <a:ea typeface="Proxima Nova"/>
              <a:cs typeface="Proxima Nova"/>
              <a:sym typeface="Proxima Nova"/>
            </a:endParaRPr>
          </a:p>
        </p:txBody>
      </p:sp>
      <p:sp>
        <p:nvSpPr>
          <p:cNvPr id="87" name="Google Shape;87;p17"/>
          <p:cNvSpPr txBox="1"/>
          <p:nvPr/>
        </p:nvSpPr>
        <p:spPr>
          <a:xfrm>
            <a:off x="3331020" y="4303403"/>
            <a:ext cx="2481960" cy="494636"/>
          </a:xfrm>
          <a:prstGeom prst="rect">
            <a:avLst/>
          </a:prstGeom>
          <a:noFill/>
          <a:ln>
            <a:noFill/>
          </a:ln>
        </p:spPr>
        <p:txBody>
          <a:bodyPr spcFirstLastPara="1" wrap="square" lIns="68575" tIns="68575" rIns="68575" bIns="68575" anchor="t" anchorCtr="0">
            <a:noAutofit/>
          </a:bodyPr>
          <a:lstStyle/>
          <a:p>
            <a:pPr marL="63500" marR="0" lvl="0" indent="0" algn="l" rtl="0">
              <a:lnSpc>
                <a:spcPct val="100000"/>
              </a:lnSpc>
              <a:spcBef>
                <a:spcPts val="0"/>
              </a:spcBef>
              <a:spcAft>
                <a:spcPts val="0"/>
              </a:spcAft>
              <a:buClr>
                <a:schemeClr val="accent1"/>
              </a:buClr>
              <a:buSzPts val="1600"/>
              <a:buFont typeface="Noto Sans Symbols"/>
              <a:buNone/>
            </a:pPr>
            <a:r>
              <a:rPr lang="en-US" sz="1600" dirty="0">
                <a:solidFill>
                  <a:schemeClr val="tx1"/>
                </a:solidFill>
                <a:latin typeface="Proxima Nova" panose="02000506030000020004" pitchFamily="2" charset="0"/>
                <a:ea typeface="Proxima Nova"/>
                <a:cs typeface="Proxima Nova"/>
                <a:sym typeface="Proxima Nova"/>
              </a:rPr>
              <a:t>10 June 2022</a:t>
            </a:r>
          </a:p>
          <a:p>
            <a:pPr marL="63500" marR="0" lvl="0" indent="0" algn="l" rtl="0">
              <a:lnSpc>
                <a:spcPct val="100000"/>
              </a:lnSpc>
              <a:spcBef>
                <a:spcPts val="0"/>
              </a:spcBef>
              <a:spcAft>
                <a:spcPts val="0"/>
              </a:spcAft>
              <a:buClr>
                <a:schemeClr val="accent1"/>
              </a:buClr>
              <a:buSzPts val="1200"/>
              <a:buFont typeface="Noto Sans Symbols"/>
              <a:buNone/>
            </a:pPr>
            <a:endParaRPr sz="1500" b="0" i="0" u="none" strike="noStrike" cap="none" dirty="0">
              <a:solidFill>
                <a:srgbClr val="0070C0"/>
              </a:solidFill>
              <a:latin typeface="Proxima Nova" panose="02000506030000020004" pitchFamily="2" charset="0"/>
              <a:sym typeface="Arial"/>
            </a:endParaRPr>
          </a:p>
        </p:txBody>
      </p:sp>
      <p:pic>
        <p:nvPicPr>
          <p:cNvPr id="88" name="Google Shape;88;p17"/>
          <p:cNvPicPr preferRelativeResize="0"/>
          <p:nvPr/>
        </p:nvPicPr>
        <p:blipFill rotWithShape="1">
          <a:blip r:embed="rId3">
            <a:alphaModFix/>
          </a:blip>
          <a:srcRect/>
          <a:stretch/>
        </p:blipFill>
        <p:spPr>
          <a:xfrm>
            <a:off x="666526" y="4050183"/>
            <a:ext cx="1814124" cy="576138"/>
          </a:xfrm>
          <a:prstGeom prst="rect">
            <a:avLst/>
          </a:prstGeom>
          <a:noFill/>
          <a:ln>
            <a:noFill/>
          </a:ln>
        </p:spPr>
      </p:pic>
      <p:sp>
        <p:nvSpPr>
          <p:cNvPr id="2" name="TextBox 1">
            <a:extLst>
              <a:ext uri="{FF2B5EF4-FFF2-40B4-BE49-F238E27FC236}">
                <a16:creationId xmlns:a16="http://schemas.microsoft.com/office/drawing/2014/main" id="{AB421A5A-F5D5-1762-C581-CA430BA3322A}"/>
              </a:ext>
            </a:extLst>
          </p:cNvPr>
          <p:cNvSpPr txBox="1"/>
          <p:nvPr/>
        </p:nvSpPr>
        <p:spPr>
          <a:xfrm>
            <a:off x="741074" y="1986975"/>
            <a:ext cx="8141668" cy="584775"/>
          </a:xfrm>
          <a:prstGeom prst="rect">
            <a:avLst/>
          </a:prstGeom>
          <a:noFill/>
        </p:spPr>
        <p:txBody>
          <a:bodyPr wrap="square" rtlCol="0">
            <a:spAutoFit/>
          </a:bodyPr>
          <a:lstStyle/>
          <a:p>
            <a:r>
              <a:rPr lang="en-US" sz="1600" dirty="0">
                <a:solidFill>
                  <a:schemeClr val="accent1"/>
                </a:solidFill>
                <a:latin typeface="Proxima Nova" panose="02000506030000020004" pitchFamily="2" charset="0"/>
              </a:rPr>
              <a:t>“Challenges in Artificial Intelligence Regulation: international contribution to the Brazilian</a:t>
            </a:r>
          </a:p>
          <a:p>
            <a:r>
              <a:rPr lang="en-US" sz="1600" dirty="0">
                <a:solidFill>
                  <a:schemeClr val="accent1"/>
                </a:solidFill>
                <a:latin typeface="Proxima Nova" panose="02000506030000020004" pitchFamily="2" charset="0"/>
              </a:rPr>
              <a:t>lawmaking process” – Federal Senate of Brazil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yellow rubber ducks&#10;&#10;Description automatically generated with medium confidence">
            <a:extLst>
              <a:ext uri="{FF2B5EF4-FFF2-40B4-BE49-F238E27FC236}">
                <a16:creationId xmlns:a16="http://schemas.microsoft.com/office/drawing/2014/main" id="{13140F61-BA80-B6D1-FC88-6EDAAC8CEA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75649" y="377112"/>
            <a:ext cx="3108260" cy="1740626"/>
          </a:xfrm>
          <a:prstGeom prst="rect">
            <a:avLst/>
          </a:prstGeom>
        </p:spPr>
      </p:pic>
      <p:sp>
        <p:nvSpPr>
          <p:cNvPr id="2" name="Title 1">
            <a:extLst>
              <a:ext uri="{FF2B5EF4-FFF2-40B4-BE49-F238E27FC236}">
                <a16:creationId xmlns:a16="http://schemas.microsoft.com/office/drawing/2014/main" id="{9A45A71E-6BF5-2344-A393-E6E004BC5E93}"/>
              </a:ext>
            </a:extLst>
          </p:cNvPr>
          <p:cNvSpPr>
            <a:spLocks noGrp="1"/>
          </p:cNvSpPr>
          <p:nvPr>
            <p:ph type="title"/>
          </p:nvPr>
        </p:nvSpPr>
        <p:spPr/>
        <p:txBody>
          <a:bodyPr/>
          <a:lstStyle/>
          <a:p>
            <a:r>
              <a:rPr lang="en-US" dirty="0"/>
              <a:t>“Emotion Recognition” AI System deployed by a bank</a:t>
            </a:r>
          </a:p>
        </p:txBody>
      </p:sp>
      <p:sp>
        <p:nvSpPr>
          <p:cNvPr id="3" name="Text Placeholder 2">
            <a:extLst>
              <a:ext uri="{FF2B5EF4-FFF2-40B4-BE49-F238E27FC236}">
                <a16:creationId xmlns:a16="http://schemas.microsoft.com/office/drawing/2014/main" id="{178531DE-29C1-7C46-A172-535E14E71748}"/>
              </a:ext>
            </a:extLst>
          </p:cNvPr>
          <p:cNvSpPr>
            <a:spLocks noGrp="1"/>
          </p:cNvSpPr>
          <p:nvPr>
            <p:ph type="body" idx="1"/>
          </p:nvPr>
        </p:nvSpPr>
        <p:spPr>
          <a:xfrm>
            <a:off x="508000" y="1373155"/>
            <a:ext cx="6447501" cy="3192625"/>
          </a:xfrm>
        </p:spPr>
        <p:txBody>
          <a:bodyPr/>
          <a:lstStyle/>
          <a:p>
            <a:pPr>
              <a:buFont typeface="Wingdings" pitchFamily="2" charset="2"/>
              <a:buChar char="q"/>
            </a:pPr>
            <a:r>
              <a:rPr lang="en-US" sz="1600" dirty="0">
                <a:latin typeface="Proxima Nova" panose="02000506030000020004" pitchFamily="2" charset="0"/>
              </a:rPr>
              <a:t>A bank deployed an AI system from a service provider </a:t>
            </a:r>
            <a:r>
              <a:rPr lang="en-US" sz="1600" dirty="0">
                <a:solidFill>
                  <a:schemeClr val="tx1"/>
                </a:solidFill>
                <a:latin typeface="Proxima Nova" panose="02000506030000020004" pitchFamily="2" charset="0"/>
              </a:rPr>
              <a:t>(processor) </a:t>
            </a:r>
            <a:r>
              <a:rPr lang="en-US" sz="1600" dirty="0">
                <a:latin typeface="Proxima Nova" panose="02000506030000020004" pitchFamily="2" charset="0"/>
              </a:rPr>
              <a:t>and used it to analyze voice recordings of customers </a:t>
            </a:r>
            <a:r>
              <a:rPr lang="en-US" sz="1600" dirty="0">
                <a:solidFill>
                  <a:schemeClr val="tx1"/>
                </a:solidFill>
                <a:latin typeface="Proxima Nova" panose="02000506030000020004" pitchFamily="2" charset="0"/>
              </a:rPr>
              <a:t>calling the </a:t>
            </a:r>
            <a:r>
              <a:rPr lang="en-US" sz="1600" dirty="0">
                <a:latin typeface="Proxima Nova" panose="02000506030000020004" pitchFamily="2" charset="0"/>
              </a:rPr>
              <a:t>bank.</a:t>
            </a:r>
          </a:p>
          <a:p>
            <a:pPr>
              <a:buFont typeface="Wingdings" pitchFamily="2" charset="2"/>
              <a:buChar char="q"/>
            </a:pPr>
            <a:r>
              <a:rPr lang="en-US" sz="1600" dirty="0">
                <a:latin typeface="Proxima Nova" panose="02000506030000020004" pitchFamily="2" charset="0"/>
              </a:rPr>
              <a:t>The AI system promised emotion detection and measurement in order to prioritize for callbacks those tagged as most upset and impatient customers.</a:t>
            </a:r>
          </a:p>
          <a:p>
            <a:pPr>
              <a:buFont typeface="Wingdings" pitchFamily="2" charset="2"/>
              <a:buChar char="q"/>
            </a:pPr>
            <a:r>
              <a:rPr lang="en-US" sz="1600" dirty="0">
                <a:latin typeface="Proxima Nova" panose="02000506030000020004" pitchFamily="2" charset="0"/>
              </a:rPr>
              <a:t>The Hungarian DPA found multiple breaches of the GDPR (the principles of lawfulness, transparency and purpose limitation; notice obligations; the right to object; controller accountability obligations; and data protection by design and by default)</a:t>
            </a:r>
          </a:p>
          <a:p>
            <a:pPr>
              <a:buFont typeface="Wingdings" pitchFamily="2" charset="2"/>
              <a:buChar char="q"/>
            </a:pPr>
            <a:r>
              <a:rPr lang="en-US" sz="1600" dirty="0">
                <a:latin typeface="Proxima Nova" panose="02000506030000020004" pitchFamily="2" charset="0"/>
              </a:rPr>
              <a:t>Fine of 650.000 EUR issued in February 2022 (but just for the bank as controller; the provider, as processor, was not sanctioned) </a:t>
            </a:r>
          </a:p>
          <a:p>
            <a:pPr marL="158750" indent="0">
              <a:buNone/>
            </a:pP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77534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C517-E630-EFD3-A552-9B56D2595773}"/>
              </a:ext>
            </a:extLst>
          </p:cNvPr>
          <p:cNvSpPr>
            <a:spLocks noGrp="1"/>
          </p:cNvSpPr>
          <p:nvPr>
            <p:ph type="title"/>
          </p:nvPr>
        </p:nvSpPr>
        <p:spPr/>
        <p:txBody>
          <a:bodyPr/>
          <a:lstStyle/>
          <a:p>
            <a:r>
              <a:rPr lang="en-US" dirty="0"/>
              <a:t>[4] A look ahead: EU AI Act &amp; US American Data Privacy &amp; Protection Act</a:t>
            </a:r>
          </a:p>
        </p:txBody>
      </p:sp>
      <p:sp>
        <p:nvSpPr>
          <p:cNvPr id="3" name="Text Placeholder 2">
            <a:extLst>
              <a:ext uri="{FF2B5EF4-FFF2-40B4-BE49-F238E27FC236}">
                <a16:creationId xmlns:a16="http://schemas.microsoft.com/office/drawing/2014/main" id="{AD35C60E-C93D-CEA3-E575-A50990500051}"/>
              </a:ext>
            </a:extLst>
          </p:cNvPr>
          <p:cNvSpPr>
            <a:spLocks noGrp="1"/>
          </p:cNvSpPr>
          <p:nvPr>
            <p:ph type="body" idx="1"/>
          </p:nvPr>
        </p:nvSpPr>
        <p:spPr>
          <a:xfrm>
            <a:off x="508000" y="1177212"/>
            <a:ext cx="3550816" cy="2965580"/>
          </a:xfrm>
        </p:spPr>
        <p:txBody>
          <a:bodyPr/>
          <a:lstStyle/>
          <a:p>
            <a:pPr marL="158750" indent="0">
              <a:buNone/>
            </a:pPr>
            <a:r>
              <a:rPr lang="en-US" b="1" dirty="0">
                <a:solidFill>
                  <a:schemeClr val="accent1"/>
                </a:solidFill>
                <a:latin typeface="Proxima Nova" panose="02000506030000020004" pitchFamily="2" charset="0"/>
              </a:rPr>
              <a:t>EU: AI Act</a:t>
            </a:r>
            <a:endParaRPr lang="en-US" dirty="0">
              <a:latin typeface="Proxima Nova" panose="02000506030000020004" pitchFamily="2" charset="0"/>
            </a:endParaRPr>
          </a:p>
          <a:p>
            <a:pPr>
              <a:buFont typeface="Wingdings" pitchFamily="2" charset="2"/>
              <a:buChar char="ü"/>
            </a:pPr>
            <a:r>
              <a:rPr lang="en-US" dirty="0">
                <a:latin typeface="Proxima Nova" panose="02000506030000020004" pitchFamily="2" charset="0"/>
              </a:rPr>
              <a:t>AI Act proposal </a:t>
            </a:r>
            <a:r>
              <a:rPr lang="en-US" b="1" dirty="0">
                <a:solidFill>
                  <a:schemeClr val="accent1"/>
                </a:solidFill>
                <a:latin typeface="Proxima Nova" panose="02000506030000020004" pitchFamily="2" charset="0"/>
              </a:rPr>
              <a:t>“is without prejudice and complements the GDPR”</a:t>
            </a:r>
          </a:p>
          <a:p>
            <a:pPr>
              <a:buFont typeface="Wingdings" pitchFamily="2" charset="2"/>
              <a:buChar char="ü"/>
            </a:pPr>
            <a:r>
              <a:rPr lang="en-US" dirty="0">
                <a:latin typeface="Proxima Nova" panose="02000506030000020004" pitchFamily="2" charset="0"/>
              </a:rPr>
              <a:t>ex-ante “Conformity Assessments” for high-risk AI that complement &amp; do not replace DPIAs</a:t>
            </a:r>
          </a:p>
          <a:p>
            <a:pPr>
              <a:buFont typeface="Wingdings" pitchFamily="2" charset="2"/>
              <a:buChar char="ü"/>
            </a:pPr>
            <a:r>
              <a:rPr lang="en-US" dirty="0">
                <a:latin typeface="Proxima Nova" panose="02000506030000020004" pitchFamily="2" charset="0"/>
              </a:rPr>
              <a:t>Prohibited AI systems</a:t>
            </a:r>
          </a:p>
          <a:p>
            <a:pPr>
              <a:buFont typeface="Wingdings" pitchFamily="2" charset="2"/>
              <a:buChar char="ü"/>
            </a:pPr>
            <a:r>
              <a:rPr lang="en-US" dirty="0">
                <a:latin typeface="Proxima Nova" panose="02000506030000020004" pitchFamily="2" charset="0"/>
              </a:rPr>
              <a:t>”</a:t>
            </a:r>
            <a:r>
              <a:rPr lang="en-US" b="1" dirty="0">
                <a:solidFill>
                  <a:schemeClr val="accent1"/>
                </a:solidFill>
                <a:latin typeface="Proxima Nova" panose="02000506030000020004" pitchFamily="2" charset="0"/>
              </a:rPr>
              <a:t>Bias monitoring</a:t>
            </a:r>
            <a:r>
              <a:rPr lang="en-US" dirty="0">
                <a:latin typeface="Proxima Nova" panose="02000506030000020004" pitchFamily="2" charset="0"/>
              </a:rPr>
              <a:t>” allowed on the basis of processing sensitive data (in accordance with GDPR – data related to health, race, religion etc.), and mandated for high-risk AI systems</a:t>
            </a:r>
          </a:p>
          <a:p>
            <a:pPr marL="158750" indent="0">
              <a:buNone/>
            </a:pPr>
            <a:endParaRPr lang="en-US" dirty="0">
              <a:latin typeface="Proxima Nova" panose="02000506030000020004" pitchFamily="2" charset="0"/>
            </a:endParaRPr>
          </a:p>
        </p:txBody>
      </p:sp>
      <p:sp>
        <p:nvSpPr>
          <p:cNvPr id="4" name="Text Placeholder 2">
            <a:extLst>
              <a:ext uri="{FF2B5EF4-FFF2-40B4-BE49-F238E27FC236}">
                <a16:creationId xmlns:a16="http://schemas.microsoft.com/office/drawing/2014/main" id="{5831C560-35E3-897F-18D3-F17C8AD9CB7E}"/>
              </a:ext>
            </a:extLst>
          </p:cNvPr>
          <p:cNvSpPr txBox="1">
            <a:spLocks/>
          </p:cNvSpPr>
          <p:nvPr/>
        </p:nvSpPr>
        <p:spPr>
          <a:xfrm>
            <a:off x="4853028" y="1174101"/>
            <a:ext cx="3623152" cy="3613655"/>
          </a:xfrm>
          <a:prstGeom prst="rect">
            <a:avLst/>
          </a:prstGeom>
          <a:noFill/>
          <a:ln>
            <a:noFill/>
          </a:ln>
        </p:spPr>
        <p:txBody>
          <a:bodyPr spcFirstLastPara="1" wrap="square" lIns="68575" tIns="68575" rIns="68575" bIns="68575" anchor="t" anchorCtr="0"/>
          <a:lstStyle>
            <a:defPPr marR="0" lvl="0" algn="l" rtl="0">
              <a:lnSpc>
                <a:spcPct val="100000"/>
              </a:lnSpc>
              <a:spcBef>
                <a:spcPts val="0"/>
              </a:spcBef>
              <a:spcAft>
                <a:spcPts val="0"/>
              </a:spcAft>
            </a:defPPr>
            <a:lvl1pPr marL="457200" marR="0" lvl="0" indent="-298450" algn="l" rtl="0">
              <a:lnSpc>
                <a:spcPct val="90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lnSpc>
                <a:spcPct val="90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lnSpc>
                <a:spcPct val="90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lnSpc>
                <a:spcPct val="9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pPr marL="158750" indent="0">
              <a:buFont typeface="Noto Sans Symbols"/>
              <a:buNone/>
            </a:pPr>
            <a:r>
              <a:rPr lang="en-US" b="1" dirty="0">
                <a:solidFill>
                  <a:schemeClr val="accent1"/>
                </a:solidFill>
                <a:latin typeface="Proxima Nova" panose="02000506030000020004" pitchFamily="2" charset="0"/>
              </a:rPr>
              <a:t>US: ADPPA (bi-partisan bill)</a:t>
            </a:r>
            <a:endParaRPr lang="en-US" dirty="0">
              <a:latin typeface="Proxima Nova" panose="02000506030000020004" pitchFamily="2" charset="0"/>
            </a:endParaRPr>
          </a:p>
          <a:p>
            <a:pPr>
              <a:buFont typeface="Wingdings" pitchFamily="2" charset="2"/>
              <a:buChar char="ü"/>
            </a:pPr>
            <a:r>
              <a:rPr lang="en-US" dirty="0">
                <a:latin typeface="Proxima Nova" panose="02000506030000020004" pitchFamily="2" charset="0"/>
              </a:rPr>
              <a:t>”Large data holders” would have an obligation to conduct “</a:t>
            </a:r>
            <a:r>
              <a:rPr lang="en-US" b="1" dirty="0">
                <a:solidFill>
                  <a:schemeClr val="accent1"/>
                </a:solidFill>
                <a:latin typeface="Proxima Nova" panose="02000506030000020004" pitchFamily="2" charset="0"/>
              </a:rPr>
              <a:t>algorithmic impact assessment</a:t>
            </a:r>
            <a:r>
              <a:rPr lang="en-US" dirty="0">
                <a:latin typeface="Proxima Nova" panose="02000506030000020004" pitchFamily="2" charset="0"/>
              </a:rPr>
              <a:t>” to mitigate “potential harms to an individual”</a:t>
            </a:r>
          </a:p>
          <a:p>
            <a:pPr>
              <a:buFont typeface="Wingdings" pitchFamily="2" charset="2"/>
              <a:buChar char="ü"/>
            </a:pPr>
            <a:r>
              <a:rPr lang="en-US" dirty="0">
                <a:latin typeface="Proxima Nova" panose="02000506030000020004" pitchFamily="2" charset="0"/>
              </a:rPr>
              <a:t>All covered entities must conduct an “</a:t>
            </a:r>
            <a:r>
              <a:rPr lang="en-US" b="1" dirty="0">
                <a:solidFill>
                  <a:schemeClr val="accent1"/>
                </a:solidFill>
                <a:latin typeface="Proxima Nova" panose="02000506030000020004" pitchFamily="2" charset="0"/>
              </a:rPr>
              <a:t>algorithm design evaluation</a:t>
            </a:r>
            <a:r>
              <a:rPr lang="en-US" dirty="0">
                <a:latin typeface="Proxima Nova" panose="02000506030000020004" pitchFamily="2" charset="0"/>
              </a:rPr>
              <a:t>”, including any training data, to reduce the risk of potential harms </a:t>
            </a:r>
          </a:p>
          <a:p>
            <a:pPr>
              <a:buFont typeface="Wingdings" pitchFamily="2" charset="2"/>
              <a:buChar char="ü"/>
            </a:pPr>
            <a:r>
              <a:rPr lang="en-US" dirty="0">
                <a:latin typeface="Proxima Nova" panose="02000506030000020004" pitchFamily="2" charset="0"/>
              </a:rPr>
              <a:t>Harms related to: children; advertising for housing, education, employment, healthcare, insurance, credit opportunities; disparate impact on the basis of race, color, religion, national origin, gender, sexual orientation, disability status</a:t>
            </a:r>
          </a:p>
        </p:txBody>
      </p:sp>
    </p:spTree>
    <p:extLst>
      <p:ext uri="{BB962C8B-B14F-4D97-AF65-F5344CB8AC3E}">
        <p14:creationId xmlns:p14="http://schemas.microsoft.com/office/powerpoint/2010/main" val="213835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4"/>
          <p:cNvSpPr txBox="1"/>
          <p:nvPr/>
        </p:nvSpPr>
        <p:spPr>
          <a:xfrm>
            <a:off x="6534232" y="3481407"/>
            <a:ext cx="1706943" cy="488710"/>
          </a:xfrm>
          <a:prstGeom prst="rect">
            <a:avLst/>
          </a:prstGeom>
          <a:noFill/>
          <a:ln>
            <a:noFill/>
          </a:ln>
        </p:spPr>
        <p:txBody>
          <a:bodyPr spcFirstLastPara="1" wrap="square" lIns="68575" tIns="68575" rIns="68575" bIns="68575" anchor="ctr" anchorCtr="0">
            <a:noAutofit/>
          </a:bodyPr>
          <a:lstStyle/>
          <a:p>
            <a:pPr marL="63500" lvl="0">
              <a:buClr>
                <a:schemeClr val="accent1"/>
              </a:buClr>
              <a:buSzPts val="1100"/>
            </a:pPr>
            <a:r>
              <a:rPr lang="en-US" dirty="0">
                <a:solidFill>
                  <a:schemeClr val="accent1"/>
                </a:solidFill>
                <a:latin typeface="Proxima Nova"/>
                <a:ea typeface="Proxima Nova"/>
                <a:cs typeface="Proxima Nova"/>
                <a:sym typeface="Proxima Nova"/>
              </a:rPr>
              <a:t>https://</a:t>
            </a:r>
            <a:r>
              <a:rPr lang="en-US" dirty="0" err="1">
                <a:solidFill>
                  <a:schemeClr val="accent1"/>
                </a:solidFill>
                <a:latin typeface="Proxima Nova"/>
                <a:ea typeface="Proxima Nova"/>
                <a:cs typeface="Proxima Nova"/>
                <a:sym typeface="Proxima Nova"/>
              </a:rPr>
              <a:t>fpf.org</a:t>
            </a:r>
            <a:endParaRPr sz="1400" i="0" u="none" strike="noStrike" cap="none" dirty="0">
              <a:solidFill>
                <a:schemeClr val="accent1"/>
              </a:solidFill>
              <a:latin typeface="Proxima Nova"/>
              <a:ea typeface="Proxima Nova"/>
              <a:cs typeface="Proxima Nova"/>
              <a:sym typeface="Proxima Nova"/>
            </a:endParaRPr>
          </a:p>
        </p:txBody>
      </p:sp>
      <p:sp>
        <p:nvSpPr>
          <p:cNvPr id="158" name="Google Shape;158;p24"/>
          <p:cNvSpPr txBox="1"/>
          <p:nvPr/>
        </p:nvSpPr>
        <p:spPr>
          <a:xfrm>
            <a:off x="2982749" y="865949"/>
            <a:ext cx="3178500" cy="673800"/>
          </a:xfrm>
          <a:prstGeom prst="rect">
            <a:avLst/>
          </a:prstGeom>
          <a:noFill/>
          <a:ln>
            <a:noFill/>
          </a:ln>
        </p:spPr>
        <p:txBody>
          <a:bodyPr spcFirstLastPara="1" wrap="square" lIns="91425" tIns="91425" rIns="91425" bIns="91425" anchor="ctr" anchorCtr="0">
            <a:noAutofit/>
          </a:bodyPr>
          <a:lstStyle/>
          <a:p>
            <a:pPr lvl="0" algn="ctr">
              <a:buClr>
                <a:schemeClr val="accent1"/>
              </a:buClr>
              <a:buSzPts val="4100"/>
            </a:pPr>
            <a:r>
              <a:rPr lang="en-US" sz="4400" dirty="0">
                <a:solidFill>
                  <a:schemeClr val="accent1"/>
                </a:solidFill>
                <a:latin typeface="Proxima Nova" panose="02000506030000020004" pitchFamily="2" charset="0"/>
              </a:rPr>
              <a:t>Thank you!</a:t>
            </a:r>
            <a:endParaRPr b="1" dirty="0">
              <a:solidFill>
                <a:schemeClr val="accent1"/>
              </a:solidFill>
              <a:latin typeface="Calibri"/>
              <a:ea typeface="Calibri"/>
              <a:cs typeface="Calibri"/>
              <a:sym typeface="Calibri"/>
            </a:endParaRPr>
          </a:p>
        </p:txBody>
      </p:sp>
      <p:pic>
        <p:nvPicPr>
          <p:cNvPr id="4" name="Graphic 3" descr="Email">
            <a:extLst>
              <a:ext uri="{FF2B5EF4-FFF2-40B4-BE49-F238E27FC236}">
                <a16:creationId xmlns:a16="http://schemas.microsoft.com/office/drawing/2014/main" id="{9091EBFC-09CD-FBE2-1FEF-03752A270A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560" y="1823951"/>
            <a:ext cx="621378" cy="621378"/>
          </a:xfrm>
          <a:prstGeom prst="rect">
            <a:avLst/>
          </a:prstGeom>
        </p:spPr>
      </p:pic>
      <p:pic>
        <p:nvPicPr>
          <p:cNvPr id="5" name="Graphic 4" descr="Employee badge">
            <a:extLst>
              <a:ext uri="{FF2B5EF4-FFF2-40B4-BE49-F238E27FC236}">
                <a16:creationId xmlns:a16="http://schemas.microsoft.com/office/drawing/2014/main" id="{5F230A29-FC0C-28E6-C9E8-D6168DBAE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0560" y="2571750"/>
            <a:ext cx="680155" cy="680155"/>
          </a:xfrm>
          <a:prstGeom prst="rect">
            <a:avLst/>
          </a:prstGeom>
        </p:spPr>
      </p:pic>
      <p:sp>
        <p:nvSpPr>
          <p:cNvPr id="6" name="TextBox 5">
            <a:extLst>
              <a:ext uri="{FF2B5EF4-FFF2-40B4-BE49-F238E27FC236}">
                <a16:creationId xmlns:a16="http://schemas.microsoft.com/office/drawing/2014/main" id="{E0F6EA31-D7A1-4D61-9206-2621E68533F2}"/>
              </a:ext>
            </a:extLst>
          </p:cNvPr>
          <p:cNvSpPr txBox="1"/>
          <p:nvPr/>
        </p:nvSpPr>
        <p:spPr>
          <a:xfrm>
            <a:off x="6400799" y="2046875"/>
            <a:ext cx="2743201" cy="923330"/>
          </a:xfrm>
          <a:prstGeom prst="rect">
            <a:avLst/>
          </a:prstGeom>
          <a:noFill/>
        </p:spPr>
        <p:txBody>
          <a:bodyPr wrap="square" rtlCol="0">
            <a:spAutoFit/>
          </a:bodyPr>
          <a:lstStyle/>
          <a:p>
            <a:r>
              <a:rPr lang="en-US" b="1" dirty="0">
                <a:solidFill>
                  <a:schemeClr val="accent1">
                    <a:lumMod val="75000"/>
                  </a:schemeClr>
                </a:solidFill>
                <a:hlinkClick r:id="rId7">
                  <a:extLst>
                    <a:ext uri="{A12FA001-AC4F-418D-AE19-62706E023703}">
                      <ahyp:hlinkClr xmlns:ahyp="http://schemas.microsoft.com/office/drawing/2018/hyperlinkcolor" val="tx"/>
                    </a:ext>
                  </a:extLst>
                </a:hlinkClick>
              </a:rPr>
              <a:t>gzanfir-fortuna@fpf.org</a:t>
            </a:r>
            <a:endParaRPr lang="en-US" b="1" dirty="0">
              <a:solidFill>
                <a:schemeClr val="accent1">
                  <a:lumMod val="75000"/>
                </a:schemeClr>
              </a:solidFill>
            </a:endParaRPr>
          </a:p>
          <a:p>
            <a:endParaRPr lang="en-US" b="1" dirty="0">
              <a:solidFill>
                <a:schemeClr val="accent1">
                  <a:lumMod val="75000"/>
                </a:schemeClr>
              </a:solidFill>
            </a:endParaRPr>
          </a:p>
          <a:p>
            <a:endParaRPr lang="en-US" b="1" dirty="0">
              <a:solidFill>
                <a:schemeClr val="accent1">
                  <a:lumMod val="75000"/>
                </a:schemeClr>
              </a:solidFill>
            </a:endParaRPr>
          </a:p>
        </p:txBody>
      </p:sp>
      <p:sp>
        <p:nvSpPr>
          <p:cNvPr id="7" name="TextBox 6">
            <a:extLst>
              <a:ext uri="{FF2B5EF4-FFF2-40B4-BE49-F238E27FC236}">
                <a16:creationId xmlns:a16="http://schemas.microsoft.com/office/drawing/2014/main" id="{4646C6C8-30E6-E72E-F891-E95D832D043F}"/>
              </a:ext>
            </a:extLst>
          </p:cNvPr>
          <p:cNvSpPr txBox="1"/>
          <p:nvPr/>
        </p:nvSpPr>
        <p:spPr>
          <a:xfrm>
            <a:off x="6471938" y="2623205"/>
            <a:ext cx="2140798" cy="646331"/>
          </a:xfrm>
          <a:prstGeom prst="rect">
            <a:avLst/>
          </a:prstGeom>
          <a:noFill/>
        </p:spPr>
        <p:txBody>
          <a:bodyPr wrap="square" rtlCol="0">
            <a:spAutoFit/>
          </a:bodyPr>
          <a:lstStyle/>
          <a:p>
            <a:r>
              <a:rPr lang="en-US" b="1" dirty="0">
                <a:solidFill>
                  <a:schemeClr val="accent1">
                    <a:lumMod val="75000"/>
                  </a:schemeClr>
                </a:solidFill>
                <a:latin typeface="Proxima Nova" panose="02000506030000020004" pitchFamily="2" charset="0"/>
              </a:rPr>
              <a:t>@gabrielazanfir</a:t>
            </a:r>
          </a:p>
          <a:p>
            <a:r>
              <a:rPr lang="en-US" dirty="0">
                <a:solidFill>
                  <a:schemeClr val="accent1">
                    <a:lumMod val="75000"/>
                  </a:schemeClr>
                </a:solidFill>
                <a:latin typeface="Proxima Nova" panose="02000506030000020004" pitchFamily="2" charset="0"/>
              </a:rPr>
              <a:t>(Twitter)</a:t>
            </a:r>
          </a:p>
        </p:txBody>
      </p:sp>
      <p:pic>
        <p:nvPicPr>
          <p:cNvPr id="3" name="Picture 2" descr="Graphical user interface, website&#10;&#10;Description automatically generated">
            <a:extLst>
              <a:ext uri="{FF2B5EF4-FFF2-40B4-BE49-F238E27FC236}">
                <a16:creationId xmlns:a16="http://schemas.microsoft.com/office/drawing/2014/main" id="{66AC8129-1828-86C9-962C-0F7AFF973058}"/>
              </a:ext>
            </a:extLst>
          </p:cNvPr>
          <p:cNvPicPr>
            <a:picLocks noChangeAspect="1"/>
          </p:cNvPicPr>
          <p:nvPr/>
        </p:nvPicPr>
        <p:blipFill>
          <a:blip r:embed="rId8"/>
          <a:stretch>
            <a:fillRect/>
          </a:stretch>
        </p:blipFill>
        <p:spPr>
          <a:xfrm>
            <a:off x="295156" y="1696801"/>
            <a:ext cx="5428526" cy="2739813"/>
          </a:xfrm>
          <a:prstGeom prst="rect">
            <a:avLst/>
          </a:prstGeom>
        </p:spPr>
      </p:pic>
      <p:pic>
        <p:nvPicPr>
          <p:cNvPr id="9" name="Graphic 8" descr="Web design outline">
            <a:extLst>
              <a:ext uri="{FF2B5EF4-FFF2-40B4-BE49-F238E27FC236}">
                <a16:creationId xmlns:a16="http://schemas.microsoft.com/office/drawing/2014/main" id="{E379254B-5567-12B8-6CF4-0CB52E4CC7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0560" y="3407529"/>
            <a:ext cx="680155" cy="6801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E3F7-4506-F165-92D2-A8BA0DAA4B1B}"/>
              </a:ext>
            </a:extLst>
          </p:cNvPr>
          <p:cNvSpPr>
            <a:spLocks noGrp="1"/>
          </p:cNvSpPr>
          <p:nvPr>
            <p:ph type="title"/>
          </p:nvPr>
        </p:nvSpPr>
        <p:spPr>
          <a:xfrm>
            <a:off x="508000" y="457200"/>
            <a:ext cx="7264400" cy="655983"/>
          </a:xfrm>
        </p:spPr>
        <p:txBody>
          <a:bodyPr/>
          <a:lstStyle/>
          <a:p>
            <a:r>
              <a:rPr lang="en-US" dirty="0"/>
              <a:t>In Brief</a:t>
            </a:r>
          </a:p>
        </p:txBody>
      </p:sp>
      <p:graphicFrame>
        <p:nvGraphicFramePr>
          <p:cNvPr id="4" name="Diagram 3">
            <a:extLst>
              <a:ext uri="{FF2B5EF4-FFF2-40B4-BE49-F238E27FC236}">
                <a16:creationId xmlns:a16="http://schemas.microsoft.com/office/drawing/2014/main" id="{D68FF78D-B34A-22F0-D2DD-2FA18EE96A05}"/>
              </a:ext>
            </a:extLst>
          </p:cNvPr>
          <p:cNvGraphicFramePr/>
          <p:nvPr>
            <p:extLst>
              <p:ext uri="{D42A27DB-BD31-4B8C-83A1-F6EECF244321}">
                <p14:modId xmlns:p14="http://schemas.microsoft.com/office/powerpoint/2010/main" val="1080939551"/>
              </p:ext>
            </p:extLst>
          </p:nvPr>
        </p:nvGraphicFramePr>
        <p:xfrm>
          <a:off x="508000" y="1193060"/>
          <a:ext cx="7989957" cy="306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39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F2E4-4B4D-7E4D-8C3D-075FD95D1F12}"/>
              </a:ext>
            </a:extLst>
          </p:cNvPr>
          <p:cNvSpPr>
            <a:spLocks noGrp="1"/>
          </p:cNvSpPr>
          <p:nvPr>
            <p:ph type="title"/>
          </p:nvPr>
        </p:nvSpPr>
        <p:spPr/>
        <p:txBody>
          <a:bodyPr/>
          <a:lstStyle/>
          <a:p>
            <a:r>
              <a:rPr lang="en-US" dirty="0">
                <a:latin typeface="Proxima Nova" panose="02000506030000020004" pitchFamily="2" charset="0"/>
              </a:rPr>
              <a:t>[1] ‘Records, Computers and the Rights of Citizens’ Report, 1973 </a:t>
            </a:r>
          </a:p>
        </p:txBody>
      </p:sp>
      <p:sp>
        <p:nvSpPr>
          <p:cNvPr id="3" name="Text Placeholder 2">
            <a:extLst>
              <a:ext uri="{FF2B5EF4-FFF2-40B4-BE49-F238E27FC236}">
                <a16:creationId xmlns:a16="http://schemas.microsoft.com/office/drawing/2014/main" id="{CD7F669F-F7DC-8047-8BD0-2D2593DE1194}"/>
              </a:ext>
            </a:extLst>
          </p:cNvPr>
          <p:cNvSpPr>
            <a:spLocks noGrp="1"/>
          </p:cNvSpPr>
          <p:nvPr>
            <p:ph type="body" idx="1"/>
          </p:nvPr>
        </p:nvSpPr>
        <p:spPr>
          <a:xfrm>
            <a:off x="508000" y="1447800"/>
            <a:ext cx="5500914" cy="3238500"/>
          </a:xfrm>
        </p:spPr>
        <p:txBody>
          <a:bodyPr/>
          <a:lstStyle/>
          <a:p>
            <a:pPr marL="158750" indent="0">
              <a:buNone/>
            </a:pPr>
            <a:r>
              <a:rPr lang="en-US" sz="1600" dirty="0">
                <a:latin typeface="Proxima Nova" panose="02000506030000020004" pitchFamily="2" charset="0"/>
              </a:rPr>
              <a:t>‘. . . a growing concern that </a:t>
            </a:r>
            <a:r>
              <a:rPr lang="en-US" sz="1600" b="1" dirty="0">
                <a:solidFill>
                  <a:schemeClr val="accent1"/>
                </a:solidFill>
                <a:latin typeface="Proxima Nova" panose="02000506030000020004" pitchFamily="2" charset="0"/>
              </a:rPr>
              <a:t>automated personal data systems present a serious potential for harmful consequences, including infringement of basic liberties</a:t>
            </a:r>
            <a:r>
              <a:rPr lang="en-US" sz="1600" dirty="0">
                <a:latin typeface="Proxima Nova" panose="02000506030000020004" pitchFamily="2" charset="0"/>
              </a:rPr>
              <a:t>’  </a:t>
            </a:r>
          </a:p>
          <a:p>
            <a:pPr marL="158750" indent="0">
              <a:buNone/>
            </a:pPr>
            <a:endParaRPr lang="en-US" sz="1600" dirty="0">
              <a:latin typeface="Proxima Nova" panose="02000506030000020004" pitchFamily="2" charset="0"/>
            </a:endParaRPr>
          </a:p>
          <a:p>
            <a:pPr marL="158750" indent="0">
              <a:buNone/>
            </a:pPr>
            <a:r>
              <a:rPr lang="en-US" sz="1600" dirty="0">
                <a:latin typeface="Proxima Nova" panose="02000506030000020004" pitchFamily="2" charset="0"/>
              </a:rPr>
              <a:t>‘. . . can help to assure that decisions about individual citizens are made on the basis of accurate, up-to-date information’ and ‘demands a hard look at the adequacy of our mechanisms for guaranteeing citizens all the protections of due process in relation to the records we maintain about them.’ Forward letter, Caspar Weinberger, the HEW Secretary </a:t>
            </a:r>
          </a:p>
          <a:p>
            <a:pPr marL="158750" indent="0">
              <a:buNone/>
            </a:pPr>
            <a:r>
              <a:rPr lang="en-US" sz="1600" dirty="0">
                <a:latin typeface="Proxima Nova" panose="02000506030000020004" pitchFamily="2" charset="0"/>
              </a:rPr>
              <a:t>	=&gt; </a:t>
            </a:r>
            <a:r>
              <a:rPr lang="en-US" sz="1600" b="1" dirty="0">
                <a:latin typeface="Proxima Nova" panose="02000506030000020004" pitchFamily="2" charset="0"/>
              </a:rPr>
              <a:t>Fair Information Practice Principles</a:t>
            </a:r>
          </a:p>
        </p:txBody>
      </p:sp>
      <p:pic>
        <p:nvPicPr>
          <p:cNvPr id="5" name="Picture 4" descr="Text, letter&#10;&#10;Description automatically generated">
            <a:extLst>
              <a:ext uri="{FF2B5EF4-FFF2-40B4-BE49-F238E27FC236}">
                <a16:creationId xmlns:a16="http://schemas.microsoft.com/office/drawing/2014/main" id="{025F04D6-CC21-C04C-836F-0ED121E53E19}"/>
              </a:ext>
            </a:extLst>
          </p:cNvPr>
          <p:cNvPicPr>
            <a:picLocks noChangeAspect="1"/>
          </p:cNvPicPr>
          <p:nvPr/>
        </p:nvPicPr>
        <p:blipFill>
          <a:blip r:embed="rId3"/>
          <a:stretch>
            <a:fillRect/>
          </a:stretch>
        </p:blipFill>
        <p:spPr>
          <a:xfrm>
            <a:off x="6178315" y="927100"/>
            <a:ext cx="2400300" cy="3759200"/>
          </a:xfrm>
          <a:prstGeom prst="rect">
            <a:avLst/>
          </a:prstGeom>
        </p:spPr>
      </p:pic>
    </p:spTree>
    <p:extLst>
      <p:ext uri="{BB962C8B-B14F-4D97-AF65-F5344CB8AC3E}">
        <p14:creationId xmlns:p14="http://schemas.microsoft.com/office/powerpoint/2010/main" val="102762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944F-3638-2ED3-BFC3-C05D4C6CE4E1}"/>
              </a:ext>
            </a:extLst>
          </p:cNvPr>
          <p:cNvSpPr>
            <a:spLocks noGrp="1"/>
          </p:cNvSpPr>
          <p:nvPr>
            <p:ph type="title"/>
          </p:nvPr>
        </p:nvSpPr>
        <p:spPr>
          <a:xfrm>
            <a:off x="508000" y="457200"/>
            <a:ext cx="6447501" cy="1163242"/>
          </a:xfrm>
        </p:spPr>
        <p:txBody>
          <a:bodyPr/>
          <a:lstStyle/>
          <a:p>
            <a:r>
              <a:rPr lang="en-US" dirty="0"/>
              <a:t>French Data Protection Act of 1978: prohibition of ADM &amp; “right to know” &amp; “to challenge” </a:t>
            </a:r>
          </a:p>
        </p:txBody>
      </p:sp>
      <p:sp>
        <p:nvSpPr>
          <p:cNvPr id="3" name="Text Placeholder 2">
            <a:extLst>
              <a:ext uri="{FF2B5EF4-FFF2-40B4-BE49-F238E27FC236}">
                <a16:creationId xmlns:a16="http://schemas.microsoft.com/office/drawing/2014/main" id="{EF8A9577-479E-BDE9-A9BF-B96E7E69D68A}"/>
              </a:ext>
            </a:extLst>
          </p:cNvPr>
          <p:cNvSpPr>
            <a:spLocks noGrp="1"/>
          </p:cNvSpPr>
          <p:nvPr>
            <p:ph type="body" idx="1"/>
          </p:nvPr>
        </p:nvSpPr>
        <p:spPr>
          <a:xfrm>
            <a:off x="508000" y="1620442"/>
            <a:ext cx="5090367" cy="2876913"/>
          </a:xfrm>
        </p:spPr>
        <p:txBody>
          <a:bodyPr/>
          <a:lstStyle/>
          <a:p>
            <a:pPr marL="158750" indent="0">
              <a:buNone/>
            </a:pPr>
            <a:r>
              <a:rPr lang="en-US" sz="1800" dirty="0">
                <a:latin typeface="Proxima Nova" panose="02000506030000020004" pitchFamily="2" charset="0"/>
              </a:rPr>
              <a:t>The </a:t>
            </a:r>
            <a:r>
              <a:rPr lang="en-US" sz="1800" b="1" dirty="0">
                <a:latin typeface="Proxima Nova" panose="02000506030000020004" pitchFamily="2" charset="0"/>
              </a:rPr>
              <a:t>French Data Protection Act of 1978 </a:t>
            </a:r>
            <a:r>
              <a:rPr lang="en-US" sz="1800" dirty="0">
                <a:latin typeface="Proxima Nova" panose="02000506030000020004" pitchFamily="2" charset="0"/>
              </a:rPr>
              <a:t>specifically prohibited solely ADM in the context of judicial, administrative, or private decisions </a:t>
            </a:r>
            <a:r>
              <a:rPr lang="en-US" sz="1800" b="1" dirty="0">
                <a:solidFill>
                  <a:schemeClr val="accent1"/>
                </a:solidFill>
                <a:latin typeface="Proxima Nova" panose="02000506030000020004" pitchFamily="2" charset="0"/>
              </a:rPr>
              <a:t>involving assessment of human behavior that would profile or define the personality of the individual</a:t>
            </a:r>
            <a:r>
              <a:rPr lang="en-US" sz="1800" dirty="0">
                <a:latin typeface="Proxima Nova" panose="02000506030000020004" pitchFamily="2" charset="0"/>
              </a:rPr>
              <a:t> (Article 2), while granting individuals a </a:t>
            </a:r>
            <a:r>
              <a:rPr lang="en-US" sz="1800" b="1" dirty="0">
                <a:solidFill>
                  <a:schemeClr val="accent1"/>
                </a:solidFill>
                <a:latin typeface="Proxima Nova" panose="02000506030000020004" pitchFamily="2" charset="0"/>
              </a:rPr>
              <a:t>right to know </a:t>
            </a:r>
            <a:r>
              <a:rPr lang="en-US" sz="1800" dirty="0">
                <a:latin typeface="Proxima Nova" panose="02000506030000020004" pitchFamily="2" charset="0"/>
              </a:rPr>
              <a:t>and a </a:t>
            </a:r>
            <a:r>
              <a:rPr lang="en-US" sz="1800" b="1" dirty="0">
                <a:solidFill>
                  <a:schemeClr val="accent1"/>
                </a:solidFill>
                <a:latin typeface="Proxima Nova" panose="02000506030000020004" pitchFamily="2" charset="0"/>
              </a:rPr>
              <a:t>right to challenge </a:t>
            </a:r>
            <a:r>
              <a:rPr lang="en-US" sz="1800" dirty="0">
                <a:latin typeface="Proxima Nova" panose="02000506030000020004" pitchFamily="2" charset="0"/>
              </a:rPr>
              <a:t>the information and </a:t>
            </a:r>
            <a:r>
              <a:rPr lang="en-US" sz="1800" b="1" dirty="0">
                <a:solidFill>
                  <a:schemeClr val="accent1"/>
                </a:solidFill>
                <a:latin typeface="Proxima Nova" panose="02000506030000020004" pitchFamily="2" charset="0"/>
              </a:rPr>
              <a:t>the reasoning</a:t>
            </a:r>
            <a:r>
              <a:rPr lang="en-US" sz="1800" dirty="0">
                <a:latin typeface="Proxima Nova" panose="02000506030000020004" pitchFamily="2" charset="0"/>
              </a:rPr>
              <a:t> (akin to “logic involved”) used by automated processing affecting them (Article 3).</a:t>
            </a:r>
          </a:p>
          <a:p>
            <a:endParaRPr lang="en-US" dirty="0"/>
          </a:p>
        </p:txBody>
      </p:sp>
      <p:pic>
        <p:nvPicPr>
          <p:cNvPr id="5" name="Picture 4" descr="A picture containing text, posing&#10;&#10;Description automatically generated">
            <a:extLst>
              <a:ext uri="{FF2B5EF4-FFF2-40B4-BE49-F238E27FC236}">
                <a16:creationId xmlns:a16="http://schemas.microsoft.com/office/drawing/2014/main" id="{FAA06635-26C4-7005-0634-B1C37CA22FA5}"/>
              </a:ext>
            </a:extLst>
          </p:cNvPr>
          <p:cNvPicPr>
            <a:picLocks noChangeAspect="1"/>
          </p:cNvPicPr>
          <p:nvPr/>
        </p:nvPicPr>
        <p:blipFill>
          <a:blip r:embed="rId2"/>
          <a:stretch>
            <a:fillRect/>
          </a:stretch>
        </p:blipFill>
        <p:spPr>
          <a:xfrm>
            <a:off x="5598367" y="1380217"/>
            <a:ext cx="3480319" cy="1821367"/>
          </a:xfrm>
          <a:prstGeom prst="rect">
            <a:avLst/>
          </a:prstGeom>
        </p:spPr>
      </p:pic>
      <p:sp>
        <p:nvSpPr>
          <p:cNvPr id="6" name="TextBox 5">
            <a:extLst>
              <a:ext uri="{FF2B5EF4-FFF2-40B4-BE49-F238E27FC236}">
                <a16:creationId xmlns:a16="http://schemas.microsoft.com/office/drawing/2014/main" id="{C40AAD81-E3CC-B946-129E-23126D41298B}"/>
              </a:ext>
            </a:extLst>
          </p:cNvPr>
          <p:cNvSpPr txBox="1"/>
          <p:nvPr/>
        </p:nvSpPr>
        <p:spPr>
          <a:xfrm>
            <a:off x="5790675" y="3246060"/>
            <a:ext cx="3095703" cy="276999"/>
          </a:xfrm>
          <a:prstGeom prst="rect">
            <a:avLst/>
          </a:prstGeom>
          <a:noFill/>
        </p:spPr>
        <p:txBody>
          <a:bodyPr wrap="square" rtlCol="0">
            <a:spAutoFit/>
          </a:bodyPr>
          <a:lstStyle/>
          <a:p>
            <a:r>
              <a:rPr lang="en-US" sz="1200" i="1" dirty="0">
                <a:solidFill>
                  <a:schemeClr val="accent1"/>
                </a:solidFill>
                <a:latin typeface="Proxima Nova" panose="02000506030000020004" pitchFamily="2" charset="0"/>
              </a:rPr>
              <a:t>Photo Source: </a:t>
            </a:r>
            <a:r>
              <a:rPr lang="en-US" sz="1200" i="1" dirty="0">
                <a:solidFill>
                  <a:schemeClr val="accent1"/>
                </a:solidFill>
                <a:latin typeface="Proxima Nova" panose="02000506030000020004" pitchFamily="2" charset="0"/>
                <a:hlinkClick r:id="rId3">
                  <a:extLst>
                    <a:ext uri="{A12FA001-AC4F-418D-AE19-62706E023703}">
                      <ahyp:hlinkClr xmlns:ahyp="http://schemas.microsoft.com/office/drawing/2018/hyperlinkcolor" val="tx"/>
                    </a:ext>
                  </a:extLst>
                </a:hlinkClick>
              </a:rPr>
              <a:t>metv.com</a:t>
            </a:r>
            <a:endParaRPr lang="en-US" sz="1200" i="1" dirty="0">
              <a:solidFill>
                <a:schemeClr val="accent1"/>
              </a:solidFill>
              <a:latin typeface="Proxima Nova" panose="02000506030000020004" pitchFamily="2" charset="0"/>
            </a:endParaRPr>
          </a:p>
        </p:txBody>
      </p:sp>
    </p:spTree>
    <p:extLst>
      <p:ext uri="{BB962C8B-B14F-4D97-AF65-F5344CB8AC3E}">
        <p14:creationId xmlns:p14="http://schemas.microsoft.com/office/powerpoint/2010/main" val="72506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C1A1-41EB-5C41-A912-79EFD370C537}"/>
              </a:ext>
            </a:extLst>
          </p:cNvPr>
          <p:cNvSpPr>
            <a:spLocks noGrp="1"/>
          </p:cNvSpPr>
          <p:nvPr>
            <p:ph type="title"/>
          </p:nvPr>
        </p:nvSpPr>
        <p:spPr/>
        <p:txBody>
          <a:bodyPr/>
          <a:lstStyle/>
          <a:p>
            <a:r>
              <a:rPr lang="en-US" dirty="0"/>
              <a:t>“The processing of personal data should be designed to serve mankind.”</a:t>
            </a:r>
            <a:br>
              <a:rPr lang="en-US" dirty="0"/>
            </a:br>
            <a:endParaRPr lang="en-US" dirty="0"/>
          </a:p>
        </p:txBody>
      </p:sp>
      <p:sp>
        <p:nvSpPr>
          <p:cNvPr id="3" name="Text Placeholder 2">
            <a:extLst>
              <a:ext uri="{FF2B5EF4-FFF2-40B4-BE49-F238E27FC236}">
                <a16:creationId xmlns:a16="http://schemas.microsoft.com/office/drawing/2014/main" id="{49A42871-C92A-DC4D-A108-AE33C50F968F}"/>
              </a:ext>
            </a:extLst>
          </p:cNvPr>
          <p:cNvSpPr>
            <a:spLocks noGrp="1"/>
          </p:cNvSpPr>
          <p:nvPr>
            <p:ph type="body" idx="1"/>
          </p:nvPr>
        </p:nvSpPr>
        <p:spPr>
          <a:xfrm>
            <a:off x="605972" y="1284514"/>
            <a:ext cx="3367314" cy="500743"/>
          </a:xfrm>
        </p:spPr>
        <p:txBody>
          <a:bodyPr/>
          <a:lstStyle/>
          <a:p>
            <a:pPr marL="158750" indent="0">
              <a:buNone/>
            </a:pPr>
            <a:r>
              <a:rPr lang="en-US" b="1" dirty="0">
                <a:latin typeface="Proxima Nova" panose="02000506030000020004" pitchFamily="2" charset="0"/>
              </a:rPr>
              <a:t>GDPR: Recital 4, first sentence</a:t>
            </a:r>
          </a:p>
        </p:txBody>
      </p:sp>
      <p:graphicFrame>
        <p:nvGraphicFramePr>
          <p:cNvPr id="4" name="Diagram 3">
            <a:extLst>
              <a:ext uri="{FF2B5EF4-FFF2-40B4-BE49-F238E27FC236}">
                <a16:creationId xmlns:a16="http://schemas.microsoft.com/office/drawing/2014/main" id="{45836DF1-72B6-A249-A8AE-259B092F7851}"/>
              </a:ext>
            </a:extLst>
          </p:cNvPr>
          <p:cNvGraphicFramePr/>
          <p:nvPr>
            <p:extLst>
              <p:ext uri="{D42A27DB-BD31-4B8C-83A1-F6EECF244321}">
                <p14:modId xmlns:p14="http://schemas.microsoft.com/office/powerpoint/2010/main" val="2431078732"/>
              </p:ext>
            </p:extLst>
          </p:nvPr>
        </p:nvGraphicFramePr>
        <p:xfrm>
          <a:off x="1523999" y="1600200"/>
          <a:ext cx="5649687" cy="2993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F33F0168-8680-AE48-8F03-6D36E99FCA9A}"/>
              </a:ext>
            </a:extLst>
          </p:cNvPr>
          <p:cNvSpPr/>
          <p:nvPr/>
        </p:nvSpPr>
        <p:spPr>
          <a:xfrm>
            <a:off x="6395122" y="816426"/>
            <a:ext cx="2618250" cy="2683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Proxima Nova" panose="02000506030000020004" pitchFamily="2" charset="0"/>
              </a:rPr>
              <a:t>Freedom of speech, The right to private life/privacy, </a:t>
            </a:r>
          </a:p>
          <a:p>
            <a:pPr algn="ctr"/>
            <a:r>
              <a:rPr lang="en-US" b="1" i="1" dirty="0">
                <a:latin typeface="Proxima Nova" panose="02000506030000020004" pitchFamily="2" charset="0"/>
              </a:rPr>
              <a:t>The right to life, </a:t>
            </a:r>
          </a:p>
          <a:p>
            <a:pPr algn="ctr"/>
            <a:r>
              <a:rPr lang="en-US" b="1" i="1" dirty="0">
                <a:latin typeface="Proxima Nova" panose="02000506030000020004" pitchFamily="2" charset="0"/>
              </a:rPr>
              <a:t>The right to security, The right to non-discrimination, Freedom of assembly, etc.</a:t>
            </a:r>
          </a:p>
        </p:txBody>
      </p:sp>
      <p:pic>
        <p:nvPicPr>
          <p:cNvPr id="7" name="Graphic 6" descr="Barcode with solid fill">
            <a:extLst>
              <a:ext uri="{FF2B5EF4-FFF2-40B4-BE49-F238E27FC236}">
                <a16:creationId xmlns:a16="http://schemas.microsoft.com/office/drawing/2014/main" id="{CF9FA929-6688-0547-8BAF-46E4DBCDFC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73420" y="3116432"/>
            <a:ext cx="766652" cy="766652"/>
          </a:xfrm>
          <a:prstGeom prst="rect">
            <a:avLst/>
          </a:prstGeom>
        </p:spPr>
      </p:pic>
      <p:pic>
        <p:nvPicPr>
          <p:cNvPr id="9" name="Graphic 8" descr="Business Growth outline">
            <a:extLst>
              <a:ext uri="{FF2B5EF4-FFF2-40B4-BE49-F238E27FC236}">
                <a16:creationId xmlns:a16="http://schemas.microsoft.com/office/drawing/2014/main" id="{75D822D2-57FD-6443-9931-D7C46EA9CE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93032" y="2319052"/>
            <a:ext cx="914400" cy="914400"/>
          </a:xfrm>
          <a:prstGeom prst="rect">
            <a:avLst/>
          </a:prstGeom>
        </p:spPr>
      </p:pic>
      <p:pic>
        <p:nvPicPr>
          <p:cNvPr id="11" name="Graphic 10" descr="Research with solid fill">
            <a:extLst>
              <a:ext uri="{FF2B5EF4-FFF2-40B4-BE49-F238E27FC236}">
                <a16:creationId xmlns:a16="http://schemas.microsoft.com/office/drawing/2014/main" id="{2D38C5DF-C1EA-EE4D-867C-2498C489D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07432" y="2120672"/>
            <a:ext cx="741590" cy="741590"/>
          </a:xfrm>
          <a:prstGeom prst="rect">
            <a:avLst/>
          </a:prstGeom>
        </p:spPr>
      </p:pic>
      <p:pic>
        <p:nvPicPr>
          <p:cNvPr id="13" name="Graphic 12" descr="Speedometer Middle with solid fill">
            <a:extLst>
              <a:ext uri="{FF2B5EF4-FFF2-40B4-BE49-F238E27FC236}">
                <a16:creationId xmlns:a16="http://schemas.microsoft.com/office/drawing/2014/main" id="{AAE38BE8-18FF-3B42-A884-20AADFC3A3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48879" y="2775857"/>
            <a:ext cx="582387" cy="582387"/>
          </a:xfrm>
          <a:prstGeom prst="rect">
            <a:avLst/>
          </a:prstGeom>
        </p:spPr>
      </p:pic>
      <p:pic>
        <p:nvPicPr>
          <p:cNvPr id="15" name="Graphic 14" descr="Bar chart outline">
            <a:extLst>
              <a:ext uri="{FF2B5EF4-FFF2-40B4-BE49-F238E27FC236}">
                <a16:creationId xmlns:a16="http://schemas.microsoft.com/office/drawing/2014/main" id="{6312ACD8-F14D-2B4B-92BE-1BEB93FC855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71255" y="2217964"/>
            <a:ext cx="547007" cy="547007"/>
          </a:xfrm>
          <a:prstGeom prst="rect">
            <a:avLst/>
          </a:prstGeom>
        </p:spPr>
      </p:pic>
      <p:pic>
        <p:nvPicPr>
          <p:cNvPr id="17" name="Graphic 16" descr="Qr Code with solid fill">
            <a:extLst>
              <a:ext uri="{FF2B5EF4-FFF2-40B4-BE49-F238E27FC236}">
                <a16:creationId xmlns:a16="http://schemas.microsoft.com/office/drawing/2014/main" id="{5AB04851-B2AC-2C47-8748-CD3973A4EFF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94395" y="1981200"/>
            <a:ext cx="590550" cy="590550"/>
          </a:xfrm>
          <a:prstGeom prst="rect">
            <a:avLst/>
          </a:prstGeom>
        </p:spPr>
      </p:pic>
    </p:spTree>
    <p:extLst>
      <p:ext uri="{BB962C8B-B14F-4D97-AF65-F5344CB8AC3E}">
        <p14:creationId xmlns:p14="http://schemas.microsoft.com/office/powerpoint/2010/main" val="147763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8F07-EE14-574B-8EDE-B3CFF121794F}"/>
              </a:ext>
            </a:extLst>
          </p:cNvPr>
          <p:cNvSpPr>
            <a:spLocks noGrp="1"/>
          </p:cNvSpPr>
          <p:nvPr>
            <p:ph type="title"/>
          </p:nvPr>
        </p:nvSpPr>
        <p:spPr>
          <a:xfrm>
            <a:off x="508000" y="457200"/>
            <a:ext cx="7786914" cy="869327"/>
          </a:xfrm>
        </p:spPr>
        <p:txBody>
          <a:bodyPr/>
          <a:lstStyle/>
          <a:p>
            <a:r>
              <a:rPr lang="en-US" dirty="0">
                <a:latin typeface="Proxima Nova" panose="02000506030000020004" pitchFamily="2" charset="0"/>
              </a:rPr>
              <a:t>[2] How is data protection relevant in the age of Automated Decision Making? A GDPR case study</a:t>
            </a:r>
          </a:p>
        </p:txBody>
      </p:sp>
      <p:sp>
        <p:nvSpPr>
          <p:cNvPr id="6" name="Text Placeholder 5">
            <a:extLst>
              <a:ext uri="{FF2B5EF4-FFF2-40B4-BE49-F238E27FC236}">
                <a16:creationId xmlns:a16="http://schemas.microsoft.com/office/drawing/2014/main" id="{53F295A3-4A93-E540-A70F-D32DD28A7BA7}"/>
              </a:ext>
            </a:extLst>
          </p:cNvPr>
          <p:cNvSpPr>
            <a:spLocks noGrp="1"/>
          </p:cNvSpPr>
          <p:nvPr>
            <p:ph type="body" idx="1"/>
          </p:nvPr>
        </p:nvSpPr>
        <p:spPr>
          <a:xfrm>
            <a:off x="600528" y="1233998"/>
            <a:ext cx="8035472" cy="3452302"/>
          </a:xfrm>
        </p:spPr>
        <p:txBody>
          <a:bodyPr/>
          <a:lstStyle/>
          <a:p>
            <a:pPr marL="158750" indent="0">
              <a:buNone/>
            </a:pPr>
            <a:r>
              <a:rPr lang="en-US" sz="1600" b="1" dirty="0">
                <a:latin typeface="Proxima Nova" panose="02000506030000020004" pitchFamily="2" charset="0"/>
              </a:rPr>
              <a:t>Relevant GDPR provisions:</a:t>
            </a:r>
          </a:p>
          <a:p>
            <a:pPr marL="158750" indent="0">
              <a:buNone/>
            </a:pPr>
            <a:r>
              <a:rPr lang="en-US" sz="1600" b="1" dirty="0">
                <a:solidFill>
                  <a:schemeClr val="accent1"/>
                </a:solidFill>
                <a:latin typeface="Proxima Nova" panose="02000506030000020004" pitchFamily="2" charset="0"/>
              </a:rPr>
              <a:t>Broad definition of personal data</a:t>
            </a:r>
            <a:r>
              <a:rPr lang="en-US" sz="1600" b="1" dirty="0">
                <a:solidFill>
                  <a:schemeClr val="bg2"/>
                </a:solidFill>
                <a:latin typeface="Proxima Nova" panose="02000506030000020004" pitchFamily="2" charset="0"/>
              </a:rPr>
              <a:t> </a:t>
            </a:r>
            <a:r>
              <a:rPr lang="en-US" sz="1600" dirty="0">
                <a:latin typeface="Proxima Nova" panose="02000506030000020004" pitchFamily="2" charset="0"/>
              </a:rPr>
              <a:t>(any information related to an identified or identifiable individual)</a:t>
            </a:r>
          </a:p>
          <a:p>
            <a:pPr marL="158750" indent="0">
              <a:buNone/>
            </a:pPr>
            <a:r>
              <a:rPr lang="en-US" sz="1600" b="1" dirty="0">
                <a:solidFill>
                  <a:schemeClr val="accent1"/>
                </a:solidFill>
                <a:latin typeface="Proxima Nova" panose="02000506030000020004" pitchFamily="2" charset="0"/>
              </a:rPr>
              <a:t>Broad definition of processing </a:t>
            </a:r>
            <a:r>
              <a:rPr lang="en-US" sz="1600" dirty="0">
                <a:latin typeface="Proxima Nova" panose="02000506030000020004" pitchFamily="2" charset="0"/>
              </a:rPr>
              <a:t>(any operation or set of operations performed on personal data, like collection, structuring, combination, making available etc.)</a:t>
            </a:r>
          </a:p>
          <a:p>
            <a:pPr>
              <a:buFont typeface="Symbol" pitchFamily="2" charset="2"/>
              <a:buChar char="Þ"/>
            </a:pPr>
            <a:r>
              <a:rPr lang="en-US" sz="1600" dirty="0">
                <a:latin typeface="Proxima Nova" panose="02000506030000020004" pitchFamily="2" charset="0"/>
              </a:rPr>
              <a:t>This brings training of models for ML, algorithmic decision-making, any form of automated decision-making that rely on personal data, even in mixed data sets, under the scope of the GDPR, </a:t>
            </a:r>
            <a:r>
              <a:rPr lang="en-US" sz="1600" b="1" dirty="0">
                <a:solidFill>
                  <a:schemeClr val="accent1"/>
                </a:solidFill>
                <a:latin typeface="Proxima Nova" panose="02000506030000020004" pitchFamily="2" charset="0"/>
              </a:rPr>
              <a:t>triggering the application of all its rules</a:t>
            </a:r>
            <a:r>
              <a:rPr lang="en-US" sz="1600" dirty="0">
                <a:latin typeface="Proxima Nova" panose="02000506030000020004" pitchFamily="2" charset="0"/>
              </a:rPr>
              <a:t>.</a:t>
            </a:r>
          </a:p>
          <a:p>
            <a:pPr>
              <a:buFont typeface="Symbol" pitchFamily="2" charset="2"/>
              <a:buChar char="Þ"/>
            </a:pPr>
            <a:r>
              <a:rPr lang="en-US" sz="1600" b="1" dirty="0">
                <a:solidFill>
                  <a:schemeClr val="accent1"/>
                </a:solidFill>
                <a:latin typeface="Proxima Nova" panose="02000506030000020004" pitchFamily="2" charset="0"/>
              </a:rPr>
              <a:t>Fairness &amp; Accountability &amp; Transparency</a:t>
            </a:r>
            <a:r>
              <a:rPr lang="en-US" sz="1600" b="1" dirty="0">
                <a:latin typeface="Proxima Nova" panose="02000506030000020004" pitchFamily="2" charset="0"/>
              </a:rPr>
              <a:t> </a:t>
            </a:r>
            <a:r>
              <a:rPr lang="en-US" dirty="0">
                <a:latin typeface="Proxima Nova" panose="02000506030000020004" pitchFamily="2" charset="0"/>
              </a:rPr>
              <a:t>are Principles under the GDPR (Art 6)</a:t>
            </a:r>
          </a:p>
          <a:p>
            <a:pPr>
              <a:buFont typeface="Symbol" pitchFamily="2" charset="2"/>
              <a:buChar char="Þ"/>
            </a:pPr>
            <a:r>
              <a:rPr lang="en-US" sz="1600" b="1" dirty="0">
                <a:solidFill>
                  <a:schemeClr val="accent1"/>
                </a:solidFill>
                <a:latin typeface="Proxima Nova" panose="02000506030000020004" pitchFamily="2" charset="0"/>
              </a:rPr>
              <a:t>Data Protection Impact Assessment</a:t>
            </a:r>
            <a:r>
              <a:rPr lang="en-US" sz="1600" b="1" dirty="0">
                <a:latin typeface="Proxima Nova" panose="02000506030000020004" pitchFamily="2" charset="0"/>
              </a:rPr>
              <a:t> </a:t>
            </a:r>
            <a:r>
              <a:rPr lang="en-US" sz="1600" dirty="0">
                <a:latin typeface="Proxima Nova" panose="02000506030000020004" pitchFamily="2" charset="0"/>
              </a:rPr>
              <a:t>– </a:t>
            </a:r>
            <a:r>
              <a:rPr lang="en-US" dirty="0">
                <a:latin typeface="Proxima Nova" panose="02000506030000020004" pitchFamily="2" charset="0"/>
              </a:rPr>
              <a:t>“assessment of the risks to the rights &amp; freedoms”</a:t>
            </a:r>
            <a:endParaRPr lang="en-US" b="1" dirty="0">
              <a:latin typeface="Proxima Nova" panose="02000506030000020004" pitchFamily="2" charset="0"/>
            </a:endParaRPr>
          </a:p>
          <a:p>
            <a:pPr>
              <a:buFont typeface="Symbol" pitchFamily="2" charset="2"/>
              <a:buChar char="Þ"/>
            </a:pPr>
            <a:r>
              <a:rPr lang="en-US" sz="1600" b="1" dirty="0">
                <a:solidFill>
                  <a:schemeClr val="accent1"/>
                </a:solidFill>
                <a:latin typeface="Proxima Nova" panose="02000506030000020004" pitchFamily="2" charset="0"/>
              </a:rPr>
              <a:t>+ Article 22 GDPR</a:t>
            </a:r>
            <a:r>
              <a:rPr lang="en-US" sz="1600" dirty="0">
                <a:latin typeface="Proxima Nova" panose="02000506030000020004" pitchFamily="2" charset="0"/>
              </a:rPr>
              <a:t>: the right not to be subject to solely automated decision-making that produces legal or significant effects on individuals (interpreted as prohibition)</a:t>
            </a:r>
          </a:p>
          <a:p>
            <a:pPr marL="158750" indent="0">
              <a:buNone/>
            </a:pPr>
            <a:endParaRPr lang="en-US" sz="1600" dirty="0">
              <a:latin typeface="Proxima Nova" panose="02000506030000020004" pitchFamily="2" charset="0"/>
            </a:endParaRPr>
          </a:p>
          <a:p>
            <a:pPr marL="158750" indent="0">
              <a:buNone/>
            </a:pPr>
            <a:endParaRPr lang="en-US" sz="1600" dirty="0">
              <a:latin typeface="Proxima Nova" panose="02000506030000020004" pitchFamily="2" charset="0"/>
            </a:endParaRPr>
          </a:p>
        </p:txBody>
      </p:sp>
    </p:spTree>
    <p:extLst>
      <p:ext uri="{BB962C8B-B14F-4D97-AF65-F5344CB8AC3E}">
        <p14:creationId xmlns:p14="http://schemas.microsoft.com/office/powerpoint/2010/main" val="107426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95FC-DA45-B447-B864-A907CA6B3CAE}"/>
              </a:ext>
            </a:extLst>
          </p:cNvPr>
          <p:cNvSpPr>
            <a:spLocks noGrp="1"/>
          </p:cNvSpPr>
          <p:nvPr>
            <p:ph type="title"/>
          </p:nvPr>
        </p:nvSpPr>
        <p:spPr/>
        <p:txBody>
          <a:bodyPr/>
          <a:lstStyle/>
          <a:p>
            <a:r>
              <a:rPr lang="en-US" dirty="0"/>
              <a:t>What else does Article 22 require?</a:t>
            </a:r>
          </a:p>
        </p:txBody>
      </p:sp>
      <p:sp>
        <p:nvSpPr>
          <p:cNvPr id="3" name="Text Placeholder 2">
            <a:extLst>
              <a:ext uri="{FF2B5EF4-FFF2-40B4-BE49-F238E27FC236}">
                <a16:creationId xmlns:a16="http://schemas.microsoft.com/office/drawing/2014/main" id="{44E1AD4C-8D9E-F14B-BB29-71EEAFAE1A9B}"/>
              </a:ext>
            </a:extLst>
          </p:cNvPr>
          <p:cNvSpPr>
            <a:spLocks noGrp="1"/>
          </p:cNvSpPr>
          <p:nvPr>
            <p:ph type="body" idx="1"/>
          </p:nvPr>
        </p:nvSpPr>
        <p:spPr>
          <a:xfrm>
            <a:off x="507999" y="1272099"/>
            <a:ext cx="7993743" cy="3550271"/>
          </a:xfrm>
        </p:spPr>
        <p:txBody>
          <a:bodyPr/>
          <a:lstStyle/>
          <a:p>
            <a:pPr marL="158750" indent="0">
              <a:buNone/>
            </a:pPr>
            <a:r>
              <a:rPr lang="en-US" sz="1800" dirty="0">
                <a:latin typeface="Proxima Nova" panose="02000506030000020004" pitchFamily="2" charset="0"/>
              </a:rPr>
              <a:t>1) If “solely” and with “legal” or similarly significant effects =&gt; only specific consent, contract, or law can allow ADM</a:t>
            </a:r>
          </a:p>
          <a:p>
            <a:pPr>
              <a:buFontTx/>
              <a:buChar char="-"/>
            </a:pPr>
            <a:endParaRPr lang="en-US" sz="1800" dirty="0"/>
          </a:p>
          <a:p>
            <a:pPr marL="158750" indent="0" algn="ctr">
              <a:buNone/>
            </a:pPr>
            <a:endParaRPr lang="en-US" sz="1800" dirty="0"/>
          </a:p>
          <a:p>
            <a:pPr>
              <a:buFontTx/>
              <a:buChar char="-"/>
            </a:pPr>
            <a:endParaRPr lang="en-US" sz="1800" dirty="0"/>
          </a:p>
          <a:p>
            <a:pPr marL="158750" indent="0">
              <a:buNone/>
            </a:pPr>
            <a:r>
              <a:rPr lang="en-US" sz="1800" dirty="0">
                <a:latin typeface="Proxima Nova" panose="02000506030000020004" pitchFamily="2" charset="0"/>
              </a:rPr>
              <a:t>2) Implement </a:t>
            </a:r>
            <a:r>
              <a:rPr lang="en-US" sz="1800" b="1" dirty="0">
                <a:solidFill>
                  <a:schemeClr val="accent1"/>
                </a:solidFill>
                <a:latin typeface="Proxima Nova" panose="02000506030000020004" pitchFamily="2" charset="0"/>
              </a:rPr>
              <a:t>suitable measures</a:t>
            </a:r>
            <a:r>
              <a:rPr lang="en-US" sz="1800" dirty="0">
                <a:solidFill>
                  <a:schemeClr val="accent1"/>
                </a:solidFill>
                <a:latin typeface="Proxima Nova" panose="02000506030000020004" pitchFamily="2" charset="0"/>
              </a:rPr>
              <a:t> </a:t>
            </a:r>
            <a:r>
              <a:rPr lang="en-US" sz="1800" dirty="0">
                <a:latin typeface="Proxima Nova" panose="02000506030000020004" pitchFamily="2" charset="0"/>
              </a:rPr>
              <a:t>to safeguard the data subject’s rights and freedoms and legitimate interests”:</a:t>
            </a:r>
          </a:p>
          <a:p>
            <a:pPr lvl="1">
              <a:buFontTx/>
              <a:buChar char="-"/>
            </a:pPr>
            <a:r>
              <a:rPr lang="en-US" sz="1600" dirty="0">
                <a:latin typeface="Proxima Nova" panose="02000506030000020004" pitchFamily="2" charset="0"/>
              </a:rPr>
              <a:t>the right “to obtain human intervention on the part of the controller</a:t>
            </a:r>
          </a:p>
          <a:p>
            <a:pPr lvl="1">
              <a:buFontTx/>
              <a:buChar char="-"/>
            </a:pPr>
            <a:r>
              <a:rPr lang="en-US" sz="1600" dirty="0">
                <a:latin typeface="Proxima Nova" panose="02000506030000020004" pitchFamily="2" charset="0"/>
              </a:rPr>
              <a:t>to express his or her point of view and </a:t>
            </a:r>
          </a:p>
          <a:p>
            <a:pPr lvl="1">
              <a:buFontTx/>
              <a:buChar char="-"/>
            </a:pPr>
            <a:r>
              <a:rPr lang="en-US" sz="1600" dirty="0">
                <a:latin typeface="Proxima Nova" panose="02000506030000020004" pitchFamily="2" charset="0"/>
              </a:rPr>
              <a:t>to contest the decision” </a:t>
            </a:r>
          </a:p>
        </p:txBody>
      </p:sp>
      <p:sp>
        <p:nvSpPr>
          <p:cNvPr id="4" name="Plus 3">
            <a:extLst>
              <a:ext uri="{FF2B5EF4-FFF2-40B4-BE49-F238E27FC236}">
                <a16:creationId xmlns:a16="http://schemas.microsoft.com/office/drawing/2014/main" id="{8E10EA43-5468-CB17-B8F2-0D8AAA424D87}"/>
              </a:ext>
            </a:extLst>
          </p:cNvPr>
          <p:cNvSpPr/>
          <p:nvPr/>
        </p:nvSpPr>
        <p:spPr>
          <a:xfrm>
            <a:off x="3872204" y="2049235"/>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2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9E56-2F52-3A9F-BDE9-46DD6356A576}"/>
              </a:ext>
            </a:extLst>
          </p:cNvPr>
          <p:cNvSpPr>
            <a:spLocks noGrp="1"/>
          </p:cNvSpPr>
          <p:nvPr>
            <p:ph type="title"/>
          </p:nvPr>
        </p:nvSpPr>
        <p:spPr/>
        <p:txBody>
          <a:bodyPr/>
          <a:lstStyle/>
          <a:p>
            <a:r>
              <a:rPr lang="en-US" dirty="0">
                <a:latin typeface="Proxima Nova" panose="02000506030000020004" pitchFamily="2" charset="0"/>
              </a:rPr>
              <a:t>What about the LGPD?</a:t>
            </a:r>
          </a:p>
        </p:txBody>
      </p:sp>
      <p:sp>
        <p:nvSpPr>
          <p:cNvPr id="3" name="Text Placeholder 2">
            <a:extLst>
              <a:ext uri="{FF2B5EF4-FFF2-40B4-BE49-F238E27FC236}">
                <a16:creationId xmlns:a16="http://schemas.microsoft.com/office/drawing/2014/main" id="{D940232A-2DA8-9090-D75E-AD9070F17167}"/>
              </a:ext>
            </a:extLst>
          </p:cNvPr>
          <p:cNvSpPr>
            <a:spLocks noGrp="1"/>
          </p:cNvSpPr>
          <p:nvPr>
            <p:ph type="body" idx="1"/>
          </p:nvPr>
        </p:nvSpPr>
        <p:spPr>
          <a:xfrm>
            <a:off x="508000" y="1231640"/>
            <a:ext cx="8128000" cy="3454659"/>
          </a:xfrm>
        </p:spPr>
        <p:txBody>
          <a:bodyPr/>
          <a:lstStyle/>
          <a:p>
            <a:pPr>
              <a:buFont typeface="Wingdings" pitchFamily="2" charset="2"/>
              <a:buChar char="q"/>
            </a:pPr>
            <a:r>
              <a:rPr lang="en-US" dirty="0">
                <a:latin typeface="Proxima Nova" panose="02000506030000020004" pitchFamily="2" charset="0"/>
              </a:rPr>
              <a:t>Broad definitions of “personal data” &amp; “processing” =&gt; covers complex processing such as ADM</a:t>
            </a:r>
          </a:p>
          <a:p>
            <a:pPr>
              <a:buFont typeface="Wingdings" pitchFamily="2" charset="2"/>
              <a:buChar char="q"/>
            </a:pPr>
            <a:r>
              <a:rPr lang="en-US" dirty="0">
                <a:latin typeface="Proxima Nova" panose="02000506030000020004" pitchFamily="2" charset="0"/>
              </a:rPr>
              <a:t>Principles of </a:t>
            </a:r>
            <a:r>
              <a:rPr lang="en-US" b="1" dirty="0">
                <a:solidFill>
                  <a:schemeClr val="accent1"/>
                </a:solidFill>
                <a:latin typeface="Proxima Nova" panose="02000506030000020004" pitchFamily="2" charset="0"/>
              </a:rPr>
              <a:t>Transparency</a:t>
            </a:r>
            <a:r>
              <a:rPr lang="en-US" dirty="0">
                <a:latin typeface="Proxima Nova" panose="02000506030000020004" pitchFamily="2" charset="0"/>
              </a:rPr>
              <a:t> and </a:t>
            </a:r>
            <a:r>
              <a:rPr lang="en-US" b="1" dirty="0">
                <a:solidFill>
                  <a:schemeClr val="accent1"/>
                </a:solidFill>
                <a:latin typeface="Proxima Nova" panose="02000506030000020004" pitchFamily="2" charset="0"/>
              </a:rPr>
              <a:t>Responsibility &amp; Accountability </a:t>
            </a:r>
            <a:r>
              <a:rPr lang="en-US" dirty="0">
                <a:latin typeface="Proxima Nova" panose="02000506030000020004" pitchFamily="2" charset="0"/>
              </a:rPr>
              <a:t>(Art. 6 VI &amp; X – similar to GDPR)</a:t>
            </a:r>
          </a:p>
          <a:p>
            <a:pPr>
              <a:buFont typeface="Wingdings" pitchFamily="2" charset="2"/>
              <a:buChar char="q"/>
            </a:pPr>
            <a:r>
              <a:rPr lang="en-US" b="1" dirty="0">
                <a:solidFill>
                  <a:schemeClr val="accent1"/>
                </a:solidFill>
                <a:latin typeface="Proxima Nova" panose="02000506030000020004" pitchFamily="2" charset="0"/>
              </a:rPr>
              <a:t>Principle of Non-Discrimination: </a:t>
            </a:r>
            <a:r>
              <a:rPr lang="en-US" dirty="0">
                <a:latin typeface="Proxima Nova" panose="02000506030000020004" pitchFamily="2" charset="0"/>
              </a:rPr>
              <a:t>impossibility of processing personal data for discriminatory, unlawful or abusive purposes (Art. 6 IX) &amp; </a:t>
            </a:r>
            <a:r>
              <a:rPr lang="en-US" b="1" dirty="0">
                <a:solidFill>
                  <a:schemeClr val="accent1"/>
                </a:solidFill>
                <a:latin typeface="Proxima Nova" panose="02000506030000020004" pitchFamily="2" charset="0"/>
              </a:rPr>
              <a:t>good faith </a:t>
            </a:r>
            <a:r>
              <a:rPr lang="en-US" dirty="0">
                <a:latin typeface="Proxima Nova" panose="02000506030000020004" pitchFamily="2" charset="0"/>
              </a:rPr>
              <a:t>mentioned as overarching rule for all the principles (Art. 6)</a:t>
            </a:r>
          </a:p>
          <a:p>
            <a:pPr>
              <a:buFont typeface="Wingdings" pitchFamily="2" charset="2"/>
              <a:buChar char="q"/>
            </a:pPr>
            <a:r>
              <a:rPr lang="en-US" b="1" dirty="0">
                <a:solidFill>
                  <a:schemeClr val="accent1"/>
                </a:solidFill>
                <a:latin typeface="Proxima Nova" panose="02000506030000020004" pitchFamily="2" charset="0"/>
              </a:rPr>
              <a:t>Data Protection Impact Assessment </a:t>
            </a:r>
            <a:r>
              <a:rPr lang="en-US" dirty="0">
                <a:latin typeface="Proxima Nova" panose="02000506030000020004" pitchFamily="2" charset="0"/>
              </a:rPr>
              <a:t>(Art. 37) but much more limited (at request of the ANPD &amp; with no reference to the fundamental rights &amp; freedoms)</a:t>
            </a:r>
          </a:p>
          <a:p>
            <a:pPr>
              <a:buFont typeface="Wingdings" pitchFamily="2" charset="2"/>
              <a:buChar char="q"/>
            </a:pPr>
            <a:r>
              <a:rPr lang="en-US" b="1" dirty="0">
                <a:solidFill>
                  <a:schemeClr val="accent1"/>
                </a:solidFill>
                <a:latin typeface="Proxima Nova" panose="02000506030000020004" pitchFamily="2" charset="0"/>
              </a:rPr>
              <a:t>ADM</a:t>
            </a:r>
            <a:r>
              <a:rPr lang="en-US" dirty="0">
                <a:latin typeface="Proxima Nova" panose="02000506030000020004" pitchFamily="2" charset="0"/>
              </a:rPr>
              <a:t> provision (Art 20), but no prohibition;</a:t>
            </a:r>
          </a:p>
          <a:p>
            <a:pPr lvl="1">
              <a:buFont typeface="Wingdings" pitchFamily="2" charset="2"/>
              <a:buChar char="q"/>
            </a:pPr>
            <a:r>
              <a:rPr lang="en-US" dirty="0">
                <a:latin typeface="Proxima Nova" panose="02000506030000020004" pitchFamily="2" charset="0"/>
              </a:rPr>
              <a:t>Individuals have the right to </a:t>
            </a:r>
            <a:r>
              <a:rPr lang="en-US" dirty="0">
                <a:solidFill>
                  <a:schemeClr val="accent1"/>
                </a:solidFill>
                <a:latin typeface="Proxima Nova" panose="02000506030000020004" pitchFamily="2" charset="0"/>
              </a:rPr>
              <a:t>request a review </a:t>
            </a:r>
            <a:r>
              <a:rPr lang="en-US" dirty="0">
                <a:latin typeface="Proxima Nova" panose="02000506030000020004" pitchFamily="2" charset="0"/>
              </a:rPr>
              <a:t>of solely automated decisions that impact their interests</a:t>
            </a:r>
          </a:p>
          <a:p>
            <a:pPr lvl="1">
              <a:buFont typeface="Wingdings" pitchFamily="2" charset="2"/>
              <a:buChar char="q"/>
            </a:pPr>
            <a:r>
              <a:rPr lang="en-US" dirty="0">
                <a:latin typeface="Proxima Nova" panose="02000506030000020004" pitchFamily="2" charset="0"/>
              </a:rPr>
              <a:t>Individuals have the right to </a:t>
            </a:r>
            <a:r>
              <a:rPr lang="en-US" dirty="0">
                <a:solidFill>
                  <a:schemeClr val="accent1"/>
                </a:solidFill>
                <a:latin typeface="Proxima Nova" panose="02000506030000020004" pitchFamily="2" charset="0"/>
              </a:rPr>
              <a:t>request info </a:t>
            </a:r>
            <a:r>
              <a:rPr lang="en-US" dirty="0">
                <a:latin typeface="Proxima Nova" panose="02000506030000020004" pitchFamily="2" charset="0"/>
              </a:rPr>
              <a:t>on the criteria &amp; procedures used for ADM, but “with due regard to business &amp; industrial interests”</a:t>
            </a:r>
          </a:p>
          <a:p>
            <a:pPr lvl="1">
              <a:buFont typeface="Wingdings" pitchFamily="2" charset="2"/>
              <a:buChar char="q"/>
            </a:pPr>
            <a:r>
              <a:rPr lang="en-US" u="sng" dirty="0">
                <a:solidFill>
                  <a:schemeClr val="accent1"/>
                </a:solidFill>
                <a:latin typeface="Proxima Nova" panose="02000506030000020004" pitchFamily="2" charset="0"/>
              </a:rPr>
              <a:t>If info is refused</a:t>
            </a:r>
            <a:r>
              <a:rPr lang="en-US" dirty="0">
                <a:latin typeface="Proxima Nova" panose="02000506030000020004" pitchFamily="2" charset="0"/>
              </a:rPr>
              <a:t>, the ANPD </a:t>
            </a:r>
            <a:r>
              <a:rPr lang="en-US" u="sng" dirty="0">
                <a:solidFill>
                  <a:schemeClr val="accent1"/>
                </a:solidFill>
                <a:latin typeface="Proxima Nova" panose="02000506030000020004" pitchFamily="2" charset="0"/>
              </a:rPr>
              <a:t>may</a:t>
            </a:r>
            <a:r>
              <a:rPr lang="en-US" dirty="0">
                <a:latin typeface="Proxima Nova" panose="02000506030000020004" pitchFamily="2" charset="0"/>
              </a:rPr>
              <a:t> conduct an </a:t>
            </a:r>
            <a:r>
              <a:rPr lang="en-US" dirty="0">
                <a:solidFill>
                  <a:schemeClr val="accent1"/>
                </a:solidFill>
                <a:latin typeface="Proxima Nova" panose="02000506030000020004" pitchFamily="2" charset="0"/>
              </a:rPr>
              <a:t>audit to verify discriminatory aspects</a:t>
            </a:r>
            <a:r>
              <a:rPr lang="en-US" dirty="0">
                <a:latin typeface="Proxima Nova" panose="02000506030000020004" pitchFamily="2" charset="0"/>
              </a:rPr>
              <a:t> in the automated processing</a:t>
            </a:r>
          </a:p>
          <a:p>
            <a:pPr>
              <a:buFont typeface="Wingdings" pitchFamily="2" charset="2"/>
              <a:buChar char="q"/>
            </a:pPr>
            <a:endParaRPr lang="en-US" b="1" dirty="0">
              <a:solidFill>
                <a:schemeClr val="accent1"/>
              </a:solidFill>
              <a:latin typeface="Proxima Nova" panose="02000506030000020004" pitchFamily="2" charset="0"/>
            </a:endParaRPr>
          </a:p>
        </p:txBody>
      </p:sp>
    </p:spTree>
    <p:extLst>
      <p:ext uri="{BB962C8B-B14F-4D97-AF65-F5344CB8AC3E}">
        <p14:creationId xmlns:p14="http://schemas.microsoft.com/office/powerpoint/2010/main" val="176229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E27B-88FD-6D81-0033-3D34D02FFAF7}"/>
              </a:ext>
            </a:extLst>
          </p:cNvPr>
          <p:cNvSpPr>
            <a:spLocks noGrp="1"/>
          </p:cNvSpPr>
          <p:nvPr>
            <p:ph type="title"/>
          </p:nvPr>
        </p:nvSpPr>
        <p:spPr>
          <a:xfrm>
            <a:off x="508000" y="457200"/>
            <a:ext cx="6575706" cy="850739"/>
          </a:xfrm>
        </p:spPr>
        <p:txBody>
          <a:bodyPr/>
          <a:lstStyle/>
          <a:p>
            <a:r>
              <a:rPr lang="en-US" dirty="0">
                <a:latin typeface="Proxima Nova" panose="02000506030000020004" pitchFamily="2" charset="0"/>
              </a:rPr>
              <a:t>[3] Meaningful protection for persons in the age of algorithms fed by personal data?</a:t>
            </a:r>
          </a:p>
        </p:txBody>
      </p:sp>
      <p:sp>
        <p:nvSpPr>
          <p:cNvPr id="3" name="Text Placeholder 2">
            <a:extLst>
              <a:ext uri="{FF2B5EF4-FFF2-40B4-BE49-F238E27FC236}">
                <a16:creationId xmlns:a16="http://schemas.microsoft.com/office/drawing/2014/main" id="{E8C085EA-E3DE-2A9B-FD83-93C38DFF4DE3}"/>
              </a:ext>
            </a:extLst>
          </p:cNvPr>
          <p:cNvSpPr>
            <a:spLocks noGrp="1"/>
          </p:cNvSpPr>
          <p:nvPr>
            <p:ph type="body" idx="1"/>
          </p:nvPr>
        </p:nvSpPr>
        <p:spPr>
          <a:xfrm>
            <a:off x="615158" y="1504708"/>
            <a:ext cx="5993986" cy="2835798"/>
          </a:xfrm>
        </p:spPr>
        <p:txBody>
          <a:bodyPr/>
          <a:lstStyle/>
          <a:p>
            <a:pPr>
              <a:buFont typeface="Wingdings" pitchFamily="2" charset="2"/>
              <a:buChar char="ü"/>
            </a:pPr>
            <a:r>
              <a:rPr lang="en-US" dirty="0">
                <a:latin typeface="Proxima Nova" panose="02000506030000020004" pitchFamily="2" charset="0"/>
              </a:rPr>
              <a:t>School access and attendance control through Facial Recognition technologies</a:t>
            </a:r>
          </a:p>
          <a:p>
            <a:pPr>
              <a:buFont typeface="Wingdings" pitchFamily="2" charset="2"/>
              <a:buChar char="ü"/>
            </a:pPr>
            <a:r>
              <a:rPr lang="en-US" dirty="0">
                <a:latin typeface="Proxima Nova" panose="02000506030000020004" pitchFamily="2" charset="0"/>
              </a:rPr>
              <a:t>Online proctoring in universities and automated grading of students</a:t>
            </a:r>
          </a:p>
          <a:p>
            <a:pPr>
              <a:buFont typeface="Wingdings" pitchFamily="2" charset="2"/>
              <a:buChar char="ü"/>
            </a:pPr>
            <a:r>
              <a:rPr lang="en-US" dirty="0">
                <a:latin typeface="Proxima Nova" panose="02000506030000020004" pitchFamily="2" charset="0"/>
              </a:rPr>
              <a:t>Automated screening of job applications</a:t>
            </a:r>
          </a:p>
          <a:p>
            <a:pPr>
              <a:buFont typeface="Wingdings" pitchFamily="2" charset="2"/>
              <a:buChar char="ü"/>
            </a:pPr>
            <a:r>
              <a:rPr lang="en-US" dirty="0">
                <a:latin typeface="Proxima Nova" panose="02000506030000020004" pitchFamily="2" charset="0"/>
              </a:rPr>
              <a:t>Algorithmic management of platform workers</a:t>
            </a:r>
          </a:p>
          <a:p>
            <a:pPr>
              <a:buFont typeface="Wingdings" pitchFamily="2" charset="2"/>
              <a:buChar char="ü"/>
            </a:pPr>
            <a:r>
              <a:rPr lang="en-US" dirty="0">
                <a:latin typeface="Proxima Nova" panose="02000506030000020004" pitchFamily="2" charset="0"/>
              </a:rPr>
              <a:t>Distribution of social benefits and tax fraud detection </a:t>
            </a:r>
          </a:p>
          <a:p>
            <a:pPr>
              <a:buFont typeface="Wingdings" pitchFamily="2" charset="2"/>
              <a:buChar char="ü"/>
            </a:pPr>
            <a:r>
              <a:rPr lang="en-US" dirty="0">
                <a:latin typeface="Proxima Nova" panose="02000506030000020004" pitchFamily="2" charset="0"/>
              </a:rPr>
              <a:t>Automated credit scoring</a:t>
            </a:r>
          </a:p>
          <a:p>
            <a:pPr>
              <a:buFont typeface="Wingdings" pitchFamily="2" charset="2"/>
              <a:buChar char="ü"/>
            </a:pPr>
            <a:r>
              <a:rPr lang="en-US" dirty="0">
                <a:latin typeface="Proxima Nova" panose="02000506030000020004" pitchFamily="2" charset="0"/>
              </a:rPr>
              <a:t>Content moderation decisions in social networks</a:t>
            </a:r>
          </a:p>
          <a:p>
            <a:pPr marL="158750" indent="0">
              <a:buNone/>
            </a:pPr>
            <a:r>
              <a:rPr lang="en-US" b="1" dirty="0">
                <a:latin typeface="Proxima Nova" panose="02000506030000020004" pitchFamily="2" charset="0"/>
              </a:rPr>
              <a:t>All covered by the GDPR, as applied by Courts and Data Protection Authorities in Europe</a:t>
            </a:r>
          </a:p>
          <a:p>
            <a:pPr marL="158750" indent="0">
              <a:buNone/>
            </a:pPr>
            <a:endParaRPr lang="en-US" dirty="0"/>
          </a:p>
        </p:txBody>
      </p:sp>
      <p:pic>
        <p:nvPicPr>
          <p:cNvPr id="5" name="Picture 4" descr="A picture containing text&#10;&#10;Description automatically generated">
            <a:extLst>
              <a:ext uri="{FF2B5EF4-FFF2-40B4-BE49-F238E27FC236}">
                <a16:creationId xmlns:a16="http://schemas.microsoft.com/office/drawing/2014/main" id="{675F069C-A4C0-B58A-F2A2-CA0EA9B925F0}"/>
              </a:ext>
            </a:extLst>
          </p:cNvPr>
          <p:cNvPicPr>
            <a:picLocks noChangeAspect="1"/>
          </p:cNvPicPr>
          <p:nvPr/>
        </p:nvPicPr>
        <p:blipFill>
          <a:blip r:embed="rId3"/>
          <a:stretch>
            <a:fillRect/>
          </a:stretch>
        </p:blipFill>
        <p:spPr>
          <a:xfrm>
            <a:off x="6724891" y="424646"/>
            <a:ext cx="2327521" cy="3177251"/>
          </a:xfrm>
          <a:prstGeom prst="rect">
            <a:avLst/>
          </a:prstGeom>
        </p:spPr>
      </p:pic>
      <p:sp>
        <p:nvSpPr>
          <p:cNvPr id="6" name="TextBox 5">
            <a:extLst>
              <a:ext uri="{FF2B5EF4-FFF2-40B4-BE49-F238E27FC236}">
                <a16:creationId xmlns:a16="http://schemas.microsoft.com/office/drawing/2014/main" id="{7C4B012A-195C-CB26-20D9-5DA446C73337}"/>
              </a:ext>
            </a:extLst>
          </p:cNvPr>
          <p:cNvSpPr txBox="1"/>
          <p:nvPr/>
        </p:nvSpPr>
        <p:spPr>
          <a:xfrm>
            <a:off x="6724891" y="3732193"/>
            <a:ext cx="2327521" cy="954107"/>
          </a:xfrm>
          <a:prstGeom prst="rect">
            <a:avLst/>
          </a:prstGeom>
          <a:noFill/>
        </p:spPr>
        <p:txBody>
          <a:bodyPr wrap="square" rtlCol="0">
            <a:spAutoFit/>
          </a:bodyPr>
          <a:lstStyle/>
          <a:p>
            <a:r>
              <a:rPr lang="en-US" dirty="0">
                <a:latin typeface="Proxima Nova" panose="02000506030000020004" pitchFamily="2" charset="0"/>
              </a:rPr>
              <a:t>FPF Report based on +70 GDPR cases from Courts &amp; DPAs</a:t>
            </a:r>
          </a:p>
          <a:p>
            <a:r>
              <a:rPr lang="en-US" dirty="0">
                <a:latin typeface="Proxima Nova" panose="02000506030000020004" pitchFamily="2" charset="0"/>
              </a:rPr>
              <a:t>May 2022</a:t>
            </a:r>
          </a:p>
        </p:txBody>
      </p:sp>
      <p:sp>
        <p:nvSpPr>
          <p:cNvPr id="7" name="TextBox 6">
            <a:extLst>
              <a:ext uri="{FF2B5EF4-FFF2-40B4-BE49-F238E27FC236}">
                <a16:creationId xmlns:a16="http://schemas.microsoft.com/office/drawing/2014/main" id="{A61740E6-88FE-5D44-23BC-BA6D48D3C813}"/>
              </a:ext>
            </a:extLst>
          </p:cNvPr>
          <p:cNvSpPr txBox="1"/>
          <p:nvPr/>
        </p:nvSpPr>
        <p:spPr>
          <a:xfrm>
            <a:off x="1138637" y="4340506"/>
            <a:ext cx="5314432" cy="461665"/>
          </a:xfrm>
          <a:prstGeom prst="rect">
            <a:avLst/>
          </a:prstGeom>
          <a:noFill/>
        </p:spPr>
        <p:txBody>
          <a:bodyPr wrap="square" rtlCol="0">
            <a:spAutoFit/>
          </a:bodyPr>
          <a:lstStyle/>
          <a:p>
            <a:r>
              <a:rPr lang="en-US" sz="1200" dirty="0">
                <a:solidFill>
                  <a:schemeClr val="accent1"/>
                </a:solidFill>
                <a:latin typeface="Proxima Nova" panose="02000506030000020004" pitchFamily="2" charset="0"/>
              </a:rPr>
              <a:t>Available at: </a:t>
            </a:r>
            <a:r>
              <a:rPr lang="en-US" sz="1200" i="1" dirty="0">
                <a:solidFill>
                  <a:schemeClr val="accent1"/>
                </a:solidFill>
                <a:latin typeface="Proxima Nova" panose="02000506030000020004" pitchFamily="2" charset="0"/>
              </a:rPr>
              <a:t>https://</a:t>
            </a:r>
            <a:r>
              <a:rPr lang="en-US" sz="1200" i="1" dirty="0" err="1">
                <a:solidFill>
                  <a:schemeClr val="accent1"/>
                </a:solidFill>
                <a:latin typeface="Proxima Nova" panose="02000506030000020004" pitchFamily="2" charset="0"/>
              </a:rPr>
              <a:t>fpf.org</a:t>
            </a:r>
            <a:r>
              <a:rPr lang="en-US" sz="1200" i="1" dirty="0">
                <a:solidFill>
                  <a:schemeClr val="accent1"/>
                </a:solidFill>
                <a:latin typeface="Proxima Nova" panose="02000506030000020004" pitchFamily="2" charset="0"/>
              </a:rPr>
              <a:t>/wp-content/uploads/2022/05/FPF-ADM-Report-R2-singles.pdf</a:t>
            </a:r>
          </a:p>
        </p:txBody>
      </p:sp>
    </p:spTree>
    <p:extLst>
      <p:ext uri="{BB962C8B-B14F-4D97-AF65-F5344CB8AC3E}">
        <p14:creationId xmlns:p14="http://schemas.microsoft.com/office/powerpoint/2010/main" val="413240366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2993</TotalTime>
  <Words>1469</Words>
  <Application>Microsoft Macintosh PowerPoint</Application>
  <PresentationFormat>On-screen Show (16:9)</PresentationFormat>
  <Paragraphs>94</Paragraphs>
  <Slides>12</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Montserrat</vt:lpstr>
      <vt:lpstr>Noto Sans Symbols</vt:lpstr>
      <vt:lpstr>Proxima Nova</vt:lpstr>
      <vt:lpstr>Symbol</vt:lpstr>
      <vt:lpstr>Trebuchet MS</vt:lpstr>
      <vt:lpstr>Wingdings</vt:lpstr>
      <vt:lpstr>Simple Light</vt:lpstr>
      <vt:lpstr>Retrospect</vt:lpstr>
      <vt:lpstr>Data Protection Frameworks and AI regulation</vt:lpstr>
      <vt:lpstr>In Brief</vt:lpstr>
      <vt:lpstr>[1] ‘Records, Computers and the Rights of Citizens’ Report, 1973 </vt:lpstr>
      <vt:lpstr>French Data Protection Act of 1978: prohibition of ADM &amp; “right to know” &amp; “to challenge” </vt:lpstr>
      <vt:lpstr>“The processing of personal data should be designed to serve mankind.” </vt:lpstr>
      <vt:lpstr>[2] How is data protection relevant in the age of Automated Decision Making? A GDPR case study</vt:lpstr>
      <vt:lpstr>What else does Article 22 require?</vt:lpstr>
      <vt:lpstr>What about the LGPD?</vt:lpstr>
      <vt:lpstr>[3] Meaningful protection for persons in the age of algorithms fed by personal data?</vt:lpstr>
      <vt:lpstr>“Emotion Recognition” AI System deployed by a bank</vt:lpstr>
      <vt:lpstr>[4] A look ahead: EU AI Act &amp; US American Data Privacy &amp; Protection 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Trends in Data Protection and Privacy Regulation</dc:title>
  <dc:creator>FPF User</dc:creator>
  <cp:lastModifiedBy>Gabriela Zanfir-Fortuna</cp:lastModifiedBy>
  <cp:revision>108</cp:revision>
  <dcterms:modified xsi:type="dcterms:W3CDTF">2022-06-10T12:30:34Z</dcterms:modified>
</cp:coreProperties>
</file>