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491" r:id="rId5"/>
    <p:sldId id="2146849152" r:id="rId6"/>
    <p:sldId id="2146849173" r:id="rId7"/>
    <p:sldId id="2146849139" r:id="rId8"/>
    <p:sldId id="2146849171" r:id="rId9"/>
    <p:sldId id="2146849143" r:id="rId10"/>
    <p:sldId id="2146849151" r:id="rId11"/>
    <p:sldId id="2146849149" r:id="rId12"/>
    <p:sldId id="2146849147" r:id="rId13"/>
    <p:sldId id="2146849165" r:id="rId14"/>
    <p:sldId id="2146849148" r:id="rId15"/>
    <p:sldId id="2146849150" r:id="rId16"/>
    <p:sldId id="2146849153" r:id="rId17"/>
    <p:sldId id="2146849154" r:id="rId18"/>
    <p:sldId id="2146849155" r:id="rId19"/>
    <p:sldId id="2146849156" r:id="rId20"/>
    <p:sldId id="2146849169" r:id="rId21"/>
    <p:sldId id="2146849159" r:id="rId22"/>
    <p:sldId id="2146849168" r:id="rId23"/>
    <p:sldId id="2146849157" r:id="rId24"/>
    <p:sldId id="2146849170" r:id="rId25"/>
    <p:sldId id="2146849160" r:id="rId26"/>
    <p:sldId id="2146849142" r:id="rId27"/>
    <p:sldId id="2146849172" r:id="rId28"/>
    <p:sldId id="2146849162" r:id="rId29"/>
    <p:sldId id="2146849146" r:id="rId30"/>
    <p:sldId id="2146849163" r:id="rId31"/>
    <p:sldId id="2146849166" r:id="rId32"/>
    <p:sldId id="2146849167" r:id="rId33"/>
    <p:sldId id="2146849161" r:id="rId34"/>
    <p:sldId id="2146849164" r:id="rId35"/>
    <p:sldId id="2146848901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62"/>
    <a:srgbClr val="1E7B50"/>
    <a:srgbClr val="004C78"/>
    <a:srgbClr val="000000"/>
    <a:srgbClr val="FFCC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D5E9-373D-4EA3-8AED-340EFE8C2288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EFF9F-9608-4D90-BD16-BB14718755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52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44FA-786B-4B09-A066-49A20075F07A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40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013D-CE47-8F19-BA0D-F1B35E6E1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9B472-D94B-0277-2BA4-3A1DB15B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54795C-F404-9EE2-3928-FED6E540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F3FBDF-00B5-6FCB-969E-0EBA99AB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25D910-6E3C-30D1-54C3-351E28AE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33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7723D-5EFD-254D-F255-E5D4655A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BA113E-4B4B-DD8C-CE3F-94EDB8384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4D4231-EBAC-59E2-3BF3-CFABDFFD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2B6A6D-A063-A4CF-C828-7E62B964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98AEE0-09CD-83F9-C2DE-27C076FB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507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4E90B7-1D45-F385-5277-AC14CB06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263AAA-A376-5367-344E-FF756F5C4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41CE0D-B639-85D6-2451-1BDD1C87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69787D-DC4C-C278-59B6-5FC8BBE8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9FC2EF-E65B-E898-9D6C-3166F5DD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43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49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CCD03-83D5-C122-0A26-85740722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9D4E3-13C5-60ED-CACA-7AFABDED7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C03BD4-74E2-7A28-230A-E05E024E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C02B2-20B9-B5A5-3A3F-4F27F4AA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D8BA19-6F65-41DD-67C0-E5E428DE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1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0C5F8-3A53-C63B-48BD-84B254EB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AD6A81-1616-EF38-3BB1-E740DA36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7385DA-AA66-402A-6E1C-826EEB35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90E1E-69A4-800E-B746-D7608202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36331-1ED8-DF38-1EC2-65F7966B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54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2F99-8B45-E1BC-E82D-1D68AB8F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06A4B-4D1B-676F-E3C1-80B699490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9E80A7-CB15-555A-58AC-FF69A655D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8AD67A-5FB1-F756-DA9A-E02FF6AD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CE3C3D-BB55-8759-225A-5FDFA267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1EF45C-EDCE-AFAE-F2E9-1A3F4C0C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0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11928-0A45-D918-917F-E1FC9249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9B8A64-B678-C6BC-9F68-78E651603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FED856-982E-D63C-12E5-951B91824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F6D612-5AC8-A3F0-0AE9-E68060C20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086FBE2-F20C-0C06-E10E-A795447B1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00FF23-9015-8D53-CA1D-1BD0EDF8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C0897F-C9AC-2DBC-33AB-13EC81CF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368BB5-82A3-6601-4EAA-4A5D24EC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95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4E185-9A07-42B6-F298-FB1A1D01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2CC40-4AB9-E08C-F63A-0F723C2C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8CC81D-4FE3-9C57-DDC8-42451340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5939FF-ED86-67BB-6560-51971958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02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A74B7C-24B9-B42C-C6F6-8AFE4683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25B543-B485-F57B-EA1C-7EC70758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CEA601-95E7-79B0-1098-78280260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93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FD234-064F-3CD6-2522-09D3F8D4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AB1572-AD4C-AA32-8CEF-20E900D3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1867E5-6506-DEDC-1B12-C92DCB386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BB558C-B496-25C9-9860-27D4391F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2590E7-7642-5624-1DDB-B44860FF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1CACCB-DA3E-0CF9-779A-A77E3BC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25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5ED4A-F72D-BAE2-1BEF-1B4FF955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12172A-81B3-38F9-571F-043B5E8A0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A260A6-E7E7-B503-77C1-4C57DDCF1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94B5F3-C5A2-1D98-10D8-58A2E2D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A99025-D11C-6F2C-6373-BD94A294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26C8C8-DC32-41A9-757C-EFF05FE7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56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73A817-04AB-8AB4-01D8-90F143C6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152913-28CD-6D85-B18A-40424ADAA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9455EF-25F9-3543-B8A9-222091716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573C-55D9-4814-AD4E-F53D73F4474D}" type="datetimeFigureOut">
              <a:rPr lang="pt-BR" smtClean="0"/>
              <a:t>10/09/2025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B4E28-F902-27F0-65E1-F4DBE999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EF5114-D755-C108-337A-1743DFA7B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E4B5-2714-4203-92B2-8E14D60E90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78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appiareu.com/" TargetMode="External"/><Relationship Id="rId7" Type="http://schemas.openxmlformats.org/officeDocument/2006/relationships/hyperlink" Target="https://resouro.com/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hyperlink" Target="https://www.aclara-re.com/" TargetMode="External"/><Relationship Id="rId5" Type="http://schemas.openxmlformats.org/officeDocument/2006/relationships/hyperlink" Target="http://www.canadarareearth.com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s://www.energyfuels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brazilianrareearths.com/" TargetMode="External"/><Relationship Id="rId7" Type="http://schemas.openxmlformats.org/officeDocument/2006/relationships/hyperlink" Target="https://www.eqnx.com.a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stgm.com.au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enovamining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alvo.com.au/" TargetMode="External"/><Relationship Id="rId7" Type="http://schemas.openxmlformats.org/officeDocument/2006/relationships/hyperlink" Target="https://axelreelimited.com.au/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hyperlink" Target="https://ozaurumresources.com/" TargetMode="External"/><Relationship Id="rId5" Type="http://schemas.openxmlformats.org/officeDocument/2006/relationships/hyperlink" Target="https://pvwresources.com.au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hyperlink" Target="https://summitminerals.com.a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meteoric.com.au/" TargetMode="External"/><Relationship Id="rId7" Type="http://schemas.openxmlformats.org/officeDocument/2006/relationships/hyperlink" Target="https://australianmines.com.au/" TargetMode="External"/><Relationship Id="rId12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hyperlink" Target="https://www.perpetualresources.co/" TargetMode="External"/><Relationship Id="rId5" Type="http://schemas.openxmlformats.org/officeDocument/2006/relationships/hyperlink" Target="https://braziliancriticalminerals.com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hyperlink" Target="https://goldmountainltd.com.a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onicre.com/" TargetMode="External"/><Relationship Id="rId3" Type="http://schemas.openxmlformats.org/officeDocument/2006/relationships/hyperlink" Target="https://www.foxfiremetals.com.au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ridismining.com.au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VkYzJhMDUtYTFkMi00NTlkLTk1OTEtNDk4M2E0YzJmNWE4IiwidCI6ImEzMDgzZTIxLTc0OWItNDUzNC05YWZhLTU0Y2MzMTg4OTdiOCJ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VkYzJhMDUtYTFkMi00NTlkLTk1OTEtNDk4M2E0YzJmNWE4IiwidCI6ImEzMDgzZTIxLTc0OWItNDUzNC05YWZhLTU0Y2MzMTg4OTdiOCJ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VkYzJhMDUtYTFkMi00NTlkLTk1OTEtNDk4M2E0YzJmNWE4IiwidCI6ImEzMDgzZTIxLTc0OWItNDUzNC05YWZhLTU0Y2MzMTg4OTdiOCJ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riano.oliveira@anm.gov.br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839CF4-4FC1-C8C6-F714-C7560400CF30}"/>
              </a:ext>
            </a:extLst>
          </p:cNvPr>
          <p:cNvSpPr/>
          <p:nvPr/>
        </p:nvSpPr>
        <p:spPr>
          <a:xfrm>
            <a:off x="855315" y="542258"/>
            <a:ext cx="9462342" cy="2387472"/>
          </a:xfrm>
          <a:prstGeom prst="rect">
            <a:avLst/>
          </a:prstGeom>
          <a:solidFill>
            <a:srgbClr val="004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4C78"/>
              </a:solidFill>
              <a:effectLst/>
              <a:highlight>
                <a:srgbClr val="004C78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46B4F88-FD73-4B66-AC66-F2AE79385066}"/>
              </a:ext>
            </a:extLst>
          </p:cNvPr>
          <p:cNvSpPr/>
          <p:nvPr/>
        </p:nvSpPr>
        <p:spPr>
          <a:xfrm flipH="1">
            <a:off x="1230633" y="851014"/>
            <a:ext cx="103562" cy="184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201B70F-91D1-4D31-B19A-D4FC9D9389EB}"/>
              </a:ext>
            </a:extLst>
          </p:cNvPr>
          <p:cNvSpPr txBox="1">
            <a:spLocks/>
          </p:cNvSpPr>
          <p:nvPr/>
        </p:nvSpPr>
        <p:spPr>
          <a:xfrm>
            <a:off x="1334195" y="496950"/>
            <a:ext cx="8858356" cy="2152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prstClr val="white"/>
                </a:solidFill>
                <a:latin typeface="Acumin Pro Condensed"/>
              </a:rPr>
              <a:t>O atual estado da arte, os desafios e o impacto econômico da mineração e beneficiamento das terras raras no Brasil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/>
              <a:ea typeface="+mj-ea"/>
              <a:cs typeface="+mj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85AF67-8938-4E3D-7E98-302B066651B5}"/>
              </a:ext>
            </a:extLst>
          </p:cNvPr>
          <p:cNvSpPr/>
          <p:nvPr/>
        </p:nvSpPr>
        <p:spPr>
          <a:xfrm>
            <a:off x="6956981" y="4192339"/>
            <a:ext cx="5141669" cy="1323439"/>
          </a:xfrm>
          <a:prstGeom prst="rect">
            <a:avLst/>
          </a:prstGeom>
          <a:solidFill>
            <a:srgbClr val="004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4C78"/>
                </a:highlight>
                <a:uLnTx/>
                <a:uFillTx/>
                <a:latin typeface="Acumin Pro Condensed"/>
                <a:ea typeface="+mn-ea"/>
                <a:cs typeface="+mn-cs"/>
              </a:rPr>
              <a:t>Mariano </a:t>
            </a:r>
            <a:r>
              <a:rPr lang="pt-BR" b="1" dirty="0">
                <a:solidFill>
                  <a:prstClr val="white"/>
                </a:solidFill>
                <a:highlight>
                  <a:srgbClr val="004C78"/>
                </a:highlight>
                <a:latin typeface="Acumin Pro Condensed"/>
              </a:rPr>
              <a:t>Laio de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4C78"/>
                </a:highlight>
                <a:uLnTx/>
                <a:uFillTx/>
                <a:latin typeface="Acumin Pro Condensed"/>
                <a:ea typeface="+mn-ea"/>
                <a:cs typeface="+mn-cs"/>
              </a:rPr>
              <a:t> Oliveira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highlight>
                  <a:srgbClr val="004C78"/>
                </a:highlight>
                <a:latin typeface="Acumin Pro Condensed"/>
              </a:rPr>
              <a:t>Chefe da Divisão de Minerais Críticos e Estratégicos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4C78"/>
              </a:highlight>
              <a:uLnTx/>
              <a:uFillTx/>
              <a:latin typeface="Acumin Pro Condense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4C78"/>
                </a:highlight>
                <a:uLnTx/>
                <a:uFillTx/>
                <a:latin typeface="Acumin Pro Condensed"/>
                <a:ea typeface="+mn-ea"/>
                <a:cs typeface="+mn-cs"/>
              </a:rPr>
              <a:t>Superintendência de Economia Mineral e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4C78"/>
                </a:highlight>
                <a:uLnTx/>
                <a:uFillTx/>
                <a:latin typeface="Acumin Pro Condensed"/>
                <a:ea typeface="+mn-ea"/>
                <a:cs typeface="+mn-cs"/>
              </a:rPr>
              <a:t>Geoinformação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4C78"/>
                </a:highlight>
                <a:uLnTx/>
                <a:uFillTx/>
                <a:latin typeface="Acumin Pro Condensed"/>
                <a:ea typeface="+mn-ea"/>
                <a:cs typeface="+mn-cs"/>
              </a:rPr>
              <a:t> – SEG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0A6F94-B209-EE13-AC78-BDB4419CAB35}"/>
              </a:ext>
            </a:extLst>
          </p:cNvPr>
          <p:cNvSpPr txBox="1"/>
          <p:nvPr/>
        </p:nvSpPr>
        <p:spPr>
          <a:xfrm>
            <a:off x="4073987" y="5923741"/>
            <a:ext cx="404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Brasília, 10 de setembro de 2025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F5FA20-30EA-0C68-9CDF-50A0473EEF51}"/>
              </a:ext>
            </a:extLst>
          </p:cNvPr>
          <p:cNvSpPr txBox="1"/>
          <p:nvPr/>
        </p:nvSpPr>
        <p:spPr>
          <a:xfrm>
            <a:off x="2893443" y="3148033"/>
            <a:ext cx="6094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titillium-web"/>
              </a:rPr>
              <a:t>Comissão de Ciência, Tecnologia, Inovação e Informática do Senado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3199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40654" y="185294"/>
            <a:ext cx="70606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3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Investimentos em Pesquisa Mineral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3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e Extração</a:t>
            </a:r>
            <a:endParaRPr kumimoji="0" lang="pt-BR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C7B28E-DEED-4434-A24E-164D26F04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80" y="1521154"/>
            <a:ext cx="8270240" cy="51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2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16350" y="40116"/>
            <a:ext cx="702336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Projetos de Terras Raras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e</a:t>
            </a:r>
            <a:r>
              <a:rPr kumimoji="0" lang="pt-BR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m Argilas Iônicas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82DB40F-15FE-227E-9B0D-13BD1CA49FFA}"/>
              </a:ext>
            </a:extLst>
          </p:cNvPr>
          <p:cNvCxnSpPr>
            <a:cxnSpLocks/>
          </p:cNvCxnSpPr>
          <p:nvPr/>
        </p:nvCxnSpPr>
        <p:spPr>
          <a:xfrm>
            <a:off x="6096000" y="1621766"/>
            <a:ext cx="0" cy="4813540"/>
          </a:xfrm>
          <a:prstGeom prst="line">
            <a:avLst/>
          </a:prstGeom>
          <a:ln w="57150">
            <a:solidFill>
              <a:srgbClr val="134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37A2DA-9EDA-8DBB-DABA-C22A0B86B8BE}"/>
              </a:ext>
            </a:extLst>
          </p:cNvPr>
          <p:cNvSpPr txBox="1"/>
          <p:nvPr/>
        </p:nvSpPr>
        <p:spPr>
          <a:xfrm>
            <a:off x="6202394" y="1518048"/>
            <a:ext cx="59007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effectLst/>
              </a:rPr>
              <a:t>Minas Gerais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b="1" dirty="0" err="1">
                <a:effectLst/>
              </a:rPr>
              <a:t>Meteoric</a:t>
            </a:r>
            <a:r>
              <a:rPr lang="pt-BR" sz="1500" b="1" dirty="0">
                <a:effectLst/>
              </a:rPr>
              <a:t> </a:t>
            </a:r>
            <a:r>
              <a:rPr lang="pt-BR" sz="1500" b="1" dirty="0" err="1">
                <a:effectLst/>
              </a:rPr>
              <a:t>Resources</a:t>
            </a:r>
            <a:r>
              <a:rPr lang="pt-BR" sz="1500" b="1" dirty="0">
                <a:effectLst/>
              </a:rPr>
              <a:t> – Projeto Caldeira (ETR/Poços de Caldas)</a:t>
            </a:r>
          </a:p>
          <a:p>
            <a:r>
              <a:rPr lang="pt-BR" sz="1500" dirty="0">
                <a:effectLst/>
              </a:rPr>
              <a:t>·        Enova Mining – Projetos </a:t>
            </a:r>
            <a:r>
              <a:rPr lang="pt-BR" sz="1500" dirty="0" err="1">
                <a:effectLst/>
              </a:rPr>
              <a:t>Coda</a:t>
            </a:r>
            <a:r>
              <a:rPr lang="pt-BR" sz="1500" dirty="0">
                <a:effectLst/>
              </a:rPr>
              <a:t> e Poços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b="1" dirty="0" err="1">
                <a:effectLst/>
              </a:rPr>
              <a:t>Viridis</a:t>
            </a:r>
            <a:r>
              <a:rPr lang="pt-BR" sz="1500" b="1" dirty="0">
                <a:effectLst/>
              </a:rPr>
              <a:t> Mining </a:t>
            </a:r>
            <a:r>
              <a:rPr lang="pt-BR" sz="1500" b="1" dirty="0" err="1">
                <a:effectLst/>
              </a:rPr>
              <a:t>and</a:t>
            </a:r>
            <a:r>
              <a:rPr lang="pt-BR" sz="1500" b="1" dirty="0">
                <a:effectLst/>
              </a:rPr>
              <a:t> Minerals – Projeto </a:t>
            </a:r>
            <a:r>
              <a:rPr lang="pt-BR" sz="1500" b="1" dirty="0" err="1">
                <a:effectLst/>
              </a:rPr>
              <a:t>Colossus</a:t>
            </a:r>
            <a:r>
              <a:rPr lang="pt-BR" sz="1500" b="1" dirty="0">
                <a:effectLst/>
              </a:rPr>
              <a:t> (Poços de Caldas)</a:t>
            </a:r>
          </a:p>
          <a:p>
            <a:r>
              <a:rPr lang="pt-BR" sz="1500" dirty="0">
                <a:effectLst/>
              </a:rPr>
              <a:t>·        Terra Brasil – Patos de Minas/Presidente Olegário</a:t>
            </a:r>
          </a:p>
          <a:p>
            <a:r>
              <a:rPr lang="pt-BR" sz="1500" dirty="0">
                <a:effectLst/>
              </a:rPr>
              <a:t>·        Saint George Mining (antiga MBAC) – Projeto Araxá</a:t>
            </a:r>
          </a:p>
          <a:p>
            <a:r>
              <a:rPr lang="pt-BR" sz="1500" dirty="0">
                <a:effectLst/>
              </a:rPr>
              <a:t>·        Harvest – Projeto Arapuá (ETR como nova substância)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Bemisa</a:t>
            </a:r>
            <a:r>
              <a:rPr lang="pt-BR" sz="1500" dirty="0">
                <a:effectLst/>
              </a:rPr>
              <a:t> – Projeto Bambuí (Carmo do Parnaíba, Arapuá, Matutina, Tiros)</a:t>
            </a:r>
          </a:p>
          <a:p>
            <a:r>
              <a:rPr lang="pt-BR" sz="1500" dirty="0">
                <a:effectLst/>
              </a:rPr>
              <a:t>·        Axel REE – Projetos Caladão e Caldas (ETR)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Equinox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Resources</a:t>
            </a:r>
            <a:r>
              <a:rPr lang="pt-BR" sz="1500" dirty="0">
                <a:effectLst/>
              </a:rPr>
              <a:t> – Projeto Mata da Corda (Patos de Minas)</a:t>
            </a:r>
          </a:p>
          <a:p>
            <a:r>
              <a:rPr lang="pt-BR" sz="1500" dirty="0">
                <a:effectLst/>
              </a:rPr>
              <a:t>·        Summit Minerals – Projetos </a:t>
            </a:r>
            <a:r>
              <a:rPr lang="pt-BR" sz="1500" dirty="0" err="1">
                <a:effectLst/>
              </a:rPr>
              <a:t>Aratapira</a:t>
            </a:r>
            <a:r>
              <a:rPr lang="pt-BR" sz="1500" dirty="0">
                <a:effectLst/>
              </a:rPr>
              <a:t> e T1-T2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Resouro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Strategic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Metals</a:t>
            </a:r>
            <a:r>
              <a:rPr lang="pt-BR" sz="1500" dirty="0">
                <a:effectLst/>
              </a:rPr>
              <a:t> – Projeto Tiros (Titânio/Terras Raras)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Perpetual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Resources</a:t>
            </a:r>
            <a:r>
              <a:rPr lang="pt-BR" sz="1500" dirty="0">
                <a:effectLst/>
              </a:rPr>
              <a:t> – Projeto Raptor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OzAurum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Resources</a:t>
            </a:r>
            <a:r>
              <a:rPr lang="pt-BR" sz="1500" dirty="0">
                <a:effectLst/>
              </a:rPr>
              <a:t> – Projeto Salitre</a:t>
            </a:r>
          </a:p>
          <a:p>
            <a:r>
              <a:rPr lang="pt-BR" sz="1500" b="1" dirty="0">
                <a:effectLst/>
              </a:rPr>
              <a:t>Paraíba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Summit Minerals – Projeto </a:t>
            </a:r>
            <a:r>
              <a:rPr lang="pt-BR" sz="1500" dirty="0" err="1">
                <a:effectLst/>
              </a:rPr>
              <a:t>Juazerinho</a:t>
            </a:r>
            <a:endParaRPr lang="pt-BR" sz="1500" dirty="0">
              <a:effectLst/>
            </a:endParaRPr>
          </a:p>
          <a:p>
            <a:r>
              <a:rPr lang="pt-BR" sz="1500" b="1" dirty="0">
                <a:effectLst/>
              </a:rPr>
              <a:t>Piauí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Axel REE – Projeto Corrente</a:t>
            </a:r>
          </a:p>
          <a:p>
            <a:r>
              <a:rPr lang="pt-BR" sz="1500" b="1" dirty="0">
                <a:effectLst/>
              </a:rPr>
              <a:t>Tocantins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b="1" dirty="0">
                <a:effectLst/>
              </a:rPr>
              <a:t>Mineração Serra Verde (Jaú do Tocantins/Palmeirópolis)</a:t>
            </a:r>
          </a:p>
          <a:p>
            <a:r>
              <a:rPr lang="pt-BR" sz="1500" dirty="0">
                <a:effectLst/>
              </a:rPr>
              <a:t>·        Alvo Minerals – Projeto </a:t>
            </a:r>
            <a:r>
              <a:rPr lang="pt-BR" sz="1500" dirty="0" err="1">
                <a:effectLst/>
              </a:rPr>
              <a:t>Bluebush</a:t>
            </a:r>
            <a:r>
              <a:rPr lang="pt-BR" sz="1500" dirty="0">
                <a:effectLst/>
              </a:rPr>
              <a:t> (Palmeirópolis)</a:t>
            </a:r>
            <a:endParaRPr lang="pt-BR" sz="15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D4BDB8-0B6C-AB6C-C646-B606AE9C7B30}"/>
              </a:ext>
            </a:extLst>
          </p:cNvPr>
          <p:cNvSpPr txBox="1"/>
          <p:nvPr/>
        </p:nvSpPr>
        <p:spPr>
          <a:xfrm>
            <a:off x="88875" y="1531930"/>
            <a:ext cx="59007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effectLst/>
              </a:rPr>
              <a:t>Amazonas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Brazilian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Critical</a:t>
            </a:r>
            <a:r>
              <a:rPr lang="pt-BR" sz="1500" dirty="0">
                <a:effectLst/>
              </a:rPr>
              <a:t> Minerals – Projetos Apuí e Ema (</a:t>
            </a:r>
            <a:r>
              <a:rPr lang="pt-BR" sz="1500" dirty="0" err="1">
                <a:effectLst/>
              </a:rPr>
              <a:t>ETRs</a:t>
            </a:r>
            <a:r>
              <a:rPr lang="pt-BR" sz="1500" dirty="0">
                <a:effectLst/>
              </a:rPr>
              <a:t>)</a:t>
            </a:r>
          </a:p>
          <a:p>
            <a:r>
              <a:rPr lang="pt-BR" sz="1500" b="1" dirty="0">
                <a:effectLst/>
              </a:rPr>
              <a:t>Bahia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Brazilian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Rare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Earths</a:t>
            </a:r>
            <a:r>
              <a:rPr lang="pt-BR" sz="1500" dirty="0">
                <a:effectLst/>
              </a:rPr>
              <a:t> – Projeto Monte Alto (Jequié)/Borborema Mineração (monazita/argilas iônicas)/Projeto Sulista (</a:t>
            </a:r>
            <a:r>
              <a:rPr lang="pt-BR" sz="1500" dirty="0" err="1">
                <a:effectLst/>
              </a:rPr>
              <a:t>ETRs</a:t>
            </a:r>
            <a:r>
              <a:rPr lang="pt-BR" sz="1500" dirty="0">
                <a:effectLst/>
              </a:rPr>
              <a:t>)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Equinox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Resources</a:t>
            </a:r>
            <a:r>
              <a:rPr lang="pt-BR" sz="1500" dirty="0">
                <a:effectLst/>
              </a:rPr>
              <a:t> – Projeto Campo Grande (Jequié)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Multiverse</a:t>
            </a:r>
            <a:r>
              <a:rPr lang="pt-BR" sz="1500" dirty="0">
                <a:effectLst/>
              </a:rPr>
              <a:t> Mineração – Projeto Terras Raras Bahia (Itamaraju)</a:t>
            </a:r>
          </a:p>
          <a:p>
            <a:r>
              <a:rPr lang="pt-BR" sz="1500" dirty="0">
                <a:effectLst/>
              </a:rPr>
              <a:t>·        Australian Mines – Projeto Jequié</a:t>
            </a:r>
          </a:p>
          <a:p>
            <a:r>
              <a:rPr lang="pt-BR" sz="1500" dirty="0">
                <a:effectLst/>
              </a:rPr>
              <a:t>·        Gold Mountain – Projeto Down </a:t>
            </a:r>
            <a:r>
              <a:rPr lang="pt-BR" sz="1500" dirty="0" err="1">
                <a:effectLst/>
              </a:rPr>
              <a:t>Under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Energy </a:t>
            </a:r>
            <a:r>
              <a:rPr lang="pt-BR" sz="1500" dirty="0" err="1">
                <a:effectLst/>
              </a:rPr>
              <a:t>Fuels</a:t>
            </a:r>
            <a:r>
              <a:rPr lang="pt-BR" sz="1500" dirty="0">
                <a:effectLst/>
              </a:rPr>
              <a:t> Urânio – Projeto Bahia (monazita/Prado, Alcobaça e Caravelas)</a:t>
            </a:r>
          </a:p>
          <a:p>
            <a:r>
              <a:rPr lang="pt-BR" sz="1500" dirty="0">
                <a:effectLst/>
              </a:rPr>
              <a:t>·        Mineradora Tabuleiro/SENAI CIMATEC – Projeto Terras Raras (Camaçari)</a:t>
            </a:r>
          </a:p>
          <a:p>
            <a:r>
              <a:rPr lang="pt-BR" sz="1500" b="1" dirty="0">
                <a:effectLst/>
              </a:rPr>
              <a:t>Goiás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Aclara </a:t>
            </a:r>
            <a:r>
              <a:rPr lang="pt-BR" sz="1500" dirty="0" err="1">
                <a:effectLst/>
              </a:rPr>
              <a:t>Resources</a:t>
            </a:r>
            <a:r>
              <a:rPr lang="pt-BR" sz="1500" dirty="0">
                <a:effectLst/>
              </a:rPr>
              <a:t> (</a:t>
            </a:r>
            <a:r>
              <a:rPr lang="pt-BR" sz="1500" dirty="0" err="1">
                <a:effectLst/>
              </a:rPr>
              <a:t>Hochschild</a:t>
            </a:r>
            <a:r>
              <a:rPr lang="pt-BR" sz="1500" dirty="0">
                <a:effectLst/>
              </a:rPr>
              <a:t> Mining) – Projeto Carina (Nova Roma)</a:t>
            </a:r>
          </a:p>
          <a:p>
            <a:r>
              <a:rPr lang="pt-BR" sz="1500" dirty="0">
                <a:effectLst/>
              </a:rPr>
              <a:t>·        Alvo Minerals – Projeto Terras Raras (Iporá)</a:t>
            </a:r>
          </a:p>
          <a:p>
            <a:r>
              <a:rPr lang="pt-BR" sz="1500" dirty="0">
                <a:effectLst/>
              </a:rPr>
              <a:t>·        Appia </a:t>
            </a:r>
            <a:r>
              <a:rPr lang="pt-BR" sz="1500" dirty="0" err="1">
                <a:effectLst/>
              </a:rPr>
              <a:t>Rare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Earths</a:t>
            </a:r>
            <a:r>
              <a:rPr lang="pt-BR" sz="1500" dirty="0">
                <a:effectLst/>
              </a:rPr>
              <a:t> &amp; </a:t>
            </a:r>
            <a:r>
              <a:rPr lang="pt-BR" sz="1500" dirty="0" err="1">
                <a:effectLst/>
              </a:rPr>
              <a:t>Uranium</a:t>
            </a:r>
            <a:r>
              <a:rPr lang="pt-BR" sz="1500" dirty="0">
                <a:effectLst/>
              </a:rPr>
              <a:t> – Projeto Cachoeirinha PCH (Iporá)</a:t>
            </a:r>
          </a:p>
          <a:p>
            <a:r>
              <a:rPr lang="pt-BR" sz="1500" dirty="0">
                <a:effectLst/>
              </a:rPr>
              <a:t>·        </a:t>
            </a:r>
            <a:r>
              <a:rPr lang="pt-BR" sz="1500" dirty="0" err="1">
                <a:effectLst/>
              </a:rPr>
              <a:t>OzAurum</a:t>
            </a:r>
            <a:r>
              <a:rPr lang="pt-BR" sz="1500" dirty="0">
                <a:effectLst/>
              </a:rPr>
              <a:t> </a:t>
            </a:r>
            <a:r>
              <a:rPr lang="pt-BR" sz="1500" dirty="0" err="1">
                <a:effectLst/>
              </a:rPr>
              <a:t>Resources</a:t>
            </a:r>
            <a:r>
              <a:rPr lang="pt-BR" sz="1500" dirty="0">
                <a:effectLst/>
              </a:rPr>
              <a:t>– Projeto Catalão</a:t>
            </a:r>
          </a:p>
          <a:p>
            <a:r>
              <a:rPr lang="pt-BR" sz="1500" b="1" dirty="0">
                <a:effectLst/>
              </a:rPr>
              <a:t>Mato Grosso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Axel REE – Projeto Itiquira</a:t>
            </a:r>
          </a:p>
          <a:p>
            <a:r>
              <a:rPr lang="pt-BR" sz="1500" b="1" dirty="0">
                <a:effectLst/>
              </a:rPr>
              <a:t>Rio Grande do Norte</a:t>
            </a:r>
            <a:endParaRPr lang="pt-BR" sz="1500" dirty="0">
              <a:effectLst/>
            </a:endParaRPr>
          </a:p>
          <a:p>
            <a:r>
              <a:rPr lang="pt-BR" sz="1500" dirty="0">
                <a:effectLst/>
              </a:rPr>
              <a:t>·        Summit Minerals – Projeto Equador</a:t>
            </a:r>
          </a:p>
        </p:txBody>
      </p:sp>
    </p:spTree>
    <p:extLst>
      <p:ext uri="{BB962C8B-B14F-4D97-AF65-F5344CB8AC3E}">
        <p14:creationId xmlns:p14="http://schemas.microsoft.com/office/powerpoint/2010/main" val="186030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16350" y="77824"/>
            <a:ext cx="702336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Projetos de Terras Raras em </a:t>
            </a:r>
            <a:r>
              <a:rPr lang="pt-BR" sz="44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Rochas Ígneas e Monazita</a:t>
            </a:r>
            <a:endParaRPr kumimoji="0" lang="pt-BR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pic>
        <p:nvPicPr>
          <p:cNvPr id="2" name="Imagem 1" descr="mercado-figura1">
            <a:extLst>
              <a:ext uri="{FF2B5EF4-FFF2-40B4-BE49-F238E27FC236}">
                <a16:creationId xmlns:a16="http://schemas.microsoft.com/office/drawing/2014/main" id="{173CF4EA-3970-6FCA-5AC3-CCECA744E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/>
          <a:stretch/>
        </p:blipFill>
        <p:spPr bwMode="auto">
          <a:xfrm>
            <a:off x="69578" y="1664010"/>
            <a:ext cx="6779178" cy="4331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B9D950-1DFB-F294-F66D-1D6887F61DD0}"/>
              </a:ext>
            </a:extLst>
          </p:cNvPr>
          <p:cNvSpPr txBox="1"/>
          <p:nvPr/>
        </p:nvSpPr>
        <p:spPr>
          <a:xfrm>
            <a:off x="411886" y="6127875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777676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Mapa do Brasil com as principais ocorrências de </a:t>
            </a:r>
            <a:r>
              <a:rPr lang="pt-BR" sz="1200" dirty="0" err="1">
                <a:solidFill>
                  <a:srgbClr val="777676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ETRs</a:t>
            </a:r>
            <a:r>
              <a:rPr lang="pt-BR" sz="1200" dirty="0">
                <a:solidFill>
                  <a:srgbClr val="777676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 Fonte: SGB/CGEE (2013)</a:t>
            </a: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87C393F-D644-3D72-AAAA-0421BA2C125F}"/>
              </a:ext>
            </a:extLst>
          </p:cNvPr>
          <p:cNvSpPr txBox="1"/>
          <p:nvPr/>
        </p:nvSpPr>
        <p:spPr>
          <a:xfrm>
            <a:off x="6693032" y="1729044"/>
            <a:ext cx="288760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400" b="1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Amazonas</a:t>
            </a:r>
            <a:endParaRPr lang="pt-BR" sz="14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+mj-lt"/>
              </a:rPr>
              <a:t>Mineração Taboca – Projeto Pitinga </a:t>
            </a:r>
            <a:r>
              <a:rPr lang="pt-BR" sz="1300" dirty="0">
                <a:solidFill>
                  <a:srgbClr val="000000"/>
                </a:solidFill>
                <a:latin typeface="+mj-lt"/>
              </a:rPr>
              <a:t>(Presidente Figueiredo)</a:t>
            </a:r>
            <a:endParaRPr lang="pt-BR" sz="13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400" b="1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Bahia</a:t>
            </a:r>
            <a:endParaRPr lang="pt-BR" sz="14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Energy </a:t>
            </a: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Fuels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Brazil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Ltda – Monazita (Prado/Caravelas)</a:t>
            </a:r>
            <a:endParaRPr lang="pt-BR" sz="13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400" b="1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Goiás</a:t>
            </a:r>
            <a:endParaRPr lang="pt-BR" sz="14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Mosaic (Catalão)</a:t>
            </a:r>
            <a:endParaRPr lang="pt-BR" sz="13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CMOC - Monazita em rejeitos (Catalão)</a:t>
            </a:r>
            <a:endParaRPr lang="pt-BR" sz="13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400" b="1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Minas</a:t>
            </a:r>
            <a:r>
              <a:rPr lang="pt-BR" sz="1300" b="1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400" b="1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Gerais</a:t>
            </a:r>
            <a:endParaRPr lang="pt-BR" sz="1400" b="0" i="0" u="none" strike="noStrike" dirty="0">
              <a:effectLst/>
              <a:latin typeface="+mj-lt"/>
            </a:endParaRPr>
          </a:p>
          <a:p>
            <a:pPr fontAlgn="ctr"/>
            <a:r>
              <a:rPr lang="pt-BR" sz="1300" dirty="0">
                <a:solidFill>
                  <a:srgbClr val="000000"/>
                </a:solidFill>
                <a:latin typeface="+mj-lt"/>
              </a:rPr>
              <a:t>Mosaic (Araxá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/Tapira) </a:t>
            </a:r>
            <a:endParaRPr lang="pt-BR" sz="13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Saint George Mining - Nióbio e ETR (Araxá) </a:t>
            </a:r>
            <a:endParaRPr lang="pt-BR" sz="1300" b="0" i="0" u="none" strike="noStrike" dirty="0">
              <a:effectLst/>
              <a:latin typeface="+mj-lt"/>
            </a:endParaRPr>
          </a:p>
          <a:p>
            <a:pPr fontAlgn="ctr"/>
            <a:r>
              <a:rPr lang="pt-BR" sz="1300" dirty="0">
                <a:solidFill>
                  <a:srgbClr val="000000"/>
                </a:solidFill>
                <a:latin typeface="+mj-lt"/>
              </a:rPr>
              <a:t>CBMM – ETR em r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ejeitos de </a:t>
            </a: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Nb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+mj-lt"/>
              </a:rPr>
              <a:t>(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Araxá)</a:t>
            </a:r>
            <a:endParaRPr lang="pt-BR" sz="13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Foxfire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Metals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(Araçuaí/Vale do Lítio) – Lítio/</a:t>
            </a: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ETRs</a:t>
            </a:r>
            <a:endParaRPr lang="pt-BR" sz="1300" b="0" i="0" u="none" strike="noStrike" dirty="0">
              <a:effectLst/>
              <a:latin typeface="+mj-lt"/>
            </a:endParaRPr>
          </a:p>
          <a:p>
            <a:pPr fontAlgn="ctr"/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Mineração Terras Raras - </a:t>
            </a:r>
            <a:r>
              <a:rPr lang="pt-BR" sz="1300" dirty="0">
                <a:solidFill>
                  <a:srgbClr val="000000"/>
                </a:solidFill>
                <a:latin typeface="+mj-lt"/>
              </a:rPr>
              <a:t>Projeto Morro do Ferro (Poços de Caldas) </a:t>
            </a:r>
            <a:endParaRPr lang="pt-BR" sz="1300" b="0" i="0" u="none" strike="noStrike" dirty="0">
              <a:effectLst/>
              <a:latin typeface="+mj-lt"/>
            </a:endParaRPr>
          </a:p>
          <a:p>
            <a:pPr fontAlgn="ctr"/>
            <a:r>
              <a:rPr lang="pt-BR" sz="1300" dirty="0">
                <a:solidFill>
                  <a:srgbClr val="000000"/>
                </a:solidFill>
                <a:latin typeface="+mj-lt"/>
              </a:rPr>
              <a:t>INB – rejeitos com ETR (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Poços de Caldas) </a:t>
            </a:r>
            <a:endParaRPr lang="pt-BR" sz="1300" b="0" i="0" u="none" strike="noStrike" dirty="0">
              <a:effectLst/>
              <a:latin typeface="+mj-lt"/>
            </a:endParaRPr>
          </a:p>
          <a:p>
            <a:pPr fontAlgn="ctr"/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Mosaic/Rainbow </a:t>
            </a: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Rare</a:t>
            </a:r>
            <a:r>
              <a:rPr lang="pt-BR" sz="1300" dirty="0">
                <a:solidFill>
                  <a:srgbClr val="000000"/>
                </a:solidFill>
                <a:latin typeface="+mj-lt"/>
              </a:rPr>
              <a:t> Earth (Joint Venture) – Rejeitos do </a:t>
            </a:r>
            <a:r>
              <a:rPr lang="pt-BR" sz="1300" dirty="0" err="1">
                <a:solidFill>
                  <a:srgbClr val="000000"/>
                </a:solidFill>
                <a:latin typeface="+mj-lt"/>
              </a:rPr>
              <a:t>fosfogesso</a:t>
            </a:r>
            <a:r>
              <a:rPr lang="pt-BR" sz="13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Uberaba</a:t>
            </a:r>
            <a:r>
              <a:rPr lang="pt-BR" sz="1300" dirty="0">
                <a:solidFill>
                  <a:srgbClr val="000000"/>
                </a:solidFill>
                <a:latin typeface="+mj-lt"/>
              </a:rPr>
              <a:t>)</a:t>
            </a:r>
            <a:endParaRPr lang="pt-BR" sz="1300" b="0" i="0" u="none" strike="noStrike" dirty="0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kern="1200" dirty="0" err="1">
                <a:solidFill>
                  <a:srgbClr val="000000"/>
                </a:solidFill>
                <a:effectLst/>
                <a:latin typeface="+mj-lt"/>
              </a:rPr>
              <a:t>Placers</a:t>
            </a:r>
            <a:r>
              <a:rPr lang="pt-BR" sz="1300" b="0" i="0" u="none" strike="noStrike" kern="1200" dirty="0">
                <a:solidFill>
                  <a:srgbClr val="000000"/>
                </a:solidFill>
                <a:effectLst/>
                <a:latin typeface="+mj-lt"/>
              </a:rPr>
              <a:t> fluviais (São Gonçalo do Sapucaí)</a:t>
            </a:r>
            <a:endParaRPr lang="pt-BR" sz="1300" b="0" i="0" u="none" strike="noStrike" dirty="0">
              <a:effectLst/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A16C95F-D6FE-BF5A-0BF1-3A8D4412BD6F}"/>
              </a:ext>
            </a:extLst>
          </p:cNvPr>
          <p:cNvSpPr txBox="1"/>
          <p:nvPr/>
        </p:nvSpPr>
        <p:spPr>
          <a:xfrm>
            <a:off x="9580633" y="2136818"/>
            <a:ext cx="25835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effectLst/>
                <a:latin typeface="+mj-lt"/>
              </a:rPr>
              <a:t>São</a:t>
            </a:r>
            <a:r>
              <a:rPr lang="pt-BR" sz="1300" b="1" dirty="0">
                <a:effectLst/>
                <a:latin typeface="+mj-lt"/>
              </a:rPr>
              <a:t> </a:t>
            </a:r>
            <a:r>
              <a:rPr lang="pt-BR" sz="1400" b="1" dirty="0">
                <a:effectLst/>
                <a:latin typeface="+mj-lt"/>
              </a:rPr>
              <a:t>Paulo</a:t>
            </a:r>
            <a:endParaRPr lang="pt-BR" sz="1400" dirty="0">
              <a:effectLst/>
              <a:latin typeface="+mj-lt"/>
            </a:endParaRPr>
          </a:p>
          <a:p>
            <a:r>
              <a:rPr lang="pt-BR" sz="1300" dirty="0">
                <a:effectLst/>
                <a:latin typeface="+mj-lt"/>
              </a:rPr>
              <a:t>Barra do Itapirapuã</a:t>
            </a:r>
          </a:p>
          <a:p>
            <a:r>
              <a:rPr lang="pt-BR" sz="1300" dirty="0">
                <a:effectLst/>
                <a:latin typeface="+mj-lt"/>
              </a:rPr>
              <a:t>Jacupiranga</a:t>
            </a:r>
          </a:p>
          <a:p>
            <a:r>
              <a:rPr lang="pt-BR" sz="1300" dirty="0">
                <a:effectLst/>
                <a:latin typeface="+mj-lt"/>
              </a:rPr>
              <a:t>Juquiá</a:t>
            </a:r>
          </a:p>
          <a:p>
            <a:r>
              <a:rPr lang="pt-BR" sz="1400" b="1" dirty="0">
                <a:effectLst/>
                <a:latin typeface="+mj-lt"/>
              </a:rPr>
              <a:t>Pará</a:t>
            </a:r>
            <a:endParaRPr lang="pt-BR" sz="1400" dirty="0">
              <a:effectLst/>
              <a:latin typeface="+mj-lt"/>
            </a:endParaRPr>
          </a:p>
          <a:p>
            <a:r>
              <a:rPr lang="pt-BR" sz="1300" dirty="0" err="1">
                <a:effectLst/>
                <a:latin typeface="+mj-lt"/>
              </a:rPr>
              <a:t>Maicuru</a:t>
            </a:r>
            <a:endParaRPr lang="pt-BR" sz="1300" dirty="0">
              <a:effectLst/>
              <a:latin typeface="+mj-lt"/>
            </a:endParaRPr>
          </a:p>
          <a:p>
            <a:r>
              <a:rPr lang="pt-BR" sz="1400" b="1" dirty="0">
                <a:effectLst/>
                <a:latin typeface="+mj-lt"/>
              </a:rPr>
              <a:t>Paraná</a:t>
            </a:r>
            <a:endParaRPr lang="pt-BR" sz="1400" dirty="0">
              <a:effectLst/>
              <a:latin typeface="+mj-lt"/>
            </a:endParaRPr>
          </a:p>
          <a:p>
            <a:r>
              <a:rPr lang="pt-BR" sz="1300" dirty="0">
                <a:effectLst/>
                <a:latin typeface="+mj-lt"/>
              </a:rPr>
              <a:t>Mato Preto</a:t>
            </a:r>
          </a:p>
          <a:p>
            <a:r>
              <a:rPr lang="pt-BR" sz="1400" b="1" dirty="0">
                <a:effectLst/>
                <a:latin typeface="+mj-lt"/>
              </a:rPr>
              <a:t>Rondônia</a:t>
            </a:r>
            <a:endParaRPr lang="pt-BR" sz="1400" dirty="0">
              <a:effectLst/>
              <a:latin typeface="+mj-lt"/>
            </a:endParaRPr>
          </a:p>
          <a:p>
            <a:r>
              <a:rPr lang="pt-BR" sz="1300" dirty="0">
                <a:latin typeface="+mj-lt"/>
              </a:rPr>
              <a:t>Canada </a:t>
            </a:r>
            <a:r>
              <a:rPr lang="pt-BR" sz="1300" dirty="0" err="1">
                <a:latin typeface="+mj-lt"/>
              </a:rPr>
              <a:t>Rare</a:t>
            </a:r>
            <a:r>
              <a:rPr lang="pt-BR" sz="1300" dirty="0">
                <a:latin typeface="+mj-lt"/>
              </a:rPr>
              <a:t> Earth </a:t>
            </a:r>
            <a:r>
              <a:rPr lang="pt-BR" sz="1300" dirty="0" err="1">
                <a:latin typeface="+mj-lt"/>
              </a:rPr>
              <a:t>Corp</a:t>
            </a:r>
            <a:r>
              <a:rPr lang="pt-BR" sz="1300" dirty="0">
                <a:latin typeface="+mj-lt"/>
              </a:rPr>
              <a:t>. – Rejeitos do garimpo de cassiterita Bom Futuro (</a:t>
            </a:r>
            <a:r>
              <a:rPr lang="pt-BR" sz="1300" dirty="0">
                <a:effectLst/>
                <a:latin typeface="+mj-lt"/>
              </a:rPr>
              <a:t>Ariquemes)</a:t>
            </a:r>
          </a:p>
          <a:p>
            <a:r>
              <a:rPr lang="pt-BR" sz="1400" b="1" dirty="0">
                <a:effectLst/>
                <a:latin typeface="+mj-lt"/>
              </a:rPr>
              <a:t>Tocantins</a:t>
            </a:r>
            <a:endParaRPr lang="pt-BR" sz="1400" dirty="0">
              <a:effectLst/>
              <a:latin typeface="+mj-lt"/>
            </a:endParaRPr>
          </a:p>
          <a:p>
            <a:r>
              <a:rPr lang="pt-BR" sz="1300" dirty="0">
                <a:effectLst/>
                <a:latin typeface="+mj-lt"/>
              </a:rPr>
              <a:t>Peixe</a:t>
            </a:r>
          </a:p>
          <a:p>
            <a:r>
              <a:rPr lang="pt-BR" sz="1400" b="1" dirty="0">
                <a:effectLst/>
                <a:latin typeface="+mj-lt"/>
              </a:rPr>
              <a:t>Diversos</a:t>
            </a:r>
            <a:endParaRPr lang="pt-BR" sz="1400" dirty="0">
              <a:effectLst/>
              <a:latin typeface="+mj-lt"/>
            </a:endParaRPr>
          </a:p>
          <a:p>
            <a:r>
              <a:rPr lang="pt-BR" sz="1300" dirty="0">
                <a:effectLst/>
                <a:latin typeface="+mj-lt"/>
              </a:rPr>
              <a:t>ES/BA/RJ etc. – </a:t>
            </a:r>
            <a:r>
              <a:rPr lang="pt-BR" sz="1300" dirty="0" err="1">
                <a:effectLst/>
                <a:latin typeface="+mj-lt"/>
              </a:rPr>
              <a:t>Placers</a:t>
            </a:r>
            <a:r>
              <a:rPr lang="pt-BR" sz="1300" dirty="0">
                <a:effectLst/>
                <a:latin typeface="+mj-lt"/>
              </a:rPr>
              <a:t> marinhos</a:t>
            </a:r>
            <a:endParaRPr lang="pt-BR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42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317385" y="0"/>
            <a:ext cx="7143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Empresas listadas na Bolsa de Toronto – TSX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B1FAEA-4D7A-7582-C431-C851765121F2}"/>
              </a:ext>
            </a:extLst>
          </p:cNvPr>
          <p:cNvSpPr txBox="1"/>
          <p:nvPr/>
        </p:nvSpPr>
        <p:spPr>
          <a:xfrm>
            <a:off x="236281" y="2790735"/>
            <a:ext cx="25435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Appia </a:t>
            </a:r>
            <a:r>
              <a:rPr lang="pt-BR" b="1" i="0" dirty="0" err="1">
                <a:effectLst/>
                <a:latin typeface="Segoe Sans"/>
              </a:rPr>
              <a:t>Rare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Earths</a:t>
            </a:r>
            <a:r>
              <a:rPr lang="pt-BR" b="1" i="0" dirty="0">
                <a:effectLst/>
                <a:latin typeface="Segoe Sans"/>
              </a:rPr>
              <a:t> &amp; </a:t>
            </a:r>
            <a:r>
              <a:rPr lang="pt-BR" b="1" i="0" dirty="0" err="1">
                <a:effectLst/>
                <a:latin typeface="Segoe Sans"/>
              </a:rPr>
              <a:t>Uranium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Corp</a:t>
            </a:r>
            <a:r>
              <a:rPr lang="pt-BR" b="1" i="0" dirty="0">
                <a:effectLst/>
                <a:latin typeface="Segoe Sans"/>
              </a:rPr>
              <a:t>. (CSE: API)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PCH REE </a:t>
            </a:r>
            <a:r>
              <a:rPr lang="pt-BR" dirty="0">
                <a:latin typeface="Segoe Sans"/>
              </a:rPr>
              <a:t>(Iporá/GO)</a:t>
            </a:r>
            <a:endParaRPr lang="pt-BR" b="0" i="0" dirty="0">
              <a:effectLst/>
              <a:latin typeface="Segoe Sans"/>
            </a:endParaRP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Neodímio, praseodímio, térbio e disprósio e Urânio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Status</a:t>
            </a:r>
            <a:r>
              <a:rPr lang="pt-BR" b="0" i="0" dirty="0">
                <a:effectLst/>
                <a:latin typeface="Segoe Sans"/>
              </a:rPr>
              <a:t>: Exploração ativa; venda de 45% do projeto anunciada em setembro de 2025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DE2BCE-F0B2-23BB-6858-41138FE11158}"/>
              </a:ext>
            </a:extLst>
          </p:cNvPr>
          <p:cNvSpPr txBox="1"/>
          <p:nvPr/>
        </p:nvSpPr>
        <p:spPr>
          <a:xfrm>
            <a:off x="2926732" y="2929234"/>
            <a:ext cx="26724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Canada </a:t>
            </a:r>
            <a:r>
              <a:rPr lang="pt-BR" b="1" i="0" dirty="0" err="1">
                <a:effectLst/>
                <a:latin typeface="Segoe Sans"/>
              </a:rPr>
              <a:t>Rare</a:t>
            </a:r>
            <a:r>
              <a:rPr lang="pt-BR" b="1" i="0" dirty="0">
                <a:effectLst/>
                <a:latin typeface="Segoe Sans"/>
              </a:rPr>
              <a:t> Earth Corporation (TSX.V: LL)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Bom Futuro (Ariquemes/RO)</a:t>
            </a:r>
          </a:p>
          <a:p>
            <a:r>
              <a:rPr lang="pt-BR" b="1" i="0" dirty="0">
                <a:effectLst/>
                <a:latin typeface="Segoe Sans"/>
              </a:rPr>
              <a:t>Mineralização </a:t>
            </a:r>
            <a:r>
              <a:rPr lang="pt-BR" b="0" i="0" dirty="0">
                <a:effectLst/>
                <a:latin typeface="Segoe Sans"/>
              </a:rPr>
              <a:t>: </a:t>
            </a:r>
            <a:r>
              <a:rPr lang="pt-BR" dirty="0">
                <a:latin typeface="Segoe Sans"/>
              </a:rPr>
              <a:t>Rejeitos de estanho, Cassiterita</a:t>
            </a:r>
            <a:r>
              <a:rPr lang="pt-BR" b="0" i="0" dirty="0">
                <a:effectLst/>
                <a:latin typeface="Segoe Sans"/>
              </a:rPr>
              <a:t>, zircão, ilmenita e ETR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Status</a:t>
            </a:r>
            <a:r>
              <a:rPr lang="pt-BR" b="0" i="0" dirty="0">
                <a:effectLst/>
                <a:latin typeface="Segoe Sans"/>
              </a:rPr>
              <a:t>: Desenvolvimento de planta de processamento e refino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734A41-F63F-CC64-81B3-68DDC464E9F9}"/>
              </a:ext>
            </a:extLst>
          </p:cNvPr>
          <p:cNvSpPr txBox="1"/>
          <p:nvPr/>
        </p:nvSpPr>
        <p:spPr>
          <a:xfrm>
            <a:off x="5746073" y="2964794"/>
            <a:ext cx="27680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Resouro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Strategic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Metals</a:t>
            </a:r>
            <a:r>
              <a:rPr lang="pt-BR" b="1" i="0" dirty="0">
                <a:effectLst/>
                <a:latin typeface="Segoe Sans"/>
              </a:rPr>
              <a:t> (TSX: RSM)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Projeto: </a:t>
            </a:r>
            <a:r>
              <a:rPr lang="pt-BR" i="0" dirty="0">
                <a:effectLst/>
                <a:latin typeface="Segoe Sans"/>
              </a:rPr>
              <a:t>Tiros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i="0" dirty="0">
                <a:effectLst/>
                <a:latin typeface="Segoe Sans"/>
              </a:rPr>
              <a:t>(Tiros/MG)</a:t>
            </a:r>
          </a:p>
          <a:p>
            <a:r>
              <a:rPr lang="pt-BR" b="1" i="0" dirty="0">
                <a:effectLst/>
                <a:latin typeface="Segoe Sans"/>
              </a:rPr>
              <a:t>Mineralização: </a:t>
            </a:r>
            <a:r>
              <a:rPr lang="pt-BR" dirty="0">
                <a:latin typeface="Segoe Sans"/>
              </a:rPr>
              <a:t>ETR e titânio </a:t>
            </a:r>
            <a:endParaRPr lang="pt-BR" b="0" i="0" dirty="0">
              <a:effectLst/>
              <a:latin typeface="Segoe Sans"/>
            </a:endParaRPr>
          </a:p>
          <a:p>
            <a:pPr algn="l"/>
            <a:r>
              <a:rPr lang="pt-BR" b="1" dirty="0">
                <a:latin typeface="Segoe Sans"/>
              </a:rPr>
              <a:t>Projeto:</a:t>
            </a:r>
          </a:p>
          <a:p>
            <a:pPr algn="l"/>
            <a:r>
              <a:rPr lang="pt-BR" i="0" dirty="0">
                <a:effectLst/>
                <a:latin typeface="Segoe Sans"/>
              </a:rPr>
              <a:t>Novo Mundo</a:t>
            </a:r>
            <a:r>
              <a:rPr lang="pt-BR" b="0" i="0" dirty="0">
                <a:effectLst/>
                <a:latin typeface="Segoe Sans"/>
              </a:rPr>
              <a:t> (Novo Mundo/MT)</a:t>
            </a:r>
          </a:p>
          <a:p>
            <a:r>
              <a:rPr lang="pt-BR" b="1" i="0" dirty="0">
                <a:effectLst/>
                <a:latin typeface="Segoe Sans"/>
              </a:rPr>
              <a:t>Mineralização: </a:t>
            </a:r>
            <a:r>
              <a:rPr lang="pt-BR" dirty="0">
                <a:latin typeface="Segoe Sans"/>
              </a:rPr>
              <a:t>Ouro e ETR</a:t>
            </a:r>
            <a:endParaRPr lang="pt-BR" b="0" i="0" dirty="0">
              <a:effectLst/>
              <a:latin typeface="Segoe Sans"/>
            </a:endParaRPr>
          </a:p>
          <a:p>
            <a:pPr algn="l"/>
            <a:r>
              <a:rPr lang="pt-BR" b="1" i="0" dirty="0">
                <a:effectLst/>
                <a:latin typeface="Segoe Sans"/>
              </a:rPr>
              <a:t>Status</a:t>
            </a:r>
            <a:r>
              <a:rPr lang="pt-BR" b="0" i="0" dirty="0">
                <a:effectLst/>
                <a:latin typeface="Segoe Sans"/>
              </a:rPr>
              <a:t>: Exploração mineral avançada</a:t>
            </a:r>
          </a:p>
        </p:txBody>
      </p:sp>
      <p:pic>
        <p:nvPicPr>
          <p:cNvPr id="12" name="Imagem 11">
            <a:hlinkClick r:id="rId3"/>
            <a:extLst>
              <a:ext uri="{FF2B5EF4-FFF2-40B4-BE49-F238E27FC236}">
                <a16:creationId xmlns:a16="http://schemas.microsoft.com/office/drawing/2014/main" id="{A591C2A2-7960-DF97-4DCD-7B72FF003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81" y="1720889"/>
            <a:ext cx="2246784" cy="1009791"/>
          </a:xfrm>
          <a:prstGeom prst="rect">
            <a:avLst/>
          </a:prstGeom>
        </p:spPr>
      </p:pic>
      <p:pic>
        <p:nvPicPr>
          <p:cNvPr id="14" name="Imagem 13">
            <a:hlinkClick r:id="rId5"/>
            <a:extLst>
              <a:ext uri="{FF2B5EF4-FFF2-40B4-BE49-F238E27FC236}">
                <a16:creationId xmlns:a16="http://schemas.microsoft.com/office/drawing/2014/main" id="{AA0F7602-E470-EB5A-633A-C869B0C35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208" y="2043107"/>
            <a:ext cx="2488944" cy="707314"/>
          </a:xfrm>
          <a:prstGeom prst="rect">
            <a:avLst/>
          </a:prstGeom>
        </p:spPr>
      </p:pic>
      <p:pic>
        <p:nvPicPr>
          <p:cNvPr id="16" name="Imagem 15">
            <a:hlinkClick r:id="rId7"/>
            <a:extLst>
              <a:ext uri="{FF2B5EF4-FFF2-40B4-BE49-F238E27FC236}">
                <a16:creationId xmlns:a16="http://schemas.microsoft.com/office/drawing/2014/main" id="{BC3D9155-879E-152B-2087-C81E221EB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9180" y="2051230"/>
            <a:ext cx="2079282" cy="679450"/>
          </a:xfrm>
          <a:prstGeom prst="rect">
            <a:avLst/>
          </a:prstGeom>
        </p:spPr>
      </p:pic>
      <p:pic>
        <p:nvPicPr>
          <p:cNvPr id="17" name="Imagem 16">
            <a:hlinkClick r:id="rId9"/>
            <a:extLst>
              <a:ext uri="{FF2B5EF4-FFF2-40B4-BE49-F238E27FC236}">
                <a16:creationId xmlns:a16="http://schemas.microsoft.com/office/drawing/2014/main" id="{1F08B3D1-F910-CD8A-0127-03D720576C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9142" y="1542090"/>
            <a:ext cx="3258226" cy="75849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7232A97-86B8-5493-2C86-DD1F5EA33DF5}"/>
              </a:ext>
            </a:extLst>
          </p:cNvPr>
          <p:cNvSpPr txBox="1"/>
          <p:nvPr/>
        </p:nvSpPr>
        <p:spPr>
          <a:xfrm>
            <a:off x="8460024" y="2367896"/>
            <a:ext cx="3376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Energy </a:t>
            </a:r>
            <a:r>
              <a:rPr lang="pt-BR" b="1" i="0" dirty="0" err="1">
                <a:effectLst/>
                <a:latin typeface="Segoe Sans"/>
              </a:rPr>
              <a:t>Fuels</a:t>
            </a:r>
            <a:r>
              <a:rPr lang="pt-BR" b="1" i="0" dirty="0">
                <a:effectLst/>
                <a:latin typeface="Segoe Sans"/>
              </a:rPr>
              <a:t> Inc (TSX: EFR) e (NYSE: UUUU)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Bahia (Alcobaça, Caravelas e Prado/BA)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ETR, titânio e zircônio.</a:t>
            </a:r>
          </a:p>
        </p:txBody>
      </p:sp>
      <p:pic>
        <p:nvPicPr>
          <p:cNvPr id="20" name="Imagem 19">
            <a:hlinkClick r:id="rId11"/>
            <a:extLst>
              <a:ext uri="{FF2B5EF4-FFF2-40B4-BE49-F238E27FC236}">
                <a16:creationId xmlns:a16="http://schemas.microsoft.com/office/drawing/2014/main" id="{EFF4FED3-59D7-A9A4-5853-C67B2CC5F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6683" y="4159055"/>
            <a:ext cx="1933845" cy="90500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9FB1AB2-FAFD-8D8E-30C2-DBC077D4B6F4}"/>
              </a:ext>
            </a:extLst>
          </p:cNvPr>
          <p:cNvSpPr txBox="1"/>
          <p:nvPr/>
        </p:nvSpPr>
        <p:spPr>
          <a:xfrm>
            <a:off x="8471314" y="5064056"/>
            <a:ext cx="35791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Aclara </a:t>
            </a:r>
            <a:r>
              <a:rPr lang="pt-BR" b="1" i="0" dirty="0" err="1">
                <a:effectLst/>
                <a:latin typeface="Segoe Sans"/>
              </a:rPr>
              <a:t>Resources</a:t>
            </a:r>
            <a:r>
              <a:rPr lang="pt-BR" b="1" i="0" dirty="0">
                <a:effectLst/>
                <a:latin typeface="Segoe Sans"/>
              </a:rPr>
              <a:t> Inc. (</a:t>
            </a:r>
            <a:r>
              <a:rPr lang="pt-BR" b="1" dirty="0">
                <a:latin typeface="Segoe Sans"/>
              </a:rPr>
              <a:t>T</a:t>
            </a:r>
            <a:r>
              <a:rPr lang="pt-BR" b="1" i="0" dirty="0">
                <a:effectLst/>
                <a:latin typeface="Segoe Sans"/>
              </a:rPr>
              <a:t>SX: ARA)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Carina (Nova Roma/GO)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ETR em argilas iônicas.</a:t>
            </a:r>
          </a:p>
        </p:txBody>
      </p:sp>
    </p:spTree>
    <p:extLst>
      <p:ext uri="{BB962C8B-B14F-4D97-AF65-F5344CB8AC3E}">
        <p14:creationId xmlns:p14="http://schemas.microsoft.com/office/powerpoint/2010/main" val="209082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9" y="0"/>
            <a:ext cx="706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Empresas listadas na Bolsa da Austrália - ASX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D48A9E-2F36-A69C-1F7C-5AF2F5B130AB}"/>
              </a:ext>
            </a:extLst>
          </p:cNvPr>
          <p:cNvSpPr txBox="1"/>
          <p:nvPr/>
        </p:nvSpPr>
        <p:spPr>
          <a:xfrm>
            <a:off x="98029" y="2557697"/>
            <a:ext cx="36408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Brazilian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Rare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Earths</a:t>
            </a:r>
            <a:r>
              <a:rPr lang="pt-BR" b="1" i="0" dirty="0">
                <a:effectLst/>
                <a:latin typeface="Segoe Sans"/>
              </a:rPr>
              <a:t> (ASX: BRE)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Fase 1</a:t>
            </a:r>
            <a:r>
              <a:rPr lang="pt-BR" i="0" dirty="0">
                <a:effectLst/>
                <a:latin typeface="Segoe Sans"/>
              </a:rPr>
              <a:t>: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Localização</a:t>
            </a:r>
            <a:r>
              <a:rPr lang="pt-BR" i="0" dirty="0">
                <a:effectLst/>
                <a:latin typeface="Segoe Sans"/>
              </a:rPr>
              <a:t>: Ubaíra e </a:t>
            </a:r>
            <a:r>
              <a:rPr lang="pt-BR" i="0" dirty="0" err="1">
                <a:effectLst/>
                <a:latin typeface="Segoe Sans"/>
              </a:rPr>
              <a:t>Jiquiriçá</a:t>
            </a:r>
            <a:r>
              <a:rPr lang="pt-BR" dirty="0">
                <a:latin typeface="Segoe Sans"/>
              </a:rPr>
              <a:t>/BA</a:t>
            </a:r>
            <a:endParaRPr lang="pt-BR" i="0" dirty="0">
              <a:effectLst/>
              <a:latin typeface="Segoe Sans"/>
            </a:endParaRPr>
          </a:p>
          <a:p>
            <a:pPr algn="l"/>
            <a:r>
              <a:rPr lang="pt-BR" b="1" i="0" dirty="0">
                <a:effectLst/>
                <a:latin typeface="Segoe Sans"/>
              </a:rPr>
              <a:t>Investimento</a:t>
            </a:r>
            <a:r>
              <a:rPr lang="pt-BR" i="0" dirty="0">
                <a:effectLst/>
                <a:latin typeface="Segoe Sans"/>
              </a:rPr>
              <a:t>: R$ 500 milhões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Meta</a:t>
            </a:r>
            <a:r>
              <a:rPr lang="pt-BR" i="0" dirty="0">
                <a:effectLst/>
                <a:latin typeface="Segoe Sans"/>
              </a:rPr>
              <a:t>: unidad</a:t>
            </a:r>
            <a:r>
              <a:rPr lang="pt-BR" dirty="0">
                <a:latin typeface="Segoe Sans"/>
              </a:rPr>
              <a:t>e produtiva</a:t>
            </a:r>
            <a:r>
              <a:rPr lang="pt-BR" i="0" dirty="0">
                <a:effectLst/>
                <a:latin typeface="Segoe Sans"/>
              </a:rPr>
              <a:t> de óxidos de ETR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Previsão de operação</a:t>
            </a:r>
            <a:r>
              <a:rPr lang="pt-BR" i="0" dirty="0">
                <a:effectLst/>
                <a:latin typeface="Segoe Sans"/>
              </a:rPr>
              <a:t>: 2028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Fase 2</a:t>
            </a:r>
            <a:r>
              <a:rPr lang="pt-BR" b="0" i="0" dirty="0">
                <a:effectLst/>
                <a:latin typeface="Segoe Sans"/>
              </a:rPr>
              <a:t>: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Localização</a:t>
            </a:r>
            <a:r>
              <a:rPr lang="pt-BR" b="0" i="0" dirty="0">
                <a:effectLst/>
                <a:latin typeface="Segoe Sans"/>
              </a:rPr>
              <a:t>: Camaçari/BA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Investimento</a:t>
            </a:r>
            <a:r>
              <a:rPr lang="pt-BR" b="0" i="0" dirty="0">
                <a:effectLst/>
                <a:latin typeface="Segoe Sans"/>
              </a:rPr>
              <a:t>: R$ 3 bilhões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Meta</a:t>
            </a:r>
            <a:r>
              <a:rPr lang="pt-BR" b="0" i="0" dirty="0">
                <a:effectLst/>
                <a:latin typeface="Segoe Sans"/>
              </a:rPr>
              <a:t>: Planta industrial para separação de óxidos de terras raras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Previsão de operação</a:t>
            </a:r>
            <a:r>
              <a:rPr lang="pt-BR" b="0" i="0" dirty="0">
                <a:effectLst/>
                <a:latin typeface="Segoe Sans"/>
              </a:rPr>
              <a:t>: 2034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F2F2C6-9FE7-5682-23C7-79A9670F991E}"/>
              </a:ext>
            </a:extLst>
          </p:cNvPr>
          <p:cNvSpPr txBox="1"/>
          <p:nvPr/>
        </p:nvSpPr>
        <p:spPr>
          <a:xfrm>
            <a:off x="3778339" y="2633172"/>
            <a:ext cx="25547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St</a:t>
            </a:r>
            <a:r>
              <a:rPr lang="pt-BR" b="1" i="0" dirty="0">
                <a:effectLst/>
                <a:latin typeface="Segoe Sans"/>
              </a:rPr>
              <a:t> George Mining Limite (ASX: SGQ)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Projeto Araxá (Araxá/MG)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Nióbio e ETR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Investimento previsto: </a:t>
            </a:r>
            <a:r>
              <a:rPr lang="pt-BR" i="0" dirty="0">
                <a:effectLst/>
                <a:latin typeface="Segoe Sans"/>
              </a:rPr>
              <a:t>R$ 2 bilhões até 2027, com início da produção planejado </a:t>
            </a:r>
            <a:r>
              <a:rPr lang="pt-BR" b="0" i="0" dirty="0">
                <a:effectLst/>
                <a:latin typeface="Segoe Sans"/>
              </a:rPr>
              <a:t>entre 2027 e 2028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59E5A5-F916-BCD4-8388-8CA88B453DCE}"/>
              </a:ext>
            </a:extLst>
          </p:cNvPr>
          <p:cNvSpPr txBox="1"/>
          <p:nvPr/>
        </p:nvSpPr>
        <p:spPr>
          <a:xfrm>
            <a:off x="6514790" y="2659285"/>
            <a:ext cx="2580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Equinox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Resources</a:t>
            </a:r>
            <a:r>
              <a:rPr lang="pt-BR" b="1" i="0" dirty="0">
                <a:effectLst/>
                <a:latin typeface="Segoe Sans"/>
              </a:rPr>
              <a:t> (ASX: EQN)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</a:t>
            </a:r>
          </a:p>
          <a:p>
            <a:pPr algn="l"/>
            <a:r>
              <a:rPr lang="pt-BR" i="0" dirty="0">
                <a:effectLst/>
                <a:latin typeface="Segoe Sans"/>
              </a:rPr>
              <a:t>Campo Grande (Jequié/BA)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Mineralização:</a:t>
            </a:r>
            <a:r>
              <a:rPr lang="pt-BR" i="0" dirty="0">
                <a:effectLst/>
                <a:latin typeface="Segoe Sans"/>
              </a:rPr>
              <a:t> ETR em argila iônica.</a:t>
            </a:r>
          </a:p>
          <a:p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</a:t>
            </a:r>
          </a:p>
          <a:p>
            <a:pPr algn="l"/>
            <a:r>
              <a:rPr lang="pt-BR" i="0" dirty="0">
                <a:effectLst/>
                <a:latin typeface="Segoe Sans"/>
              </a:rPr>
              <a:t>Mata da Corda (Patos de Minas/MG) 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Tit</a:t>
            </a:r>
            <a:r>
              <a:rPr lang="pt-BR" dirty="0">
                <a:latin typeface="Segoe Sans"/>
              </a:rPr>
              <a:t>â</a:t>
            </a:r>
            <a:r>
              <a:rPr lang="pt-BR" b="0" i="0" dirty="0">
                <a:effectLst/>
                <a:latin typeface="Segoe Sans"/>
              </a:rPr>
              <a:t>nio, Nióbio e ETR</a:t>
            </a:r>
          </a:p>
        </p:txBody>
      </p:sp>
      <p:pic>
        <p:nvPicPr>
          <p:cNvPr id="13" name="Imagem 12">
            <a:hlinkClick r:id="rId3"/>
            <a:extLst>
              <a:ext uri="{FF2B5EF4-FFF2-40B4-BE49-F238E27FC236}">
                <a16:creationId xmlns:a16="http://schemas.microsoft.com/office/drawing/2014/main" id="{5343E17E-F508-800E-D7B2-7167A491E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84" y="1857393"/>
            <a:ext cx="2537856" cy="659276"/>
          </a:xfrm>
          <a:prstGeom prst="rect">
            <a:avLst/>
          </a:prstGeom>
        </p:spPr>
      </p:pic>
      <p:pic>
        <p:nvPicPr>
          <p:cNvPr id="15" name="Imagem 14">
            <a:hlinkClick r:id="rId5"/>
            <a:extLst>
              <a:ext uri="{FF2B5EF4-FFF2-40B4-BE49-F238E27FC236}">
                <a16:creationId xmlns:a16="http://schemas.microsoft.com/office/drawing/2014/main" id="{20D0C80B-56FB-112B-9571-02E8F1544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878" y="1993822"/>
            <a:ext cx="2165122" cy="522847"/>
          </a:xfrm>
          <a:prstGeom prst="rect">
            <a:avLst/>
          </a:prstGeom>
        </p:spPr>
      </p:pic>
      <p:pic>
        <p:nvPicPr>
          <p:cNvPr id="17" name="Imagem 16">
            <a:hlinkClick r:id="rId7"/>
            <a:extLst>
              <a:ext uri="{FF2B5EF4-FFF2-40B4-BE49-F238E27FC236}">
                <a16:creationId xmlns:a16="http://schemas.microsoft.com/office/drawing/2014/main" id="{6BDED0CD-7CD1-B0DF-41E3-22CAF44DF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5737" y="1993822"/>
            <a:ext cx="2287529" cy="665463"/>
          </a:xfrm>
          <a:prstGeom prst="rect">
            <a:avLst/>
          </a:prstGeom>
        </p:spPr>
      </p:pic>
      <p:pic>
        <p:nvPicPr>
          <p:cNvPr id="24" name="Imagem 23">
            <a:hlinkClick r:id="rId9"/>
            <a:extLst>
              <a:ext uri="{FF2B5EF4-FFF2-40B4-BE49-F238E27FC236}">
                <a16:creationId xmlns:a16="http://schemas.microsoft.com/office/drawing/2014/main" id="{0B3B49FF-EF96-A04D-CA9E-EBE037DE7B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8429" y="1963255"/>
            <a:ext cx="1768426" cy="80912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A423EE9B-89DE-978A-94C0-DBC5CAC02E8F}"/>
              </a:ext>
            </a:extLst>
          </p:cNvPr>
          <p:cNvSpPr txBox="1"/>
          <p:nvPr/>
        </p:nvSpPr>
        <p:spPr>
          <a:xfrm>
            <a:off x="9331313" y="2936284"/>
            <a:ext cx="27626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Enova Mining Ltd. (ASX: ENV)</a:t>
            </a:r>
          </a:p>
          <a:p>
            <a:r>
              <a:rPr lang="pt-BR" b="1" i="0" dirty="0">
                <a:effectLst/>
                <a:latin typeface="Segoe Sans"/>
              </a:rPr>
              <a:t>Projetos </a:t>
            </a:r>
            <a:r>
              <a:rPr lang="pt-BR" b="0" i="0" dirty="0">
                <a:effectLst/>
                <a:latin typeface="Segoe Sans"/>
              </a:rPr>
              <a:t>: </a:t>
            </a:r>
            <a:r>
              <a:rPr lang="pt-BR" b="0" i="0" dirty="0" err="1">
                <a:effectLst/>
                <a:latin typeface="Segoe Sans"/>
              </a:rPr>
              <a:t>Coda</a:t>
            </a:r>
            <a:r>
              <a:rPr lang="pt-BR" b="0" i="0" dirty="0">
                <a:effectLst/>
                <a:latin typeface="Segoe Sans"/>
              </a:rPr>
              <a:t> (Patos de Minas/MG) </a:t>
            </a:r>
            <a:r>
              <a:rPr lang="pt-BR" dirty="0">
                <a:latin typeface="Segoe Sans"/>
              </a:rPr>
              <a:t>e Poços (Poços de Caldas/MG)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ETR em argilas iônicas.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Juquiá (Juquiá /SP)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Nióbio, apatita e ETR.</a:t>
            </a:r>
          </a:p>
        </p:txBody>
      </p:sp>
    </p:spTree>
    <p:extLst>
      <p:ext uri="{BB962C8B-B14F-4D97-AF65-F5344CB8AC3E}">
        <p14:creationId xmlns:p14="http://schemas.microsoft.com/office/powerpoint/2010/main" val="352333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9" y="0"/>
            <a:ext cx="706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Empresas listadas na Bolsa da Austrália - ASX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81CFDD-A71F-EECB-3242-B104AA490D7C}"/>
              </a:ext>
            </a:extLst>
          </p:cNvPr>
          <p:cNvSpPr txBox="1"/>
          <p:nvPr/>
        </p:nvSpPr>
        <p:spPr>
          <a:xfrm>
            <a:off x="503691" y="2551837"/>
            <a:ext cx="3128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Alvo Minerals (ASX: ALV)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Projetos</a:t>
            </a:r>
            <a:r>
              <a:rPr lang="pt-BR" b="0" i="0" dirty="0">
                <a:effectLst/>
                <a:latin typeface="Segoe Sans"/>
              </a:rPr>
              <a:t>: </a:t>
            </a:r>
            <a:r>
              <a:rPr lang="pt-BR" b="0" i="0" dirty="0" err="1">
                <a:effectLst/>
                <a:latin typeface="Segoe Sans"/>
              </a:rPr>
              <a:t>Bluebush</a:t>
            </a:r>
            <a:r>
              <a:rPr lang="pt-BR" b="0" i="0" dirty="0">
                <a:effectLst/>
                <a:latin typeface="Segoe Sans"/>
              </a:rPr>
              <a:t> IAC (</a:t>
            </a:r>
            <a:r>
              <a:rPr lang="pt-BR" b="0" i="0" dirty="0" err="1">
                <a:effectLst/>
                <a:latin typeface="Segoe Sans"/>
              </a:rPr>
              <a:t>Palmeiropolis</a:t>
            </a:r>
            <a:r>
              <a:rPr lang="pt-BR" b="0" i="0" dirty="0">
                <a:effectLst/>
                <a:latin typeface="Segoe Sans"/>
              </a:rPr>
              <a:t>/</a:t>
            </a:r>
            <a:r>
              <a:rPr lang="pt-BR" dirty="0">
                <a:latin typeface="Segoe Sans"/>
              </a:rPr>
              <a:t>T</a:t>
            </a:r>
            <a:r>
              <a:rPr lang="pt-BR" b="0" i="0" dirty="0">
                <a:effectLst/>
                <a:latin typeface="Segoe Sans"/>
              </a:rPr>
              <a:t>O) e Iporá (Iporá/GO)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ETR em argilas iônicas.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2C0189-1C5A-F94B-700B-ACF02C625396}"/>
              </a:ext>
            </a:extLst>
          </p:cNvPr>
          <p:cNvSpPr txBox="1"/>
          <p:nvPr/>
        </p:nvSpPr>
        <p:spPr>
          <a:xfrm>
            <a:off x="3990015" y="2752725"/>
            <a:ext cx="24012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PVW </a:t>
            </a:r>
            <a:r>
              <a:rPr lang="pt-BR" b="1" i="0" dirty="0" err="1">
                <a:effectLst/>
                <a:latin typeface="Segoe Sans"/>
              </a:rPr>
              <a:t>Resources</a:t>
            </a:r>
            <a:r>
              <a:rPr lang="pt-BR" b="1" i="0" dirty="0">
                <a:effectLst/>
                <a:latin typeface="Segoe Sans"/>
              </a:rPr>
              <a:t> (ASX: PVW)</a:t>
            </a:r>
          </a:p>
          <a:p>
            <a:r>
              <a:rPr lang="pt-BR" b="1" i="0" dirty="0">
                <a:effectLst/>
                <a:latin typeface="Segoe Sans"/>
              </a:rPr>
              <a:t>Projeto principal</a:t>
            </a:r>
            <a:r>
              <a:rPr lang="pt-BR" b="0" i="0" dirty="0">
                <a:effectLst/>
                <a:latin typeface="Segoe Sans"/>
              </a:rPr>
              <a:t>: Capão Bonito </a:t>
            </a:r>
            <a:r>
              <a:rPr lang="pt-BR" dirty="0">
                <a:latin typeface="Segoe Sans"/>
              </a:rPr>
              <a:t>em São Paulo</a:t>
            </a:r>
            <a:endParaRPr lang="pt-BR" b="0" i="0" dirty="0">
              <a:effectLst/>
              <a:latin typeface="Segoe Sans"/>
            </a:endParaRPr>
          </a:p>
          <a:p>
            <a:pPr algn="l"/>
            <a:r>
              <a:rPr lang="pt-BR" b="1" i="0" dirty="0">
                <a:effectLst/>
                <a:latin typeface="Segoe Sans"/>
              </a:rPr>
              <a:t>Localização dos outros ativos</a:t>
            </a:r>
            <a:r>
              <a:rPr lang="pt-BR" b="0" i="0" dirty="0">
                <a:effectLst/>
                <a:latin typeface="Segoe Sans"/>
              </a:rPr>
              <a:t>: Goiás e Mato Grosso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Portfólio</a:t>
            </a:r>
            <a:r>
              <a:rPr lang="pt-BR" b="0" i="0" dirty="0">
                <a:effectLst/>
                <a:latin typeface="Segoe Sans"/>
              </a:rPr>
              <a:t>: 39 direitos minerários em 11 projetos (952 km²)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91D066-9110-F849-D308-DE1CB8F7CBF8}"/>
              </a:ext>
            </a:extLst>
          </p:cNvPr>
          <p:cNvSpPr txBox="1"/>
          <p:nvPr/>
        </p:nvSpPr>
        <p:spPr>
          <a:xfrm>
            <a:off x="6378165" y="2752725"/>
            <a:ext cx="277233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Axel REE (ASX: AXEL)</a:t>
            </a:r>
          </a:p>
          <a:p>
            <a:r>
              <a:rPr lang="pt-BR" b="1" i="0" dirty="0">
                <a:effectLst/>
                <a:latin typeface="Segoe Sans"/>
              </a:rPr>
              <a:t>Projetos</a:t>
            </a:r>
            <a:r>
              <a:rPr lang="pt-BR" b="0" i="0" dirty="0">
                <a:effectLst/>
                <a:latin typeface="Segoe Sans"/>
              </a:rPr>
              <a:t>: </a:t>
            </a:r>
          </a:p>
          <a:p>
            <a:r>
              <a:rPr lang="pt-BR" b="0" i="0" dirty="0">
                <a:effectLst/>
                <a:latin typeface="Segoe Sans"/>
              </a:rPr>
              <a:t>1- Caladão (Vale do </a:t>
            </a:r>
            <a:r>
              <a:rPr lang="pt-BR" b="0" i="0" dirty="0" err="1">
                <a:effectLst/>
                <a:latin typeface="Segoe Sans"/>
              </a:rPr>
              <a:t>Litio</a:t>
            </a:r>
            <a:r>
              <a:rPr lang="pt-BR" b="0" i="0" dirty="0">
                <a:effectLst/>
                <a:latin typeface="Segoe Sans"/>
              </a:rPr>
              <a:t>/MG);</a:t>
            </a:r>
          </a:p>
          <a:p>
            <a:r>
              <a:rPr lang="pt-BR" b="0" i="0" dirty="0">
                <a:effectLst/>
                <a:latin typeface="Segoe Sans"/>
              </a:rPr>
              <a:t>2- Caldas (Poços de Caldas/MG</a:t>
            </a:r>
            <a:r>
              <a:rPr lang="pt-BR" dirty="0">
                <a:latin typeface="Segoe Sans"/>
              </a:rPr>
              <a:t>);</a:t>
            </a:r>
          </a:p>
          <a:p>
            <a:r>
              <a:rPr lang="pt-BR" dirty="0">
                <a:latin typeface="Segoe Sans"/>
              </a:rPr>
              <a:t>3- Itiquira (Itiquira /MT) </a:t>
            </a:r>
            <a:endParaRPr lang="pt-BR" b="0" i="0" dirty="0">
              <a:effectLst/>
              <a:latin typeface="Segoe Sans"/>
            </a:endParaRPr>
          </a:p>
          <a:p>
            <a:pPr algn="l"/>
            <a:r>
              <a:rPr lang="pt-BR" b="1" i="0" dirty="0">
                <a:effectLst/>
                <a:latin typeface="Segoe Sans"/>
              </a:rPr>
              <a:t>Mineralização:</a:t>
            </a:r>
            <a:r>
              <a:rPr lang="pt-BR" i="0" dirty="0">
                <a:effectLst/>
                <a:latin typeface="Segoe Sans"/>
              </a:rPr>
              <a:t> ETR em argilas iônicas</a:t>
            </a:r>
            <a:endParaRPr lang="pt-BR" dirty="0">
              <a:latin typeface="Segoe Sans"/>
            </a:endParaRP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Corrente (PI)</a:t>
            </a:r>
            <a:r>
              <a:rPr lang="pt-BR" b="1" i="0" dirty="0">
                <a:effectLst/>
                <a:latin typeface="Segoe Sans"/>
              </a:rPr>
              <a:t> Mineralização: </a:t>
            </a:r>
            <a:r>
              <a:rPr lang="pt-BR" i="0" dirty="0">
                <a:effectLst/>
                <a:latin typeface="Segoe Sans"/>
              </a:rPr>
              <a:t>solo laterítico.</a:t>
            </a:r>
          </a:p>
          <a:p>
            <a:pPr algn="l"/>
            <a:endParaRPr lang="pt-BR" b="0" i="0" dirty="0">
              <a:effectLst/>
              <a:latin typeface="Segoe Sans"/>
            </a:endParaRPr>
          </a:p>
        </p:txBody>
      </p:sp>
      <p:pic>
        <p:nvPicPr>
          <p:cNvPr id="13" name="Imagem 12">
            <a:hlinkClick r:id="rId3"/>
            <a:extLst>
              <a:ext uri="{FF2B5EF4-FFF2-40B4-BE49-F238E27FC236}">
                <a16:creationId xmlns:a16="http://schemas.microsoft.com/office/drawing/2014/main" id="{E69EB54D-ECED-177F-9A04-5983B76D3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30" y="1718983"/>
            <a:ext cx="2005125" cy="758493"/>
          </a:xfrm>
          <a:prstGeom prst="rect">
            <a:avLst/>
          </a:prstGeom>
        </p:spPr>
      </p:pic>
      <p:pic>
        <p:nvPicPr>
          <p:cNvPr id="15" name="Imagem 14">
            <a:hlinkClick r:id="rId5"/>
            <a:extLst>
              <a:ext uri="{FF2B5EF4-FFF2-40B4-BE49-F238E27FC236}">
                <a16:creationId xmlns:a16="http://schemas.microsoft.com/office/drawing/2014/main" id="{20CE41B9-9424-53C1-E90B-498B7D572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662" y="1801830"/>
            <a:ext cx="2448858" cy="835788"/>
          </a:xfrm>
          <a:prstGeom prst="rect">
            <a:avLst/>
          </a:prstGeom>
        </p:spPr>
      </p:pic>
      <p:pic>
        <p:nvPicPr>
          <p:cNvPr id="17" name="Imagem 16">
            <a:hlinkClick r:id="rId7"/>
            <a:extLst>
              <a:ext uri="{FF2B5EF4-FFF2-40B4-BE49-F238E27FC236}">
                <a16:creationId xmlns:a16="http://schemas.microsoft.com/office/drawing/2014/main" id="{7DD886B2-C7B9-F9F9-6F91-E69E915FA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363" y="1969520"/>
            <a:ext cx="2319941" cy="629022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65343299-8391-4BEF-6545-60190F2DE7E4}"/>
              </a:ext>
            </a:extLst>
          </p:cNvPr>
          <p:cNvSpPr txBox="1"/>
          <p:nvPr/>
        </p:nvSpPr>
        <p:spPr>
          <a:xfrm>
            <a:off x="9144000" y="2752725"/>
            <a:ext cx="29960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effectLst/>
                <a:latin typeface="Segoe Sans"/>
              </a:rPr>
              <a:t>Summit Minerals Ltd (</a:t>
            </a:r>
            <a:r>
              <a:rPr lang="pt-BR" b="1" dirty="0">
                <a:latin typeface="Segoe Sans"/>
              </a:rPr>
              <a:t>A</a:t>
            </a:r>
            <a:r>
              <a:rPr lang="pt-BR" b="1" i="0" dirty="0">
                <a:effectLst/>
                <a:latin typeface="Segoe Sans"/>
              </a:rPr>
              <a:t>SX: SUM)</a:t>
            </a:r>
          </a:p>
          <a:p>
            <a:r>
              <a:rPr lang="pt-BR" b="1" i="0" dirty="0">
                <a:effectLst/>
                <a:latin typeface="Segoe Sans"/>
              </a:rPr>
              <a:t>Projetos</a:t>
            </a:r>
            <a:r>
              <a:rPr lang="pt-BR" b="0" i="0" dirty="0">
                <a:effectLst/>
                <a:latin typeface="Segoe Sans"/>
              </a:rPr>
              <a:t>: Equador (Equador/</a:t>
            </a:r>
            <a:r>
              <a:rPr lang="pt-BR" dirty="0">
                <a:latin typeface="Segoe Sans"/>
              </a:rPr>
              <a:t>RN</a:t>
            </a:r>
            <a:r>
              <a:rPr lang="pt-BR" b="0" i="0" dirty="0">
                <a:effectLst/>
                <a:latin typeface="Segoe Sans"/>
              </a:rPr>
              <a:t>) </a:t>
            </a:r>
            <a:r>
              <a:rPr lang="pt-BR" dirty="0">
                <a:latin typeface="Segoe Sans"/>
              </a:rPr>
              <a:t>e </a:t>
            </a:r>
            <a:r>
              <a:rPr lang="pt-BR" dirty="0" err="1">
                <a:latin typeface="Segoe Sans"/>
              </a:rPr>
              <a:t>Juazerinho</a:t>
            </a:r>
            <a:r>
              <a:rPr lang="pt-BR" dirty="0">
                <a:latin typeface="Segoe Sans"/>
              </a:rPr>
              <a:t>  (</a:t>
            </a:r>
            <a:r>
              <a:rPr lang="pt-BR" dirty="0" err="1">
                <a:latin typeface="Segoe Sans"/>
              </a:rPr>
              <a:t>Juazerinho</a:t>
            </a:r>
            <a:r>
              <a:rPr lang="pt-BR" dirty="0">
                <a:latin typeface="Segoe Sans"/>
              </a:rPr>
              <a:t> /PB)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Nióbio e ETR. 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</a:t>
            </a:r>
            <a:r>
              <a:rPr lang="pt-BR" b="0" i="0" dirty="0" err="1">
                <a:effectLst/>
                <a:latin typeface="Segoe Sans"/>
              </a:rPr>
              <a:t>Aratapira</a:t>
            </a:r>
            <a:r>
              <a:rPr lang="pt-BR" b="0" i="0" dirty="0">
                <a:effectLst/>
                <a:latin typeface="Segoe Sans"/>
              </a:rPr>
              <a:t> (MG)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Nióbio e ETR em argilas iônicas.</a:t>
            </a:r>
            <a:r>
              <a:rPr lang="pt-BR" b="1" i="0" dirty="0">
                <a:effectLst/>
                <a:latin typeface="Segoe Sans"/>
              </a:rPr>
              <a:t> Projeto</a:t>
            </a:r>
            <a:r>
              <a:rPr lang="pt-BR" b="0" i="0" dirty="0">
                <a:effectLst/>
                <a:latin typeface="Segoe Sans"/>
              </a:rPr>
              <a:t>: T1 e T2 (MG)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ETR em argilas iônicas.</a:t>
            </a:r>
          </a:p>
        </p:txBody>
      </p:sp>
      <p:pic>
        <p:nvPicPr>
          <p:cNvPr id="28" name="Imagem 27">
            <a:hlinkClick r:id="rId9"/>
            <a:extLst>
              <a:ext uri="{FF2B5EF4-FFF2-40B4-BE49-F238E27FC236}">
                <a16:creationId xmlns:a16="http://schemas.microsoft.com/office/drawing/2014/main" id="{FA6D1902-A162-1E22-1296-17920522F1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6967" y="1851072"/>
            <a:ext cx="2210108" cy="850738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F460D80F-9C6E-602B-874C-8106FE9C7386}"/>
              </a:ext>
            </a:extLst>
          </p:cNvPr>
          <p:cNvSpPr txBox="1"/>
          <p:nvPr/>
        </p:nvSpPr>
        <p:spPr>
          <a:xfrm>
            <a:off x="51957" y="5267275"/>
            <a:ext cx="4032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OzAurum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Resources</a:t>
            </a:r>
            <a:r>
              <a:rPr lang="pt-BR" b="1" i="0" dirty="0">
                <a:effectLst/>
                <a:latin typeface="Segoe Sans"/>
              </a:rPr>
              <a:t> (ASX: OZM)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Projetos</a:t>
            </a:r>
            <a:r>
              <a:rPr lang="pt-BR" b="0" i="0" dirty="0">
                <a:effectLst/>
                <a:latin typeface="Segoe Sans"/>
              </a:rPr>
              <a:t>:</a:t>
            </a:r>
          </a:p>
          <a:p>
            <a:pPr algn="l"/>
            <a:r>
              <a:rPr lang="pt-BR" i="0" dirty="0">
                <a:effectLst/>
                <a:latin typeface="Segoe Sans"/>
              </a:rPr>
              <a:t>Catalão e Salitre (Catalão /GO)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Mineralização:</a:t>
            </a:r>
            <a:r>
              <a:rPr lang="pt-BR" i="0" dirty="0">
                <a:effectLst/>
                <a:latin typeface="Segoe Sans"/>
              </a:rPr>
              <a:t> Fosfato, Nióbio e ETR.</a:t>
            </a:r>
          </a:p>
        </p:txBody>
      </p:sp>
      <p:pic>
        <p:nvPicPr>
          <p:cNvPr id="34" name="Imagem 33">
            <a:hlinkClick r:id="rId11"/>
            <a:extLst>
              <a:ext uri="{FF2B5EF4-FFF2-40B4-BE49-F238E27FC236}">
                <a16:creationId xmlns:a16="http://schemas.microsoft.com/office/drawing/2014/main" id="{17A695AA-286E-5D01-5E65-7931FF79FB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11" y="4457430"/>
            <a:ext cx="2024837" cy="7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5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9" y="0"/>
            <a:ext cx="706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Empresas listadas na Bolsa da Austrália - ASX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4F78A1-F34D-33E5-F12E-9E18373823AA}"/>
              </a:ext>
            </a:extLst>
          </p:cNvPr>
          <p:cNvSpPr txBox="1"/>
          <p:nvPr/>
        </p:nvSpPr>
        <p:spPr>
          <a:xfrm>
            <a:off x="164613" y="3386126"/>
            <a:ext cx="2458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Meteoric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Resources</a:t>
            </a:r>
            <a:r>
              <a:rPr lang="pt-BR" b="1" i="0" dirty="0">
                <a:effectLst/>
                <a:latin typeface="Segoe Sans"/>
              </a:rPr>
              <a:t> NL (ASX: MEI)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Caldeira (Poços de Caldas/MG)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Mineralização:</a:t>
            </a:r>
            <a:r>
              <a:rPr lang="pt-BR" b="0" i="0" dirty="0">
                <a:effectLst/>
                <a:latin typeface="Segoe Sans"/>
              </a:rPr>
              <a:t> </a:t>
            </a:r>
            <a:r>
              <a:rPr lang="pt-BR" dirty="0">
                <a:latin typeface="Segoe Sans"/>
              </a:rPr>
              <a:t>ETR em </a:t>
            </a:r>
            <a:r>
              <a:rPr lang="pt-BR" b="0" i="0" dirty="0">
                <a:effectLst/>
                <a:latin typeface="Segoe Sans"/>
              </a:rPr>
              <a:t>argila iônica.</a:t>
            </a:r>
          </a:p>
        </p:txBody>
      </p:sp>
      <p:pic>
        <p:nvPicPr>
          <p:cNvPr id="15" name="Imagem 14">
            <a:hlinkClick r:id="rId3"/>
            <a:extLst>
              <a:ext uri="{FF2B5EF4-FFF2-40B4-BE49-F238E27FC236}">
                <a16:creationId xmlns:a16="http://schemas.microsoft.com/office/drawing/2014/main" id="{0F3F1C4F-EC8D-A0C4-810C-571FCD380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91" y="1965021"/>
            <a:ext cx="1796167" cy="1203522"/>
          </a:xfrm>
          <a:prstGeom prst="rect">
            <a:avLst/>
          </a:prstGeom>
        </p:spPr>
      </p:pic>
      <p:pic>
        <p:nvPicPr>
          <p:cNvPr id="17" name="Imagem 16">
            <a:hlinkClick r:id="rId5"/>
            <a:extLst>
              <a:ext uri="{FF2B5EF4-FFF2-40B4-BE49-F238E27FC236}">
                <a16:creationId xmlns:a16="http://schemas.microsoft.com/office/drawing/2014/main" id="{F33BA233-2996-0EAF-1253-13D9BDE5A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156" y="2240294"/>
            <a:ext cx="2686837" cy="65297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15D78A-DA8B-503E-4AFB-F97D8A73BB05}"/>
              </a:ext>
            </a:extLst>
          </p:cNvPr>
          <p:cNvSpPr txBox="1"/>
          <p:nvPr/>
        </p:nvSpPr>
        <p:spPr>
          <a:xfrm>
            <a:off x="2691324" y="3077103"/>
            <a:ext cx="253829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 err="1">
                <a:effectLst/>
                <a:latin typeface="Segoe Sans"/>
              </a:rPr>
              <a:t>Brazilian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Critical</a:t>
            </a:r>
            <a:r>
              <a:rPr lang="pt-BR" b="1" i="0" dirty="0">
                <a:effectLst/>
                <a:latin typeface="Segoe Sans"/>
              </a:rPr>
              <a:t> Minerals NL (ASX: BCM)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</a:t>
            </a:r>
          </a:p>
          <a:p>
            <a:r>
              <a:rPr lang="pt-BR" dirty="0">
                <a:latin typeface="Segoe Sans"/>
              </a:rPr>
              <a:t>EMA (Apuí/AM)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Mineralização:</a:t>
            </a:r>
            <a:r>
              <a:rPr lang="pt-BR" dirty="0">
                <a:latin typeface="Segoe Sans"/>
              </a:rPr>
              <a:t> ETR em argila iônica;</a:t>
            </a:r>
          </a:p>
          <a:p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</a:t>
            </a:r>
          </a:p>
          <a:p>
            <a:pPr algn="l"/>
            <a:r>
              <a:rPr lang="pt-BR" dirty="0">
                <a:latin typeface="Segoe Sans"/>
              </a:rPr>
              <a:t>APUI (Apuí/AM)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Mineralização:</a:t>
            </a:r>
            <a:r>
              <a:rPr lang="pt-BR" dirty="0">
                <a:latin typeface="Segoe Sans"/>
              </a:rPr>
              <a:t> ETR e Potássio.</a:t>
            </a:r>
          </a:p>
        </p:txBody>
      </p:sp>
      <p:pic>
        <p:nvPicPr>
          <p:cNvPr id="23" name="Imagem 22">
            <a:hlinkClick r:id="rId7"/>
            <a:extLst>
              <a:ext uri="{FF2B5EF4-FFF2-40B4-BE49-F238E27FC236}">
                <a16:creationId xmlns:a16="http://schemas.microsoft.com/office/drawing/2014/main" id="{201E6381-8433-2641-0E57-3C1548C2F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0869" y="1839141"/>
            <a:ext cx="2194466" cy="91746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7C241F5-423A-0623-5232-64A24C54BB2E}"/>
              </a:ext>
            </a:extLst>
          </p:cNvPr>
          <p:cNvSpPr txBox="1"/>
          <p:nvPr/>
        </p:nvSpPr>
        <p:spPr>
          <a:xfrm>
            <a:off x="5447211" y="2950847"/>
            <a:ext cx="23017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Segoe Sans"/>
              </a:rPr>
              <a:t>Gold Mountain Ltd (ASX: GMN)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</a:t>
            </a:r>
          </a:p>
          <a:p>
            <a:r>
              <a:rPr lang="pt-BR" dirty="0">
                <a:latin typeface="Segoe Sans"/>
              </a:rPr>
              <a:t>Monte Alto (Jequié /BA)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Mineralização: </a:t>
            </a:r>
            <a:r>
              <a:rPr lang="pt-BR" dirty="0">
                <a:latin typeface="Segoe Sans"/>
              </a:rPr>
              <a:t>ETR em argila iônica </a:t>
            </a:r>
          </a:p>
          <a:p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</a:t>
            </a:r>
          </a:p>
          <a:p>
            <a:pPr algn="l"/>
            <a:r>
              <a:rPr lang="pt-BR" dirty="0">
                <a:latin typeface="Segoe Sans"/>
              </a:rPr>
              <a:t>Araxá (Araxá/MG)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Mineralização:</a:t>
            </a:r>
            <a:r>
              <a:rPr lang="pt-BR" b="0" i="0" dirty="0">
                <a:effectLst/>
                <a:latin typeface="Segoe Sans"/>
              </a:rPr>
              <a:t> terras raras e nióbio.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3A25D4A-FE14-D3AF-A696-4AEA1B8D8EEB}"/>
              </a:ext>
            </a:extLst>
          </p:cNvPr>
          <p:cNvSpPr txBox="1"/>
          <p:nvPr/>
        </p:nvSpPr>
        <p:spPr>
          <a:xfrm>
            <a:off x="7966530" y="2950847"/>
            <a:ext cx="3924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Segoe Sans"/>
              </a:rPr>
              <a:t>Australian Mines Ltd (ASX: </a:t>
            </a:r>
            <a:r>
              <a:rPr lang="pt-BR" b="1" dirty="0">
                <a:latin typeface="Segoe Sans"/>
              </a:rPr>
              <a:t>AUZ</a:t>
            </a:r>
            <a:r>
              <a:rPr lang="pt-BR" b="1" i="0" dirty="0">
                <a:effectLst/>
                <a:latin typeface="Segoe Sans"/>
              </a:rPr>
              <a:t>)</a:t>
            </a:r>
          </a:p>
          <a:p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</a:t>
            </a:r>
            <a:r>
              <a:rPr lang="pt-BR" dirty="0">
                <a:latin typeface="Segoe Sans"/>
              </a:rPr>
              <a:t>Jequié (Jequié /BA)</a:t>
            </a:r>
          </a:p>
          <a:p>
            <a:r>
              <a:rPr lang="pt-BR" b="1" i="0" dirty="0">
                <a:effectLst/>
                <a:latin typeface="Segoe Sans"/>
              </a:rPr>
              <a:t>Mineralização: </a:t>
            </a:r>
            <a:r>
              <a:rPr lang="pt-BR" dirty="0">
                <a:latin typeface="Segoe Sans"/>
              </a:rPr>
              <a:t>ETR em argila iônica</a:t>
            </a:r>
          </a:p>
        </p:txBody>
      </p:sp>
      <p:pic>
        <p:nvPicPr>
          <p:cNvPr id="27" name="Imagem 26">
            <a:hlinkClick r:id="rId9"/>
            <a:extLst>
              <a:ext uri="{FF2B5EF4-FFF2-40B4-BE49-F238E27FC236}">
                <a16:creationId xmlns:a16="http://schemas.microsoft.com/office/drawing/2014/main" id="{9C3203A3-35D6-76E5-A581-10737EE4EC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9844" y="1932700"/>
            <a:ext cx="2176456" cy="91746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F8C425BA-803F-A15E-DD47-47D513AF38AA}"/>
              </a:ext>
            </a:extLst>
          </p:cNvPr>
          <p:cNvSpPr txBox="1"/>
          <p:nvPr/>
        </p:nvSpPr>
        <p:spPr>
          <a:xfrm>
            <a:off x="7813587" y="5140452"/>
            <a:ext cx="41417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 err="1">
                <a:effectLst/>
                <a:latin typeface="Segoe Sans"/>
              </a:rPr>
              <a:t>Perpetual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Resources</a:t>
            </a:r>
            <a:r>
              <a:rPr lang="pt-BR" b="1" i="0" dirty="0">
                <a:effectLst/>
                <a:latin typeface="Segoe Sans"/>
              </a:rPr>
              <a:t> Ltd (ASX: PEC)</a:t>
            </a:r>
          </a:p>
          <a:p>
            <a:r>
              <a:rPr lang="pt-BR" b="1" i="0" dirty="0">
                <a:effectLst/>
                <a:latin typeface="Segoe Sans"/>
              </a:rPr>
              <a:t>Projeto</a:t>
            </a:r>
            <a:r>
              <a:rPr lang="pt-BR" b="0" i="0" dirty="0">
                <a:effectLst/>
                <a:latin typeface="Segoe Sans"/>
              </a:rPr>
              <a:t>: Raptor </a:t>
            </a:r>
            <a:r>
              <a:rPr lang="pt-BR" dirty="0">
                <a:latin typeface="Segoe Sans"/>
              </a:rPr>
              <a:t>(Poços de Caldas/MG)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Mineralização</a:t>
            </a:r>
            <a:r>
              <a:rPr lang="pt-BR" b="0" i="0" dirty="0">
                <a:effectLst/>
                <a:latin typeface="Segoe Sans"/>
              </a:rPr>
              <a:t>: ETR em argilas iônicas.</a:t>
            </a:r>
          </a:p>
        </p:txBody>
      </p:sp>
      <p:pic>
        <p:nvPicPr>
          <p:cNvPr id="29" name="Imagem 28">
            <a:hlinkClick r:id="rId11"/>
            <a:extLst>
              <a:ext uri="{FF2B5EF4-FFF2-40B4-BE49-F238E27FC236}">
                <a16:creationId xmlns:a16="http://schemas.microsoft.com/office/drawing/2014/main" id="{17B9DB93-5926-4D7E-EE33-2272BDAB8B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9368" y="4068423"/>
            <a:ext cx="2610214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9" y="0"/>
            <a:ext cx="706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Empresas listadas na Bolsa da Austrália - ASX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0B33E3-7EFE-BC12-8224-B10351C5842D}"/>
              </a:ext>
            </a:extLst>
          </p:cNvPr>
          <p:cNvSpPr txBox="1"/>
          <p:nvPr/>
        </p:nvSpPr>
        <p:spPr>
          <a:xfrm>
            <a:off x="375586" y="2786624"/>
            <a:ext cx="50133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Foxfire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Metals</a:t>
            </a:r>
            <a:r>
              <a:rPr lang="pt-BR" b="1" i="0" dirty="0">
                <a:effectLst/>
                <a:latin typeface="Segoe Sans"/>
              </a:rPr>
              <a:t> &amp; Si6 </a:t>
            </a:r>
            <a:r>
              <a:rPr lang="pt-BR" b="1" i="0" dirty="0" err="1">
                <a:effectLst/>
                <a:latin typeface="Segoe Sans"/>
              </a:rPr>
              <a:t>Metals</a:t>
            </a:r>
            <a:r>
              <a:rPr lang="pt-BR" b="1" i="0" dirty="0">
                <a:effectLst/>
                <a:latin typeface="Segoe Sans"/>
              </a:rPr>
              <a:t> (ASX: SI6)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Natureza da parceria</a:t>
            </a:r>
            <a:r>
              <a:rPr lang="pt-BR" b="0" i="0" dirty="0">
                <a:effectLst/>
                <a:latin typeface="Segoe Sans"/>
              </a:rPr>
              <a:t>: Si6 </a:t>
            </a:r>
            <a:r>
              <a:rPr lang="pt-BR" b="0" i="0" dirty="0" err="1">
                <a:effectLst/>
                <a:latin typeface="Segoe Sans"/>
              </a:rPr>
              <a:t>Metals</a:t>
            </a:r>
            <a:r>
              <a:rPr lang="pt-BR" b="0" i="0" dirty="0">
                <a:effectLst/>
                <a:latin typeface="Segoe Sans"/>
              </a:rPr>
              <a:t> adquiriu 50% de participação em 10 licenças de exploração no Brasil que pertenciam à </a:t>
            </a:r>
            <a:r>
              <a:rPr lang="pt-BR" b="0" i="0" dirty="0" err="1">
                <a:effectLst/>
                <a:latin typeface="Segoe Sans"/>
              </a:rPr>
              <a:t>Foxfire</a:t>
            </a:r>
            <a:r>
              <a:rPr lang="pt-BR" b="0" i="0" dirty="0">
                <a:effectLst/>
                <a:latin typeface="Segoe Sans"/>
              </a:rPr>
              <a:t> </a:t>
            </a:r>
            <a:r>
              <a:rPr lang="pt-BR" b="0" i="0" dirty="0" err="1">
                <a:effectLst/>
                <a:latin typeface="Segoe Sans"/>
              </a:rPr>
              <a:t>Metals</a:t>
            </a:r>
            <a:r>
              <a:rPr lang="pt-BR" b="0" i="0" dirty="0">
                <a:effectLst/>
                <a:latin typeface="Segoe Sans"/>
              </a:rPr>
              <a:t> 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Localização dos ativos</a:t>
            </a:r>
            <a:r>
              <a:rPr lang="pt-BR" b="0" i="0" dirty="0">
                <a:effectLst/>
                <a:latin typeface="Segoe Sans"/>
              </a:rPr>
              <a:t>: Sul de Minas Gerais – Projeto Caldera (terras raras tipo argilas iônicas) e região do “Vale do Lítio”.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Recursos-alvo</a:t>
            </a:r>
            <a:r>
              <a:rPr lang="pt-BR" b="0" i="0" dirty="0">
                <a:effectLst/>
                <a:latin typeface="Segoe Sans"/>
              </a:rPr>
              <a:t>: Terras raras (REE), lítio (</a:t>
            </a:r>
            <a:r>
              <a:rPr lang="pt-BR" b="0" i="0" dirty="0" err="1">
                <a:effectLst/>
                <a:latin typeface="Segoe Sans"/>
              </a:rPr>
              <a:t>espodumênio</a:t>
            </a:r>
            <a:r>
              <a:rPr lang="pt-BR" b="0" i="0" dirty="0">
                <a:effectLst/>
                <a:latin typeface="Segoe Sans"/>
              </a:rPr>
              <a:t>).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Status</a:t>
            </a:r>
            <a:r>
              <a:rPr lang="pt-BR" b="0" i="0" dirty="0">
                <a:effectLst/>
                <a:latin typeface="Segoe Sans"/>
              </a:rPr>
              <a:t>: Primeira fase de exploração iniciada; </a:t>
            </a:r>
            <a:r>
              <a:rPr lang="pt-BR" b="0" i="0" dirty="0" err="1">
                <a:effectLst/>
                <a:latin typeface="Segoe Sans"/>
              </a:rPr>
              <a:t>Foxfire</a:t>
            </a:r>
            <a:r>
              <a:rPr lang="pt-BR" b="0" i="0" dirty="0">
                <a:effectLst/>
                <a:latin typeface="Segoe Sans"/>
              </a:rPr>
              <a:t> </a:t>
            </a:r>
            <a:r>
              <a:rPr lang="pt-BR" b="0" i="0" dirty="0" err="1">
                <a:effectLst/>
                <a:latin typeface="Segoe Sans"/>
              </a:rPr>
              <a:t>Metals</a:t>
            </a:r>
            <a:r>
              <a:rPr lang="pt-BR" b="0" i="0" dirty="0">
                <a:effectLst/>
                <a:latin typeface="Segoe Sans"/>
              </a:rPr>
              <a:t> recebeu ações e opções da Si6 como parte do acordo.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EB1148-EAE8-E52F-F2D3-A133065DF615}"/>
              </a:ext>
            </a:extLst>
          </p:cNvPr>
          <p:cNvSpPr txBox="1"/>
          <p:nvPr/>
        </p:nvSpPr>
        <p:spPr>
          <a:xfrm>
            <a:off x="5470992" y="2786624"/>
            <a:ext cx="66028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 err="1">
                <a:effectLst/>
                <a:latin typeface="Segoe Sans"/>
              </a:rPr>
              <a:t>Viridis</a:t>
            </a:r>
            <a:r>
              <a:rPr lang="pt-BR" b="1" i="0" dirty="0">
                <a:effectLst/>
                <a:latin typeface="Segoe Sans"/>
              </a:rPr>
              <a:t> Mining </a:t>
            </a:r>
            <a:r>
              <a:rPr lang="pt-BR" b="1" i="0" dirty="0" err="1">
                <a:effectLst/>
                <a:latin typeface="Segoe Sans"/>
              </a:rPr>
              <a:t>and</a:t>
            </a:r>
            <a:r>
              <a:rPr lang="pt-BR" b="1" i="0" dirty="0">
                <a:effectLst/>
                <a:latin typeface="Segoe Sans"/>
              </a:rPr>
              <a:t> Minerals (ASX: VMM) + </a:t>
            </a:r>
            <a:r>
              <a:rPr lang="pt-BR" b="1" i="0" dirty="0" err="1">
                <a:effectLst/>
                <a:latin typeface="Segoe Sans"/>
              </a:rPr>
              <a:t>Ionic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Rare</a:t>
            </a:r>
            <a:r>
              <a:rPr lang="pt-BR" b="1" i="0" dirty="0">
                <a:effectLst/>
                <a:latin typeface="Segoe Sans"/>
              </a:rPr>
              <a:t> </a:t>
            </a:r>
            <a:r>
              <a:rPr lang="pt-BR" b="1" i="0" dirty="0" err="1">
                <a:effectLst/>
                <a:latin typeface="Segoe Sans"/>
              </a:rPr>
              <a:t>Earths</a:t>
            </a:r>
            <a:r>
              <a:rPr lang="pt-BR" b="1" i="0" dirty="0">
                <a:effectLst/>
                <a:latin typeface="Segoe Sans"/>
              </a:rPr>
              <a:t> (ASX: IXR)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Joint venture</a:t>
            </a:r>
            <a:r>
              <a:rPr lang="pt-BR" b="0" i="0" dirty="0">
                <a:effectLst/>
                <a:latin typeface="Segoe Sans"/>
              </a:rPr>
              <a:t>: </a:t>
            </a:r>
            <a:r>
              <a:rPr lang="pt-BR" b="1" i="0" dirty="0" err="1">
                <a:effectLst/>
                <a:latin typeface="Segoe Sans"/>
              </a:rPr>
              <a:t>Viridion</a:t>
            </a:r>
            <a:endParaRPr lang="pt-BR" b="1" i="0" dirty="0">
              <a:effectLst/>
              <a:latin typeface="Segoe Sans"/>
            </a:endParaRPr>
          </a:p>
          <a:p>
            <a:r>
              <a:rPr lang="pt-BR" b="1" i="0" dirty="0">
                <a:effectLst/>
                <a:latin typeface="Segoe Sans"/>
              </a:rPr>
              <a:t>Tipo de depósito</a:t>
            </a:r>
            <a:r>
              <a:rPr lang="pt-BR" b="0" i="0" dirty="0">
                <a:effectLst/>
                <a:latin typeface="Segoe Sans"/>
              </a:rPr>
              <a:t>: Argilas iônicas com alto teor de MREO (óxidos magnéticos de terras raras)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Meta</a:t>
            </a:r>
            <a:r>
              <a:rPr lang="pt-BR" b="0" i="0" dirty="0">
                <a:effectLst/>
                <a:latin typeface="Segoe Sans"/>
              </a:rPr>
              <a:t>: Verticalização da cadeia produtiva de terras raras no Brasil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Atuação</a:t>
            </a:r>
            <a:r>
              <a:rPr lang="pt-BR" b="0" i="0" dirty="0">
                <a:effectLst/>
                <a:latin typeface="Segoe Sans"/>
              </a:rPr>
              <a:t>: Reciclagem de ímãs permanentes e separação de óxidos de terras raras com tecnologia proprietária da IXR 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Localização</a:t>
            </a:r>
            <a:r>
              <a:rPr lang="pt-BR" b="0" i="0" dirty="0">
                <a:effectLst/>
                <a:latin typeface="Segoe Sans"/>
              </a:rPr>
              <a:t>: Projeto </a:t>
            </a:r>
            <a:r>
              <a:rPr lang="pt-BR" b="0" i="0" dirty="0" err="1">
                <a:effectLst/>
                <a:latin typeface="Segoe Sans"/>
              </a:rPr>
              <a:t>Colossus</a:t>
            </a:r>
            <a:r>
              <a:rPr lang="pt-BR" b="0" i="0" dirty="0">
                <a:effectLst/>
                <a:latin typeface="Segoe Sans"/>
              </a:rPr>
              <a:t> – Poços de Caldas, MG</a:t>
            </a:r>
          </a:p>
          <a:p>
            <a:pPr algn="l"/>
            <a:r>
              <a:rPr lang="pt-BR" b="1" i="0" dirty="0">
                <a:effectLst/>
                <a:latin typeface="Segoe Sans"/>
              </a:rPr>
              <a:t>Parceria adicional</a:t>
            </a:r>
            <a:r>
              <a:rPr lang="pt-BR" b="0" i="0" dirty="0">
                <a:effectLst/>
                <a:latin typeface="Segoe Sans"/>
              </a:rPr>
              <a:t>: UNIFAL-MG para criação do Centro de Pesquisa e Processamento de Terras Raras (CPTR) </a:t>
            </a:r>
          </a:p>
        </p:txBody>
      </p:sp>
      <p:pic>
        <p:nvPicPr>
          <p:cNvPr id="4" name="Imagem 3">
            <a:hlinkClick r:id="rId3"/>
            <a:extLst>
              <a:ext uri="{FF2B5EF4-FFF2-40B4-BE49-F238E27FC236}">
                <a16:creationId xmlns:a16="http://schemas.microsoft.com/office/drawing/2014/main" id="{3309D84C-2F39-9076-CC25-90900ECAE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646" y="2034762"/>
            <a:ext cx="2181529" cy="3238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925323D-3A6B-72FB-AD47-1D20A9D58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32" y="1664010"/>
            <a:ext cx="1766488" cy="1076716"/>
          </a:xfrm>
          <a:prstGeom prst="rect">
            <a:avLst/>
          </a:prstGeom>
        </p:spPr>
      </p:pic>
      <p:pic>
        <p:nvPicPr>
          <p:cNvPr id="10" name="Imagem 9">
            <a:hlinkClick r:id="rId6"/>
            <a:extLst>
              <a:ext uri="{FF2B5EF4-FFF2-40B4-BE49-F238E27FC236}">
                <a16:creationId xmlns:a16="http://schemas.microsoft.com/office/drawing/2014/main" id="{3A12DC86-4986-0136-40AC-20FFA46A0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550" y="1774220"/>
            <a:ext cx="2514951" cy="838317"/>
          </a:xfrm>
          <a:prstGeom prst="rect">
            <a:avLst/>
          </a:prstGeom>
        </p:spPr>
      </p:pic>
      <p:pic>
        <p:nvPicPr>
          <p:cNvPr id="13" name="Imagem 12">
            <a:hlinkClick r:id="rId8"/>
            <a:extLst>
              <a:ext uri="{FF2B5EF4-FFF2-40B4-BE49-F238E27FC236}">
                <a16:creationId xmlns:a16="http://schemas.microsoft.com/office/drawing/2014/main" id="{BB4DEC4A-2993-11C3-7F55-96786E773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933" y="1840904"/>
            <a:ext cx="213389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872531" y="406400"/>
            <a:ext cx="51562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Produção Beneficiada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C90D7D-6B90-EA90-FC54-18E015A5DE80}"/>
              </a:ext>
            </a:extLst>
          </p:cNvPr>
          <p:cNvSpPr txBox="1"/>
          <p:nvPr/>
        </p:nvSpPr>
        <p:spPr>
          <a:xfrm>
            <a:off x="7669229" y="1970999"/>
            <a:ext cx="411427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fontAlgn="base"/>
            <a:r>
              <a:rPr lang="pt-B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 2023, a produção beneficiada de concentrado de monazita foi proveniente de estoques das Indústrias Nucleares do Brasil S.A (INB). Esta empresa processou os estoques remanescentes de frações de material </a:t>
            </a:r>
            <a:r>
              <a:rPr lang="pt-B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ilmeno</a:t>
            </a:r>
            <a:r>
              <a:rPr lang="pt-B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-monazítico. A Unidade em Descomissionamento de </a:t>
            </a:r>
            <a:r>
              <a:rPr lang="pt-BR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Buena</a:t>
            </a:r>
            <a:r>
              <a:rPr lang="pt-B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(UDB), em São Francisco de Itabapoana, RJ, teve suas atividades de lavra paralisadas.</a:t>
            </a:r>
          </a:p>
          <a:p>
            <a:pPr marL="228600" algn="just" fontAlgn="base"/>
            <a:r>
              <a:rPr lang="pt-BR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 dez/2023, teve início as operações da </a:t>
            </a: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Serra Verde Pesquisa e Mineração Ltda, no município de Minaçu/GO, com produção bruta e beneficiada (concentrado de terras raras), em fase de </a:t>
            </a:r>
            <a:r>
              <a:rPr lang="pt-BR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ramp</a:t>
            </a:r>
            <a:r>
              <a:rPr lang="pt-BR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produção.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DC52E5-62C9-9107-6A72-90EC478C0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7" y="1860551"/>
            <a:ext cx="7365063" cy="44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3459665" y="355600"/>
            <a:ext cx="40836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CFEM arrecadada</a:t>
            </a:r>
            <a:endParaRPr kumimoji="0" lang="pt-BR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88D6AB-ADA9-CC62-D6B9-AC7A6A78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0" y="1763838"/>
            <a:ext cx="10813965" cy="223920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50B17D8-381B-73DE-AE82-9879CCC0D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48" y="4310019"/>
            <a:ext cx="10913527" cy="20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89814" y="298599"/>
            <a:ext cx="69373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Roteiro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95982A-8962-1D7B-730D-359DE50ECF0F}"/>
              </a:ext>
            </a:extLst>
          </p:cNvPr>
          <p:cNvSpPr/>
          <p:nvPr/>
        </p:nvSpPr>
        <p:spPr>
          <a:xfrm>
            <a:off x="178965" y="1553955"/>
            <a:ext cx="648979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392B2C-8C86-8D3E-4542-2061AE3F3567}"/>
              </a:ext>
            </a:extLst>
          </p:cNvPr>
          <p:cNvSpPr txBox="1"/>
          <p:nvPr/>
        </p:nvSpPr>
        <p:spPr>
          <a:xfrm>
            <a:off x="1446302" y="2235848"/>
            <a:ext cx="931671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Elementos Terras Raras, usos diversos e tipos de ocorrências na natureza;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Direitos Minerários;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Reservas Provadas e Prováveis, Produção beneficiada, CFEM arrecadada;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Investimentos em Pesquisa Mineral e Extração Mineral;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Projetos de Terras Raras em Argilas Iônicas e em Rochas Ígneas e Monazita;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Empresas listadas na Bolsa de Toronto – TSX e na Bolsa da Austrália – ASX;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Serra Verde Pesquisa e Mineração Ltda;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Cadeia produtiva das Terras Raras;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Comércio Exterior;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Políticas de Apoio ao Setor de Mineração associadas à Transição Energética;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212529"/>
                </a:solidFill>
                <a:latin typeface="+mj-lt"/>
              </a:rPr>
              <a:t>Ações da ANM</a:t>
            </a:r>
          </a:p>
        </p:txBody>
      </p:sp>
    </p:spTree>
    <p:extLst>
      <p:ext uri="{BB962C8B-B14F-4D97-AF65-F5344CB8AC3E}">
        <p14:creationId xmlns:p14="http://schemas.microsoft.com/office/powerpoint/2010/main" val="1842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9" y="0"/>
            <a:ext cx="706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Serra Verde Pesquisa e Mineração Ltda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9CB610-4251-C71C-0D5F-36AED164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5" y="1523759"/>
            <a:ext cx="4772691" cy="150516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2060AA3-5ECC-A090-658C-CE9CA161BC5A}"/>
              </a:ext>
            </a:extLst>
          </p:cNvPr>
          <p:cNvSpPr txBox="1"/>
          <p:nvPr/>
        </p:nvSpPr>
        <p:spPr>
          <a:xfrm>
            <a:off x="5758535" y="1828590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1C5634"/>
                </a:solidFill>
                <a:latin typeface="Open Sans" panose="020B0606030504020204" pitchFamily="34" charset="0"/>
              </a:rPr>
              <a:t>O depósito de argila iônica </a:t>
            </a:r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contém proporção elevada de Elementos de Terras Raras (</a:t>
            </a:r>
            <a:r>
              <a:rPr lang="pt-BR" b="0" i="0" dirty="0" err="1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ETRs</a:t>
            </a:r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) pesados e leves de alto valor, principalmente neodímio (</a:t>
            </a:r>
            <a:r>
              <a:rPr lang="pt-BR" b="0" i="0" dirty="0" err="1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Nd</a:t>
            </a:r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), praseodímio (Pr), térbio (Tb) e disprósio (</a:t>
            </a:r>
            <a:r>
              <a:rPr lang="pt-BR" b="0" i="0" dirty="0" err="1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Dy</a:t>
            </a:r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) . 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DF3ACC-B794-4318-CDE8-AD22C3CD1423}"/>
              </a:ext>
            </a:extLst>
          </p:cNvPr>
          <p:cNvSpPr txBox="1"/>
          <p:nvPr/>
        </p:nvSpPr>
        <p:spPr>
          <a:xfrm>
            <a:off x="870409" y="3075350"/>
            <a:ext cx="49600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As argilas iônicas podem ser mineradas com técnicas de mineração aberta de baixo custo e processadas usando tecnologias simples sem produtos químicos perigosos, britagem, moagem ou lixiviação ácida, portanto, gerando impactos ambientais menores.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1C1510-08BF-C81F-4F5B-2BBD2C34C281}"/>
              </a:ext>
            </a:extLst>
          </p:cNvPr>
          <p:cNvSpPr txBox="1"/>
          <p:nvPr/>
        </p:nvSpPr>
        <p:spPr>
          <a:xfrm>
            <a:off x="5934959" y="3482849"/>
            <a:ext cx="60944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A Serra Verde entrou em produção comercial na mina e planta de processamento em 2024. </a:t>
            </a:r>
          </a:p>
          <a:p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A expectativa é de que a Fase I do depósito produza pelo menos 5.000 toneladas por ano de óxido de terras raras, com vida útil da mina de 25 anos. </a:t>
            </a:r>
          </a:p>
          <a:p>
            <a:r>
              <a:rPr lang="pt-BR" b="0" i="0" dirty="0">
                <a:solidFill>
                  <a:srgbClr val="1C5634"/>
                </a:solidFill>
                <a:effectLst/>
                <a:latin typeface="Open Sans" panose="020B0606030504020204" pitchFamily="34" charset="0"/>
              </a:rPr>
              <a:t>Há também potencial para aumentar a capacidade da Fase I através da otimização da planta e em avaliação a expansão para a Fase II do depósito Pela Ema que poderá dobrar a produção até o final da década.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D3B3C51-36F6-0193-1977-475E8894F720}"/>
              </a:ext>
            </a:extLst>
          </p:cNvPr>
          <p:cNvSpPr txBox="1"/>
          <p:nvPr/>
        </p:nvSpPr>
        <p:spPr>
          <a:xfrm>
            <a:off x="256879" y="5084389"/>
            <a:ext cx="49600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333333"/>
                </a:solidFill>
                <a:latin typeface="Open Sans" panose="020B0606030504020204" pitchFamily="34" charset="0"/>
              </a:rPr>
              <a:t>O</a:t>
            </a: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trabalho de exploração até o momento incluiu 11.090 furos de trado, sondagem diamantada e de circulação reversa, totalizando cerca de 57.600 metros de perfuração na área de Pela 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87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9" y="0"/>
            <a:ext cx="706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Serra Verde Pesquisa e Mineração Ltda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C3D958D-733E-3B48-207E-CE4A752C66B8}"/>
              </a:ext>
            </a:extLst>
          </p:cNvPr>
          <p:cNvSpPr txBox="1"/>
          <p:nvPr/>
        </p:nvSpPr>
        <p:spPr>
          <a:xfrm>
            <a:off x="431633" y="2625132"/>
            <a:ext cx="1132873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PRINCIPAIS INVESTIDORES INSTITUCIONAIS</a:t>
            </a:r>
          </a:p>
          <a:p>
            <a:pPr algn="ctr"/>
            <a:endParaRPr lang="pt-BR" sz="2000" dirty="0"/>
          </a:p>
          <a:p>
            <a:r>
              <a:rPr lang="pt-BR" b="1" dirty="0" err="1"/>
              <a:t>Denham</a:t>
            </a:r>
            <a:r>
              <a:rPr lang="pt-BR" b="1" dirty="0"/>
              <a:t> Capital </a:t>
            </a:r>
            <a:r>
              <a:rPr lang="pt-BR" dirty="0"/>
              <a:t>– Investidor fundador, focado em recursos naturais e energia.</a:t>
            </a:r>
          </a:p>
          <a:p>
            <a:endParaRPr lang="pt-BR" dirty="0"/>
          </a:p>
          <a:p>
            <a:r>
              <a:rPr lang="pt-BR" b="1" dirty="0"/>
              <a:t>Energy &amp; Minerals </a:t>
            </a:r>
            <a:r>
              <a:rPr lang="pt-BR" b="1" dirty="0" err="1"/>
              <a:t>Group</a:t>
            </a:r>
            <a:r>
              <a:rPr lang="pt-BR" b="1" dirty="0"/>
              <a:t> (EMG) </a:t>
            </a:r>
            <a:r>
              <a:rPr lang="pt-BR" dirty="0"/>
              <a:t>– Líder em investimentos no setor de energia e minerais.</a:t>
            </a:r>
          </a:p>
          <a:p>
            <a:endParaRPr lang="pt-BR" dirty="0"/>
          </a:p>
          <a:p>
            <a:r>
              <a:rPr lang="pt-BR" b="1" dirty="0"/>
              <a:t>Vision Blue </a:t>
            </a:r>
            <a:r>
              <a:rPr lang="pt-BR" b="1" dirty="0" err="1"/>
              <a:t>Resources</a:t>
            </a:r>
            <a:r>
              <a:rPr lang="pt-BR" b="1" dirty="0"/>
              <a:t> </a:t>
            </a:r>
            <a:r>
              <a:rPr lang="pt-BR" dirty="0"/>
              <a:t>– Fundo criado por Brian </a:t>
            </a:r>
            <a:r>
              <a:rPr lang="pt-BR" dirty="0" err="1"/>
              <a:t>Menell</a:t>
            </a:r>
            <a:r>
              <a:rPr lang="pt-BR" dirty="0"/>
              <a:t>, voltado para acelerar a produção de minerais críticos para a transição energética.</a:t>
            </a:r>
          </a:p>
          <a:p>
            <a:endParaRPr lang="pt-BR" b="1" dirty="0"/>
          </a:p>
          <a:p>
            <a:r>
              <a:rPr lang="pt-BR" b="1" dirty="0"/>
              <a:t>Orion </a:t>
            </a:r>
            <a:r>
              <a:rPr lang="pt-BR" b="1" dirty="0" err="1"/>
              <a:t>Resource</a:t>
            </a:r>
            <a:r>
              <a:rPr lang="pt-BR" b="1" dirty="0"/>
              <a:t> </a:t>
            </a:r>
            <a:r>
              <a:rPr lang="pt-BR" b="1" dirty="0" err="1"/>
              <a:t>Partners</a:t>
            </a:r>
            <a:r>
              <a:rPr lang="pt-BR" b="1" dirty="0"/>
              <a:t> </a:t>
            </a:r>
            <a:r>
              <a:rPr lang="pt-BR" dirty="0"/>
              <a:t>– Fundo global especializado em mineração e metais.</a:t>
            </a:r>
          </a:p>
          <a:p>
            <a:endParaRPr lang="pt-BR" dirty="0"/>
          </a:p>
          <a:p>
            <a:r>
              <a:rPr lang="pt-BR" dirty="0"/>
              <a:t>Esses grupos aportaram mais de US$ 300 milhões na empresa, incluindo uma rodada recente de US$ 150 milhões para expansão da operação no Brasil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BB65E2-59B7-59E0-8F2D-814C897A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219" y="1664010"/>
            <a:ext cx="4304762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4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9" y="0"/>
            <a:ext cx="7060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5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Serra Verde Pesquisa e Mineração Ltda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9CB610-4251-C71C-0D5F-36AED164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5" y="1523759"/>
            <a:ext cx="4772691" cy="1505160"/>
          </a:xfrm>
          <a:prstGeom prst="rect">
            <a:avLst/>
          </a:prstGeom>
        </p:spPr>
      </p:pic>
      <p:grpSp>
        <p:nvGrpSpPr>
          <p:cNvPr id="40" name="Agrupar 39">
            <a:extLst>
              <a:ext uri="{FF2B5EF4-FFF2-40B4-BE49-F238E27FC236}">
                <a16:creationId xmlns:a16="http://schemas.microsoft.com/office/drawing/2014/main" id="{AD9C1477-EA6B-AA12-DABC-E7AA49FBB8BE}"/>
              </a:ext>
            </a:extLst>
          </p:cNvPr>
          <p:cNvGrpSpPr/>
          <p:nvPr/>
        </p:nvGrpSpPr>
        <p:grpSpPr>
          <a:xfrm>
            <a:off x="336558" y="3028919"/>
            <a:ext cx="11518884" cy="3139206"/>
            <a:chOff x="123566" y="2808797"/>
            <a:chExt cx="11518884" cy="3139206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AC22CF90-2708-6717-6B85-CA2FC30C2E67}"/>
                </a:ext>
              </a:extLst>
            </p:cNvPr>
            <p:cNvSpPr/>
            <p:nvPr/>
          </p:nvSpPr>
          <p:spPr>
            <a:xfrm>
              <a:off x="666161" y="4298612"/>
              <a:ext cx="10859678" cy="489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55CD61A-BF10-95E5-24D3-DC5526C88553}"/>
                </a:ext>
              </a:extLst>
            </p:cNvPr>
            <p:cNvSpPr/>
            <p:nvPr/>
          </p:nvSpPr>
          <p:spPr>
            <a:xfrm rot="5400000">
              <a:off x="461977" y="4499596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77AFE24-4C14-8A66-B5D3-C5663CB2B59C}"/>
                </a:ext>
              </a:extLst>
            </p:cNvPr>
            <p:cNvSpPr txBox="1"/>
            <p:nvPr/>
          </p:nvSpPr>
          <p:spPr>
            <a:xfrm>
              <a:off x="123566" y="4770431"/>
              <a:ext cx="1126620" cy="115416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2010</a:t>
              </a:r>
            </a:p>
            <a:p>
              <a:pPr algn="ctr"/>
              <a:endParaRPr lang="pt-BR" sz="100" dirty="0"/>
            </a:p>
            <a:p>
              <a:pPr algn="ctr"/>
              <a:r>
                <a:rPr lang="pt-BR" sz="800" dirty="0"/>
                <a:t>Levantamento geofísico aéreo identificando áreas de exploração, juntamente com um mapeamento geológico regional.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8469B1C-3195-F01A-D4E4-C3C7C2D5F000}"/>
                </a:ext>
              </a:extLst>
            </p:cNvPr>
            <p:cNvSpPr/>
            <p:nvPr/>
          </p:nvSpPr>
          <p:spPr>
            <a:xfrm rot="5400000">
              <a:off x="1178581" y="4075139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36649B9-1851-C619-057D-B630BC99C28E}"/>
                </a:ext>
              </a:extLst>
            </p:cNvPr>
            <p:cNvSpPr txBox="1"/>
            <p:nvPr/>
          </p:nvSpPr>
          <p:spPr>
            <a:xfrm>
              <a:off x="846308" y="3325048"/>
              <a:ext cx="1126620" cy="53860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2011</a:t>
              </a:r>
            </a:p>
            <a:p>
              <a:pPr algn="ctr"/>
              <a:endParaRPr lang="pt-BR" sz="100" dirty="0"/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Início do programa de exploração.</a:t>
              </a:r>
              <a:endParaRPr lang="pt-BR" sz="800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98726EC-5FF8-D7BF-AA58-D37FFF89E7C7}"/>
                </a:ext>
              </a:extLst>
            </p:cNvPr>
            <p:cNvSpPr/>
            <p:nvPr/>
          </p:nvSpPr>
          <p:spPr>
            <a:xfrm rot="5400000">
              <a:off x="1815797" y="4499596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D8511E8-57D4-A691-AF0C-AEC37C612D31}"/>
                </a:ext>
              </a:extLst>
            </p:cNvPr>
            <p:cNvSpPr txBox="1"/>
            <p:nvPr/>
          </p:nvSpPr>
          <p:spPr>
            <a:xfrm>
              <a:off x="1686667" y="4770431"/>
              <a:ext cx="717353" cy="76944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2012</a:t>
              </a:r>
            </a:p>
            <a:p>
              <a:pPr algn="ctr"/>
              <a:r>
                <a:rPr lang="pt-BR" sz="800" dirty="0"/>
                <a:t>Avaliação Econômica Preliminar realizada.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9B315E6-F5A7-30DB-5100-0C46B11CB75A}"/>
                </a:ext>
              </a:extLst>
            </p:cNvPr>
            <p:cNvSpPr/>
            <p:nvPr/>
          </p:nvSpPr>
          <p:spPr>
            <a:xfrm rot="5400000">
              <a:off x="3823542" y="4075139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3F6F578C-334B-8231-8A2F-5708A661C3F3}"/>
                </a:ext>
              </a:extLst>
            </p:cNvPr>
            <p:cNvSpPr txBox="1"/>
            <p:nvPr/>
          </p:nvSpPr>
          <p:spPr>
            <a:xfrm>
              <a:off x="3493809" y="3068508"/>
              <a:ext cx="1126620" cy="80021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2015</a:t>
              </a:r>
            </a:p>
            <a:p>
              <a:pPr algn="ctr"/>
              <a:endParaRPr lang="pt-BR" sz="100" dirty="0"/>
            </a:p>
            <a:p>
              <a:pPr algn="ctr"/>
              <a:endParaRPr lang="pt-BR" sz="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endParaRPr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Plano de Mineração e Certificação do Depósito de Terras Raras em Pela Ema.</a:t>
              </a:r>
              <a:endParaRPr lang="pt-BR" sz="800" dirty="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B242C916-5F0D-7CEB-DD17-BF564145D793}"/>
                </a:ext>
              </a:extLst>
            </p:cNvPr>
            <p:cNvSpPr/>
            <p:nvPr/>
          </p:nvSpPr>
          <p:spPr>
            <a:xfrm rot="5400000">
              <a:off x="3154341" y="4499595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D582087D-5FAF-CB72-69FB-9AF46594AADC}"/>
                </a:ext>
              </a:extLst>
            </p:cNvPr>
            <p:cNvSpPr txBox="1"/>
            <p:nvPr/>
          </p:nvSpPr>
          <p:spPr>
            <a:xfrm>
              <a:off x="3025211" y="4770430"/>
              <a:ext cx="717353" cy="76944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2014</a:t>
              </a:r>
            </a:p>
            <a:p>
              <a:pPr algn="ctr"/>
              <a:r>
                <a:rPr lang="pt-BR" sz="800" dirty="0"/>
                <a:t>Estudo de </a:t>
              </a:r>
              <a:r>
                <a:rPr lang="pt-BR" sz="800" dirty="0" err="1"/>
                <a:t>Pré</a:t>
              </a:r>
              <a:r>
                <a:rPr lang="pt-BR" sz="800" dirty="0"/>
                <a:t>-Viabilidade concluído.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AF92DDA3-C373-D6B6-C51D-3BCAF4A87259}"/>
                </a:ext>
              </a:extLst>
            </p:cNvPr>
            <p:cNvSpPr/>
            <p:nvPr/>
          </p:nvSpPr>
          <p:spPr>
            <a:xfrm rot="5400000">
              <a:off x="4470375" y="4504664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E9E76A96-6F2D-75E3-4BD8-74A63E467292}"/>
                </a:ext>
              </a:extLst>
            </p:cNvPr>
            <p:cNvSpPr txBox="1"/>
            <p:nvPr/>
          </p:nvSpPr>
          <p:spPr>
            <a:xfrm>
              <a:off x="4343353" y="4775499"/>
              <a:ext cx="717353" cy="89255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2016</a:t>
              </a:r>
            </a:p>
            <a:p>
              <a:pPr algn="ctr"/>
              <a:r>
                <a:rPr lang="pt-BR" sz="800" dirty="0"/>
                <a:t>Desenvolvimento do Processo de Lixiviação Agitada.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2B7B786-348E-A395-5DF1-9097A6447E90}"/>
                </a:ext>
              </a:extLst>
            </p:cNvPr>
            <p:cNvSpPr/>
            <p:nvPr/>
          </p:nvSpPr>
          <p:spPr>
            <a:xfrm rot="5400000">
              <a:off x="5185718" y="4075139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276B06B-6F6D-8832-897B-386BC0DA8EDE}"/>
                </a:ext>
              </a:extLst>
            </p:cNvPr>
            <p:cNvSpPr txBox="1"/>
            <p:nvPr/>
          </p:nvSpPr>
          <p:spPr>
            <a:xfrm>
              <a:off x="4853445" y="3203128"/>
              <a:ext cx="1126620" cy="66172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2017</a:t>
              </a:r>
            </a:p>
            <a:p>
              <a:pPr algn="ctr"/>
              <a:endParaRPr lang="pt-BR" sz="100" dirty="0"/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Concessão de Licença Ambiental Prévia (LP).</a:t>
              </a:r>
              <a:endParaRPr lang="pt-BR" sz="800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F9561C27-0CB2-334F-7C4C-A68BF09253DB}"/>
                </a:ext>
              </a:extLst>
            </p:cNvPr>
            <p:cNvSpPr/>
            <p:nvPr/>
          </p:nvSpPr>
          <p:spPr>
            <a:xfrm rot="5400000">
              <a:off x="5930697" y="4499595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42BEFD5B-DB3D-D231-572F-1158E934DC78}"/>
                </a:ext>
              </a:extLst>
            </p:cNvPr>
            <p:cNvSpPr txBox="1"/>
            <p:nvPr/>
          </p:nvSpPr>
          <p:spPr>
            <a:xfrm>
              <a:off x="5801567" y="4770430"/>
              <a:ext cx="717353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2018</a:t>
              </a:r>
            </a:p>
            <a:p>
              <a:pPr algn="ctr"/>
              <a:r>
                <a:rPr lang="pt-BR" sz="800" dirty="0"/>
                <a:t>Início da execução do projeto.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924B57A-7717-AF49-0500-04C91D3B05C5}"/>
                </a:ext>
              </a:extLst>
            </p:cNvPr>
            <p:cNvSpPr/>
            <p:nvPr/>
          </p:nvSpPr>
          <p:spPr>
            <a:xfrm rot="5400000">
              <a:off x="6823132" y="4078982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8E179D32-8485-F193-1657-F55AB3BD240E}"/>
                </a:ext>
              </a:extLst>
            </p:cNvPr>
            <p:cNvSpPr txBox="1"/>
            <p:nvPr/>
          </p:nvSpPr>
          <p:spPr>
            <a:xfrm>
              <a:off x="6299580" y="2808797"/>
              <a:ext cx="1506220" cy="106182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2019</a:t>
              </a:r>
            </a:p>
            <a:p>
              <a:pPr algn="ctr"/>
              <a:endParaRPr lang="pt-BR" sz="100" dirty="0"/>
            </a:p>
            <a:p>
              <a:pPr algn="ctr"/>
              <a:endParaRPr lang="pt-BR" sz="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endParaRPr>
            </a:p>
            <a:p>
              <a:pPr algn="ctr"/>
              <a:endParaRPr lang="pt-BR" sz="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endParaRPr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Licença de Instalação (LI) concedida</a:t>
              </a:r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H1 - Conclusão do Estudo de Viabilidade Definitivo</a:t>
              </a:r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H1 - Início da construção da estrada de acesso.</a:t>
              </a:r>
              <a:endParaRPr lang="pt-BR" sz="800" dirty="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1586B56B-4872-0BA2-2CFE-922F4B479F60}"/>
                </a:ext>
              </a:extLst>
            </p:cNvPr>
            <p:cNvSpPr/>
            <p:nvPr/>
          </p:nvSpPr>
          <p:spPr>
            <a:xfrm rot="5400000">
              <a:off x="7681563" y="4523006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C355F5F-BBC3-6E24-3ED9-95BE3C3AE2C7}"/>
                </a:ext>
              </a:extLst>
            </p:cNvPr>
            <p:cNvSpPr txBox="1"/>
            <p:nvPr/>
          </p:nvSpPr>
          <p:spPr>
            <a:xfrm>
              <a:off x="6963771" y="4793841"/>
              <a:ext cx="1893830" cy="115416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2020</a:t>
              </a:r>
            </a:p>
            <a:p>
              <a:pPr algn="ctr"/>
              <a:endParaRPr lang="pt-BR" sz="100" dirty="0"/>
            </a:p>
            <a:p>
              <a:pPr algn="ctr"/>
              <a:r>
                <a:rPr lang="pt-BR" sz="800" dirty="0"/>
                <a:t>Licenciamento para linha de transmissão</a:t>
              </a:r>
            </a:p>
            <a:p>
              <a:pPr algn="ctr"/>
              <a:r>
                <a:rPr lang="pt-BR" sz="800" dirty="0"/>
                <a:t>H1 - Obtenção de alvarás finais de construção e concessão vitalícia de lavra</a:t>
              </a:r>
            </a:p>
            <a:p>
              <a:pPr algn="ctr"/>
              <a:r>
                <a:rPr lang="pt-BR" sz="800" dirty="0"/>
                <a:t>H1 - Reserva dos equipamentos de terra</a:t>
              </a:r>
            </a:p>
            <a:p>
              <a:pPr algn="ctr"/>
              <a:r>
                <a:rPr lang="pt-BR" sz="800" dirty="0"/>
                <a:t>H2 - Conclusão da engenharia de detalhamento</a:t>
              </a:r>
            </a:p>
            <a:p>
              <a:pPr algn="ctr"/>
              <a:r>
                <a:rPr lang="pt-BR" sz="800" dirty="0"/>
                <a:t>H2- Início da construção.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691BB418-5E64-3923-D7EF-A5F63832A789}"/>
                </a:ext>
              </a:extLst>
            </p:cNvPr>
            <p:cNvSpPr/>
            <p:nvPr/>
          </p:nvSpPr>
          <p:spPr>
            <a:xfrm rot="5400000">
              <a:off x="8538436" y="4051553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A78CDAA-6859-AA22-9EF3-4AFEF10D04B4}"/>
                </a:ext>
              </a:extLst>
            </p:cNvPr>
            <p:cNvSpPr txBox="1"/>
            <p:nvPr/>
          </p:nvSpPr>
          <p:spPr>
            <a:xfrm>
              <a:off x="8206163" y="3179542"/>
              <a:ext cx="1126620" cy="66172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2021</a:t>
              </a:r>
            </a:p>
            <a:p>
              <a:pPr algn="ctr"/>
              <a:endParaRPr lang="pt-BR" sz="100" dirty="0"/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Maquinaria de mineração entregue.</a:t>
              </a:r>
              <a:endParaRPr lang="pt-BR" sz="800" dirty="0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33A3763A-95F7-1F18-A0BA-4D772B11A17B}"/>
                </a:ext>
              </a:extLst>
            </p:cNvPr>
            <p:cNvSpPr/>
            <p:nvPr/>
          </p:nvSpPr>
          <p:spPr>
            <a:xfrm rot="5400000">
              <a:off x="9372933" y="4543633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8118ECD4-7EB3-53C5-4DD0-9F4018F5B27F}"/>
                </a:ext>
              </a:extLst>
            </p:cNvPr>
            <p:cNvSpPr txBox="1"/>
            <p:nvPr/>
          </p:nvSpPr>
          <p:spPr>
            <a:xfrm>
              <a:off x="9244208" y="4814468"/>
              <a:ext cx="717353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2022</a:t>
              </a:r>
            </a:p>
            <a:p>
              <a:pPr algn="ctr"/>
              <a:r>
                <a:rPr lang="pt-BR" sz="800" dirty="0"/>
                <a:t>Licença da Planta de P&amp;D.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FBE0E208-3671-A47C-35AA-0138FC5D40F5}"/>
                </a:ext>
              </a:extLst>
            </p:cNvPr>
            <p:cNvSpPr/>
            <p:nvPr/>
          </p:nvSpPr>
          <p:spPr>
            <a:xfrm rot="5400000">
              <a:off x="10279473" y="4076730"/>
              <a:ext cx="459095" cy="763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9AA0BD65-E7E8-04D6-FAF4-9E1051A76E61}"/>
                </a:ext>
              </a:extLst>
            </p:cNvPr>
            <p:cNvSpPr txBox="1"/>
            <p:nvPr/>
          </p:nvSpPr>
          <p:spPr>
            <a:xfrm>
              <a:off x="9755821" y="2816170"/>
              <a:ext cx="1506220" cy="107721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2023</a:t>
              </a:r>
            </a:p>
            <a:p>
              <a:pPr algn="ctr"/>
              <a:endParaRPr lang="pt-BR" sz="100" dirty="0"/>
            </a:p>
            <a:p>
              <a:pPr algn="ctr"/>
              <a:endParaRPr lang="pt-BR" sz="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endParaRPr>
            </a:p>
            <a:p>
              <a:pPr algn="ctr"/>
              <a:endParaRPr lang="pt-BR" sz="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endParaRPr>
            </a:p>
            <a:p>
              <a:pPr algn="ctr"/>
              <a:endParaRPr lang="pt-BR" sz="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endParaRPr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H1- VBR e EMG investem na Serra Verde</a:t>
              </a:r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H1- Início do processo de comissionamento</a:t>
              </a:r>
            </a:p>
            <a:p>
              <a:pPr algn="ctr"/>
              <a:r>
                <a:rPr lang="pt-BR" sz="800" b="0" i="0" dirty="0">
                  <a:solidFill>
                    <a:srgbClr val="333333"/>
                  </a:solidFill>
                  <a:effectLst/>
                  <a:latin typeface="Open Sans" panose="020B0606030504020204" pitchFamily="34" charset="0"/>
                </a:rPr>
                <a:t>H2- Recebida a Licença Ambiental de Operação.</a:t>
              </a:r>
              <a:endParaRPr lang="pt-BR" sz="800" dirty="0"/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B93AE27F-3BBB-2C04-3475-C79A8BC4B982}"/>
                </a:ext>
              </a:extLst>
            </p:cNvPr>
            <p:cNvSpPr/>
            <p:nvPr/>
          </p:nvSpPr>
          <p:spPr>
            <a:xfrm rot="5400000">
              <a:off x="11053822" y="4543634"/>
              <a:ext cx="459095" cy="57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7080CDFF-4EF7-58ED-6C2F-65A345EDE2AA}"/>
                </a:ext>
              </a:extLst>
            </p:cNvPr>
            <p:cNvSpPr txBox="1"/>
            <p:nvPr/>
          </p:nvSpPr>
          <p:spPr>
            <a:xfrm>
              <a:off x="10925097" y="4814469"/>
              <a:ext cx="717353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2024</a:t>
              </a:r>
            </a:p>
            <a:p>
              <a:pPr algn="ctr"/>
              <a:r>
                <a:rPr lang="pt-BR" sz="800" dirty="0"/>
                <a:t>Inicio da produção comercial.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3839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134020" y="0"/>
            <a:ext cx="66739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Cadeia produtiva das Terras Raras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95982A-8962-1D7B-730D-359DE50ECF0F}"/>
              </a:ext>
            </a:extLst>
          </p:cNvPr>
          <p:cNvSpPr/>
          <p:nvPr/>
        </p:nvSpPr>
        <p:spPr>
          <a:xfrm>
            <a:off x="178965" y="1553955"/>
            <a:ext cx="648979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9A6DD5-7433-B0CB-47B9-4A9C69E8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77" y="1831499"/>
            <a:ext cx="9010245" cy="43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4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134020" y="0"/>
            <a:ext cx="66739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Cadeia produtiva das Terras Raras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95982A-8962-1D7B-730D-359DE50ECF0F}"/>
              </a:ext>
            </a:extLst>
          </p:cNvPr>
          <p:cNvSpPr/>
          <p:nvPr/>
        </p:nvSpPr>
        <p:spPr>
          <a:xfrm>
            <a:off x="178965" y="1553955"/>
            <a:ext cx="648979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FC6113-5182-EE71-5715-4E4BF12ABA51}"/>
              </a:ext>
            </a:extLst>
          </p:cNvPr>
          <p:cNvSpPr txBox="1"/>
          <p:nvPr/>
        </p:nvSpPr>
        <p:spPr>
          <a:xfrm>
            <a:off x="193981" y="6129809"/>
            <a:ext cx="39712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Fonte https://www.fiemg.com.br/noticias/fiemg-adquire-laboratorio-de-imas-de-terras-raras-da-codemge/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9A6BCE-F4DE-E3FF-B0AE-C9B2E3E306F6}"/>
              </a:ext>
            </a:extLst>
          </p:cNvPr>
          <p:cNvSpPr txBox="1"/>
          <p:nvPr/>
        </p:nvSpPr>
        <p:spPr>
          <a:xfrm>
            <a:off x="193981" y="1605264"/>
            <a:ext cx="61137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1D35"/>
                </a:solidFill>
              </a:rPr>
              <a:t>E</a:t>
            </a:r>
            <a:r>
              <a:rPr lang="pt-BR" b="0" i="0" dirty="0">
                <a:solidFill>
                  <a:srgbClr val="001D35"/>
                </a:solidFill>
                <a:effectLst/>
              </a:rPr>
              <a:t>m dezembro de 2023, a FIEMG (Federação das Indústrias do Estado de Minas Gerais) adquiriu o antigo Laboratório de Produção de Ímãs de Terras Raras (LABFAB ITR) da </a:t>
            </a:r>
            <a:r>
              <a:rPr lang="pt-BR" b="0" i="0" dirty="0" err="1">
                <a:solidFill>
                  <a:srgbClr val="001D35"/>
                </a:solidFill>
                <a:effectLst/>
              </a:rPr>
              <a:t>Codemge</a:t>
            </a:r>
            <a:r>
              <a:rPr lang="pt-BR" b="0" i="0" dirty="0">
                <a:solidFill>
                  <a:srgbClr val="001D35"/>
                </a:solidFill>
                <a:effectLst/>
              </a:rPr>
              <a:t> (Companhia de Desenvolvimento de Minas Gerais) localizado no município de Lagoa Santa.</a:t>
            </a:r>
          </a:p>
          <a:p>
            <a:pPr algn="just"/>
            <a:r>
              <a:rPr lang="pt-BR" b="0" i="0" dirty="0">
                <a:solidFill>
                  <a:srgbClr val="001D35"/>
                </a:solidFill>
                <a:effectLst/>
              </a:rPr>
              <a:t>Este laboratório é o </a:t>
            </a:r>
            <a:r>
              <a:rPr lang="pt-BR" b="1" i="0" dirty="0">
                <a:solidFill>
                  <a:srgbClr val="001D35"/>
                </a:solidFill>
                <a:effectLst/>
              </a:rPr>
              <a:t>primeiro da América do Sul dedicado à produção de ímãs de terras raras</a:t>
            </a:r>
            <a:r>
              <a:rPr lang="pt-BR" b="0" i="0" dirty="0">
                <a:solidFill>
                  <a:srgbClr val="001D35"/>
                </a:solidFill>
                <a:effectLst/>
              </a:rPr>
              <a:t>, estabelecendo uma cadeia de suprimentos quase única no continente.</a:t>
            </a:r>
          </a:p>
          <a:p>
            <a:pPr algn="just"/>
            <a:r>
              <a:rPr lang="pt-BR" b="0" i="0" dirty="0">
                <a:solidFill>
                  <a:srgbClr val="434343"/>
                </a:solidFill>
                <a:effectLst/>
              </a:rPr>
              <a:t>Essa aquisição estratégica pela FIEMG visa estabelecer uma base sólida para avanços significativos no setor de terras raras. As metas incluem o </a:t>
            </a:r>
            <a:r>
              <a:rPr lang="pt-BR" b="1" i="0" dirty="0">
                <a:solidFill>
                  <a:srgbClr val="434343"/>
                </a:solidFill>
                <a:effectLst/>
              </a:rPr>
              <a:t>desenvolvimento de pesquisa e inovação, focando na eficiência dos ímãs e em sua aplicação em setores como o elétrico e automotivo.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DEEEA5-95B9-A051-C614-ED4EC2A5789F}"/>
              </a:ext>
            </a:extLst>
          </p:cNvPr>
          <p:cNvSpPr txBox="1"/>
          <p:nvPr/>
        </p:nvSpPr>
        <p:spPr>
          <a:xfrm>
            <a:off x="6453963" y="1605264"/>
            <a:ext cx="53684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1D35"/>
                </a:solidFill>
              </a:rPr>
              <a:t>A FIEMG planeja comissionar a única planta de produção de ímãs de terras raras do Brasil, com capacidade de produção de até 100 toneladas por ano, visando ampliar a capacidade de produção nacional e atender à demanda crescente do mercado.</a:t>
            </a:r>
          </a:p>
          <a:p>
            <a:pPr algn="just"/>
            <a:r>
              <a:rPr lang="pt-BR" dirty="0">
                <a:solidFill>
                  <a:srgbClr val="001D35"/>
                </a:solidFill>
              </a:rPr>
              <a:t>Ainda de acordo com o presidente da Federação mineira, a estrutura vai permitir que as indústrias tenham acesso a imãs de altíssima tecnologia</a:t>
            </a:r>
          </a:p>
        </p:txBody>
      </p:sp>
      <p:pic>
        <p:nvPicPr>
          <p:cNvPr id="8" name="Picture 4" descr="FIEMG adquire laboratório de ímãs de terras raras da Codemge - FIEMG">
            <a:extLst>
              <a:ext uri="{FF2B5EF4-FFF2-40B4-BE49-F238E27FC236}">
                <a16:creationId xmlns:a16="http://schemas.microsoft.com/office/drawing/2014/main" id="{1924C7CB-0EEF-E9F7-91A7-EEBB00AA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60" y="3913588"/>
            <a:ext cx="4582633" cy="25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4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3615340" y="386080"/>
            <a:ext cx="3038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Exportações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97A797-71A5-1992-563C-AF8BB8ADBD52}"/>
              </a:ext>
            </a:extLst>
          </p:cNvPr>
          <p:cNvSpPr txBox="1"/>
          <p:nvPr/>
        </p:nvSpPr>
        <p:spPr>
          <a:xfrm>
            <a:off x="152400" y="6289040"/>
            <a:ext cx="28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BI COMEXMIN </a:t>
            </a:r>
            <a:r>
              <a:rPr lang="pt-BR" dirty="0"/>
              <a:t>- ANM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17FDE58-60D4-6BA8-68A0-6D86A2C13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" y="1548562"/>
            <a:ext cx="12192000" cy="46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4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3960780" y="396037"/>
            <a:ext cx="3039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Exportações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97A797-71A5-1992-563C-AF8BB8ADBD52}"/>
              </a:ext>
            </a:extLst>
          </p:cNvPr>
          <p:cNvSpPr txBox="1"/>
          <p:nvPr/>
        </p:nvSpPr>
        <p:spPr>
          <a:xfrm>
            <a:off x="152400" y="6228080"/>
            <a:ext cx="28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BI COMEXMIN </a:t>
            </a:r>
            <a:r>
              <a:rPr lang="pt-BR" dirty="0"/>
              <a:t>- ANM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1EC3384-8B60-41BC-40BF-7FA773145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9051"/>
            <a:ext cx="12192000" cy="36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8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3838860" y="355600"/>
            <a:ext cx="3113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Importações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97A797-71A5-1992-563C-AF8BB8ADBD52}"/>
              </a:ext>
            </a:extLst>
          </p:cNvPr>
          <p:cNvSpPr txBox="1"/>
          <p:nvPr/>
        </p:nvSpPr>
        <p:spPr>
          <a:xfrm>
            <a:off x="152400" y="6228080"/>
            <a:ext cx="283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3"/>
              </a:rPr>
              <a:t>BI COMEXMIN </a:t>
            </a:r>
            <a:r>
              <a:rPr lang="pt-BR" dirty="0"/>
              <a:t>- ANM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1354770-688C-2905-C943-531F0D7F8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6281"/>
            <a:ext cx="12192000" cy="4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1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071020" y="377855"/>
            <a:ext cx="6788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Comércio exterior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15180B0-9B21-4C32-1B29-416E42D9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98" y="3467386"/>
            <a:ext cx="583895" cy="5838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43004C-9580-65B4-1466-70EBAD1EDEFF}"/>
              </a:ext>
            </a:extLst>
          </p:cNvPr>
          <p:cNvSpPr txBox="1"/>
          <p:nvPr/>
        </p:nvSpPr>
        <p:spPr>
          <a:xfrm>
            <a:off x="826608" y="3460388"/>
            <a:ext cx="1740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4C78"/>
                </a:solidFill>
              </a:rPr>
              <a:t>China</a:t>
            </a:r>
          </a:p>
          <a:p>
            <a:r>
              <a:rPr lang="pt-BR" sz="1500" b="1" dirty="0">
                <a:solidFill>
                  <a:srgbClr val="004C78"/>
                </a:solidFill>
              </a:rPr>
              <a:t>60,0% participação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E947BA-2F15-C718-02DF-4BD8189CC2FB}"/>
              </a:ext>
            </a:extLst>
          </p:cNvPr>
          <p:cNvSpPr txBox="1"/>
          <p:nvPr/>
        </p:nvSpPr>
        <p:spPr>
          <a:xfrm>
            <a:off x="1" y="1536569"/>
            <a:ext cx="5835224" cy="777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4C78"/>
                </a:solidFill>
              </a:rPr>
              <a:t>Exportações 2024</a:t>
            </a:r>
          </a:p>
          <a:p>
            <a:pPr algn="ctr"/>
            <a:r>
              <a:rPr lang="pt-BR" sz="2000" b="1" dirty="0">
                <a:solidFill>
                  <a:srgbClr val="004C78"/>
                </a:solidFill>
              </a:rPr>
              <a:t>(USD FOB 3,61 milhões, </a:t>
            </a:r>
            <a:r>
              <a:rPr lang="pt-BR" sz="2000" b="1" dirty="0">
                <a:solidFill>
                  <a:srgbClr val="1E7B50"/>
                </a:solidFill>
              </a:rPr>
              <a:t>+156,0% em relação a 2023</a:t>
            </a:r>
            <a:r>
              <a:rPr lang="pt-BR" sz="2000" b="1" dirty="0">
                <a:solidFill>
                  <a:srgbClr val="004C78"/>
                </a:solidFill>
              </a:rPr>
              <a:t>)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3406EF1-74EE-B679-FCF3-C9E8646D9B20}"/>
              </a:ext>
            </a:extLst>
          </p:cNvPr>
          <p:cNvCxnSpPr/>
          <p:nvPr/>
        </p:nvCxnSpPr>
        <p:spPr>
          <a:xfrm>
            <a:off x="6096000" y="1561357"/>
            <a:ext cx="0" cy="5014276"/>
          </a:xfrm>
          <a:prstGeom prst="line">
            <a:avLst/>
          </a:prstGeom>
          <a:ln w="57150">
            <a:solidFill>
              <a:srgbClr val="004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1B4884-0E82-6846-3BA1-9F66531EF25F}"/>
              </a:ext>
            </a:extLst>
          </p:cNvPr>
          <p:cNvSpPr txBox="1"/>
          <p:nvPr/>
        </p:nvSpPr>
        <p:spPr>
          <a:xfrm>
            <a:off x="6185141" y="1531075"/>
            <a:ext cx="59154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4C78"/>
                </a:solidFill>
              </a:rPr>
              <a:t>Importações 2024</a:t>
            </a:r>
          </a:p>
          <a:p>
            <a:pPr algn="ctr"/>
            <a:r>
              <a:rPr lang="pt-BR" sz="2000" b="1" dirty="0">
                <a:solidFill>
                  <a:srgbClr val="004C78"/>
                </a:solidFill>
              </a:rPr>
              <a:t>(USD FOB 9,99 milhões, </a:t>
            </a:r>
            <a:r>
              <a:rPr lang="pt-BR" sz="2000" b="1" dirty="0">
                <a:solidFill>
                  <a:srgbClr val="FF0000"/>
                </a:solidFill>
              </a:rPr>
              <a:t>-13,1% em relação a 2023</a:t>
            </a:r>
            <a:r>
              <a:rPr lang="pt-BR" sz="2000" b="1" dirty="0">
                <a:solidFill>
                  <a:srgbClr val="004C78"/>
                </a:solidFill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6610C0-5787-D834-DFD7-12E9449FD746}"/>
              </a:ext>
            </a:extLst>
          </p:cNvPr>
          <p:cNvSpPr txBox="1"/>
          <p:nvPr/>
        </p:nvSpPr>
        <p:spPr>
          <a:xfrm>
            <a:off x="7284444" y="3543449"/>
            <a:ext cx="4770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4C78"/>
                </a:solidFill>
              </a:rPr>
              <a:t>China (37,0% participação)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Produtos: Metais e compostos (46,6%), Preparações catalíticas (31,2%)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431BCF-3936-2512-122B-3561F5775A28}"/>
              </a:ext>
            </a:extLst>
          </p:cNvPr>
          <p:cNvSpPr txBox="1"/>
          <p:nvPr/>
        </p:nvSpPr>
        <p:spPr>
          <a:xfrm>
            <a:off x="7297639" y="5770587"/>
            <a:ext cx="463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4C78"/>
                </a:solidFill>
              </a:rPr>
              <a:t>Estados Unidos (14,9%) participação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Produtos: Preparações catalíticas (94,9%)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8870AE-1633-F268-C82F-E8EE328D2D04}"/>
              </a:ext>
            </a:extLst>
          </p:cNvPr>
          <p:cNvSpPr txBox="1"/>
          <p:nvPr/>
        </p:nvSpPr>
        <p:spPr>
          <a:xfrm>
            <a:off x="398189" y="2439238"/>
            <a:ext cx="543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E7B50"/>
                </a:solidFill>
              </a:rPr>
              <a:t>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Extrativa Mineral</a:t>
            </a:r>
          </a:p>
          <a:p>
            <a:endParaRPr lang="pt-BR" sz="1600" b="1" dirty="0">
              <a:solidFill>
                <a:srgbClr val="004C78"/>
              </a:solidFill>
            </a:endParaRPr>
          </a:p>
          <a:p>
            <a:r>
              <a:rPr lang="pt-BR" sz="1600" b="1" dirty="0">
                <a:solidFill>
                  <a:srgbClr val="1E7B50"/>
                </a:solidFill>
              </a:rPr>
              <a:t>100,0%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de Transformação Mineral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A14852-AAC2-7B37-FEE4-A4420D066386}"/>
              </a:ext>
            </a:extLst>
          </p:cNvPr>
          <p:cNvSpPr txBox="1"/>
          <p:nvPr/>
        </p:nvSpPr>
        <p:spPr>
          <a:xfrm>
            <a:off x="6461178" y="2383714"/>
            <a:ext cx="563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E7B50"/>
                </a:solidFill>
              </a:rPr>
              <a:t>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Extrativa Mineral</a:t>
            </a:r>
          </a:p>
          <a:p>
            <a:endParaRPr lang="pt-BR" sz="1600" b="1" dirty="0">
              <a:solidFill>
                <a:srgbClr val="004C78"/>
              </a:solidFill>
            </a:endParaRPr>
          </a:p>
          <a:p>
            <a:r>
              <a:rPr lang="pt-BR" sz="1600" b="1" dirty="0">
                <a:solidFill>
                  <a:srgbClr val="1E7B50"/>
                </a:solidFill>
              </a:rPr>
              <a:t>100,0%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de Transformação Mineral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F0EAD28-8E5C-34EB-2D69-C00E7D466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53" t="18084" r="16457" b="15987"/>
          <a:stretch/>
        </p:blipFill>
        <p:spPr>
          <a:xfrm>
            <a:off x="91441" y="5971399"/>
            <a:ext cx="622437" cy="62185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F718C3-AA53-35CA-E8FF-F0D948D76424}"/>
              </a:ext>
            </a:extLst>
          </p:cNvPr>
          <p:cNvSpPr txBox="1"/>
          <p:nvPr/>
        </p:nvSpPr>
        <p:spPr>
          <a:xfrm>
            <a:off x="826608" y="4347503"/>
            <a:ext cx="1740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4C78"/>
                </a:solidFill>
              </a:rPr>
              <a:t>Polinésia Francesa</a:t>
            </a:r>
          </a:p>
          <a:p>
            <a:r>
              <a:rPr lang="pt-BR" sz="1500" b="1" dirty="0">
                <a:solidFill>
                  <a:srgbClr val="004C78"/>
                </a:solidFill>
              </a:rPr>
              <a:t>17,2% participação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709153-A8A5-F085-BA40-60EECC554636}"/>
              </a:ext>
            </a:extLst>
          </p:cNvPr>
          <p:cNvSpPr txBox="1"/>
          <p:nvPr/>
        </p:nvSpPr>
        <p:spPr>
          <a:xfrm>
            <a:off x="772235" y="5198963"/>
            <a:ext cx="1740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4C78"/>
                </a:solidFill>
              </a:rPr>
              <a:t>França</a:t>
            </a:r>
          </a:p>
          <a:p>
            <a:r>
              <a:rPr lang="pt-BR" sz="1500" b="1" dirty="0">
                <a:solidFill>
                  <a:srgbClr val="004C78"/>
                </a:solidFill>
              </a:rPr>
              <a:t>17,0% participação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C83E98-0FB5-4D23-FF09-38FB1686BAE7}"/>
              </a:ext>
            </a:extLst>
          </p:cNvPr>
          <p:cNvSpPr txBox="1"/>
          <p:nvPr/>
        </p:nvSpPr>
        <p:spPr>
          <a:xfrm>
            <a:off x="751040" y="6006883"/>
            <a:ext cx="1651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4C78"/>
                </a:solidFill>
              </a:rPr>
              <a:t>Espanha</a:t>
            </a:r>
          </a:p>
          <a:p>
            <a:r>
              <a:rPr lang="pt-BR" sz="1500" b="1" dirty="0">
                <a:solidFill>
                  <a:srgbClr val="004C78"/>
                </a:solidFill>
              </a:rPr>
              <a:t>4,8% participação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2E511EE-4893-0FA8-4E84-C38D37DC8446}"/>
              </a:ext>
            </a:extLst>
          </p:cNvPr>
          <p:cNvSpPr txBox="1"/>
          <p:nvPr/>
        </p:nvSpPr>
        <p:spPr>
          <a:xfrm>
            <a:off x="2512732" y="3484013"/>
            <a:ext cx="3503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</a:rPr>
              <a:t>Produtos: 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Óxidos de metais de terras raras (100%)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947748E-6706-5C32-5798-E2017EF23C78}"/>
              </a:ext>
            </a:extLst>
          </p:cNvPr>
          <p:cNvSpPr txBox="1"/>
          <p:nvPr/>
        </p:nvSpPr>
        <p:spPr>
          <a:xfrm>
            <a:off x="2652604" y="5087260"/>
            <a:ext cx="22842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</a:rPr>
              <a:t>Produto: </a:t>
            </a:r>
          </a:p>
          <a:p>
            <a:r>
              <a:rPr lang="pt-BR" sz="1400" b="1" dirty="0" err="1">
                <a:solidFill>
                  <a:srgbClr val="00B050"/>
                </a:solidFill>
              </a:rPr>
              <a:t>Ferrocerio</a:t>
            </a:r>
            <a:r>
              <a:rPr lang="pt-BR" sz="1400" b="1" dirty="0">
                <a:solidFill>
                  <a:srgbClr val="00B050"/>
                </a:solidFill>
              </a:rPr>
              <a:t> e outras ligas </a:t>
            </a:r>
            <a:r>
              <a:rPr lang="pt-BR" sz="1400" b="1" dirty="0" err="1">
                <a:solidFill>
                  <a:srgbClr val="00B050"/>
                </a:solidFill>
              </a:rPr>
              <a:t>pirofosfóricas</a:t>
            </a:r>
            <a:r>
              <a:rPr lang="pt-BR" sz="1400" b="1" dirty="0">
                <a:solidFill>
                  <a:srgbClr val="00B050"/>
                </a:solidFill>
              </a:rPr>
              <a:t> (100%)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AA70918-9326-0200-384A-D8DE8B61AC17}"/>
              </a:ext>
            </a:extLst>
          </p:cNvPr>
          <p:cNvSpPr txBox="1"/>
          <p:nvPr/>
        </p:nvSpPr>
        <p:spPr>
          <a:xfrm>
            <a:off x="7297639" y="4668935"/>
            <a:ext cx="435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4C78"/>
                </a:solidFill>
              </a:rPr>
              <a:t>França (22,4% participação)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Produtos: Preparações catalíticas (53,5%), Compostos (46,5%)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73C5D-1A24-85C0-E6C3-054E7D7804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13" t="13071" r="10525" b="11877"/>
          <a:stretch/>
        </p:blipFill>
        <p:spPr>
          <a:xfrm>
            <a:off x="124314" y="4272752"/>
            <a:ext cx="645581" cy="62874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9172CF8-2E2F-71CC-877E-8C230E1BF6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07" t="10820" r="11397" b="10632"/>
          <a:stretch/>
        </p:blipFill>
        <p:spPr>
          <a:xfrm>
            <a:off x="91518" y="5077285"/>
            <a:ext cx="634481" cy="64309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F14C6B2-828C-45F1-868A-5326D22E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205" y="3619922"/>
            <a:ext cx="655053" cy="65505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94563F1-795B-C4DE-CD78-46A94EBDCA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07" t="10820" r="11397" b="10632"/>
          <a:stretch/>
        </p:blipFill>
        <p:spPr>
          <a:xfrm>
            <a:off x="6390408" y="4685369"/>
            <a:ext cx="701961" cy="71149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CA58933-3118-99EC-B0CC-6AEEA2679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368" y="5807255"/>
            <a:ext cx="711493" cy="711493"/>
          </a:xfrm>
          <a:prstGeom prst="rect">
            <a:avLst/>
          </a:prstGeom>
        </p:spPr>
      </p:pic>
      <p:sp>
        <p:nvSpPr>
          <p:cNvPr id="26" name="Chave Direita 25">
            <a:extLst>
              <a:ext uri="{FF2B5EF4-FFF2-40B4-BE49-F238E27FC236}">
                <a16:creationId xmlns:a16="http://schemas.microsoft.com/office/drawing/2014/main" id="{C26E2802-4915-2D7C-C40E-CB7F088DF767}"/>
              </a:ext>
            </a:extLst>
          </p:cNvPr>
          <p:cNvSpPr/>
          <p:nvPr/>
        </p:nvSpPr>
        <p:spPr>
          <a:xfrm>
            <a:off x="2440378" y="4415562"/>
            <a:ext cx="132193" cy="2120799"/>
          </a:xfrm>
          <a:prstGeom prst="rightBrace">
            <a:avLst/>
          </a:prstGeom>
          <a:ln w="28575">
            <a:solidFill>
              <a:srgbClr val="1E7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958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5180B0-9B21-4C32-1B29-416E42D98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0" y="3483316"/>
            <a:ext cx="583895" cy="5838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543004C-9580-65B4-1466-70EBAD1EDEFF}"/>
              </a:ext>
            </a:extLst>
          </p:cNvPr>
          <p:cNvSpPr txBox="1"/>
          <p:nvPr/>
        </p:nvSpPr>
        <p:spPr>
          <a:xfrm>
            <a:off x="772235" y="3498264"/>
            <a:ext cx="1740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4C78"/>
                </a:solidFill>
              </a:rPr>
              <a:t>China</a:t>
            </a:r>
          </a:p>
          <a:p>
            <a:r>
              <a:rPr lang="pt-BR" sz="1500" b="1" dirty="0">
                <a:solidFill>
                  <a:srgbClr val="004C78"/>
                </a:solidFill>
              </a:rPr>
              <a:t>91,9% participação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E947BA-2F15-C718-02DF-4BD8189CC2FB}"/>
              </a:ext>
            </a:extLst>
          </p:cNvPr>
          <p:cNvSpPr txBox="1"/>
          <p:nvPr/>
        </p:nvSpPr>
        <p:spPr>
          <a:xfrm>
            <a:off x="1" y="1536569"/>
            <a:ext cx="5835224" cy="777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4C78"/>
                </a:solidFill>
              </a:rPr>
              <a:t>Exportações AGO/2025</a:t>
            </a:r>
          </a:p>
          <a:p>
            <a:pPr algn="ctr"/>
            <a:r>
              <a:rPr lang="pt-BR" sz="2000" b="1" dirty="0">
                <a:solidFill>
                  <a:srgbClr val="004C78"/>
                </a:solidFill>
              </a:rPr>
              <a:t>(USD FOB 10,8 milhões)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3406EF1-74EE-B679-FCF3-C9E8646D9B20}"/>
              </a:ext>
            </a:extLst>
          </p:cNvPr>
          <p:cNvCxnSpPr/>
          <p:nvPr/>
        </p:nvCxnSpPr>
        <p:spPr>
          <a:xfrm>
            <a:off x="6096000" y="1561357"/>
            <a:ext cx="0" cy="5014276"/>
          </a:xfrm>
          <a:prstGeom prst="line">
            <a:avLst/>
          </a:prstGeom>
          <a:ln w="57150">
            <a:solidFill>
              <a:srgbClr val="004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1B4884-0E82-6846-3BA1-9F66531EF25F}"/>
              </a:ext>
            </a:extLst>
          </p:cNvPr>
          <p:cNvSpPr txBox="1"/>
          <p:nvPr/>
        </p:nvSpPr>
        <p:spPr>
          <a:xfrm>
            <a:off x="6185141" y="1531075"/>
            <a:ext cx="59154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4C78"/>
                </a:solidFill>
              </a:rPr>
              <a:t>Importações AGO/2025</a:t>
            </a:r>
          </a:p>
          <a:p>
            <a:pPr algn="ctr"/>
            <a:r>
              <a:rPr lang="pt-BR" sz="2000" b="1" dirty="0">
                <a:solidFill>
                  <a:srgbClr val="004C78"/>
                </a:solidFill>
              </a:rPr>
              <a:t>(USD FOB 6,94 milhões)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6610C0-5787-D834-DFD7-12E9449FD746}"/>
              </a:ext>
            </a:extLst>
          </p:cNvPr>
          <p:cNvSpPr txBox="1"/>
          <p:nvPr/>
        </p:nvSpPr>
        <p:spPr>
          <a:xfrm>
            <a:off x="7284444" y="3543449"/>
            <a:ext cx="4770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4C78"/>
                </a:solidFill>
              </a:rPr>
              <a:t>China (46,7% participação)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Produtos: Metais e compostos (70,8%), Preparações catalíticas (29,2%)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431BCF-3936-2512-122B-3561F5775A28}"/>
              </a:ext>
            </a:extLst>
          </p:cNvPr>
          <p:cNvSpPr txBox="1"/>
          <p:nvPr/>
        </p:nvSpPr>
        <p:spPr>
          <a:xfrm>
            <a:off x="7297639" y="5770587"/>
            <a:ext cx="463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4C78"/>
                </a:solidFill>
              </a:rPr>
              <a:t>Japão (15,0%) participação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Produtos: Preparações catalíticas (99,6%)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8870AE-1633-F268-C82F-E8EE328D2D04}"/>
              </a:ext>
            </a:extLst>
          </p:cNvPr>
          <p:cNvSpPr txBox="1"/>
          <p:nvPr/>
        </p:nvSpPr>
        <p:spPr>
          <a:xfrm>
            <a:off x="398189" y="2439238"/>
            <a:ext cx="5437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E7B50"/>
                </a:solidFill>
              </a:rPr>
              <a:t>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Extrativa Mineral</a:t>
            </a:r>
          </a:p>
          <a:p>
            <a:endParaRPr lang="pt-BR" sz="1600" b="1" dirty="0">
              <a:solidFill>
                <a:srgbClr val="004C78"/>
              </a:solidFill>
            </a:endParaRPr>
          </a:p>
          <a:p>
            <a:r>
              <a:rPr lang="pt-BR" sz="1600" b="1" dirty="0">
                <a:solidFill>
                  <a:srgbClr val="1E7B50"/>
                </a:solidFill>
              </a:rPr>
              <a:t>100,0%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de Transformação Mineral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A14852-AAC2-7B37-FEE4-A4420D066386}"/>
              </a:ext>
            </a:extLst>
          </p:cNvPr>
          <p:cNvSpPr txBox="1"/>
          <p:nvPr/>
        </p:nvSpPr>
        <p:spPr>
          <a:xfrm>
            <a:off x="6461178" y="2383714"/>
            <a:ext cx="563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1E7B50"/>
                </a:solidFill>
              </a:rPr>
              <a:t>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Extrativa Mineral</a:t>
            </a:r>
          </a:p>
          <a:p>
            <a:endParaRPr lang="pt-BR" sz="1600" b="1" dirty="0">
              <a:solidFill>
                <a:srgbClr val="004C78"/>
              </a:solidFill>
            </a:endParaRPr>
          </a:p>
          <a:p>
            <a:r>
              <a:rPr lang="pt-BR" sz="1600" b="1" dirty="0">
                <a:solidFill>
                  <a:srgbClr val="1E7B50"/>
                </a:solidFill>
              </a:rPr>
              <a:t>100,0%</a:t>
            </a:r>
            <a:r>
              <a:rPr lang="pt-BR" sz="1600" b="1" dirty="0">
                <a:solidFill>
                  <a:srgbClr val="004C78"/>
                </a:solidFill>
              </a:rPr>
              <a:t> Produtos da Indústria de Transformação Mineral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F0EAD28-8E5C-34EB-2D69-C00E7D466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53" t="18084" r="16457" b="15987"/>
          <a:stretch/>
        </p:blipFill>
        <p:spPr>
          <a:xfrm>
            <a:off x="91441" y="5412599"/>
            <a:ext cx="622437" cy="62185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709153-A8A5-F085-BA40-60EECC554636}"/>
              </a:ext>
            </a:extLst>
          </p:cNvPr>
          <p:cNvSpPr txBox="1"/>
          <p:nvPr/>
        </p:nvSpPr>
        <p:spPr>
          <a:xfrm>
            <a:off x="772235" y="4640163"/>
            <a:ext cx="1740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4C78"/>
                </a:solidFill>
              </a:rPr>
              <a:t>França</a:t>
            </a:r>
          </a:p>
          <a:p>
            <a:r>
              <a:rPr lang="pt-BR" sz="1500" b="1" dirty="0">
                <a:solidFill>
                  <a:srgbClr val="004C78"/>
                </a:solidFill>
              </a:rPr>
              <a:t>5,8% participação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C83E98-0FB5-4D23-FF09-38FB1686BAE7}"/>
              </a:ext>
            </a:extLst>
          </p:cNvPr>
          <p:cNvSpPr txBox="1"/>
          <p:nvPr/>
        </p:nvSpPr>
        <p:spPr>
          <a:xfrm>
            <a:off x="751040" y="5448083"/>
            <a:ext cx="1651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4C78"/>
                </a:solidFill>
              </a:rPr>
              <a:t>Espanha</a:t>
            </a:r>
          </a:p>
          <a:p>
            <a:r>
              <a:rPr lang="pt-BR" sz="1500" b="1" dirty="0">
                <a:solidFill>
                  <a:srgbClr val="004C78"/>
                </a:solidFill>
              </a:rPr>
              <a:t>1,8% participação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2E511EE-4893-0FA8-4E84-C38D37DC8446}"/>
              </a:ext>
            </a:extLst>
          </p:cNvPr>
          <p:cNvSpPr txBox="1"/>
          <p:nvPr/>
        </p:nvSpPr>
        <p:spPr>
          <a:xfrm>
            <a:off x="2622983" y="3513653"/>
            <a:ext cx="3503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</a:rPr>
              <a:t>Produtos: 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Óxidos de metais de terras raras (100%)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947748E-6706-5C32-5798-E2017EF23C78}"/>
              </a:ext>
            </a:extLst>
          </p:cNvPr>
          <p:cNvSpPr txBox="1"/>
          <p:nvPr/>
        </p:nvSpPr>
        <p:spPr>
          <a:xfrm>
            <a:off x="2622983" y="4984864"/>
            <a:ext cx="22842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</a:rPr>
              <a:t>Produto: </a:t>
            </a:r>
          </a:p>
          <a:p>
            <a:r>
              <a:rPr lang="pt-BR" sz="1400" b="1" dirty="0" err="1">
                <a:solidFill>
                  <a:srgbClr val="00B050"/>
                </a:solidFill>
              </a:rPr>
              <a:t>Ferrocerio</a:t>
            </a:r>
            <a:r>
              <a:rPr lang="pt-BR" sz="1400" b="1" dirty="0">
                <a:solidFill>
                  <a:srgbClr val="00B050"/>
                </a:solidFill>
              </a:rPr>
              <a:t> e outras ligas </a:t>
            </a:r>
            <a:r>
              <a:rPr lang="pt-BR" sz="1400" b="1" dirty="0" err="1">
                <a:solidFill>
                  <a:srgbClr val="00B050"/>
                </a:solidFill>
              </a:rPr>
              <a:t>pirofosfóricas</a:t>
            </a:r>
            <a:r>
              <a:rPr lang="pt-BR" sz="1400" b="1" dirty="0">
                <a:solidFill>
                  <a:srgbClr val="00B050"/>
                </a:solidFill>
              </a:rPr>
              <a:t> (100%)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AA70918-9326-0200-384A-D8DE8B61AC17}"/>
              </a:ext>
            </a:extLst>
          </p:cNvPr>
          <p:cNvSpPr txBox="1"/>
          <p:nvPr/>
        </p:nvSpPr>
        <p:spPr>
          <a:xfrm>
            <a:off x="7297639" y="4668935"/>
            <a:ext cx="435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4C78"/>
                </a:solidFill>
              </a:rPr>
              <a:t>França (17,5% participação)</a:t>
            </a:r>
          </a:p>
          <a:p>
            <a:r>
              <a:rPr lang="pt-BR" sz="1400" b="1" dirty="0">
                <a:solidFill>
                  <a:srgbClr val="00B050"/>
                </a:solidFill>
              </a:rPr>
              <a:t>Produtos: Preparações catalíticas (49,7%), Compostos (50,3%)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9172CF8-2E2F-71CC-877E-8C230E1BF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07" t="10820" r="11397" b="10632"/>
          <a:stretch/>
        </p:blipFill>
        <p:spPr>
          <a:xfrm>
            <a:off x="91518" y="4518485"/>
            <a:ext cx="634481" cy="64309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F14C6B2-828C-45F1-868A-5326D22E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33" y="3630114"/>
            <a:ext cx="655053" cy="65505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94563F1-795B-C4DE-CD78-46A94EBDCA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07" t="10820" r="11397" b="10632"/>
          <a:stretch/>
        </p:blipFill>
        <p:spPr>
          <a:xfrm>
            <a:off x="6390408" y="4685369"/>
            <a:ext cx="701961" cy="711492"/>
          </a:xfrm>
          <a:prstGeom prst="rect">
            <a:avLst/>
          </a:prstGeom>
        </p:spPr>
      </p:pic>
      <p:sp>
        <p:nvSpPr>
          <p:cNvPr id="26" name="Chave Direita 25">
            <a:extLst>
              <a:ext uri="{FF2B5EF4-FFF2-40B4-BE49-F238E27FC236}">
                <a16:creationId xmlns:a16="http://schemas.microsoft.com/office/drawing/2014/main" id="{C26E2802-4915-2D7C-C40E-CB7F088DF767}"/>
              </a:ext>
            </a:extLst>
          </p:cNvPr>
          <p:cNvSpPr/>
          <p:nvPr/>
        </p:nvSpPr>
        <p:spPr>
          <a:xfrm>
            <a:off x="2440377" y="4583422"/>
            <a:ext cx="102349" cy="1626878"/>
          </a:xfrm>
          <a:prstGeom prst="rightBrace">
            <a:avLst/>
          </a:prstGeom>
          <a:ln w="28575">
            <a:solidFill>
              <a:srgbClr val="1E7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4B0699F-3F5B-C680-6C57-B57D264DC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762" y="5555901"/>
            <a:ext cx="830996" cy="830996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B7F9AAAD-2F7C-2F7C-F5C0-1DD38EB79100}"/>
              </a:ext>
            </a:extLst>
          </p:cNvPr>
          <p:cNvSpPr/>
          <p:nvPr/>
        </p:nvSpPr>
        <p:spPr>
          <a:xfrm>
            <a:off x="2071020" y="377855"/>
            <a:ext cx="6788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Comércio exterior</a:t>
            </a:r>
          </a:p>
        </p:txBody>
      </p:sp>
    </p:spTree>
    <p:extLst>
      <p:ext uri="{BB962C8B-B14F-4D97-AF65-F5344CB8AC3E}">
        <p14:creationId xmlns:p14="http://schemas.microsoft.com/office/powerpoint/2010/main" val="373800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898374" y="314789"/>
            <a:ext cx="69373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Elementos Terras Raras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95982A-8962-1D7B-730D-359DE50ECF0F}"/>
              </a:ext>
            </a:extLst>
          </p:cNvPr>
          <p:cNvSpPr/>
          <p:nvPr/>
        </p:nvSpPr>
        <p:spPr>
          <a:xfrm>
            <a:off x="178965" y="1553955"/>
            <a:ext cx="648979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392B2C-8C86-8D3E-4542-2061AE3F3567}"/>
              </a:ext>
            </a:extLst>
          </p:cNvPr>
          <p:cNvSpPr txBox="1"/>
          <p:nvPr/>
        </p:nvSpPr>
        <p:spPr>
          <a:xfrm>
            <a:off x="541081" y="1664010"/>
            <a:ext cx="46181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Os Elementos</a:t>
            </a:r>
            <a:r>
              <a:rPr lang="pt-BR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Terras Raras (ETR) compreendem </a:t>
            </a:r>
            <a:r>
              <a:rPr lang="pt-BR" b="1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17 elementos químicos</a:t>
            </a:r>
            <a:r>
              <a:rPr lang="pt-BR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sendo 15 chamados de </a:t>
            </a:r>
            <a:r>
              <a:rPr lang="pt-BR" b="1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lantanídeos</a:t>
            </a:r>
            <a:r>
              <a:rPr lang="pt-BR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além do </a:t>
            </a:r>
            <a:r>
              <a:rPr lang="pt-BR" b="1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ítrio</a:t>
            </a:r>
            <a:r>
              <a:rPr lang="pt-BR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pt-BR" b="1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escândio</a:t>
            </a:r>
            <a:r>
              <a:rPr lang="pt-BR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/>
            <a:r>
              <a:rPr lang="pt-BR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Esses diferentes tipos de elementos químicos são classificados em três subgrupos, com base no peso atômico: </a:t>
            </a:r>
          </a:p>
          <a:p>
            <a:pPr algn="just"/>
            <a:endParaRPr lang="pt-BR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Elementos Leves (La,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+mj-lt"/>
              </a:rPr>
              <a:t>Ce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, </a:t>
            </a:r>
            <a:r>
              <a:rPr lang="pt-BR" b="1" i="0" dirty="0">
                <a:solidFill>
                  <a:srgbClr val="212529"/>
                </a:solidFill>
                <a:effectLst/>
                <a:latin typeface="+mj-lt"/>
              </a:rPr>
              <a:t>Pr, </a:t>
            </a:r>
            <a:r>
              <a:rPr lang="pt-BR" b="1" i="0" dirty="0" err="1">
                <a:solidFill>
                  <a:srgbClr val="212529"/>
                </a:solidFill>
                <a:effectLst/>
                <a:latin typeface="+mj-lt"/>
              </a:rPr>
              <a:t>Nd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+mj-lt"/>
              </a:rPr>
              <a:t>Pm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Elementos Médios (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+mj-lt"/>
              </a:rPr>
              <a:t>Sm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, Eu,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+mj-lt"/>
              </a:rPr>
              <a:t>Gd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) 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Elementos Pesados (</a:t>
            </a:r>
            <a:r>
              <a:rPr lang="pt-BR" b="1" i="0" dirty="0">
                <a:solidFill>
                  <a:srgbClr val="212529"/>
                </a:solidFill>
                <a:effectLst/>
                <a:latin typeface="+mj-lt"/>
              </a:rPr>
              <a:t>Tb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, </a:t>
            </a:r>
            <a:r>
              <a:rPr lang="pt-BR" b="1" i="0" dirty="0" err="1">
                <a:solidFill>
                  <a:srgbClr val="212529"/>
                </a:solidFill>
                <a:effectLst/>
                <a:latin typeface="+mj-lt"/>
              </a:rPr>
              <a:t>Dy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, Ho,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+mj-lt"/>
              </a:rPr>
              <a:t>Er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,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+mj-lt"/>
              </a:rPr>
              <a:t>Tm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, Yb, Lu, Y, </a:t>
            </a:r>
            <a:r>
              <a:rPr lang="pt-BR" b="0" i="0" dirty="0" err="1">
                <a:solidFill>
                  <a:srgbClr val="212529"/>
                </a:solidFill>
                <a:effectLst/>
                <a:latin typeface="+mj-lt"/>
              </a:rPr>
              <a:t>Sc</a:t>
            </a:r>
            <a:r>
              <a:rPr lang="pt-BR" b="0" i="0" dirty="0">
                <a:solidFill>
                  <a:srgbClr val="212529"/>
                </a:solidFill>
                <a:effectLst/>
                <a:latin typeface="+mj-lt"/>
              </a:rPr>
              <a:t>).</a:t>
            </a:r>
            <a:endParaRPr lang="pt-BR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33ABBF-6284-A014-33A1-05E3C83E1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55" y="1535101"/>
            <a:ext cx="6306430" cy="32961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14AA6D-0228-41FD-981E-B27A6D4DB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699" y="4871178"/>
            <a:ext cx="5096586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59260" y="142240"/>
            <a:ext cx="7164012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Políticas de Apoio ao Setor de Mineração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a</a:t>
            </a:r>
            <a:r>
              <a:rPr kumimoji="0" 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ssociadas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 à Transição Energética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A01391-4224-B5FD-702C-CB23F0172908}"/>
              </a:ext>
            </a:extLst>
          </p:cNvPr>
          <p:cNvSpPr txBox="1"/>
          <p:nvPr/>
        </p:nvSpPr>
        <p:spPr>
          <a:xfrm>
            <a:off x="294088" y="1464566"/>
            <a:ext cx="11603824" cy="5286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Decreto nº 10.657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24 de março de 2021: Institui a Política de Apoio ao Licenciamento Ambiental de Projetos de Investimentos para a Produção de Minerais Estratégicos - Pró-Minerais Estratégicos;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1E7B50"/>
                </a:solidFill>
              </a:rPr>
              <a:t>Resolução MME/SGM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nº 02 de 18 de junho de 2021: Define a Relação de Minerais Estratégicos para o País;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Decreto nº 11.108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29 de junho de 2022: Institui a Política Mineral Brasileira e o Conselho Nacional de Política Mineral;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1E7B50"/>
                </a:solidFill>
              </a:rPr>
              <a:t>Decreto nº 11.120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05 de julho de 2022: Permite as operações de comércio exterior de minerais e minérios de lítio;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1E7B50"/>
                </a:solidFill>
              </a:rPr>
              <a:t>Decreto nº 11.964</a:t>
            </a:r>
            <a:r>
              <a:rPr lang="pt-BR" sz="1600" dirty="0">
                <a:solidFill>
                  <a:srgbClr val="1E7B50"/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26 de março de 2024: Regulamenta enquadramento e acompanhamento dos projetos de investimento prioritários (debêntures incentivadas);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Lei nº 14.902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27 de junho de 2024. Cria o programa de Mobilidade Verde e Inovação (Mover);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Resolução nº 5, DE 26 DE AGOSTO DE 2024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Institui a Política Nacional de Transição Energética - PNTE, o Plano Nacional de Transição Energética - Plante, o Fórum Nacional de Transição Energética - Fonte, e dá outras providências;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Fundo de Investimento em Participações (FIP) no Setor de Mineração 2024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R$ 1 bilhão em parceria com o BNDES;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1E7B50"/>
                </a:solidFill>
              </a:rPr>
              <a:t>Edital de chamada pública de 07.01.2025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BNDES e Finep para minerais estratégicos – R$ 5 bilhões;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Resolução Senado nº 20 de 2025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Institui a Frente Parlamentar em Defesa das Terras Raras Brasileiras;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Lei nº 15.190, de 8 de agosto de 2025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Dispõe sobre o licenciamento ambiental;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4C78"/>
                </a:solidFill>
              </a:rPr>
              <a:t>Lei Estadual nº 23.597, de 27 de agosto de 2025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Institui a Autoridade Estadual de Minerais Críticos do Estado de Goiás – AMIC/GO e cria o Fundo Estadual de Desenvolvimento dos Minerais Críticos – FEDMC.</a:t>
            </a:r>
          </a:p>
        </p:txBody>
      </p:sp>
    </p:spTree>
    <p:extLst>
      <p:ext uri="{BB962C8B-B14F-4D97-AF65-F5344CB8AC3E}">
        <p14:creationId xmlns:p14="http://schemas.microsoft.com/office/powerpoint/2010/main" val="2720509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3737260" y="354196"/>
            <a:ext cx="37709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Ações da ANM</a:t>
            </a:r>
          </a:p>
        </p:txBody>
      </p:sp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2EFBC2B0-0AD8-37B9-3ED0-0FB253611999}"/>
              </a:ext>
            </a:extLst>
          </p:cNvPr>
          <p:cNvSpPr txBox="1">
            <a:spLocks/>
          </p:cNvSpPr>
          <p:nvPr/>
        </p:nvSpPr>
        <p:spPr>
          <a:xfrm>
            <a:off x="178965" y="1821497"/>
            <a:ext cx="8883633" cy="46823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130000"/>
              </a:lnSpc>
              <a:buFont typeface="Arial" panose="020B0604020202020204" pitchFamily="34" charset="0"/>
              <a:buChar char="•"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A ANM tem Plano Estratégico que define suas prioridades para os próximos anos, incluindo a gestão de minerais críticos e estratégicos;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O plano envolve a otimização de processos internos, como análises e fiscalizações remotas, e o fortalecimento das relações institucionais (intercâmbio, convênios, troca de informações, etc.);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dirty="0">
                <a:solidFill>
                  <a:schemeClr val="tx1"/>
                </a:solidFill>
              </a:rPr>
              <a:t>Criação da Divisão de Minerais Críticos e Estratégicos;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dirty="0">
                <a:solidFill>
                  <a:schemeClr val="tx1"/>
                </a:solidFill>
              </a:rPr>
              <a:t>Plataforma de Minerais Críticos e Estratégicos - em desenvolvimento</a:t>
            </a:r>
            <a:r>
              <a:rPr lang="pt-BR" sz="1700" b="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Sistema Oferta Pública e Leilão de Áreas – SOPLE (parceira ANM e B3);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Requerimento Eletrônico de Pesquisa Mineral - REPEM;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Agenda Regulatória (Aproveitamento de Rejeitos e Estéreis; Recursos e Reservas Minerais; Fechamento de Mina);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Projetos da Agenda Regulatória em andamento: atualização de Normas Reguladoras da Mineração (NRM); desapropriação, renúncia e desistência; resolução de conflitos; simplificação de processos de outorga; garantias financeiras;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Avanços tecnológicos (Protocolo Digital);</a:t>
            </a:r>
          </a:p>
          <a:p>
            <a:pPr marL="285750" indent="-285750">
              <a:lnSpc>
                <a:spcPct val="110000"/>
              </a:lnSpc>
            </a:pPr>
            <a:r>
              <a:rPr lang="pt-BR" sz="1700" b="0" dirty="0">
                <a:solidFill>
                  <a:schemeClr val="tx1"/>
                </a:solidFill>
              </a:rPr>
              <a:t>Transparência e redução da assimetria de informação: Processo de Participação e Controle Social (PPCS), Dados Abertos, painéis interativos.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2BC4C9-91CA-0045-1305-4D6C2D4E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985" y="1747737"/>
            <a:ext cx="2622050" cy="8430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F7A59C0-8BE6-24F5-38A7-A852E0C68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6772"/>
          <a:stretch/>
        </p:blipFill>
        <p:spPr>
          <a:xfrm>
            <a:off x="9390985" y="2853763"/>
            <a:ext cx="2622050" cy="843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FC1BBC-3BC8-FEA5-9791-E10B61F78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04" y="3893818"/>
            <a:ext cx="1772258" cy="9800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9591A71-DB39-EC06-4689-072830C81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945" y="5070858"/>
            <a:ext cx="2544977" cy="14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5B7F56A5-3BB1-9EEA-540E-11C6B5DDD416}"/>
              </a:ext>
            </a:extLst>
          </p:cNvPr>
          <p:cNvSpPr/>
          <p:nvPr/>
        </p:nvSpPr>
        <p:spPr>
          <a:xfrm>
            <a:off x="3915941" y="5949606"/>
            <a:ext cx="1354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cap="small" dirty="0">
                <a:solidFill>
                  <a:schemeClr val="bg1"/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gov.br/anm</a:t>
            </a:r>
            <a:endParaRPr lang="pt-BR" sz="2000" cap="small" dirty="0">
              <a:latin typeface="+mj-lt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1026" name="Picture 2" descr="Women in the mining sector: the value of the inclusion">
            <a:extLst>
              <a:ext uri="{FF2B5EF4-FFF2-40B4-BE49-F238E27FC236}">
                <a16:creationId xmlns:a16="http://schemas.microsoft.com/office/drawing/2014/main" id="{BF36C1BA-04E2-44AC-9160-F199FDAE5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r="2776"/>
          <a:stretch/>
        </p:blipFill>
        <p:spPr bwMode="auto">
          <a:xfrm>
            <a:off x="1" y="-40415"/>
            <a:ext cx="12240834" cy="68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">
            <a:extLst>
              <a:ext uri="{FF2B5EF4-FFF2-40B4-BE49-F238E27FC236}">
                <a16:creationId xmlns:a16="http://schemas.microsoft.com/office/drawing/2014/main" id="{BF1A9241-9D5D-C340-B477-2EC55236A2F4}"/>
              </a:ext>
            </a:extLst>
          </p:cNvPr>
          <p:cNvSpPr/>
          <p:nvPr/>
        </p:nvSpPr>
        <p:spPr>
          <a:xfrm>
            <a:off x="4041858" y="-116958"/>
            <a:ext cx="8260012" cy="6917727"/>
          </a:xfrm>
          <a:custGeom>
            <a:avLst/>
            <a:gdLst>
              <a:gd name="connsiteX0" fmla="*/ 0 w 12193504"/>
              <a:gd name="connsiteY0" fmla="*/ 0 h 6858000"/>
              <a:gd name="connsiteX1" fmla="*/ 12193504 w 12193504"/>
              <a:gd name="connsiteY1" fmla="*/ 0 h 6858000"/>
              <a:gd name="connsiteX2" fmla="*/ 12193504 w 12193504"/>
              <a:gd name="connsiteY2" fmla="*/ 6858000 h 6858000"/>
              <a:gd name="connsiteX3" fmla="*/ 0 w 12193504"/>
              <a:gd name="connsiteY3" fmla="*/ 6858000 h 6858000"/>
              <a:gd name="connsiteX4" fmla="*/ 0 w 12193504"/>
              <a:gd name="connsiteY4" fmla="*/ 0 h 6858000"/>
              <a:gd name="connsiteX0" fmla="*/ 5529262 w 12193504"/>
              <a:gd name="connsiteY0" fmla="*/ 57151 h 6858000"/>
              <a:gd name="connsiteX1" fmla="*/ 12193504 w 12193504"/>
              <a:gd name="connsiteY1" fmla="*/ 0 h 6858000"/>
              <a:gd name="connsiteX2" fmla="*/ 12193504 w 12193504"/>
              <a:gd name="connsiteY2" fmla="*/ 6858000 h 6858000"/>
              <a:gd name="connsiteX3" fmla="*/ 0 w 12193504"/>
              <a:gd name="connsiteY3" fmla="*/ 6858000 h 6858000"/>
              <a:gd name="connsiteX4" fmla="*/ 5529262 w 12193504"/>
              <a:gd name="connsiteY4" fmla="*/ 57151 h 6858000"/>
              <a:gd name="connsiteX0" fmla="*/ 1485900 w 8150142"/>
              <a:gd name="connsiteY0" fmla="*/ 57151 h 6858000"/>
              <a:gd name="connsiteX1" fmla="*/ 8150142 w 8150142"/>
              <a:gd name="connsiteY1" fmla="*/ 0 h 6858000"/>
              <a:gd name="connsiteX2" fmla="*/ 8150142 w 8150142"/>
              <a:gd name="connsiteY2" fmla="*/ 6858000 h 6858000"/>
              <a:gd name="connsiteX3" fmla="*/ 0 w 8150142"/>
              <a:gd name="connsiteY3" fmla="*/ 6829425 h 6858000"/>
              <a:gd name="connsiteX4" fmla="*/ 1485900 w 8150142"/>
              <a:gd name="connsiteY4" fmla="*/ 57151 h 6858000"/>
              <a:gd name="connsiteX0" fmla="*/ 2214562 w 8150142"/>
              <a:gd name="connsiteY0" fmla="*/ 0 h 6872287"/>
              <a:gd name="connsiteX1" fmla="*/ 8150142 w 8150142"/>
              <a:gd name="connsiteY1" fmla="*/ 14287 h 6872287"/>
              <a:gd name="connsiteX2" fmla="*/ 8150142 w 8150142"/>
              <a:gd name="connsiteY2" fmla="*/ 6872287 h 6872287"/>
              <a:gd name="connsiteX3" fmla="*/ 0 w 8150142"/>
              <a:gd name="connsiteY3" fmla="*/ 6843712 h 6872287"/>
              <a:gd name="connsiteX4" fmla="*/ 2214562 w 8150142"/>
              <a:gd name="connsiteY4" fmla="*/ 0 h 687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0142" h="6872287">
                <a:moveTo>
                  <a:pt x="2214562" y="0"/>
                </a:moveTo>
                <a:lnTo>
                  <a:pt x="8150142" y="14287"/>
                </a:lnTo>
                <a:lnTo>
                  <a:pt x="8150142" y="6872287"/>
                </a:lnTo>
                <a:lnTo>
                  <a:pt x="0" y="6843712"/>
                </a:lnTo>
                <a:lnTo>
                  <a:pt x="2214562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52B99A5D-01EA-CC0D-88F8-7FAE193B41F1}"/>
              </a:ext>
            </a:extLst>
          </p:cNvPr>
          <p:cNvSpPr/>
          <p:nvPr/>
        </p:nvSpPr>
        <p:spPr>
          <a:xfrm>
            <a:off x="0" y="6630796"/>
            <a:ext cx="8196580" cy="227329"/>
          </a:xfrm>
          <a:custGeom>
            <a:avLst/>
            <a:gdLst/>
            <a:ahLst/>
            <a:cxnLst/>
            <a:rect l="l" t="t" r="r" b="b"/>
            <a:pathLst>
              <a:path w="8196580" h="227329">
                <a:moveTo>
                  <a:pt x="0" y="227203"/>
                </a:moveTo>
                <a:lnTo>
                  <a:pt x="8196444" y="227203"/>
                </a:lnTo>
                <a:lnTo>
                  <a:pt x="8196444" y="0"/>
                </a:lnTo>
                <a:lnTo>
                  <a:pt x="0" y="0"/>
                </a:lnTo>
                <a:lnTo>
                  <a:pt x="0" y="227203"/>
                </a:lnTo>
                <a:close/>
              </a:path>
            </a:pathLst>
          </a:custGeom>
          <a:solidFill>
            <a:srgbClr val="1E7B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01875369-487A-B3FA-A7D5-0DBAA88DE5ED}"/>
              </a:ext>
            </a:extLst>
          </p:cNvPr>
          <p:cNvSpPr/>
          <p:nvPr/>
        </p:nvSpPr>
        <p:spPr>
          <a:xfrm>
            <a:off x="8196443" y="6630796"/>
            <a:ext cx="3996054" cy="227329"/>
          </a:xfrm>
          <a:custGeom>
            <a:avLst/>
            <a:gdLst/>
            <a:ahLst/>
            <a:cxnLst/>
            <a:rect l="l" t="t" r="r" b="b"/>
            <a:pathLst>
              <a:path w="3996054" h="227329">
                <a:moveTo>
                  <a:pt x="3995555" y="0"/>
                </a:moveTo>
                <a:lnTo>
                  <a:pt x="0" y="0"/>
                </a:lnTo>
                <a:lnTo>
                  <a:pt x="0" y="227203"/>
                </a:lnTo>
                <a:lnTo>
                  <a:pt x="3995555" y="227203"/>
                </a:lnTo>
                <a:lnTo>
                  <a:pt x="399555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Imagem 1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85A3531A-58EE-0146-B737-3322CD5F9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15"/>
          <a:stretch/>
        </p:blipFill>
        <p:spPr>
          <a:xfrm>
            <a:off x="7020235" y="5461128"/>
            <a:ext cx="3654271" cy="97695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002CBA9F-B178-714F-85DB-194D29DF1788}"/>
              </a:ext>
            </a:extLst>
          </p:cNvPr>
          <p:cNvSpPr txBox="1"/>
          <p:nvPr/>
        </p:nvSpPr>
        <p:spPr>
          <a:xfrm>
            <a:off x="5868392" y="572006"/>
            <a:ext cx="61009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ill Sans MT" panose="020B0502020104020203" pitchFamily="34" charset="77"/>
              </a:rPr>
              <a:t>OBRIGADO!</a:t>
            </a:r>
            <a:endParaRPr lang="en-GB" sz="5400" b="1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DB0AA4C-7FB4-7541-9A38-E23776A38648}"/>
              </a:ext>
            </a:extLst>
          </p:cNvPr>
          <p:cNvSpPr txBox="1"/>
          <p:nvPr/>
        </p:nvSpPr>
        <p:spPr>
          <a:xfrm>
            <a:off x="5738327" y="1820564"/>
            <a:ext cx="6231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Mariano Laio de Oliveira</a:t>
            </a:r>
            <a:b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</a:b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Chefe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 da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Divisão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 de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Minerais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Críticos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 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Estratégicos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 – DIVMCE </a:t>
            </a:r>
          </a:p>
          <a:p>
            <a:pPr algn="ctr"/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Superintendência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 de Economia Mineral 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Geoinformação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 – SEG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6B1AE49-B72F-3746-8EAB-96CC7B293F03}"/>
              </a:ext>
            </a:extLst>
          </p:cNvPr>
          <p:cNvSpPr txBox="1"/>
          <p:nvPr/>
        </p:nvSpPr>
        <p:spPr>
          <a:xfrm>
            <a:off x="7603293" y="4041284"/>
            <a:ext cx="3360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rPr>
              <a:t>WWW.ANM.GOV.BR/</a:t>
            </a:r>
            <a:endParaRPr lang="en-GB" b="1" spc="400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144A245-2D43-B840-B737-AB3A2F2D961C}"/>
              </a:ext>
            </a:extLst>
          </p:cNvPr>
          <p:cNvGrpSpPr/>
          <p:nvPr/>
        </p:nvGrpSpPr>
        <p:grpSpPr>
          <a:xfrm>
            <a:off x="7020235" y="3180500"/>
            <a:ext cx="4052774" cy="699996"/>
            <a:chOff x="6453047" y="4684273"/>
            <a:chExt cx="4865594" cy="699996"/>
          </a:xfrm>
        </p:grpSpPr>
        <p:pic>
          <p:nvPicPr>
            <p:cNvPr id="27" name="Imagem 2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12D596E-EEF0-1E43-B4D5-2DA80034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3047" y="4684273"/>
              <a:ext cx="699996" cy="699996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A4EE0F09-2D8E-3E47-8B2C-19194FBE1FCC}"/>
                </a:ext>
              </a:extLst>
            </p:cNvPr>
            <p:cNvSpPr txBox="1"/>
            <p:nvPr/>
          </p:nvSpPr>
          <p:spPr>
            <a:xfrm>
              <a:off x="7153042" y="4851317"/>
              <a:ext cx="41655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Gill Sans MT" panose="020B0502020104020203" pitchFamily="34" charset="77"/>
                  <a:hlinkClick r:id="rId6"/>
                </a:rPr>
                <a:t>seg@anm.gov</a:t>
              </a:r>
              <a:r>
                <a:rPr lang="en-GB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l Sans MT" panose="020B0502020104020203" pitchFamily="34" charset="77"/>
                  <a:hlinkClick r:id="rId6"/>
                </a:rPr>
                <a:t>.br</a:t>
              </a:r>
              <a:endPara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77"/>
              </a:endParaRP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C0A9B45-285E-D34A-B650-71D0217B7D77}"/>
              </a:ext>
            </a:extLst>
          </p:cNvPr>
          <p:cNvGrpSpPr/>
          <p:nvPr/>
        </p:nvGrpSpPr>
        <p:grpSpPr>
          <a:xfrm>
            <a:off x="6405682" y="4639179"/>
            <a:ext cx="5563706" cy="616467"/>
            <a:chOff x="6610564" y="3661872"/>
            <a:chExt cx="5340649" cy="616467"/>
          </a:xfrm>
        </p:grpSpPr>
        <p:pic>
          <p:nvPicPr>
            <p:cNvPr id="22" name="Imagem 2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2F8786D2-CA23-0649-933C-AF9CA2E32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0564" y="3688424"/>
              <a:ext cx="589915" cy="589915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660EF2F9-99D5-A945-AA6E-FCD341A5A9C8}"/>
                </a:ext>
              </a:extLst>
            </p:cNvPr>
            <p:cNvSpPr txBox="1"/>
            <p:nvPr/>
          </p:nvSpPr>
          <p:spPr>
            <a:xfrm>
              <a:off x="7335161" y="3661872"/>
              <a:ext cx="461605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l Sans MT" panose="020B0502020104020203" pitchFamily="34" charset="77"/>
                </a:rPr>
                <a:t>Agência Nacional de </a:t>
              </a:r>
              <a:r>
                <a:rPr lang="en-GB" sz="2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Gill Sans MT" panose="020B0502020104020203" pitchFamily="34" charset="77"/>
                </a:rPr>
                <a:t>Mineração</a:t>
              </a:r>
              <a:r>
                <a:rPr lang="en-GB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l Sans MT" panose="020B0502020104020203" pitchFamily="34" charset="77"/>
                </a:rPr>
                <a:t> – ANM</a:t>
              </a:r>
            </a:p>
          </p:txBody>
        </p:sp>
      </p:grpSp>
      <p:pic>
        <p:nvPicPr>
          <p:cNvPr id="17" name="Imagem 16" descr="Logotipo, Ícone&#10;&#10;Descrição gerada automaticamente">
            <a:extLst>
              <a:ext uri="{FF2B5EF4-FFF2-40B4-BE49-F238E27FC236}">
                <a16:creationId xmlns:a16="http://schemas.microsoft.com/office/drawing/2014/main" id="{FF0AF8B7-2CD6-D244-A890-25BDACCD32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784" y="93460"/>
            <a:ext cx="1218375" cy="3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680658" y="252432"/>
            <a:ext cx="5580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Usos diversos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95982A-8962-1D7B-730D-359DE50ECF0F}"/>
              </a:ext>
            </a:extLst>
          </p:cNvPr>
          <p:cNvSpPr/>
          <p:nvPr/>
        </p:nvSpPr>
        <p:spPr>
          <a:xfrm>
            <a:off x="178965" y="1553955"/>
            <a:ext cx="648979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577B072-D682-FB01-E735-163444FD3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41" y="1941208"/>
            <a:ext cx="8907118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186180" y="215208"/>
            <a:ext cx="6769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Usos diversos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95982A-8962-1D7B-730D-359DE50ECF0F}"/>
              </a:ext>
            </a:extLst>
          </p:cNvPr>
          <p:cNvSpPr/>
          <p:nvPr/>
        </p:nvSpPr>
        <p:spPr>
          <a:xfrm>
            <a:off x="178965" y="1553955"/>
            <a:ext cx="648979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94E3B70B-5A31-92EB-2029-B4D2DA0C7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83" y="1664359"/>
            <a:ext cx="3894186" cy="47454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DFBB2F-7688-66D0-7A98-76BF9464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71" y="1633072"/>
            <a:ext cx="2690806" cy="477676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B49DFFD-4A00-506E-AABB-5BF3C5E24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075" y="1664010"/>
            <a:ext cx="3153677" cy="47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2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2308100" y="314331"/>
            <a:ext cx="6769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Usos diversos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95982A-8962-1D7B-730D-359DE50ECF0F}"/>
              </a:ext>
            </a:extLst>
          </p:cNvPr>
          <p:cNvSpPr/>
          <p:nvPr/>
        </p:nvSpPr>
        <p:spPr>
          <a:xfrm>
            <a:off x="178965" y="1553955"/>
            <a:ext cx="648979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0F895D-899B-E9D6-09CD-801A8E0C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35" y="1941208"/>
            <a:ext cx="9164329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23068" y="-12242"/>
            <a:ext cx="69569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Tipos de ocorrências </a:t>
            </a:r>
            <a:r>
              <a:rPr lang="pt-BR" sz="44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na natureza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 Light" panose="020B0406020202020204" pitchFamily="34" charset="0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8204BCD-BBCB-2A4A-0634-65D8B2A97104}"/>
              </a:ext>
            </a:extLst>
          </p:cNvPr>
          <p:cNvSpPr txBox="1"/>
          <p:nvPr/>
        </p:nvSpPr>
        <p:spPr>
          <a:xfrm>
            <a:off x="0" y="6337374"/>
            <a:ext cx="6161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CETEM - N</a:t>
            </a:r>
            <a:r>
              <a:rPr lang="pt-BR" sz="1000" b="0" i="0" dirty="0">
                <a:effectLst/>
                <a:latin typeface="Segoe UI" panose="020B0502040204020203" pitchFamily="34" charset="0"/>
              </a:rPr>
              <a:t>OVAS PERSPECTIVAS PARA O BRASIL NO MERCADO DE TERRAS RARAS</a:t>
            </a:r>
            <a:endParaRPr lang="pt-BR" sz="1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069CF1-0F7B-47E4-C051-4E7FE16D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897" y="4094994"/>
            <a:ext cx="2951169" cy="196386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DEF243-6AC8-BA55-B0E9-4935A3D51C42}"/>
              </a:ext>
            </a:extLst>
          </p:cNvPr>
          <p:cNvSpPr txBox="1"/>
          <p:nvPr/>
        </p:nvSpPr>
        <p:spPr>
          <a:xfrm>
            <a:off x="405622" y="1711976"/>
            <a:ext cx="53505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Jazidas primárias: </a:t>
            </a:r>
            <a:r>
              <a:rPr lang="pt-BR" dirty="0"/>
              <a:t>minas convencionais (eventualmente rocha dura, frequentemente monazita). Sua extração e separação dos elementos envolve </a:t>
            </a:r>
            <a:r>
              <a:rPr lang="pt-BR" b="1" dirty="0"/>
              <a:t>altos custos de processamento</a:t>
            </a:r>
            <a:r>
              <a:rPr lang="pt-BR" dirty="0"/>
              <a:t>, que demanda tecnologia concentrada na China. Os problemas ambientais principais estão associados à ocorrência conjunta com minerais </a:t>
            </a:r>
            <a:r>
              <a:rPr lang="pt-BR" b="1" dirty="0"/>
              <a:t>radioativos</a:t>
            </a:r>
            <a:r>
              <a:rPr lang="pt-BR" dirty="0"/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7B32D2-B9C9-6687-99A0-FFD5E705D1B1}"/>
              </a:ext>
            </a:extLst>
          </p:cNvPr>
          <p:cNvSpPr txBox="1"/>
          <p:nvPr/>
        </p:nvSpPr>
        <p:spPr>
          <a:xfrm>
            <a:off x="6161763" y="1711975"/>
            <a:ext cx="5747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Depósitos de argilas iônicas:  </a:t>
            </a:r>
            <a:r>
              <a:rPr lang="pt-BR" dirty="0"/>
              <a:t>os elementos de Terras Raras estão adsorvidos nas argilas sob forma iônica. Os teores são em geral muito baixos mas a cesta mista de óxidos é </a:t>
            </a:r>
            <a:r>
              <a:rPr lang="pt-BR" b="1" dirty="0"/>
              <a:t>obtida por simples lixiviação</a:t>
            </a:r>
            <a:r>
              <a:rPr lang="pt-BR" dirty="0"/>
              <a:t>. O processo de extração é mais barato e tecnologicamente simples. As argilas iônicas possuem baixa radioatividade e, geralmente, maior variedade dos elementos de TR mais valiosos. </a:t>
            </a:r>
          </a:p>
        </p:txBody>
      </p:sp>
      <p:pic>
        <p:nvPicPr>
          <p:cNvPr id="8" name="Picture 2" descr="Terras raras – Recursos Minerais de Minas Gerais">
            <a:extLst>
              <a:ext uri="{FF2B5EF4-FFF2-40B4-BE49-F238E27FC236}">
                <a16:creationId xmlns:a16="http://schemas.microsoft.com/office/drawing/2014/main" id="{971A36BA-220B-14DA-C46C-8546002D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74" y="391463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4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62551" y="291103"/>
            <a:ext cx="68756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 Condensed Light" panose="020B0406020202020204" pitchFamily="34" charset="0"/>
                <a:ea typeface="+mn-ea"/>
                <a:cs typeface="+mn-cs"/>
              </a:rPr>
              <a:t>Direitos Minerários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09C0725-91FC-734A-0322-EB63F5C57DF4}"/>
              </a:ext>
            </a:extLst>
          </p:cNvPr>
          <p:cNvSpPr txBox="1">
            <a:spLocks/>
          </p:cNvSpPr>
          <p:nvPr/>
        </p:nvSpPr>
        <p:spPr>
          <a:xfrm>
            <a:off x="375586" y="1664010"/>
            <a:ext cx="10190813" cy="774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1D4B75"/>
              </a:buClr>
              <a:buSzPct val="98000"/>
              <a:buFont typeface="Acumin Pro ExtraCondensed Black" panose="020B0908020202020204" pitchFamily="34" charset="0"/>
              <a:buChar char="|"/>
              <a:tabLst/>
              <a:defRPr/>
            </a:pPr>
            <a:endParaRPr kumimoji="0" lang="pt-BR" sz="30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cumin Pro Condensed" panose="020B0506020202020204" pitchFamily="34" charset="77"/>
              <a:ea typeface="+mj-ea"/>
              <a:cs typeface="+mj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D1AEBD6-5AB1-CF44-D009-64C5A100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887" y="1664010"/>
            <a:ext cx="3298377" cy="486584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A5CF080-DFBD-2AA7-2131-FE74C57B2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60" y="1531880"/>
            <a:ext cx="6237362" cy="335719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17E7279-A742-F219-82F4-A5C522F39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37" y="5074953"/>
            <a:ext cx="8499264" cy="14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0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7ACCA-456F-1656-D92A-F3E881FE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AE0245C-1C1B-D29A-EF98-B1866428E1C1}"/>
              </a:ext>
            </a:extLst>
          </p:cNvPr>
          <p:cNvSpPr/>
          <p:nvPr/>
        </p:nvSpPr>
        <p:spPr>
          <a:xfrm>
            <a:off x="1964661" y="345440"/>
            <a:ext cx="69720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4200" b="1" dirty="0">
                <a:solidFill>
                  <a:prstClr val="white"/>
                </a:solidFill>
                <a:latin typeface="Acumin Pro Condensed Light" panose="020B0406020202020204" pitchFamily="34" charset="0"/>
              </a:rPr>
              <a:t>Reservas Provadas e Prováveis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BA7A170-D597-C278-48B7-26CD640FA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45" y="1563990"/>
            <a:ext cx="8105909" cy="50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1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b74825-9b54-454a-bb2e-c6e4d4ef16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3C7A34A176964E9B73CD6B57CCC646" ma:contentTypeVersion="15" ma:contentTypeDescription="Crie um novo documento." ma:contentTypeScope="" ma:versionID="b9483b9dbf8b023c2b35045c43e0440c">
  <xsd:schema xmlns:xsd="http://www.w3.org/2001/XMLSchema" xmlns:xs="http://www.w3.org/2001/XMLSchema" xmlns:p="http://schemas.microsoft.com/office/2006/metadata/properties" xmlns:ns3="9476f5c9-ba34-47df-895a-4ed82d1305ec" xmlns:ns4="fdb74825-9b54-454a-bb2e-c6e4d4ef16d7" targetNamespace="http://schemas.microsoft.com/office/2006/metadata/properties" ma:root="true" ma:fieldsID="b25a0abe04d4b952bf97ce17796790e2" ns3:_="" ns4:_="">
    <xsd:import namespace="9476f5c9-ba34-47df-895a-4ed82d1305ec"/>
    <xsd:import namespace="fdb74825-9b54-454a-bb2e-c6e4d4ef1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6f5c9-ba34-47df-895a-4ed82d1305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4825-9b54-454a-bb2e-c6e4d4ef1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6FAB6-C9DD-4F2C-B1A6-59903919F87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9476f5c9-ba34-47df-895a-4ed82d1305ec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db74825-9b54-454a-bb2e-c6e4d4ef16d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923E-768C-4592-90BF-915958804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3C2E1-BA1B-464B-B86A-471CCA015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6f5c9-ba34-47df-895a-4ed82d1305ec"/>
    <ds:schemaRef ds:uri="fdb74825-9b54-454a-bb2e-c6e4d4ef1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34170</TotalTime>
  <Words>3586</Words>
  <Application>Microsoft Office PowerPoint</Application>
  <PresentationFormat>Widescreen</PresentationFormat>
  <Paragraphs>407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7" baseType="lpstr">
      <vt:lpstr>Acumin Pro Condensed</vt:lpstr>
      <vt:lpstr>Acumin Pro Condensed Light</vt:lpstr>
      <vt:lpstr>Acumin Pro ExtraCondensed Black</vt:lpstr>
      <vt:lpstr>Arial</vt:lpstr>
      <vt:lpstr>Calibri</vt:lpstr>
      <vt:lpstr>Calibri Light</vt:lpstr>
      <vt:lpstr>Gill Sans MT</vt:lpstr>
      <vt:lpstr>Open Sans</vt:lpstr>
      <vt:lpstr>Roboto</vt:lpstr>
      <vt:lpstr>Segoe Sans</vt:lpstr>
      <vt:lpstr>Segoe UI</vt:lpstr>
      <vt:lpstr>Times New Roman</vt:lpstr>
      <vt:lpstr>titillium-web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Yuri Moraes</dc:creator>
  <cp:lastModifiedBy>Felipe Luiz da Silva</cp:lastModifiedBy>
  <cp:revision>526</cp:revision>
  <dcterms:created xsi:type="dcterms:W3CDTF">2022-11-08T14:27:48Z</dcterms:created>
  <dcterms:modified xsi:type="dcterms:W3CDTF">2025-09-10T12:18:59Z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0x010100713C7A34A176964E9B73CD6B57CCC646</vt:lpwstr>
  </property>
</Properties>
</file>