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8" r:id="rId3"/>
    <p:sldId id="288" r:id="rId4"/>
    <p:sldId id="26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71" r:id="rId18"/>
    <p:sldId id="261" r:id="rId19"/>
    <p:sldId id="273" r:id="rId20"/>
    <p:sldId id="272" r:id="rId21"/>
    <p:sldId id="274" r:id="rId22"/>
    <p:sldId id="291" r:id="rId23"/>
    <p:sldId id="275" r:id="rId24"/>
    <p:sldId id="277" r:id="rId25"/>
    <p:sldId id="292" r:id="rId26"/>
    <p:sldId id="293" r:id="rId27"/>
    <p:sldId id="276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ackup%20Vaio%20Mar%2010\ePolitics\Gr&#225;ficos%20e-Democra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ackup%20Vaio%20Mar%2010\ePolitics\Gr&#225;ficos%20e-Democrac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son\AppData\Roaming\Microsoft\Windows\Network%20Shortcuts\Gr&#225;ficos%20e-Democrac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son\AppData\Roaming\Microsoft\Windows\Network%20Shortcuts\Gr&#225;ficos%20e-Democrac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son\AppData\Roaming\Microsoft\Windows\Network%20Shortcuts\Gr&#225;ficos%20e-Democrac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son\AppData\Roaming\Microsoft\Windows\Network%20Shortcuts\Gr&#225;ficos%20e-Democrac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son\AppData\Roaming\Microsoft\Windows\Network%20Shortcuts\Gr&#225;ficos%20e-Democrac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son\AppData\Roaming\Microsoft\Windows\Network%20Shortcuts\Gr&#225;ficos%20e-Democrac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95351137487636E-2"/>
          <c:y val="9.6790111316179039E-2"/>
          <c:w val="0.97098582261787014"/>
          <c:h val="0.7624585038481386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7030A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Plan2!$A$10:$A$27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Plan2!$C$10:$C$27</c:f>
              <c:numCache>
                <c:formatCode>General</c:formatCode>
                <c:ptCount val="18"/>
                <c:pt idx="0">
                  <c:v>17</c:v>
                </c:pt>
                <c:pt idx="1">
                  <c:v>13</c:v>
                </c:pt>
                <c:pt idx="2">
                  <c:v>23</c:v>
                </c:pt>
                <c:pt idx="3">
                  <c:v>37</c:v>
                </c:pt>
                <c:pt idx="4">
                  <c:v>44</c:v>
                </c:pt>
                <c:pt idx="5">
                  <c:v>49</c:v>
                </c:pt>
                <c:pt idx="6">
                  <c:v>63</c:v>
                </c:pt>
                <c:pt idx="7">
                  <c:v>51</c:v>
                </c:pt>
                <c:pt idx="8">
                  <c:v>59</c:v>
                </c:pt>
                <c:pt idx="9">
                  <c:v>38</c:v>
                </c:pt>
                <c:pt idx="10">
                  <c:v>46</c:v>
                </c:pt>
                <c:pt idx="11">
                  <c:v>94</c:v>
                </c:pt>
                <c:pt idx="12">
                  <c:v>99</c:v>
                </c:pt>
                <c:pt idx="13">
                  <c:v>89</c:v>
                </c:pt>
                <c:pt idx="14">
                  <c:v>110</c:v>
                </c:pt>
                <c:pt idx="15">
                  <c:v>105</c:v>
                </c:pt>
                <c:pt idx="16">
                  <c:v>82</c:v>
                </c:pt>
                <c:pt idx="17">
                  <c:v>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30848"/>
        <c:axId val="148426144"/>
      </c:lineChart>
      <c:catAx>
        <c:axId val="1484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426144"/>
        <c:crosses val="autoZero"/>
        <c:auto val="1"/>
        <c:lblAlgn val="ctr"/>
        <c:lblOffset val="100"/>
        <c:noMultiLvlLbl val="0"/>
      </c:catAx>
      <c:valAx>
        <c:axId val="14842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43084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ePolitics</c:v>
                </c:pt>
              </c:strCache>
            </c:strRef>
          </c:tx>
          <c:spPr>
            <a:ln w="571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Plan2!$A$8:$A$27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Plan2!$B$8:$B$27</c:f>
              <c:numCache>
                <c:formatCode>General</c:formatCode>
                <c:ptCount val="20"/>
                <c:pt idx="0">
                  <c:v>18</c:v>
                </c:pt>
                <c:pt idx="1">
                  <c:v>11</c:v>
                </c:pt>
                <c:pt idx="2">
                  <c:v>25</c:v>
                </c:pt>
                <c:pt idx="3">
                  <c:v>18</c:v>
                </c:pt>
                <c:pt idx="4">
                  <c:v>21</c:v>
                </c:pt>
                <c:pt idx="5">
                  <c:v>27</c:v>
                </c:pt>
                <c:pt idx="6">
                  <c:v>42</c:v>
                </c:pt>
                <c:pt idx="7">
                  <c:v>59</c:v>
                </c:pt>
                <c:pt idx="8">
                  <c:v>44</c:v>
                </c:pt>
                <c:pt idx="9">
                  <c:v>77</c:v>
                </c:pt>
                <c:pt idx="10">
                  <c:v>69</c:v>
                </c:pt>
                <c:pt idx="11">
                  <c:v>72</c:v>
                </c:pt>
                <c:pt idx="12">
                  <c:v>105</c:v>
                </c:pt>
                <c:pt idx="13">
                  <c:v>109</c:v>
                </c:pt>
                <c:pt idx="14">
                  <c:v>142</c:v>
                </c:pt>
                <c:pt idx="15">
                  <c:v>205</c:v>
                </c:pt>
                <c:pt idx="16">
                  <c:v>218</c:v>
                </c:pt>
                <c:pt idx="17">
                  <c:v>297</c:v>
                </c:pt>
                <c:pt idx="18">
                  <c:v>286</c:v>
                </c:pt>
                <c:pt idx="19">
                  <c:v>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472992"/>
        <c:axId val="310472600"/>
      </c:lineChart>
      <c:catAx>
        <c:axId val="3104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72600"/>
        <c:crosses val="autoZero"/>
        <c:auto val="1"/>
        <c:lblAlgn val="ctr"/>
        <c:lblOffset val="100"/>
        <c:noMultiLvlLbl val="0"/>
      </c:catAx>
      <c:valAx>
        <c:axId val="31047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7299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7030A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Plan2!$A$13:$A$27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Plan2!$D$13:$D$27</c:f>
              <c:numCache>
                <c:formatCode>General</c:formatCode>
                <c:ptCount val="15"/>
                <c:pt idx="0">
                  <c:v>17</c:v>
                </c:pt>
                <c:pt idx="1">
                  <c:v>22</c:v>
                </c:pt>
                <c:pt idx="2">
                  <c:v>35</c:v>
                </c:pt>
                <c:pt idx="3">
                  <c:v>40</c:v>
                </c:pt>
                <c:pt idx="4">
                  <c:v>57</c:v>
                </c:pt>
                <c:pt idx="5">
                  <c:v>30</c:v>
                </c:pt>
                <c:pt idx="6">
                  <c:v>42</c:v>
                </c:pt>
                <c:pt idx="7">
                  <c:v>41</c:v>
                </c:pt>
                <c:pt idx="8">
                  <c:v>53</c:v>
                </c:pt>
                <c:pt idx="9">
                  <c:v>50</c:v>
                </c:pt>
                <c:pt idx="10">
                  <c:v>63</c:v>
                </c:pt>
                <c:pt idx="11">
                  <c:v>81</c:v>
                </c:pt>
                <c:pt idx="12">
                  <c:v>91</c:v>
                </c:pt>
                <c:pt idx="13">
                  <c:v>108</c:v>
                </c:pt>
                <c:pt idx="14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469072"/>
        <c:axId val="310474952"/>
      </c:lineChart>
      <c:catAx>
        <c:axId val="31046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74952"/>
        <c:crosses val="autoZero"/>
        <c:auto val="1"/>
        <c:lblAlgn val="ctr"/>
        <c:lblOffset val="100"/>
        <c:noMultiLvlLbl val="0"/>
      </c:catAx>
      <c:valAx>
        <c:axId val="31047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6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ePolitics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Plan2!$A$8:$A$27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Plan2!$B$8:$B$27</c:f>
              <c:numCache>
                <c:formatCode>General</c:formatCode>
                <c:ptCount val="20"/>
                <c:pt idx="0">
                  <c:v>18</c:v>
                </c:pt>
                <c:pt idx="1">
                  <c:v>11</c:v>
                </c:pt>
                <c:pt idx="2">
                  <c:v>25</c:v>
                </c:pt>
                <c:pt idx="3">
                  <c:v>18</c:v>
                </c:pt>
                <c:pt idx="4">
                  <c:v>21</c:v>
                </c:pt>
                <c:pt idx="5">
                  <c:v>27</c:v>
                </c:pt>
                <c:pt idx="6">
                  <c:v>42</c:v>
                </c:pt>
                <c:pt idx="7">
                  <c:v>59</c:v>
                </c:pt>
                <c:pt idx="8">
                  <c:v>44</c:v>
                </c:pt>
                <c:pt idx="9">
                  <c:v>77</c:v>
                </c:pt>
                <c:pt idx="10">
                  <c:v>69</c:v>
                </c:pt>
                <c:pt idx="11">
                  <c:v>72</c:v>
                </c:pt>
                <c:pt idx="12">
                  <c:v>105</c:v>
                </c:pt>
                <c:pt idx="13">
                  <c:v>109</c:v>
                </c:pt>
                <c:pt idx="14">
                  <c:v>142</c:v>
                </c:pt>
                <c:pt idx="15">
                  <c:v>205</c:v>
                </c:pt>
                <c:pt idx="16">
                  <c:v>218</c:v>
                </c:pt>
                <c:pt idx="17">
                  <c:v>297</c:v>
                </c:pt>
                <c:pt idx="18">
                  <c:v>286</c:v>
                </c:pt>
                <c:pt idx="19">
                  <c:v>298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Digital Democracy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Plan2!$A$8:$A$27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Plan2!$C$8:$C$27</c:f>
              <c:numCache>
                <c:formatCode>General</c:formatCode>
                <c:ptCount val="20"/>
                <c:pt idx="0">
                  <c:v>10</c:v>
                </c:pt>
                <c:pt idx="1">
                  <c:v>4</c:v>
                </c:pt>
                <c:pt idx="2">
                  <c:v>17</c:v>
                </c:pt>
                <c:pt idx="3">
                  <c:v>13</c:v>
                </c:pt>
                <c:pt idx="4">
                  <c:v>23</c:v>
                </c:pt>
                <c:pt idx="5">
                  <c:v>37</c:v>
                </c:pt>
                <c:pt idx="6">
                  <c:v>44</c:v>
                </c:pt>
                <c:pt idx="7">
                  <c:v>49</c:v>
                </c:pt>
                <c:pt idx="8">
                  <c:v>63</c:v>
                </c:pt>
                <c:pt idx="9">
                  <c:v>51</c:v>
                </c:pt>
                <c:pt idx="10">
                  <c:v>59</c:v>
                </c:pt>
                <c:pt idx="11">
                  <c:v>38</c:v>
                </c:pt>
                <c:pt idx="12">
                  <c:v>46</c:v>
                </c:pt>
                <c:pt idx="13">
                  <c:v>94</c:v>
                </c:pt>
                <c:pt idx="14">
                  <c:v>99</c:v>
                </c:pt>
                <c:pt idx="15">
                  <c:v>89</c:v>
                </c:pt>
                <c:pt idx="16">
                  <c:v>110</c:v>
                </c:pt>
                <c:pt idx="17">
                  <c:v>105</c:v>
                </c:pt>
                <c:pt idx="18">
                  <c:v>82</c:v>
                </c:pt>
                <c:pt idx="19">
                  <c:v>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Digital State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Plan2!$A$8:$A$27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Plan2!$D$8:$D$27</c:f>
              <c:numCache>
                <c:formatCode>General</c:formatCode>
                <c:ptCount val="20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7</c:v>
                </c:pt>
                <c:pt idx="4">
                  <c:v>6</c:v>
                </c:pt>
                <c:pt idx="5">
                  <c:v>17</c:v>
                </c:pt>
                <c:pt idx="6">
                  <c:v>22</c:v>
                </c:pt>
                <c:pt idx="7">
                  <c:v>35</c:v>
                </c:pt>
                <c:pt idx="8">
                  <c:v>40</c:v>
                </c:pt>
                <c:pt idx="9">
                  <c:v>57</c:v>
                </c:pt>
                <c:pt idx="10">
                  <c:v>30</c:v>
                </c:pt>
                <c:pt idx="11">
                  <c:v>42</c:v>
                </c:pt>
                <c:pt idx="12">
                  <c:v>41</c:v>
                </c:pt>
                <c:pt idx="13">
                  <c:v>53</c:v>
                </c:pt>
                <c:pt idx="14">
                  <c:v>50</c:v>
                </c:pt>
                <c:pt idx="15">
                  <c:v>63</c:v>
                </c:pt>
                <c:pt idx="16">
                  <c:v>81</c:v>
                </c:pt>
                <c:pt idx="17">
                  <c:v>91</c:v>
                </c:pt>
                <c:pt idx="18">
                  <c:v>108</c:v>
                </c:pt>
                <c:pt idx="19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475344"/>
        <c:axId val="310468288"/>
      </c:lineChart>
      <c:catAx>
        <c:axId val="3104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68288"/>
        <c:crosses val="autoZero"/>
        <c:auto val="1"/>
        <c:lblAlgn val="ctr"/>
        <c:lblOffset val="100"/>
        <c:noMultiLvlLbl val="0"/>
      </c:catAx>
      <c:valAx>
        <c:axId val="31046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7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2"/>
        </a:solidFill>
        <a:ln>
          <a:noFill/>
        </a:ln>
        <a:effectLst/>
        <a:sp3d/>
      </c:spPr>
    </c:sideWall>
    <c:backWall>
      <c:thickness val="0"/>
      <c:spPr>
        <a:solidFill>
          <a:schemeClr val="bg2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400268957478236E-2"/>
          <c:y val="3.2831662532835044E-2"/>
          <c:w val="0.93828090479787951"/>
          <c:h val="0.738705382778090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ePolitics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(Plan2!$A$7,Plan2!$A$12,Plan2!$A$17,Plan2!$A$22,Plan2!$A$27)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(Plan2!$B$7,Plan2!$B$12,Plan2!$B$17,Plan2!$B$22,Plan2!$B$27)</c:f>
              <c:numCache>
                <c:formatCode>General</c:formatCode>
                <c:ptCount val="5"/>
                <c:pt idx="0">
                  <c:v>1</c:v>
                </c:pt>
                <c:pt idx="1">
                  <c:v>21</c:v>
                </c:pt>
                <c:pt idx="2">
                  <c:v>77</c:v>
                </c:pt>
                <c:pt idx="3">
                  <c:v>142</c:v>
                </c:pt>
                <c:pt idx="4">
                  <c:v>298</c:v>
                </c:pt>
              </c:numCache>
            </c:numRef>
          </c:val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Digital Democracy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(Plan2!$A$7,Plan2!$A$12,Plan2!$A$17,Plan2!$A$22,Plan2!$A$27)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(Plan2!$C$7,Plan2!$C$12,Plan2!$C$17,Plan2!$C$22,Plan2!$C$27)</c:f>
              <c:numCache>
                <c:formatCode>General</c:formatCode>
                <c:ptCount val="5"/>
                <c:pt idx="0">
                  <c:v>5</c:v>
                </c:pt>
                <c:pt idx="1">
                  <c:v>23</c:v>
                </c:pt>
                <c:pt idx="2">
                  <c:v>51</c:v>
                </c:pt>
                <c:pt idx="3">
                  <c:v>99</c:v>
                </c:pt>
                <c:pt idx="4">
                  <c:v>96</c:v>
                </c:pt>
              </c:numCache>
            </c:numRef>
          </c:val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Digital State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(Plan2!$A$7,Plan2!$A$12,Plan2!$A$17,Plan2!$A$22,Plan2!$A$27)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(Plan2!$D$7,Plan2!$D$12,Plan2!$D$17,Plan2!$D$22,Plan2!$D$27)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57</c:v>
                </c:pt>
                <c:pt idx="3">
                  <c:v>50</c:v>
                </c:pt>
                <c:pt idx="4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475736"/>
        <c:axId val="310473384"/>
        <c:axId val="0"/>
      </c:bar3DChart>
      <c:catAx>
        <c:axId val="31047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73384"/>
        <c:crosses val="autoZero"/>
        <c:auto val="1"/>
        <c:lblAlgn val="ctr"/>
        <c:lblOffset val="100"/>
        <c:noMultiLvlLbl val="0"/>
      </c:catAx>
      <c:valAx>
        <c:axId val="31047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47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9.8086176727909008E-2"/>
                  <c:y val="8.44867308253135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359798775153101E-2"/>
                  <c:y val="6.22393554972295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48425196850388E-2"/>
                  <c:y val="9.07717264508602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Plan4!$B$1:$F$1</c:f>
              <c:strCache>
                <c:ptCount val="5"/>
                <c:pt idx="0">
                  <c:v>Teoria da democracia digital</c:v>
                </c:pt>
                <c:pt idx="1">
                  <c:v>Deliberação</c:v>
                </c:pt>
                <c:pt idx="2">
                  <c:v>Participação</c:v>
                </c:pt>
                <c:pt idx="3">
                  <c:v>Transparência</c:v>
                </c:pt>
                <c:pt idx="4">
                  <c:v>Digital Divide</c:v>
                </c:pt>
              </c:strCache>
            </c:strRef>
          </c:cat>
          <c:val>
            <c:numRef>
              <c:f>Plan4!$B$29:$F$29</c:f>
              <c:numCache>
                <c:formatCode>General</c:formatCode>
                <c:ptCount val="5"/>
                <c:pt idx="0">
                  <c:v>301</c:v>
                </c:pt>
                <c:pt idx="1">
                  <c:v>190</c:v>
                </c:pt>
                <c:pt idx="2">
                  <c:v>497</c:v>
                </c:pt>
                <c:pt idx="3">
                  <c:v>126</c:v>
                </c:pt>
                <c:pt idx="4">
                  <c:v>123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188262446422684E-3"/>
          <c:y val="2.3564064801178203E-2"/>
          <c:w val="0.98549291130893502"/>
          <c:h val="0.814909837301265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Plan5!$B$1:$C$1</c:f>
              <c:strCache>
                <c:ptCount val="2"/>
                <c:pt idx="0">
                  <c:v>eGov</c:v>
                </c:pt>
                <c:pt idx="1">
                  <c:v>Parlamento Digital</c:v>
                </c:pt>
              </c:strCache>
            </c:strRef>
          </c:cat>
          <c:val>
            <c:numRef>
              <c:f>Plan5!$B$29:$C$29</c:f>
              <c:numCache>
                <c:formatCode>General</c:formatCode>
                <c:ptCount val="2"/>
                <c:pt idx="0">
                  <c:v>908</c:v>
                </c:pt>
                <c:pt idx="1">
                  <c:v>134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bg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5266221930592008"/>
          <c:w val="0.65799956255468062"/>
          <c:h val="0.796411854768154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3.7031714785651842E-2"/>
                  <c:y val="-0.253788641003208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54855643044614E-2"/>
                  <c:y val="-0.249159011373578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860892388451443E-2"/>
                  <c:y val="-0.233654126567512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Plan5!$D$1:$H$1</c:f>
              <c:strCache>
                <c:ptCount val="5"/>
                <c:pt idx="0">
                  <c:v>Governo Digital</c:v>
                </c:pt>
                <c:pt idx="1">
                  <c:v>Public Sevice Delivery</c:v>
                </c:pt>
                <c:pt idx="2">
                  <c:v>Open Gov</c:v>
                </c:pt>
                <c:pt idx="3">
                  <c:v>Smart Cities</c:v>
                </c:pt>
                <c:pt idx="4">
                  <c:v>Participation</c:v>
                </c:pt>
              </c:strCache>
            </c:strRef>
          </c:cat>
          <c:val>
            <c:numRef>
              <c:f>Plan5!$D$29:$H$29</c:f>
              <c:numCache>
                <c:formatCode>General</c:formatCode>
                <c:ptCount val="5"/>
                <c:pt idx="0">
                  <c:v>618</c:v>
                </c:pt>
                <c:pt idx="1">
                  <c:v>116</c:v>
                </c:pt>
                <c:pt idx="2">
                  <c:v>85</c:v>
                </c:pt>
                <c:pt idx="3">
                  <c:v>79</c:v>
                </c:pt>
                <c:pt idx="4">
                  <c:v>548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623501068301179E-2"/>
          <c:y val="0.91157246238472456"/>
          <c:w val="0.89999994807770689"/>
          <c:h val="8.8427537615275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</a:t>
            </a:r>
            <a:r>
              <a:rPr lang="pt-BR" noProof="0" dirty="0" smtClean="0"/>
              <a:t>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5"/>
            <a:r>
              <a:rPr lang="pt-BR" dirty="0" smtClean="0"/>
              <a:t>sexto</a:t>
            </a:r>
          </a:p>
          <a:p>
            <a:pPr lvl="6"/>
            <a:r>
              <a:rPr lang="pt-BR" dirty="0" smtClean="0"/>
              <a:t>sétimo</a:t>
            </a:r>
          </a:p>
          <a:p>
            <a:pPr lvl="7"/>
            <a:r>
              <a:rPr lang="pt-BR" dirty="0" smtClean="0"/>
              <a:t>oitavo</a:t>
            </a:r>
          </a:p>
          <a:p>
            <a:pPr lvl="8"/>
            <a:r>
              <a:rPr lang="pt-BR" dirty="0" smtClean="0"/>
              <a:t>nono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pt-BR" smtClean="0"/>
              <a:t>09/12/2016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rgbClr val="3C4743"/>
                </a:solidFill>
                <a:latin typeface="Calibri"/>
              </a:rPr>
              <a:t>2</a:t>
            </a:r>
            <a:r>
              <a:rPr lang="pt-BR" sz="6000" b="1" i="0" dirty="0" smtClean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0 ANOS DE DEMOCRACIA DIGITAL</a:t>
            </a:r>
            <a:endParaRPr lang="pt-BR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pt-BR" sz="2400" b="1" i="0" dirty="0" smtClean="0"/>
              <a:t>WILSON GOMES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dirty="0" smtClean="0"/>
              <a:t>UFBA – INCT em Democracia Digital</a:t>
            </a:r>
            <a:endParaRPr lang="pt-BR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60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dirty="0"/>
              <a:t>para a apresentação e a sustentação de </a:t>
            </a:r>
            <a:r>
              <a:rPr lang="pt-BR" sz="6000" b="1" dirty="0">
                <a:solidFill>
                  <a:srgbClr val="C00000"/>
                </a:solidFill>
              </a:rPr>
              <a:t>demandas</a:t>
            </a:r>
            <a:r>
              <a:rPr lang="pt-BR" sz="6000" dirty="0"/>
              <a:t>, </a:t>
            </a:r>
          </a:p>
          <a:p>
            <a:pPr marL="0" indent="0">
              <a:buNone/>
            </a:pPr>
            <a:r>
              <a:rPr lang="pt-BR" sz="60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dirty="0"/>
              <a:t>para a </a:t>
            </a:r>
            <a:r>
              <a:rPr lang="pt-BR" sz="6000" b="1" dirty="0">
                <a:solidFill>
                  <a:srgbClr val="C00000"/>
                </a:solidFill>
              </a:rPr>
              <a:t>denúncia de violações </a:t>
            </a:r>
            <a:r>
              <a:rPr lang="pt-BR" sz="6000" dirty="0"/>
              <a:t>de direitos, </a:t>
            </a:r>
          </a:p>
          <a:p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0517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72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7200" dirty="0"/>
              <a:t>para o </a:t>
            </a:r>
            <a:r>
              <a:rPr lang="pt-BR" sz="7200" b="1" dirty="0">
                <a:solidFill>
                  <a:srgbClr val="C00000"/>
                </a:solidFill>
              </a:rPr>
              <a:t>acesso a dados </a:t>
            </a:r>
            <a:r>
              <a:rPr lang="pt-BR" sz="7200" dirty="0" smtClean="0"/>
              <a:t>e </a:t>
            </a:r>
            <a:r>
              <a:rPr lang="pt-BR" sz="7200" dirty="0"/>
              <a:t>a informações do Estado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0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As possibilidades oferecida pelos meios digitais têm se multiplicado globalmente e em grande velocidade e são lidos como uma </a:t>
            </a:r>
            <a:r>
              <a:rPr lang="pt-BR" sz="4000" b="1" dirty="0">
                <a:solidFill>
                  <a:srgbClr val="C00000"/>
                </a:solidFill>
              </a:rPr>
              <a:t>nova onda de renovação das instituições e processos que sustentam a democracia </a:t>
            </a:r>
            <a:r>
              <a:rPr lang="pt-BR" sz="4000" b="1" dirty="0" smtClean="0">
                <a:solidFill>
                  <a:srgbClr val="C00000"/>
                </a:solidFill>
              </a:rPr>
              <a:t>liberal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825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2"/>
                </a:solidFill>
              </a:rPr>
              <a:t>COMO A TECNOLOGIA E OS SEUS USOS ALCANÇARAM E MODIFICARAM A DEMOCRACIA REPRESENTATIVA?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O extensivo uso de tecnologias digitais para renovar a política, a democracia e as instituições e Poderes do Estado baseia-se em três horizontes:</a:t>
            </a:r>
          </a:p>
          <a:p>
            <a:pPr>
              <a:buClr>
                <a:srgbClr val="C00000"/>
              </a:buClr>
            </a:pPr>
            <a:r>
              <a:rPr lang="pt-BR" sz="3600" b="1" dirty="0" smtClean="0"/>
              <a:t>PROJETOS </a:t>
            </a:r>
          </a:p>
          <a:p>
            <a:pPr>
              <a:buClr>
                <a:srgbClr val="C00000"/>
              </a:buClr>
            </a:pPr>
            <a:r>
              <a:rPr lang="pt-BR" sz="3600" b="1" dirty="0" smtClean="0"/>
              <a:t>PRÁTICAS </a:t>
            </a:r>
          </a:p>
          <a:p>
            <a:pPr>
              <a:buClr>
                <a:srgbClr val="C00000"/>
              </a:buClr>
            </a:pPr>
            <a:r>
              <a:rPr lang="pt-BR" sz="3600" b="1" dirty="0" smtClean="0"/>
              <a:t>PESQUISAS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638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NOSSA PREMISSA DE TRABALHO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dirty="0" smtClean="0"/>
              <a:t>A </a:t>
            </a:r>
            <a:r>
              <a:rPr lang="pt-BR" sz="4400" b="1" dirty="0" smtClean="0"/>
              <a:t>atenção </a:t>
            </a:r>
            <a:r>
              <a:rPr lang="pt-BR" sz="4400" b="1" dirty="0"/>
              <a:t>acadêmica </a:t>
            </a:r>
            <a:r>
              <a:rPr lang="pt-BR" sz="4400" dirty="0" smtClean="0"/>
              <a:t>é um indicador  do </a:t>
            </a:r>
            <a:r>
              <a:rPr lang="pt-BR" sz="4400" b="1" dirty="0" smtClean="0"/>
              <a:t>nível e</a:t>
            </a:r>
            <a:r>
              <a:rPr lang="pt-BR" sz="4400" dirty="0" smtClean="0"/>
              <a:t> da </a:t>
            </a:r>
            <a:r>
              <a:rPr lang="pt-BR" sz="4400" b="1" dirty="0" smtClean="0"/>
              <a:t>intensidade</a:t>
            </a:r>
            <a:r>
              <a:rPr lang="pt-BR" sz="4400" dirty="0" smtClean="0"/>
              <a:t>, das </a:t>
            </a:r>
            <a:r>
              <a:rPr lang="pt-BR" sz="4400" b="1" dirty="0" smtClean="0"/>
              <a:t>mudanças de meios e de temas</a:t>
            </a:r>
            <a:r>
              <a:rPr lang="pt-BR" sz="4400" dirty="0" smtClean="0"/>
              <a:t> no </a:t>
            </a:r>
            <a:r>
              <a:rPr lang="pt-BR" sz="4400" dirty="0"/>
              <a:t>universo das práticas e dos projetos e iniciativas na </a:t>
            </a:r>
            <a:r>
              <a:rPr lang="pt-BR" sz="4400" dirty="0" smtClean="0"/>
              <a:t>área de </a:t>
            </a:r>
            <a:r>
              <a:rPr lang="pt-BR" sz="4400" b="1" dirty="0">
                <a:solidFill>
                  <a:srgbClr val="C00000"/>
                </a:solidFill>
              </a:rPr>
              <a:t>Política, Estado e Democracia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8015" y="0"/>
            <a:ext cx="6597464" cy="43227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</a:rPr>
              <a:t>20 ANOS DE POLÍTICA ESTADO E DEMOCRACIA DIGITAL</a:t>
            </a:r>
            <a:endParaRPr lang="pt-BR" sz="4000" b="1" dirty="0">
              <a:solidFill>
                <a:schemeClr val="tx2"/>
              </a:solidFill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b="8302"/>
          <a:stretch/>
        </p:blipFill>
        <p:spPr>
          <a:xfrm>
            <a:off x="3838015" y="658346"/>
            <a:ext cx="6597464" cy="3664417"/>
          </a:xfrm>
        </p:spPr>
      </p:pic>
      <p:pic>
        <p:nvPicPr>
          <p:cNvPr id="5" name="Espaço Reservado para Imagem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b="8302"/>
          <a:stretch/>
        </p:blipFill>
        <p:spPr>
          <a:xfrm>
            <a:off x="3589868" y="0"/>
            <a:ext cx="7226006" cy="4322763"/>
          </a:xfrm>
        </p:spPr>
      </p:pic>
    </p:spTree>
    <p:extLst>
      <p:ext uri="{BB962C8B-B14F-4D97-AF65-F5344CB8AC3E}">
        <p14:creationId xmlns:p14="http://schemas.microsoft.com/office/powerpoint/2010/main" val="31696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2128" b="1" i="0" u="none" strike="noStrike" kern="1200" baseline="0">
                <a:solidFill>
                  <a:srgbClr val="3C474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smtClean="0">
                <a:solidFill>
                  <a:schemeClr val="bg2"/>
                </a:solidFill>
              </a:rPr>
              <a:t>DEMOCRACIA DIGITAL</a:t>
            </a:r>
            <a:endParaRPr lang="pt-BR" sz="4000" b="0" i="0" dirty="0">
              <a:solidFill>
                <a:schemeClr val="bg2"/>
              </a:solidFill>
              <a:latin typeface="Calibri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793825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5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2128" b="1" i="0" u="none" strike="noStrike" kern="1200" baseline="0">
                <a:solidFill>
                  <a:srgbClr val="3C474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chemeClr val="bg2"/>
                </a:solidFill>
              </a:rPr>
              <a:t>POLÍTICA DIGITAL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en-US" sz="4000" b="1" dirty="0">
                <a:solidFill>
                  <a:schemeClr val="bg2"/>
                </a:solidFill>
              </a:rPr>
              <a:t>20 ANOS DE ATENÇÃO </a:t>
            </a:r>
            <a:r>
              <a:rPr lang="en-US" sz="4000" b="1" dirty="0" smtClean="0">
                <a:solidFill>
                  <a:schemeClr val="bg2"/>
                </a:solidFill>
              </a:rPr>
              <a:t>ACADÊMICA</a:t>
            </a:r>
            <a:endParaRPr lang="pt-BR" sz="4000" b="0" i="0" dirty="0">
              <a:solidFill>
                <a:schemeClr val="bg2"/>
              </a:solidFill>
              <a:latin typeface="Calibri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131349"/>
              </p:ext>
            </p:extLst>
          </p:nvPr>
        </p:nvGraphicFramePr>
        <p:xfrm>
          <a:off x="1279525" y="1981200"/>
          <a:ext cx="9629775" cy="41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400" b="1" i="0" u="none" strike="noStrike" kern="1200" cap="none" baseline="0">
                <a:solidFill>
                  <a:srgbClr val="E5E6DA">
                    <a:lumMod val="8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chemeClr val="bg2"/>
                </a:solidFill>
              </a:rPr>
              <a:t>ESTADO DIGITAL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en-US" sz="4000" b="1" dirty="0">
                <a:solidFill>
                  <a:schemeClr val="bg2"/>
                </a:solidFill>
              </a:rPr>
              <a:t>GOV ELETRÔNICO - PARLAMENTO DIGITAL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20133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44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400" b="1" i="0" u="none" strike="noStrike" kern="1200" cap="none" baseline="0">
                <a:solidFill>
                  <a:srgbClr val="E5E6DA">
                    <a:lumMod val="8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bg2"/>
                </a:solidFill>
              </a:rPr>
              <a:t>POLÍTICA, ESTADO E DEMOCRACIA DIGITAIS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 smtClean="0">
                <a:solidFill>
                  <a:schemeClr val="bg2"/>
                </a:solidFill>
              </a:rPr>
              <a:t>20 ANOS</a:t>
            </a:r>
            <a:endParaRPr lang="en-US" sz="4000" dirty="0">
              <a:solidFill>
                <a:schemeClr val="bg2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786061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6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b="1" dirty="0" smtClean="0"/>
              <a:t>UM MUNDO DE CONEXÕES E CONVIVÊNCIA DIGITAL</a:t>
            </a:r>
            <a:endParaRPr lang="pt-BR" sz="4800" b="1" dirty="0"/>
          </a:p>
        </p:txBody>
      </p:sp>
      <p:pic>
        <p:nvPicPr>
          <p:cNvPr id="4" name="Espaço Reservado para Conteúdo 3" descr="Word Clou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015067"/>
            <a:ext cx="9628632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2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600" b="1" i="0" u="none" strike="noStrike" kern="1200" spc="100" baseline="0">
                <a:solidFill>
                  <a:srgbClr val="E5E6DA">
                    <a:lumMod val="9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b="1" spc="100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POLÍTICA, ESTADO E DEMOCRACIA DIGITAIS 1995-2015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427026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9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O SUBCAMPO DA DEMOCRACIA DIGITAL</a:t>
            </a:r>
            <a:endParaRPr lang="pt-BR" sz="4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1896132"/>
            <a:ext cx="9628632" cy="4881879"/>
          </a:xfrm>
        </p:spPr>
      </p:pic>
    </p:spTree>
    <p:extLst>
      <p:ext uri="{BB962C8B-B14F-4D97-AF65-F5344CB8AC3E}">
        <p14:creationId xmlns:p14="http://schemas.microsoft.com/office/powerpoint/2010/main" val="40203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600" b="1" i="0" u="none" strike="noStrike" kern="1200" spc="100" baseline="0">
                <a:solidFill>
                  <a:srgbClr val="E5E6DA">
                    <a:lumMod val="9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b="1" spc="100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DEMOCRACIA </a:t>
            </a:r>
            <a:r>
              <a:rPr lang="en-US" sz="4000" b="1" spc="100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DIGITAL</a:t>
            </a:r>
            <a:br>
              <a:rPr lang="en-US" sz="4000" b="1" spc="100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spc="100" dirty="0" err="1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Temas</a:t>
            </a:r>
            <a:r>
              <a:rPr lang="en-US" sz="4000" b="1" spc="100" dirty="0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spc="100" dirty="0" err="1" smtClean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Distribuição</a:t>
            </a:r>
            <a:endParaRPr lang="en-US" sz="4000" b="1" spc="100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865634"/>
              </p:ext>
            </p:extLst>
          </p:nvPr>
        </p:nvGraphicFramePr>
        <p:xfrm>
          <a:off x="1279525" y="2190750"/>
          <a:ext cx="9629775" cy="443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8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2128" b="1" i="0" u="none" strike="noStrike" kern="1200" baseline="0">
                <a:solidFill>
                  <a:srgbClr val="3C474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>
                <a:solidFill>
                  <a:schemeClr val="bg2"/>
                </a:solidFill>
              </a:rPr>
              <a:t>GOVERNO E LEGISLATIVO DIGITAIS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49056"/>
              </p:ext>
            </p:extLst>
          </p:nvPr>
        </p:nvGraphicFramePr>
        <p:xfrm>
          <a:off x="1279525" y="2190750"/>
          <a:ext cx="9629775" cy="43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7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 SUBCAMPO DO PARLAMENTO DIGITAL</a:t>
            </a:r>
            <a:endParaRPr lang="pt-BR" sz="4000" b="1" dirty="0"/>
          </a:p>
        </p:txBody>
      </p:sp>
      <p:pic>
        <p:nvPicPr>
          <p:cNvPr id="4" name="Espaço Reservado para Conteúdo 3" descr="Word Clou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2048933"/>
            <a:ext cx="8896773" cy="4605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5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O SUBCAMPO DO GOVERNO DIGITAL</a:t>
            </a:r>
            <a:endParaRPr lang="pt-BR" sz="4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1915159"/>
            <a:ext cx="8568267" cy="4776894"/>
          </a:xfrm>
        </p:spPr>
      </p:pic>
    </p:spTree>
    <p:extLst>
      <p:ext uri="{BB962C8B-B14F-4D97-AF65-F5344CB8AC3E}">
        <p14:creationId xmlns:p14="http://schemas.microsoft.com/office/powerpoint/2010/main" val="24722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bg2"/>
                </a:solidFill>
              </a:rPr>
              <a:t>GOVERNO ELETRÔNICO</a:t>
            </a:r>
            <a:br>
              <a:rPr lang="pt-BR" sz="4800" b="1" dirty="0" smtClean="0">
                <a:solidFill>
                  <a:schemeClr val="bg2"/>
                </a:solidFill>
              </a:rPr>
            </a:br>
            <a:r>
              <a:rPr lang="pt-BR" sz="4800" b="1" dirty="0" smtClean="0">
                <a:solidFill>
                  <a:schemeClr val="bg2"/>
                </a:solidFill>
              </a:rPr>
              <a:t>Temas Distribuição</a:t>
            </a:r>
            <a:endParaRPr lang="pt-BR" sz="4800" b="1" dirty="0">
              <a:solidFill>
                <a:schemeClr val="bg2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832815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4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dirty="0" smtClean="0"/>
              <a:t/>
            </a:r>
            <a:br>
              <a:rPr lang="pt-BR" sz="5300" dirty="0" smtClean="0"/>
            </a:br>
            <a:r>
              <a:rPr lang="pt-BR" sz="5300" dirty="0"/>
              <a:t/>
            </a:r>
            <a:br>
              <a:rPr lang="pt-BR" sz="5300" dirty="0"/>
            </a:br>
            <a:r>
              <a:rPr lang="pt-BR" sz="5300" dirty="0" smtClean="0"/>
              <a:t/>
            </a:r>
            <a:br>
              <a:rPr lang="pt-BR" sz="5300" dirty="0" smtClean="0"/>
            </a:br>
            <a:r>
              <a:rPr lang="pt-BR" sz="5300" dirty="0"/>
              <a:t/>
            </a:r>
            <a:br>
              <a:rPr lang="pt-BR" sz="5300" dirty="0"/>
            </a:br>
            <a:r>
              <a:rPr lang="pt-BR" sz="5300" dirty="0" smtClean="0"/>
              <a:t>MUITO OBRIGADO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wilsonsg@terra.com.br</a:t>
            </a:r>
            <a:br>
              <a:rPr lang="pt-BR" dirty="0" smtClean="0"/>
            </a:br>
            <a:r>
              <a:rPr lang="pt-BR" dirty="0" smtClean="0"/>
              <a:t>@</a:t>
            </a:r>
            <a:r>
              <a:rPr lang="pt-BR" dirty="0" err="1" smtClean="0"/>
              <a:t>willgomes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wilson.gomes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3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5400" b="1" dirty="0" smtClean="0">
                <a:solidFill>
                  <a:schemeClr val="bg2"/>
                </a:solidFill>
                <a:latin typeface="Calibri"/>
              </a:rPr>
              <a:t>DEMOCRACIA DIGITAL</a:t>
            </a:r>
            <a:endParaRPr lang="pt-BR" sz="5400" b="1" i="0" dirty="0">
              <a:solidFill>
                <a:schemeClr val="bg2"/>
              </a:solidFill>
              <a:latin typeface="Calibri"/>
            </a:endParaRPr>
          </a:p>
        </p:txBody>
      </p:sp>
      <p:pic>
        <p:nvPicPr>
          <p:cNvPr id="4" name="Espaço Reservado para Conteúdo 3" descr="Word Clou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6" y="2048933"/>
            <a:ext cx="9503326" cy="4605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0160" y="1998133"/>
            <a:ext cx="9628632" cy="4178829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b="1" dirty="0">
                <a:solidFill>
                  <a:schemeClr val="tx2"/>
                </a:solidFill>
              </a:rPr>
              <a:t>TECNOLOGIAS DIGITAIS DA COMUNICAÇÃO E DA INFORMAÇÃO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Internet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 Networks Social Media Big Data Smartphones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Online  Internet </a:t>
            </a:r>
            <a:r>
              <a:rPr lang="pt-BR" sz="24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bg1">
                    <a:lumMod val="75000"/>
                  </a:schemeClr>
                </a:solidFill>
              </a:rPr>
              <a:t>Things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 Bits Communication</a:t>
            </a:r>
          </a:p>
          <a:p>
            <a:pPr marL="0" indent="0" algn="ctr">
              <a:buNone/>
            </a:pPr>
            <a:r>
              <a:rPr lang="pt-BR" sz="4800" b="1" dirty="0"/>
              <a:t>DEMOCRACIA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Governo Sociedade Cidadania Justiça Participação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sz="4000" dirty="0"/>
              <a:t>O uso de recursos das comunicações digitais para formar </a:t>
            </a:r>
            <a:r>
              <a:rPr lang="pt-BR" sz="4000" b="1" dirty="0"/>
              <a:t> </a:t>
            </a:r>
            <a:r>
              <a:rPr lang="pt-BR" sz="3200" b="1" dirty="0" smtClean="0"/>
              <a:t>GOVERNOS E LEGISLATIVOS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b="1" dirty="0"/>
              <a:t>mais eficazes e eficientes, </a:t>
            </a:r>
          </a:p>
          <a:p>
            <a:pPr marL="0" indent="0">
              <a:buNone/>
            </a:pPr>
            <a:r>
              <a:rPr lang="pt-BR" sz="6000" b="1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b="1" dirty="0"/>
              <a:t>com entrega mais justa e universal de serviços </a:t>
            </a:r>
            <a:r>
              <a:rPr lang="pt-BR" sz="6000" b="1" dirty="0" smtClean="0"/>
              <a:t>públicos </a:t>
            </a:r>
            <a:endParaRPr lang="pt-BR" sz="6000" b="1" dirty="0"/>
          </a:p>
          <a:p>
            <a:pPr marL="0" indent="0">
              <a:buNone/>
            </a:pP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4035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60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pt-BR" sz="6000" b="1" dirty="0"/>
              <a:t>mais transparentes, </a:t>
            </a:r>
          </a:p>
          <a:p>
            <a:pPr marL="0" indent="0">
              <a:buNone/>
            </a:pPr>
            <a:r>
              <a:rPr lang="pt-BR" sz="6000" b="1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b="1" dirty="0"/>
              <a:t>mais “</a:t>
            </a:r>
            <a:r>
              <a:rPr lang="pt-BR" sz="6000" b="1" dirty="0" err="1"/>
              <a:t>accountable</a:t>
            </a:r>
            <a:r>
              <a:rPr lang="pt-BR" sz="6000" b="1" dirty="0"/>
              <a:t>”, </a:t>
            </a:r>
          </a:p>
          <a:p>
            <a:pPr marL="0" indent="0">
              <a:buNone/>
            </a:pPr>
            <a:r>
              <a:rPr lang="pt-BR" sz="6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b="1" dirty="0" smtClean="0"/>
              <a:t>mais abertos ao interesse e ao olhar público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1542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6000" b="1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b="1" dirty="0"/>
              <a:t>mais pluralistas, </a:t>
            </a:r>
          </a:p>
          <a:p>
            <a:pPr marL="0" indent="0">
              <a:buNone/>
            </a:pPr>
            <a:r>
              <a:rPr lang="pt-BR" sz="6000" b="1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6000" b="1" dirty="0"/>
              <a:t>com melhor acesso </a:t>
            </a:r>
            <a:r>
              <a:rPr lang="pt-BR" sz="6000" b="1" dirty="0" smtClean="0"/>
              <a:t>serviços e proteções para </a:t>
            </a:r>
            <a:r>
              <a:rPr lang="pt-BR" sz="6000" b="1" dirty="0"/>
              <a:t>minorias e grupos </a:t>
            </a:r>
            <a:r>
              <a:rPr lang="pt-BR" sz="6000" b="1" dirty="0" smtClean="0"/>
              <a:t>vulneráveis</a:t>
            </a:r>
            <a:endParaRPr lang="pt-BR" sz="60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8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/>
              <a:t>Dotar o cidadão de recursos digitais: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4800" dirty="0"/>
              <a:t>para </a:t>
            </a:r>
            <a:r>
              <a:rPr lang="pt-BR" sz="4800" b="1" dirty="0">
                <a:solidFill>
                  <a:srgbClr val="C00000"/>
                </a:solidFill>
              </a:rPr>
              <a:t>participação</a:t>
            </a:r>
            <a:r>
              <a:rPr lang="pt-BR" sz="4800" dirty="0"/>
              <a:t> na decisão política, </a:t>
            </a:r>
          </a:p>
          <a:p>
            <a:pPr marL="0" indent="0">
              <a:buNone/>
            </a:pPr>
            <a:r>
              <a:rPr lang="pt-BR" sz="4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4800" dirty="0"/>
              <a:t>para a </a:t>
            </a:r>
            <a:r>
              <a:rPr lang="pt-BR" sz="4800" b="1" dirty="0">
                <a:solidFill>
                  <a:srgbClr val="C00000"/>
                </a:solidFill>
              </a:rPr>
              <a:t>responsabilização</a:t>
            </a:r>
            <a:r>
              <a:rPr lang="pt-BR" sz="4800" dirty="0"/>
              <a:t> do Estado e dos agentes públicos por sua conduta,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94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5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5400" dirty="0"/>
              <a:t>para o </a:t>
            </a:r>
            <a:r>
              <a:rPr lang="pt-BR" sz="5400" b="1" dirty="0">
                <a:solidFill>
                  <a:srgbClr val="C00000"/>
                </a:solidFill>
              </a:rPr>
              <a:t>controle</a:t>
            </a:r>
            <a:r>
              <a:rPr lang="pt-BR" sz="5400" dirty="0"/>
              <a:t> e das contas e do gasto público, </a:t>
            </a:r>
          </a:p>
          <a:p>
            <a:pPr marL="0" indent="0">
              <a:buNone/>
            </a:pPr>
            <a:r>
              <a:rPr lang="pt-BR" sz="5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pt-BR" sz="5400" dirty="0"/>
              <a:t>para o</a:t>
            </a:r>
            <a:r>
              <a:rPr lang="pt-BR" sz="5400" b="1" dirty="0">
                <a:solidFill>
                  <a:srgbClr val="C00000"/>
                </a:solidFill>
              </a:rPr>
              <a:t> monitoramento </a:t>
            </a:r>
            <a:r>
              <a:rPr lang="pt-BR" sz="5400" dirty="0"/>
              <a:t>dos agentes públicos,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5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assuntos educacionais, design de ilustrações no quadro negro (widescreen)</Template>
  <TotalTime>0</TotalTime>
  <Words>353</Words>
  <Application>Microsoft Office PowerPoint</Application>
  <PresentationFormat>Widescreen</PresentationFormat>
  <Paragraphs>47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Calibri</vt:lpstr>
      <vt:lpstr>Wingdings</vt:lpstr>
      <vt:lpstr>Education 16x9</vt:lpstr>
      <vt:lpstr>20 ANOS DE DEMOCRACIA DIGITAL</vt:lpstr>
      <vt:lpstr>UM MUNDO DE CONEXÕES E CONVIVÊNCIA DIGITAL</vt:lpstr>
      <vt:lpstr>DEMOCRACIA DIGITAL</vt:lpstr>
      <vt:lpstr>Apresentação do PowerPoint</vt:lpstr>
      <vt:lpstr>O uso de recursos das comunicações digitais para formar  GOVERNOS E LEGISLATIVOS</vt:lpstr>
      <vt:lpstr>Apresentação do PowerPoint</vt:lpstr>
      <vt:lpstr>Apresentação do PowerPoint</vt:lpstr>
      <vt:lpstr>Dotar o cidadão de recursos digitais:</vt:lpstr>
      <vt:lpstr>Apresentação do PowerPoint</vt:lpstr>
      <vt:lpstr>Apresentação do PowerPoint</vt:lpstr>
      <vt:lpstr>Apresentação do PowerPoint</vt:lpstr>
      <vt:lpstr>Apresentação do PowerPoint</vt:lpstr>
      <vt:lpstr>COMO A TECNOLOGIA E OS SEUS USOS ALCANÇARAM E MODIFICARAM A DEMOCRACIA REPRESENTATIVA?</vt:lpstr>
      <vt:lpstr>NOSSA PREMISSA DE TRABALHO</vt:lpstr>
      <vt:lpstr>Apresentação do PowerPoint</vt:lpstr>
      <vt:lpstr>DEMOCRACIA DIGITAL</vt:lpstr>
      <vt:lpstr>POLÍTICA DIGITAL 20 ANOS DE ATENÇÃO ACADÊMICA</vt:lpstr>
      <vt:lpstr>ESTADO DIGITAL GOV ELETRÔNICO - PARLAMENTO DIGITAL</vt:lpstr>
      <vt:lpstr>POLÍTICA, ESTADO E DEMOCRACIA DIGITAIS 20 ANOS</vt:lpstr>
      <vt:lpstr>POLÍTICA, ESTADO E DEMOCRACIA DIGITAIS 1995-2015</vt:lpstr>
      <vt:lpstr>O SUBCAMPO DA DEMOCRACIA DIGITAL</vt:lpstr>
      <vt:lpstr>DEMOCRACIA DIGITAL Temas Distribuição</vt:lpstr>
      <vt:lpstr>GOVERNO E LEGISLATIVO DIGITAIS</vt:lpstr>
      <vt:lpstr>O SUBCAMPO DO PARLAMENTO DIGITAL</vt:lpstr>
      <vt:lpstr>O SUBCAMPO DO GOVERNO DIGITAL</vt:lpstr>
      <vt:lpstr>GOVERNO ELETRÔNICO Temas Distribuição</vt:lpstr>
      <vt:lpstr>    MUITO OBRIGADO  wilsonsg@terra.com.br @willgomes wilson.gomes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2016-12-08T21:53:48Z</dcterms:created>
  <dcterms:modified xsi:type="dcterms:W3CDTF">2016-12-09T10:21:52Z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