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78" r:id="rId3"/>
    <p:sldId id="289" r:id="rId4"/>
    <p:sldId id="280" r:id="rId5"/>
    <p:sldId id="308" r:id="rId6"/>
    <p:sldId id="290" r:id="rId7"/>
    <p:sldId id="298" r:id="rId8"/>
    <p:sldId id="286" r:id="rId9"/>
    <p:sldId id="325" r:id="rId10"/>
    <p:sldId id="285" r:id="rId11"/>
    <p:sldId id="314" r:id="rId12"/>
    <p:sldId id="312" r:id="rId13"/>
    <p:sldId id="319" r:id="rId14"/>
    <p:sldId id="287" r:id="rId15"/>
    <p:sldId id="291" r:id="rId16"/>
    <p:sldId id="294" r:id="rId17"/>
    <p:sldId id="296" r:id="rId18"/>
    <p:sldId id="295" r:id="rId19"/>
    <p:sldId id="303" r:id="rId20"/>
    <p:sldId id="304" r:id="rId21"/>
    <p:sldId id="305" r:id="rId22"/>
    <p:sldId id="307" r:id="rId23"/>
    <p:sldId id="311" r:id="rId24"/>
    <p:sldId id="326" r:id="rId25"/>
    <p:sldId id="315" r:id="rId26"/>
    <p:sldId id="317" r:id="rId27"/>
    <p:sldId id="318" r:id="rId28"/>
    <p:sldId id="320" r:id="rId29"/>
    <p:sldId id="321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Plan1!$D$4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Plan1!$A$5:$A$76</c:f>
              <c:numCache>
                <c:formatCode>mmm\-yy</c:formatCode>
                <c:ptCount val="7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</c:numCache>
            </c:numRef>
          </c:cat>
          <c:val>
            <c:numRef>
              <c:f>Plan1!$D$5:$D$76</c:f>
              <c:numCache>
                <c:formatCode>General</c:formatCode>
                <c:ptCount val="72"/>
                <c:pt idx="0">
                  <c:v>7.0793650793650791</c:v>
                </c:pt>
                <c:pt idx="1">
                  <c:v>7.3684210526315779</c:v>
                </c:pt>
                <c:pt idx="2">
                  <c:v>7.7895914941242301</c:v>
                </c:pt>
                <c:pt idx="3">
                  <c:v>7.6965978806469595</c:v>
                </c:pt>
                <c:pt idx="4">
                  <c:v>7.5782537067545297</c:v>
                </c:pt>
                <c:pt idx="5">
                  <c:v>7.0940620073568041</c:v>
                </c:pt>
                <c:pt idx="6">
                  <c:v>7.0681458003169571</c:v>
                </c:pt>
                <c:pt idx="7">
                  <c:v>7.0656934306569337</c:v>
                </c:pt>
                <c:pt idx="8">
                  <c:v>6.386694386694387</c:v>
                </c:pt>
                <c:pt idx="9">
                  <c:v>6.478981874276899</c:v>
                </c:pt>
                <c:pt idx="10">
                  <c:v>6.7322404371584703</c:v>
                </c:pt>
                <c:pt idx="11">
                  <c:v>7.0725995316159249</c:v>
                </c:pt>
                <c:pt idx="12">
                  <c:v>5.8444444444444441</c:v>
                </c:pt>
                <c:pt idx="13">
                  <c:v>4.8782161234991435</c:v>
                </c:pt>
                <c:pt idx="14">
                  <c:v>4.9194414607948449</c:v>
                </c:pt>
                <c:pt idx="15">
                  <c:v>4.8958688972345517</c:v>
                </c:pt>
                <c:pt idx="16">
                  <c:v>4.5593337959750171</c:v>
                </c:pt>
                <c:pt idx="17">
                  <c:v>3.8875557079190948</c:v>
                </c:pt>
                <c:pt idx="18">
                  <c:v>4.2002029083530603</c:v>
                </c:pt>
                <c:pt idx="19">
                  <c:v>4.5857287791680754</c:v>
                </c:pt>
                <c:pt idx="20">
                  <c:v>4.111724585904514</c:v>
                </c:pt>
                <c:pt idx="21">
                  <c:v>4.5936870382807244</c:v>
                </c:pt>
                <c:pt idx="22">
                  <c:v>4.7050801227412204</c:v>
                </c:pt>
                <c:pt idx="23">
                  <c:v>5.4057919199141935</c:v>
                </c:pt>
                <c:pt idx="24">
                  <c:v>4.7332686711930165</c:v>
                </c:pt>
                <c:pt idx="25">
                  <c:v>4.693532001354555</c:v>
                </c:pt>
                <c:pt idx="26">
                  <c:v>4.6865148861646233</c:v>
                </c:pt>
                <c:pt idx="27">
                  <c:v>4.3956043956043951</c:v>
                </c:pt>
                <c:pt idx="28">
                  <c:v>4.5657186779400467</c:v>
                </c:pt>
                <c:pt idx="29">
                  <c:v>4.615384615384615</c:v>
                </c:pt>
                <c:pt idx="30">
                  <c:v>3.9029322548028307</c:v>
                </c:pt>
                <c:pt idx="31">
                  <c:v>4.4733727810650894</c:v>
                </c:pt>
                <c:pt idx="32">
                  <c:v>4.6224677716390428</c:v>
                </c:pt>
                <c:pt idx="33">
                  <c:v>5.0901180857675579</c:v>
                </c:pt>
                <c:pt idx="34">
                  <c:v>4.9324518539810294</c:v>
                </c:pt>
                <c:pt idx="35">
                  <c:v>5.2661870503597115</c:v>
                </c:pt>
                <c:pt idx="36" formatCode="_(* #,##0.00_);_(* \(#,##0.00\);_(* &quot;-&quot;??_);_(@_)">
                  <c:v>5.7871810827629133</c:v>
                </c:pt>
                <c:pt idx="37" formatCode="_(* #,##0.00_);_(* \(#,##0.00\);_(* &quot;-&quot;??_);_(@_)">
                  <c:v>5.9552384041518014</c:v>
                </c:pt>
                <c:pt idx="38" formatCode="_(* #,##0.00_);_(* \(#,##0.00\);_(* &quot;-&quot;??_);_(@_)">
                  <c:v>6.3769174579985393</c:v>
                </c:pt>
                <c:pt idx="39" formatCode="_(* #,##0.00_);_(* \(#,##0.00\);_(* &quot;-&quot;??_);_(@_)">
                  <c:v>6.2683023347843303</c:v>
                </c:pt>
                <c:pt idx="40" formatCode="_(* #,##0.00_);_(* \(#,##0.00\);_(* &quot;-&quot;??_);_(@_)">
                  <c:v>5.6416184971098264</c:v>
                </c:pt>
                <c:pt idx="41" formatCode="_(* #,##0.00_);_(* \(#,##0.00\);_(* &quot;-&quot;??_);_(@_)">
                  <c:v>5.6793893129770998</c:v>
                </c:pt>
                <c:pt idx="42" formatCode="_(* #,##0.00_);_(* \(#,##0.00\);_(* &quot;-&quot;??_);_(@_)">
                  <c:v>5.75829383886256</c:v>
                </c:pt>
                <c:pt idx="43" formatCode="_(* #,##0.00_);_(* \(#,##0.00\);_(* &quot;-&quot;??_);_(@_)">
                  <c:v>6.3799283154121866</c:v>
                </c:pt>
                <c:pt idx="44" formatCode="_(* #,##0.00_);_(* \(#,##0.00\);_(* &quot;-&quot;??_);_(@_)">
                  <c:v>6.5826538176426981</c:v>
                </c:pt>
                <c:pt idx="45" formatCode="_(* #,##0.00_);_(* \(#,##0.00\);_(* &quot;-&quot;??_);_(@_)">
                  <c:v>7.8641926569285436</c:v>
                </c:pt>
                <c:pt idx="46" formatCode="_(* #,##0.00_);_(* \(#,##0.00\);_(* &quot;-&quot;??_);_(@_)">
                  <c:v>7.1757925072046103</c:v>
                </c:pt>
                <c:pt idx="47" formatCode="_(* #,##0.00_);_(* \(#,##0.00\);_(* &quot;-&quot;??_);_(@_)">
                  <c:v>7.1628910463861919</c:v>
                </c:pt>
                <c:pt idx="48" formatCode="_(* #,##0.00_);_(* \(#,##0.00\);_(* &quot;-&quot;??_);_(@_)">
                  <c:v>7.2491909385113269</c:v>
                </c:pt>
                <c:pt idx="49" formatCode="_(* #,##0.00_);_(* \(#,##0.00\);_(* &quot;-&quot;??_);_(@_)">
                  <c:v>7.2857142857142856</c:v>
                </c:pt>
                <c:pt idx="50" formatCode="_(* #,##0.00_);_(* \(#,##0.00\);_(* &quot;-&quot;??_);_(@_)">
                  <c:v>6.4248704663212441</c:v>
                </c:pt>
                <c:pt idx="51" formatCode="_(* #,##0.00_);_(* \(#,##0.00\);_(* &quot;-&quot;??_);_(@_)">
                  <c:v>6.6415352981494173</c:v>
                </c:pt>
                <c:pt idx="52" formatCode="_(* #,##0.00_);_(* \(#,##0.00\);_(* &quot;-&quot;??_);_(@_)">
                  <c:v>6.8902661319722931</c:v>
                </c:pt>
                <c:pt idx="53" formatCode="_(* #,##0.00_);_(* \(#,##0.00\);_(* &quot;-&quot;??_);_(@_)">
                  <c:v>7.0732614354778729</c:v>
                </c:pt>
                <c:pt idx="54" formatCode="_(* #,##0.00_);_(* \(#,##0.00\);_(* &quot;-&quot;??_);_(@_)">
                  <c:v>7.6160990712074303</c:v>
                </c:pt>
                <c:pt idx="55" formatCode="_(* #,##0.00_);_(* \(#,##0.00\);_(* &quot;-&quot;??_);_(@_)">
                  <c:v>7.9185520361990953</c:v>
                </c:pt>
                <c:pt idx="56" formatCode="_(* #,##0.00_);_(* \(#,##0.00\);_(* &quot;-&quot;??_);_(@_)">
                  <c:v>8.3389074693422529</c:v>
                </c:pt>
                <c:pt idx="57" formatCode="_(* #,##0.00_);_(* \(#,##0.00\);_(* &quot;-&quot;??_);_(@_)">
                  <c:v>8.735716918540362</c:v>
                </c:pt>
                <c:pt idx="58" formatCode="_(* #,##0.00_);_(* \(#,##0.00\);_(* &quot;-&quot;??_);_(@_)">
                  <c:v>8.5378868729989339</c:v>
                </c:pt>
                <c:pt idx="59" formatCode="_(* #,##0.00_);_(* \(#,##0.00\);_(* &quot;-&quot;??_);_(@_)">
                  <c:v>8.25</c:v>
                </c:pt>
                <c:pt idx="60" formatCode="_(* #,##0.00_);_(* \(#,##0.00\);_(* &quot;-&quot;??_);_(@_)">
                  <c:v>8.375690607734807</c:v>
                </c:pt>
                <c:pt idx="61" formatCode="_(* #,##0.00_);_(* \(#,##0.00\);_(* &quot;-&quot;??_);_(@_)">
                  <c:v>7.1254162042175357</c:v>
                </c:pt>
                <c:pt idx="62" formatCode="_(* #,##0.00_);_(* \(#,##0.00\);_(* &quot;-&quot;??_);_(@_)">
                  <c:v>6.9206123175507299</c:v>
                </c:pt>
                <c:pt idx="63" formatCode="_(* #,##0.00_);_(* \(#,##0.00\);_(* &quot;-&quot;??_);_(@_)">
                  <c:v>6.6789531883523772</c:v>
                </c:pt>
                <c:pt idx="64" formatCode="_(* #,##0.00_);_(* \(#,##0.00\);_(* &quot;-&quot;??_);_(@_)">
                  <c:v>6.6791604197901053</c:v>
                </c:pt>
                <c:pt idx="65" formatCode="_(* #,##0.00_);_(* \(#,##0.00\);_(* &quot;-&quot;??_);_(@_)">
                  <c:v>6.978851963746223</c:v>
                </c:pt>
                <c:pt idx="66" formatCode="_(* #,##0.00_);_(* \(#,##0.00\);_(* &quot;-&quot;??_);_(@_)">
                  <c:v>6.3761955366631238</c:v>
                </c:pt>
                <c:pt idx="67" formatCode="_(* #,##0.00_);_(* \(#,##0.00\);_(* &quot;-&quot;??_);_(@_)">
                  <c:v>6.3573407202216066</c:v>
                </c:pt>
                <c:pt idx="68" formatCode="_(* #,##0.00_);_(* \(#,##0.00\);_(* &quot;-&quot;??_);_(@_)">
                  <c:v>6.4674085850556438</c:v>
                </c:pt>
                <c:pt idx="69" formatCode="_(* #,##0.00_);_(* \(#,##0.00\);_(* &quot;-&quot;??_);_(@_)">
                  <c:v>6.4453832226916115</c:v>
                </c:pt>
                <c:pt idx="70" formatCode="_(* #,##0.00_);_(* \(#,##0.00\);_(* &quot;-&quot;??_);_(@_)">
                  <c:v>6.0595446584938708</c:v>
                </c:pt>
                <c:pt idx="71" formatCode="_(* #,##0.00_);_(* \(#,##0.00\);_(* &quot;-&quot;??_);_(@_)">
                  <c:v>5.9655172413793105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02C-4E76-93AD-7E404B6C7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623232"/>
        <c:axId val="34996608"/>
      </c:lineChart>
      <c:dateAx>
        <c:axId val="3262323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50"/>
            </a:pPr>
            <a:endParaRPr lang="pt-BR"/>
          </a:p>
        </c:txPr>
        <c:crossAx val="34996608"/>
        <c:crosses val="autoZero"/>
        <c:auto val="1"/>
        <c:lblOffset val="100"/>
        <c:baseTimeUnit val="months"/>
      </c:dateAx>
      <c:valAx>
        <c:axId val="34996608"/>
        <c:scaling>
          <c:orientation val="minMax"/>
          <c:max val="1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62323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pt-BR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0.06751</cdr:x>
      <cdr:y>0.35045</cdr:y>
    </cdr:from>
    <cdr:to>
      <cdr:x>0.96554</cdr:x>
      <cdr:y>0.35045</cdr:y>
    </cdr:to>
    <cdr:cxnSp macro="">
      <cdr:nvCxnSpPr>
        <cdr:cNvPr id="3" name="Conector reto 2"/>
        <cdr:cNvCxnSpPr/>
      </cdr:nvCxnSpPr>
      <cdr:spPr>
        <a:xfrm xmlns:a="http://schemas.openxmlformats.org/drawingml/2006/main" flipV="1">
          <a:off x="307182" y="961346"/>
          <a:ext cx="4086225" cy="1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C00000"/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0.80616</cdr:x>
      <cdr:y>0.10069</cdr:y>
    </cdr:from>
    <cdr:to>
      <cdr:x>0.98574</cdr:x>
      <cdr:y>0.34375</cdr:y>
    </cdr:to>
    <cdr:cxnSp macro="">
      <cdr:nvCxnSpPr>
        <cdr:cNvPr id="2" name="Conector de seta reta 1"/>
        <cdr:cNvCxnSpPr/>
      </cdr:nvCxnSpPr>
      <cdr:spPr>
        <a:xfrm xmlns:a="http://schemas.openxmlformats.org/drawingml/2006/main">
          <a:off x="4019550" y="276225"/>
          <a:ext cx="895350" cy="6667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C00000"/>
          </a:solidFill>
          <a:headEnd type="non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63150-FA8A-4087-A299-27DA136BD78E}" type="datetimeFigureOut">
              <a:rPr lang="pt-BR" smtClean="0"/>
              <a:t>27/04/2016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FB901-B18B-4F92-AFFD-8C7D02E5AF1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902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11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13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15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16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17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19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20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21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23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24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26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27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28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29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B1EFE-43FC-46D2-8701-FFA628F58A51}" type="slidenum">
              <a:rPr lang="pt-BR" smtClean="0">
                <a:solidFill>
                  <a:prstClr val="black"/>
                </a:solidFill>
              </a:rPr>
              <a:pPr/>
              <a:t>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3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D9E3-2840-4E14-B4BE-90503A3B6EE3}" type="datetimeFigureOut">
              <a:rPr lang="pt-BR" smtClean="0"/>
              <a:t>27/04/2016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6483-5F03-445F-A469-24B2F15015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550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D9E3-2840-4E14-B4BE-90503A3B6EE3}" type="datetimeFigureOut">
              <a:rPr lang="pt-BR" smtClean="0"/>
              <a:t>27/04/2016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6483-5F03-445F-A469-24B2F15015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065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D9E3-2840-4E14-B4BE-90503A3B6EE3}" type="datetimeFigureOut">
              <a:rPr lang="pt-BR" smtClean="0"/>
              <a:t>27/04/2016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6483-5F03-445F-A469-24B2F15015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95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D9E3-2840-4E14-B4BE-90503A3B6EE3}" type="datetimeFigureOut">
              <a:rPr lang="pt-BR" smtClean="0"/>
              <a:t>27/04/2016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6483-5F03-445F-A469-24B2F15015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7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D9E3-2840-4E14-B4BE-90503A3B6EE3}" type="datetimeFigureOut">
              <a:rPr lang="pt-BR" smtClean="0"/>
              <a:t>27/04/2016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6483-5F03-445F-A469-24B2F15015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92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D9E3-2840-4E14-B4BE-90503A3B6EE3}" type="datetimeFigureOut">
              <a:rPr lang="pt-BR" smtClean="0"/>
              <a:t>27/04/2016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6483-5F03-445F-A469-24B2F15015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46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D9E3-2840-4E14-B4BE-90503A3B6EE3}" type="datetimeFigureOut">
              <a:rPr lang="pt-BR" smtClean="0"/>
              <a:t>27/04/2016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6483-5F03-445F-A469-24B2F15015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19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D9E3-2840-4E14-B4BE-90503A3B6EE3}" type="datetimeFigureOut">
              <a:rPr lang="pt-BR" smtClean="0"/>
              <a:t>27/04/2016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6483-5F03-445F-A469-24B2F15015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92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D9E3-2840-4E14-B4BE-90503A3B6EE3}" type="datetimeFigureOut">
              <a:rPr lang="pt-BR" smtClean="0"/>
              <a:t>27/04/2016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6483-5F03-445F-A469-24B2F15015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058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D9E3-2840-4E14-B4BE-90503A3B6EE3}" type="datetimeFigureOut">
              <a:rPr lang="pt-BR" smtClean="0"/>
              <a:t>27/04/2016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6483-5F03-445F-A469-24B2F15015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414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D9E3-2840-4E14-B4BE-90503A3B6EE3}" type="datetimeFigureOut">
              <a:rPr lang="pt-BR" smtClean="0"/>
              <a:t>27/04/2016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46483-5F03-445F-A469-24B2F15015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99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7D9E3-2840-4E14-B4BE-90503A3B6EE3}" type="datetimeFigureOut">
              <a:rPr lang="pt-BR" smtClean="0"/>
              <a:t>27/04/2016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46483-5F03-445F-A469-24B2F15015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067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emf"/><Relationship Id="rId5" Type="http://schemas.openxmlformats.org/officeDocument/2006/relationships/oleObject" Target="file:///\\cna.org.br\arquivos\cna\sut\ESTAT&#205;STICAS\Cereais,%20Fibras%20e%20Oleaginosas\PRE&#199;OS.xlsx!Graficos!%5bPRE&#199;OS.xlsx%5dGraficos%20Gr&#225;fico%205" TargetMode="Externa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emf"/><Relationship Id="rId5" Type="http://schemas.openxmlformats.org/officeDocument/2006/relationships/oleObject" Target="file:///\\cna.org.br\arquivos\cna\sut\ESTAT&#205;STICAS\Cereais,%20Fibras%20e%20Oleaginosas\ALICE%20WEB.xlsx!Milho!%5bALICE%20WEB.xlsx%5dMilho%20Gr&#225;fico%202" TargetMode="Externa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.emf"/><Relationship Id="rId5" Type="http://schemas.openxmlformats.org/officeDocument/2006/relationships/oleObject" Target="file:///\\cna.org.br\arquivos\cna\sut\ESTAT&#205;STICAS\Cereais,%20Fibras%20e%20Oleaginosas\FUNDING.xlsx!Plan1!%5bFUNDING.xlsx%5dPlan1%20Gr&#225;fico%201" TargetMode="Externa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file:///\\cna.org.br\arquivos\cna\sut\ESTAT&#205;STICAS\Cereais,%20Fibras%20e%20Oleaginosas\USDA.xlsx!Milho!%5bUSDA.xlsx%5dMilho%20Gr&#225;fico%204" TargetMode="Externa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file:///\\cna.org.br\arquivos\cna\sut\ESTAT&#205;STICAS\Cereais,%20Fibras%20e%20Oleaginosas\USDA.xlsx!Milho!%5bUSDA.xlsx%5dMilho%20Gr&#225;fico%205" TargetMode="Externa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file:///\\cna.org.br\arquivos\cna\sut\ESTAT&#205;STICAS\Cereais,%20Fibras%20e%20Oleaginosas\USDA.xlsx!Milho!%5bUSDA.xlsx%5dMilho%20Gr&#225;fico%206" TargetMode="Externa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jpeg"/><Relationship Id="rId5" Type="http://schemas.openxmlformats.org/officeDocument/2006/relationships/image" Target="../media/image5.emf"/><Relationship Id="rId4" Type="http://schemas.openxmlformats.org/officeDocument/2006/relationships/oleObject" Target="file:///\\cna.org.br\arquivos\cna\sut\ESTAT&#205;STICAS\Cereais,%20Fibras%20e%20Oleaginosas\USDA.xlsx!Milho!%5bUSDA.xlsx%5dMilho%20Gr&#225;fico%20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emf"/><Relationship Id="rId5" Type="http://schemas.openxmlformats.org/officeDocument/2006/relationships/oleObject" Target="file:///\\cna.org.br\arquivos\cna\sut\ESTAT&#205;STICAS\Cereais,%20Fibras%20e%20Oleaginosas\CONAB.xlsx!Milho_Total!%5bCONAB.xlsx%5dMilho_Total%20Gr&#225;fico%202" TargetMode="Externa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emf"/><Relationship Id="rId5" Type="http://schemas.openxmlformats.org/officeDocument/2006/relationships/oleObject" Target="file:///\\cna.org.br\arquivos\cna\sut\ESTAT&#205;STICAS\Cereais,%20Fibras%20e%20Oleaginosas\CONAB.xlsx!Milho_Safrinha!%5bCONAB.xlsx%5dMilho_Safrinha%20Gr&#225;fico%202" TargetMode="Externa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emf"/><Relationship Id="rId5" Type="http://schemas.openxmlformats.org/officeDocument/2006/relationships/oleObject" Target="file:///\\cna.org.br\arquivos\cna\sut\ESTAT&#205;STICAS\Cereais,%20Fibras%20e%20Oleaginosas\CONAB.xlsx!Milho_Total!%5bCONAB.xlsx%5dMilho_Total%20Gr&#225;fico%204" TargetMode="Externa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412776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4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691073" y="2929299"/>
            <a:ext cx="73448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>
                <a:solidFill>
                  <a:prstClr val="black"/>
                </a:solidFill>
              </a:rPr>
              <a:t>Cenário </a:t>
            </a:r>
            <a:r>
              <a:rPr lang="pt-BR" sz="3600" b="1" i="1" dirty="0" smtClean="0">
                <a:solidFill>
                  <a:prstClr val="black"/>
                </a:solidFill>
              </a:rPr>
              <a:t>do Milho para </a:t>
            </a:r>
            <a:r>
              <a:rPr lang="pt-BR" sz="3600" b="1" i="1" dirty="0">
                <a:solidFill>
                  <a:prstClr val="black"/>
                </a:solidFill>
              </a:rPr>
              <a:t>a Cadeia Produtiva </a:t>
            </a:r>
            <a:r>
              <a:rPr lang="pt-BR" sz="3600" b="1" i="1" dirty="0" smtClean="0">
                <a:solidFill>
                  <a:prstClr val="black"/>
                </a:solidFill>
              </a:rPr>
              <a:t>da Suinocultura</a:t>
            </a:r>
            <a:endParaRPr lang="pt-BR" sz="3600" b="1" i="1" dirty="0">
              <a:solidFill>
                <a:prstClr val="black"/>
              </a:solidFill>
            </a:endParaRPr>
          </a:p>
          <a:p>
            <a:pPr algn="ctr"/>
            <a:endParaRPr lang="pt-B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Milho Brasil – Preços</a:t>
            </a:r>
            <a:endParaRPr lang="pt-BR" sz="2000" dirty="0">
              <a:solidFill>
                <a:prstClr val="black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269092"/>
              </p:ext>
            </p:extLst>
          </p:nvPr>
        </p:nvGraphicFramePr>
        <p:xfrm>
          <a:off x="611188" y="1774825"/>
          <a:ext cx="7954962" cy="424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Planilha" r:id="rId5" imgW="7162830" imgH="3733890" progId="Excel.Sheet.12">
                  <p:link updateAutomatic="1"/>
                </p:oleObj>
              </mc:Choice>
              <mc:Fallback>
                <p:oleObj name="Planilha" r:id="rId5" imgW="7162830" imgH="373389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188" y="1774825"/>
                        <a:ext cx="7954962" cy="424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94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 smtClean="0">
                <a:solidFill>
                  <a:prstClr val="black"/>
                </a:solidFill>
              </a:rPr>
              <a:t>Exportação Brasil – Jan/Mar 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</a:t>
            </a:r>
            <a:r>
              <a:rPr lang="pt-BR" sz="1100" dirty="0" err="1" smtClean="0">
                <a:solidFill>
                  <a:prstClr val="black"/>
                </a:solidFill>
              </a:rPr>
              <a:t>AliceWeb</a:t>
            </a:r>
            <a:r>
              <a:rPr lang="pt-BR" sz="1100" dirty="0" smtClean="0">
                <a:solidFill>
                  <a:prstClr val="black"/>
                </a:solidFill>
              </a:rPr>
              <a:t>/CNA</a:t>
            </a:r>
            <a:endParaRPr lang="pt-BR" sz="1100" dirty="0">
              <a:solidFill>
                <a:prstClr val="black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266740"/>
              </p:ext>
            </p:extLst>
          </p:nvPr>
        </p:nvGraphicFramePr>
        <p:xfrm>
          <a:off x="1022982" y="1887537"/>
          <a:ext cx="7098037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6" name="Planilha" r:id="rId5" imgW="5391259" imgH="2733617" progId="Excel.Sheet.12">
                  <p:link updateAutomatic="1"/>
                </p:oleObj>
              </mc:Choice>
              <mc:Fallback>
                <p:oleObj name="Planilha" r:id="rId5" imgW="5391259" imgH="273361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2982" y="1887537"/>
                        <a:ext cx="7098037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06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 smtClean="0">
                <a:solidFill>
                  <a:prstClr val="black"/>
                </a:solidFill>
              </a:rPr>
              <a:t>Relação </a:t>
            </a:r>
            <a:r>
              <a:rPr lang="pt-BR" sz="3200" b="1" i="1" dirty="0" smtClean="0">
                <a:solidFill>
                  <a:prstClr val="black"/>
                </a:solidFill>
              </a:rPr>
              <a:t>de </a:t>
            </a:r>
            <a:r>
              <a:rPr lang="pt-BR" sz="3200" b="1" i="1" dirty="0" smtClean="0">
                <a:solidFill>
                  <a:prstClr val="black"/>
                </a:solidFill>
              </a:rPr>
              <a:t>Troca – Suíno X Milho</a:t>
            </a:r>
          </a:p>
          <a:p>
            <a:r>
              <a:rPr lang="pt-BR" sz="2800" i="1" dirty="0" smtClean="0">
                <a:solidFill>
                  <a:prstClr val="black"/>
                </a:solidFill>
              </a:rPr>
              <a:t>Em Santa Catarina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44304" y="6336036"/>
            <a:ext cx="5063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</a:t>
            </a:r>
            <a:r>
              <a:rPr lang="pt-BR" sz="1100" dirty="0"/>
              <a:t>Elaborado pela CNA, com dados do </a:t>
            </a:r>
            <a:r>
              <a:rPr lang="pt-BR" sz="1100" dirty="0" err="1"/>
              <a:t>Cepea</a:t>
            </a:r>
            <a:r>
              <a:rPr lang="pt-BR" sz="1100" dirty="0"/>
              <a:t>/</a:t>
            </a:r>
            <a:r>
              <a:rPr lang="pt-BR" sz="1100" dirty="0" err="1"/>
              <a:t>Esalq</a:t>
            </a:r>
            <a:r>
              <a:rPr lang="pt-BR" sz="1100" dirty="0"/>
              <a:t>/USP.</a:t>
            </a: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763666280"/>
              </p:ext>
            </p:extLst>
          </p:nvPr>
        </p:nvGraphicFramePr>
        <p:xfrm>
          <a:off x="1198743" y="2060848"/>
          <a:ext cx="662473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aixaDeTexto 8"/>
          <p:cNvSpPr txBox="1"/>
          <p:nvPr/>
        </p:nvSpPr>
        <p:spPr>
          <a:xfrm rot="16200000">
            <a:off x="7412006" y="5441426"/>
            <a:ext cx="645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 smtClean="0">
                <a:solidFill>
                  <a:prstClr val="black"/>
                </a:solidFill>
              </a:rPr>
              <a:t>jan</a:t>
            </a:r>
            <a:r>
              <a:rPr lang="pt-BR" sz="1200" dirty="0" smtClean="0">
                <a:solidFill>
                  <a:prstClr val="black"/>
                </a:solidFill>
              </a:rPr>
              <a:t>/16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42193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>
                <a:solidFill>
                  <a:prstClr val="black"/>
                </a:solidFill>
              </a:rPr>
              <a:t>Preço do suíno X </a:t>
            </a:r>
            <a:r>
              <a:rPr lang="pt-BR" sz="2400" b="1" i="1" dirty="0">
                <a:solidFill>
                  <a:prstClr val="black"/>
                </a:solidFill>
              </a:rPr>
              <a:t>custos de produção em Santa </a:t>
            </a:r>
            <a:r>
              <a:rPr lang="pt-BR" sz="2400" b="1" i="1" dirty="0" smtClean="0">
                <a:solidFill>
                  <a:prstClr val="black"/>
                </a:solidFill>
              </a:rPr>
              <a:t>Catarina</a:t>
            </a:r>
          </a:p>
          <a:p>
            <a:r>
              <a:rPr lang="pt-BR" sz="2000" i="1" dirty="0" smtClean="0">
                <a:solidFill>
                  <a:prstClr val="black"/>
                </a:solidFill>
              </a:rPr>
              <a:t>Em R$/Kg suíno vivo</a:t>
            </a:r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27584" y="6527857"/>
            <a:ext cx="8155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prstClr val="black"/>
                </a:solidFill>
              </a:rPr>
              <a:t>Fonte: </a:t>
            </a:r>
            <a:r>
              <a:rPr lang="pt-BR" sz="1100" dirty="0"/>
              <a:t>ABCS, com dados da Embrapa Suínos e Aves e </a:t>
            </a:r>
            <a:r>
              <a:rPr lang="pt-BR" sz="1100" dirty="0" err="1"/>
              <a:t>Cepea</a:t>
            </a:r>
            <a:r>
              <a:rPr lang="pt-BR" sz="1100" dirty="0"/>
              <a:t>/</a:t>
            </a:r>
            <a:r>
              <a:rPr lang="pt-BR" sz="1100" dirty="0" err="1"/>
              <a:t>Esalq</a:t>
            </a:r>
            <a:r>
              <a:rPr lang="pt-BR" sz="1100" dirty="0"/>
              <a:t>/USP.</a:t>
            </a:r>
            <a:endParaRPr lang="pt-BR" sz="1100" dirty="0">
              <a:solidFill>
                <a:prstClr val="black"/>
              </a:solidFill>
            </a:endParaRPr>
          </a:p>
        </p:txBody>
      </p:sp>
      <p:pic>
        <p:nvPicPr>
          <p:cNvPr id="8" name="Imagem 7"/>
          <p:cNvPicPr/>
          <p:nvPr/>
        </p:nvPicPr>
        <p:blipFill>
          <a:blip r:embed="rId4"/>
          <a:stretch>
            <a:fillRect/>
          </a:stretch>
        </p:blipFill>
        <p:spPr>
          <a:xfrm>
            <a:off x="100188" y="1615590"/>
            <a:ext cx="8982744" cy="478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88" y="1593996"/>
            <a:ext cx="7109472" cy="47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Milho Mundo – Break </a:t>
            </a:r>
            <a:r>
              <a:rPr lang="pt-BR" sz="3200" b="1" i="1" dirty="0" err="1">
                <a:solidFill>
                  <a:prstClr val="black"/>
                </a:solidFill>
              </a:rPr>
              <a:t>Even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79512" y="6466841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</a:t>
            </a:r>
            <a:r>
              <a:rPr lang="pt-BR" sz="1100" dirty="0" err="1">
                <a:solidFill>
                  <a:prstClr val="black"/>
                </a:solidFill>
              </a:rPr>
              <a:t>Agroconsult</a:t>
            </a:r>
            <a:endParaRPr lang="pt-BR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3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Milho Safrinha Mato Grosso – Comercialização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IMEA/CNA</a:t>
            </a: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520703"/>
              </p:ext>
            </p:extLst>
          </p:nvPr>
        </p:nvGraphicFramePr>
        <p:xfrm>
          <a:off x="971550" y="1724025"/>
          <a:ext cx="6815138" cy="407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4" name="Planilha" r:id="rId5" imgW="5457780" imgH="3266985" progId="Excel.Sheet.12">
                  <p:link updateAutomatic="1"/>
                </p:oleObj>
              </mc:Choice>
              <mc:Fallback>
                <p:oleObj name="Planilha" r:id="rId5" imgW="5457780" imgH="326698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1550" y="1724025"/>
                        <a:ext cx="6815138" cy="407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912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Milho Brasil – Formas de </a:t>
            </a:r>
            <a:r>
              <a:rPr lang="pt-BR" sz="3200" b="1" i="1" dirty="0" smtClean="0">
                <a:solidFill>
                  <a:prstClr val="black"/>
                </a:solidFill>
              </a:rPr>
              <a:t>Armazenamento até meados de 2013 </a:t>
            </a:r>
            <a:endParaRPr lang="pt-BR" sz="2000" dirty="0">
              <a:solidFill>
                <a:prstClr val="black"/>
              </a:solidFill>
            </a:endParaRPr>
          </a:p>
        </p:txBody>
      </p:sp>
      <p:pic>
        <p:nvPicPr>
          <p:cNvPr id="7" name="Imagem 6" descr="C:\Users\alan.malinski\AppData\Local\Microsoft\Windows\Temporary Internet Files\Content.Outlook\2IFS1WV7\IMG_1808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3790993" cy="2916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076737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97492" y="5055380"/>
            <a:ext cx="314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Créditos: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Eliandro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Zaffari/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Aprosoja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- MT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85924" y="5055380"/>
            <a:ext cx="314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Créditos: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Eliandro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Zaffari/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Aprosoja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- MT</a:t>
            </a:r>
          </a:p>
        </p:txBody>
      </p:sp>
    </p:spTree>
    <p:extLst>
      <p:ext uri="{BB962C8B-B14F-4D97-AF65-F5344CB8AC3E}">
        <p14:creationId xmlns:p14="http://schemas.microsoft.com/office/powerpoint/2010/main" val="17656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Milho Safrinha – Silos Bag e </a:t>
            </a:r>
            <a:r>
              <a:rPr lang="pt-BR" sz="3200" b="1" i="1" dirty="0" smtClean="0">
                <a:solidFill>
                  <a:prstClr val="black"/>
                </a:solidFill>
              </a:rPr>
              <a:t>Armazém Modelos a partir de 2013</a:t>
            </a:r>
            <a:endParaRPr lang="pt-BR" sz="2000" dirty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2132856"/>
            <a:ext cx="3838964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m 7" descr="D:\TRABALHOS_AGRO\Levantamento_Safra_2014_15\Foto_MT\Regiao_Sul\06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7" r="3868" b="28034"/>
          <a:stretch/>
        </p:blipFill>
        <p:spPr bwMode="auto">
          <a:xfrm>
            <a:off x="4716016" y="2132856"/>
            <a:ext cx="3837600" cy="291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39696" y="5055380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Créditos: Alan Fabricio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Malinski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629940" y="5055380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Créditos: Alan Fabricio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Malinski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211" y="1326933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Milho Safrinha MT – Produção e Opções para exportação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</a:t>
            </a:r>
            <a:r>
              <a:rPr lang="pt-BR" sz="1100" dirty="0" err="1">
                <a:solidFill>
                  <a:prstClr val="black"/>
                </a:solidFill>
              </a:rPr>
              <a:t>Imea</a:t>
            </a:r>
            <a:r>
              <a:rPr lang="pt-BR" sz="1100" dirty="0">
                <a:solidFill>
                  <a:prstClr val="black"/>
                </a:solidFill>
              </a:rPr>
              <a:t>/CNA</a:t>
            </a:r>
          </a:p>
        </p:txBody>
      </p:sp>
      <p:grpSp>
        <p:nvGrpSpPr>
          <p:cNvPr id="7" name="Grupo 6"/>
          <p:cNvGrpSpPr>
            <a:grpSpLocks noChangeAspect="1"/>
          </p:cNvGrpSpPr>
          <p:nvPr/>
        </p:nvGrpSpPr>
        <p:grpSpPr>
          <a:xfrm>
            <a:off x="781076" y="1844824"/>
            <a:ext cx="3497321" cy="3256131"/>
            <a:chOff x="243980" y="4149934"/>
            <a:chExt cx="2523434" cy="2349407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0" t="2246" r="16028" b="21297"/>
            <a:stretch/>
          </p:blipFill>
          <p:spPr bwMode="auto">
            <a:xfrm>
              <a:off x="243980" y="4149934"/>
              <a:ext cx="2523434" cy="23494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upo 8"/>
            <p:cNvGrpSpPr>
              <a:grpSpLocks noChangeAspect="1"/>
            </p:cNvGrpSpPr>
            <p:nvPr/>
          </p:nvGrpSpPr>
          <p:grpSpPr>
            <a:xfrm>
              <a:off x="254867" y="4360276"/>
              <a:ext cx="2454639" cy="1362500"/>
              <a:chOff x="388350" y="4500237"/>
              <a:chExt cx="2042579" cy="1133777"/>
            </a:xfrm>
          </p:grpSpPr>
          <p:grpSp>
            <p:nvGrpSpPr>
              <p:cNvPr id="10" name="Grupo 9"/>
              <p:cNvGrpSpPr/>
              <p:nvPr/>
            </p:nvGrpSpPr>
            <p:grpSpPr>
              <a:xfrm>
                <a:off x="1239346" y="4656754"/>
                <a:ext cx="373648" cy="320613"/>
                <a:chOff x="2361664" y="2124572"/>
                <a:chExt cx="747296" cy="641225"/>
              </a:xfrm>
            </p:grpSpPr>
            <p:sp>
              <p:nvSpPr>
                <p:cNvPr id="35" name="Forma livre 34"/>
                <p:cNvSpPr/>
                <p:nvPr/>
              </p:nvSpPr>
              <p:spPr>
                <a:xfrm>
                  <a:off x="2361664" y="2342239"/>
                  <a:ext cx="571541" cy="423558"/>
                </a:xfrm>
                <a:custGeom>
                  <a:avLst/>
                  <a:gdLst>
                    <a:gd name="connsiteX0" fmla="*/ 95003 w 807522"/>
                    <a:gd name="connsiteY0" fmla="*/ 902571 h 902571"/>
                    <a:gd name="connsiteX1" fmla="*/ 95003 w 807522"/>
                    <a:gd name="connsiteY1" fmla="*/ 807568 h 902571"/>
                    <a:gd name="connsiteX2" fmla="*/ 83127 w 807522"/>
                    <a:gd name="connsiteY2" fmla="*/ 760067 h 902571"/>
                    <a:gd name="connsiteX3" fmla="*/ 47501 w 807522"/>
                    <a:gd name="connsiteY3" fmla="*/ 736316 h 902571"/>
                    <a:gd name="connsiteX4" fmla="*/ 23751 w 807522"/>
                    <a:gd name="connsiteY4" fmla="*/ 700690 h 902571"/>
                    <a:gd name="connsiteX5" fmla="*/ 0 w 807522"/>
                    <a:gd name="connsiteY5" fmla="*/ 629438 h 902571"/>
                    <a:gd name="connsiteX6" fmla="*/ 11875 w 807522"/>
                    <a:gd name="connsiteY6" fmla="*/ 581937 h 902571"/>
                    <a:gd name="connsiteX7" fmla="*/ 47501 w 807522"/>
                    <a:gd name="connsiteY7" fmla="*/ 570062 h 902571"/>
                    <a:gd name="connsiteX8" fmla="*/ 95003 w 807522"/>
                    <a:gd name="connsiteY8" fmla="*/ 546311 h 902571"/>
                    <a:gd name="connsiteX9" fmla="*/ 130629 w 807522"/>
                    <a:gd name="connsiteY9" fmla="*/ 510685 h 902571"/>
                    <a:gd name="connsiteX10" fmla="*/ 213756 w 807522"/>
                    <a:gd name="connsiteY10" fmla="*/ 439433 h 902571"/>
                    <a:gd name="connsiteX11" fmla="*/ 261257 w 807522"/>
                    <a:gd name="connsiteY11" fmla="*/ 356306 h 902571"/>
                    <a:gd name="connsiteX12" fmla="*/ 273133 w 807522"/>
                    <a:gd name="connsiteY12" fmla="*/ 320680 h 902571"/>
                    <a:gd name="connsiteX13" fmla="*/ 296883 w 807522"/>
                    <a:gd name="connsiteY13" fmla="*/ 273179 h 902571"/>
                    <a:gd name="connsiteX14" fmla="*/ 332509 w 807522"/>
                    <a:gd name="connsiteY14" fmla="*/ 237553 h 902571"/>
                    <a:gd name="connsiteX15" fmla="*/ 368135 w 807522"/>
                    <a:gd name="connsiteY15" fmla="*/ 142550 h 902571"/>
                    <a:gd name="connsiteX16" fmla="*/ 403761 w 807522"/>
                    <a:gd name="connsiteY16" fmla="*/ 59423 h 902571"/>
                    <a:gd name="connsiteX17" fmla="*/ 439387 w 807522"/>
                    <a:gd name="connsiteY17" fmla="*/ 47548 h 902571"/>
                    <a:gd name="connsiteX18" fmla="*/ 475013 w 807522"/>
                    <a:gd name="connsiteY18" fmla="*/ 59423 h 902571"/>
                    <a:gd name="connsiteX19" fmla="*/ 522514 w 807522"/>
                    <a:gd name="connsiteY19" fmla="*/ 106924 h 902571"/>
                    <a:gd name="connsiteX20" fmla="*/ 558140 w 807522"/>
                    <a:gd name="connsiteY20" fmla="*/ 59423 h 902571"/>
                    <a:gd name="connsiteX21" fmla="*/ 665018 w 807522"/>
                    <a:gd name="connsiteY21" fmla="*/ 47548 h 902571"/>
                    <a:gd name="connsiteX22" fmla="*/ 760021 w 807522"/>
                    <a:gd name="connsiteY22" fmla="*/ 23797 h 902571"/>
                    <a:gd name="connsiteX23" fmla="*/ 807522 w 807522"/>
                    <a:gd name="connsiteY23" fmla="*/ 46 h 902571"/>
                    <a:gd name="connsiteX0" fmla="*/ 256928 w 807522"/>
                    <a:gd name="connsiteY0" fmla="*/ 470771 h 822583"/>
                    <a:gd name="connsiteX1" fmla="*/ 95003 w 807522"/>
                    <a:gd name="connsiteY1" fmla="*/ 807568 h 822583"/>
                    <a:gd name="connsiteX2" fmla="*/ 83127 w 807522"/>
                    <a:gd name="connsiteY2" fmla="*/ 760067 h 822583"/>
                    <a:gd name="connsiteX3" fmla="*/ 47501 w 807522"/>
                    <a:gd name="connsiteY3" fmla="*/ 736316 h 822583"/>
                    <a:gd name="connsiteX4" fmla="*/ 23751 w 807522"/>
                    <a:gd name="connsiteY4" fmla="*/ 700690 h 822583"/>
                    <a:gd name="connsiteX5" fmla="*/ 0 w 807522"/>
                    <a:gd name="connsiteY5" fmla="*/ 629438 h 822583"/>
                    <a:gd name="connsiteX6" fmla="*/ 11875 w 807522"/>
                    <a:gd name="connsiteY6" fmla="*/ 581937 h 822583"/>
                    <a:gd name="connsiteX7" fmla="*/ 47501 w 807522"/>
                    <a:gd name="connsiteY7" fmla="*/ 570062 h 822583"/>
                    <a:gd name="connsiteX8" fmla="*/ 95003 w 807522"/>
                    <a:gd name="connsiteY8" fmla="*/ 546311 h 822583"/>
                    <a:gd name="connsiteX9" fmla="*/ 130629 w 807522"/>
                    <a:gd name="connsiteY9" fmla="*/ 510685 h 822583"/>
                    <a:gd name="connsiteX10" fmla="*/ 213756 w 807522"/>
                    <a:gd name="connsiteY10" fmla="*/ 439433 h 822583"/>
                    <a:gd name="connsiteX11" fmla="*/ 261257 w 807522"/>
                    <a:gd name="connsiteY11" fmla="*/ 356306 h 822583"/>
                    <a:gd name="connsiteX12" fmla="*/ 273133 w 807522"/>
                    <a:gd name="connsiteY12" fmla="*/ 320680 h 822583"/>
                    <a:gd name="connsiteX13" fmla="*/ 296883 w 807522"/>
                    <a:gd name="connsiteY13" fmla="*/ 273179 h 822583"/>
                    <a:gd name="connsiteX14" fmla="*/ 332509 w 807522"/>
                    <a:gd name="connsiteY14" fmla="*/ 237553 h 822583"/>
                    <a:gd name="connsiteX15" fmla="*/ 368135 w 807522"/>
                    <a:gd name="connsiteY15" fmla="*/ 142550 h 822583"/>
                    <a:gd name="connsiteX16" fmla="*/ 403761 w 807522"/>
                    <a:gd name="connsiteY16" fmla="*/ 59423 h 822583"/>
                    <a:gd name="connsiteX17" fmla="*/ 439387 w 807522"/>
                    <a:gd name="connsiteY17" fmla="*/ 47548 h 822583"/>
                    <a:gd name="connsiteX18" fmla="*/ 475013 w 807522"/>
                    <a:gd name="connsiteY18" fmla="*/ 59423 h 822583"/>
                    <a:gd name="connsiteX19" fmla="*/ 522514 w 807522"/>
                    <a:gd name="connsiteY19" fmla="*/ 106924 h 822583"/>
                    <a:gd name="connsiteX20" fmla="*/ 558140 w 807522"/>
                    <a:gd name="connsiteY20" fmla="*/ 59423 h 822583"/>
                    <a:gd name="connsiteX21" fmla="*/ 665018 w 807522"/>
                    <a:gd name="connsiteY21" fmla="*/ 47548 h 822583"/>
                    <a:gd name="connsiteX22" fmla="*/ 760021 w 807522"/>
                    <a:gd name="connsiteY22" fmla="*/ 23797 h 822583"/>
                    <a:gd name="connsiteX23" fmla="*/ 807522 w 807522"/>
                    <a:gd name="connsiteY23" fmla="*/ 46 h 822583"/>
                    <a:gd name="connsiteX0" fmla="*/ 256928 w 807522"/>
                    <a:gd name="connsiteY0" fmla="*/ 470771 h 776180"/>
                    <a:gd name="connsiteX1" fmla="*/ 83127 w 807522"/>
                    <a:gd name="connsiteY1" fmla="*/ 760067 h 776180"/>
                    <a:gd name="connsiteX2" fmla="*/ 47501 w 807522"/>
                    <a:gd name="connsiteY2" fmla="*/ 736316 h 776180"/>
                    <a:gd name="connsiteX3" fmla="*/ 23751 w 807522"/>
                    <a:gd name="connsiteY3" fmla="*/ 700690 h 776180"/>
                    <a:gd name="connsiteX4" fmla="*/ 0 w 807522"/>
                    <a:gd name="connsiteY4" fmla="*/ 629438 h 776180"/>
                    <a:gd name="connsiteX5" fmla="*/ 11875 w 807522"/>
                    <a:gd name="connsiteY5" fmla="*/ 581937 h 776180"/>
                    <a:gd name="connsiteX6" fmla="*/ 47501 w 807522"/>
                    <a:gd name="connsiteY6" fmla="*/ 570062 h 776180"/>
                    <a:gd name="connsiteX7" fmla="*/ 95003 w 807522"/>
                    <a:gd name="connsiteY7" fmla="*/ 546311 h 776180"/>
                    <a:gd name="connsiteX8" fmla="*/ 130629 w 807522"/>
                    <a:gd name="connsiteY8" fmla="*/ 510685 h 776180"/>
                    <a:gd name="connsiteX9" fmla="*/ 213756 w 807522"/>
                    <a:gd name="connsiteY9" fmla="*/ 439433 h 776180"/>
                    <a:gd name="connsiteX10" fmla="*/ 261257 w 807522"/>
                    <a:gd name="connsiteY10" fmla="*/ 356306 h 776180"/>
                    <a:gd name="connsiteX11" fmla="*/ 273133 w 807522"/>
                    <a:gd name="connsiteY11" fmla="*/ 320680 h 776180"/>
                    <a:gd name="connsiteX12" fmla="*/ 296883 w 807522"/>
                    <a:gd name="connsiteY12" fmla="*/ 273179 h 776180"/>
                    <a:gd name="connsiteX13" fmla="*/ 332509 w 807522"/>
                    <a:gd name="connsiteY13" fmla="*/ 237553 h 776180"/>
                    <a:gd name="connsiteX14" fmla="*/ 368135 w 807522"/>
                    <a:gd name="connsiteY14" fmla="*/ 142550 h 776180"/>
                    <a:gd name="connsiteX15" fmla="*/ 403761 w 807522"/>
                    <a:gd name="connsiteY15" fmla="*/ 59423 h 776180"/>
                    <a:gd name="connsiteX16" fmla="*/ 439387 w 807522"/>
                    <a:gd name="connsiteY16" fmla="*/ 47548 h 776180"/>
                    <a:gd name="connsiteX17" fmla="*/ 475013 w 807522"/>
                    <a:gd name="connsiteY17" fmla="*/ 59423 h 776180"/>
                    <a:gd name="connsiteX18" fmla="*/ 522514 w 807522"/>
                    <a:gd name="connsiteY18" fmla="*/ 106924 h 776180"/>
                    <a:gd name="connsiteX19" fmla="*/ 558140 w 807522"/>
                    <a:gd name="connsiteY19" fmla="*/ 59423 h 776180"/>
                    <a:gd name="connsiteX20" fmla="*/ 665018 w 807522"/>
                    <a:gd name="connsiteY20" fmla="*/ 47548 h 776180"/>
                    <a:gd name="connsiteX21" fmla="*/ 760021 w 807522"/>
                    <a:gd name="connsiteY21" fmla="*/ 23797 h 776180"/>
                    <a:gd name="connsiteX22" fmla="*/ 807522 w 807522"/>
                    <a:gd name="connsiteY22" fmla="*/ 46 h 776180"/>
                    <a:gd name="connsiteX0" fmla="*/ 256928 w 807522"/>
                    <a:gd name="connsiteY0" fmla="*/ 470771 h 770700"/>
                    <a:gd name="connsiteX1" fmla="*/ 83127 w 807522"/>
                    <a:gd name="connsiteY1" fmla="*/ 760067 h 770700"/>
                    <a:gd name="connsiteX2" fmla="*/ 23751 w 807522"/>
                    <a:gd name="connsiteY2" fmla="*/ 700690 h 770700"/>
                    <a:gd name="connsiteX3" fmla="*/ 0 w 807522"/>
                    <a:gd name="connsiteY3" fmla="*/ 629438 h 770700"/>
                    <a:gd name="connsiteX4" fmla="*/ 11875 w 807522"/>
                    <a:gd name="connsiteY4" fmla="*/ 581937 h 770700"/>
                    <a:gd name="connsiteX5" fmla="*/ 47501 w 807522"/>
                    <a:gd name="connsiteY5" fmla="*/ 570062 h 770700"/>
                    <a:gd name="connsiteX6" fmla="*/ 95003 w 807522"/>
                    <a:gd name="connsiteY6" fmla="*/ 546311 h 770700"/>
                    <a:gd name="connsiteX7" fmla="*/ 130629 w 807522"/>
                    <a:gd name="connsiteY7" fmla="*/ 510685 h 770700"/>
                    <a:gd name="connsiteX8" fmla="*/ 213756 w 807522"/>
                    <a:gd name="connsiteY8" fmla="*/ 439433 h 770700"/>
                    <a:gd name="connsiteX9" fmla="*/ 261257 w 807522"/>
                    <a:gd name="connsiteY9" fmla="*/ 356306 h 770700"/>
                    <a:gd name="connsiteX10" fmla="*/ 273133 w 807522"/>
                    <a:gd name="connsiteY10" fmla="*/ 320680 h 770700"/>
                    <a:gd name="connsiteX11" fmla="*/ 296883 w 807522"/>
                    <a:gd name="connsiteY11" fmla="*/ 273179 h 770700"/>
                    <a:gd name="connsiteX12" fmla="*/ 332509 w 807522"/>
                    <a:gd name="connsiteY12" fmla="*/ 237553 h 770700"/>
                    <a:gd name="connsiteX13" fmla="*/ 368135 w 807522"/>
                    <a:gd name="connsiteY13" fmla="*/ 142550 h 770700"/>
                    <a:gd name="connsiteX14" fmla="*/ 403761 w 807522"/>
                    <a:gd name="connsiteY14" fmla="*/ 59423 h 770700"/>
                    <a:gd name="connsiteX15" fmla="*/ 439387 w 807522"/>
                    <a:gd name="connsiteY15" fmla="*/ 47548 h 770700"/>
                    <a:gd name="connsiteX16" fmla="*/ 475013 w 807522"/>
                    <a:gd name="connsiteY16" fmla="*/ 59423 h 770700"/>
                    <a:gd name="connsiteX17" fmla="*/ 522514 w 807522"/>
                    <a:gd name="connsiteY17" fmla="*/ 106924 h 770700"/>
                    <a:gd name="connsiteX18" fmla="*/ 558140 w 807522"/>
                    <a:gd name="connsiteY18" fmla="*/ 59423 h 770700"/>
                    <a:gd name="connsiteX19" fmla="*/ 665018 w 807522"/>
                    <a:gd name="connsiteY19" fmla="*/ 47548 h 770700"/>
                    <a:gd name="connsiteX20" fmla="*/ 760021 w 807522"/>
                    <a:gd name="connsiteY20" fmla="*/ 23797 h 770700"/>
                    <a:gd name="connsiteX21" fmla="*/ 807522 w 807522"/>
                    <a:gd name="connsiteY21" fmla="*/ 46 h 770700"/>
                    <a:gd name="connsiteX0" fmla="*/ 261554 w 812148"/>
                    <a:gd name="connsiteY0" fmla="*/ 470771 h 763656"/>
                    <a:gd name="connsiteX1" fmla="*/ 87753 w 812148"/>
                    <a:gd name="connsiteY1" fmla="*/ 760067 h 763656"/>
                    <a:gd name="connsiteX2" fmla="*/ 4626 w 812148"/>
                    <a:gd name="connsiteY2" fmla="*/ 629438 h 763656"/>
                    <a:gd name="connsiteX3" fmla="*/ 16501 w 812148"/>
                    <a:gd name="connsiteY3" fmla="*/ 581937 h 763656"/>
                    <a:gd name="connsiteX4" fmla="*/ 52127 w 812148"/>
                    <a:gd name="connsiteY4" fmla="*/ 570062 h 763656"/>
                    <a:gd name="connsiteX5" fmla="*/ 99629 w 812148"/>
                    <a:gd name="connsiteY5" fmla="*/ 546311 h 763656"/>
                    <a:gd name="connsiteX6" fmla="*/ 135255 w 812148"/>
                    <a:gd name="connsiteY6" fmla="*/ 510685 h 763656"/>
                    <a:gd name="connsiteX7" fmla="*/ 218382 w 812148"/>
                    <a:gd name="connsiteY7" fmla="*/ 439433 h 763656"/>
                    <a:gd name="connsiteX8" fmla="*/ 265883 w 812148"/>
                    <a:gd name="connsiteY8" fmla="*/ 356306 h 763656"/>
                    <a:gd name="connsiteX9" fmla="*/ 277759 w 812148"/>
                    <a:gd name="connsiteY9" fmla="*/ 320680 h 763656"/>
                    <a:gd name="connsiteX10" fmla="*/ 301509 w 812148"/>
                    <a:gd name="connsiteY10" fmla="*/ 273179 h 763656"/>
                    <a:gd name="connsiteX11" fmla="*/ 337135 w 812148"/>
                    <a:gd name="connsiteY11" fmla="*/ 237553 h 763656"/>
                    <a:gd name="connsiteX12" fmla="*/ 372761 w 812148"/>
                    <a:gd name="connsiteY12" fmla="*/ 142550 h 763656"/>
                    <a:gd name="connsiteX13" fmla="*/ 408387 w 812148"/>
                    <a:gd name="connsiteY13" fmla="*/ 59423 h 763656"/>
                    <a:gd name="connsiteX14" fmla="*/ 444013 w 812148"/>
                    <a:gd name="connsiteY14" fmla="*/ 47548 h 763656"/>
                    <a:gd name="connsiteX15" fmla="*/ 479639 w 812148"/>
                    <a:gd name="connsiteY15" fmla="*/ 59423 h 763656"/>
                    <a:gd name="connsiteX16" fmla="*/ 527140 w 812148"/>
                    <a:gd name="connsiteY16" fmla="*/ 106924 h 763656"/>
                    <a:gd name="connsiteX17" fmla="*/ 562766 w 812148"/>
                    <a:gd name="connsiteY17" fmla="*/ 59423 h 763656"/>
                    <a:gd name="connsiteX18" fmla="*/ 669644 w 812148"/>
                    <a:gd name="connsiteY18" fmla="*/ 47548 h 763656"/>
                    <a:gd name="connsiteX19" fmla="*/ 764647 w 812148"/>
                    <a:gd name="connsiteY19" fmla="*/ 23797 h 763656"/>
                    <a:gd name="connsiteX20" fmla="*/ 812148 w 812148"/>
                    <a:gd name="connsiteY20" fmla="*/ 46 h 763656"/>
                    <a:gd name="connsiteX0" fmla="*/ 245822 w 796416"/>
                    <a:gd name="connsiteY0" fmla="*/ 470771 h 761513"/>
                    <a:gd name="connsiteX1" fmla="*/ 72021 w 796416"/>
                    <a:gd name="connsiteY1" fmla="*/ 760067 h 761513"/>
                    <a:gd name="connsiteX2" fmla="*/ 769 w 796416"/>
                    <a:gd name="connsiteY2" fmla="*/ 581937 h 761513"/>
                    <a:gd name="connsiteX3" fmla="*/ 36395 w 796416"/>
                    <a:gd name="connsiteY3" fmla="*/ 570062 h 761513"/>
                    <a:gd name="connsiteX4" fmla="*/ 83897 w 796416"/>
                    <a:gd name="connsiteY4" fmla="*/ 546311 h 761513"/>
                    <a:gd name="connsiteX5" fmla="*/ 119523 w 796416"/>
                    <a:gd name="connsiteY5" fmla="*/ 510685 h 761513"/>
                    <a:gd name="connsiteX6" fmla="*/ 202650 w 796416"/>
                    <a:gd name="connsiteY6" fmla="*/ 439433 h 761513"/>
                    <a:gd name="connsiteX7" fmla="*/ 250151 w 796416"/>
                    <a:gd name="connsiteY7" fmla="*/ 356306 h 761513"/>
                    <a:gd name="connsiteX8" fmla="*/ 262027 w 796416"/>
                    <a:gd name="connsiteY8" fmla="*/ 320680 h 761513"/>
                    <a:gd name="connsiteX9" fmla="*/ 285777 w 796416"/>
                    <a:gd name="connsiteY9" fmla="*/ 273179 h 761513"/>
                    <a:gd name="connsiteX10" fmla="*/ 321403 w 796416"/>
                    <a:gd name="connsiteY10" fmla="*/ 237553 h 761513"/>
                    <a:gd name="connsiteX11" fmla="*/ 357029 w 796416"/>
                    <a:gd name="connsiteY11" fmla="*/ 142550 h 761513"/>
                    <a:gd name="connsiteX12" fmla="*/ 392655 w 796416"/>
                    <a:gd name="connsiteY12" fmla="*/ 59423 h 761513"/>
                    <a:gd name="connsiteX13" fmla="*/ 428281 w 796416"/>
                    <a:gd name="connsiteY13" fmla="*/ 47548 h 761513"/>
                    <a:gd name="connsiteX14" fmla="*/ 463907 w 796416"/>
                    <a:gd name="connsiteY14" fmla="*/ 59423 h 761513"/>
                    <a:gd name="connsiteX15" fmla="*/ 511408 w 796416"/>
                    <a:gd name="connsiteY15" fmla="*/ 106924 h 761513"/>
                    <a:gd name="connsiteX16" fmla="*/ 547034 w 796416"/>
                    <a:gd name="connsiteY16" fmla="*/ 59423 h 761513"/>
                    <a:gd name="connsiteX17" fmla="*/ 653912 w 796416"/>
                    <a:gd name="connsiteY17" fmla="*/ 47548 h 761513"/>
                    <a:gd name="connsiteX18" fmla="*/ 748915 w 796416"/>
                    <a:gd name="connsiteY18" fmla="*/ 23797 h 761513"/>
                    <a:gd name="connsiteX19" fmla="*/ 796416 w 796416"/>
                    <a:gd name="connsiteY19" fmla="*/ 46 h 761513"/>
                    <a:gd name="connsiteX0" fmla="*/ 255959 w 806553"/>
                    <a:gd name="connsiteY0" fmla="*/ 470771 h 587757"/>
                    <a:gd name="connsiteX1" fmla="*/ 10906 w 806553"/>
                    <a:gd name="connsiteY1" fmla="*/ 581937 h 587757"/>
                    <a:gd name="connsiteX2" fmla="*/ 46532 w 806553"/>
                    <a:gd name="connsiteY2" fmla="*/ 570062 h 587757"/>
                    <a:gd name="connsiteX3" fmla="*/ 94034 w 806553"/>
                    <a:gd name="connsiteY3" fmla="*/ 546311 h 587757"/>
                    <a:gd name="connsiteX4" fmla="*/ 129660 w 806553"/>
                    <a:gd name="connsiteY4" fmla="*/ 510685 h 587757"/>
                    <a:gd name="connsiteX5" fmla="*/ 212787 w 806553"/>
                    <a:gd name="connsiteY5" fmla="*/ 439433 h 587757"/>
                    <a:gd name="connsiteX6" fmla="*/ 260288 w 806553"/>
                    <a:gd name="connsiteY6" fmla="*/ 356306 h 587757"/>
                    <a:gd name="connsiteX7" fmla="*/ 272164 w 806553"/>
                    <a:gd name="connsiteY7" fmla="*/ 320680 h 587757"/>
                    <a:gd name="connsiteX8" fmla="*/ 295914 w 806553"/>
                    <a:gd name="connsiteY8" fmla="*/ 273179 h 587757"/>
                    <a:gd name="connsiteX9" fmla="*/ 331540 w 806553"/>
                    <a:gd name="connsiteY9" fmla="*/ 237553 h 587757"/>
                    <a:gd name="connsiteX10" fmla="*/ 367166 w 806553"/>
                    <a:gd name="connsiteY10" fmla="*/ 142550 h 587757"/>
                    <a:gd name="connsiteX11" fmla="*/ 402792 w 806553"/>
                    <a:gd name="connsiteY11" fmla="*/ 59423 h 587757"/>
                    <a:gd name="connsiteX12" fmla="*/ 438418 w 806553"/>
                    <a:gd name="connsiteY12" fmla="*/ 47548 h 587757"/>
                    <a:gd name="connsiteX13" fmla="*/ 474044 w 806553"/>
                    <a:gd name="connsiteY13" fmla="*/ 59423 h 587757"/>
                    <a:gd name="connsiteX14" fmla="*/ 521545 w 806553"/>
                    <a:gd name="connsiteY14" fmla="*/ 106924 h 587757"/>
                    <a:gd name="connsiteX15" fmla="*/ 557171 w 806553"/>
                    <a:gd name="connsiteY15" fmla="*/ 59423 h 587757"/>
                    <a:gd name="connsiteX16" fmla="*/ 664049 w 806553"/>
                    <a:gd name="connsiteY16" fmla="*/ 47548 h 587757"/>
                    <a:gd name="connsiteX17" fmla="*/ 759052 w 806553"/>
                    <a:gd name="connsiteY17" fmla="*/ 23797 h 587757"/>
                    <a:gd name="connsiteX18" fmla="*/ 806553 w 806553"/>
                    <a:gd name="connsiteY18" fmla="*/ 46 h 587757"/>
                    <a:gd name="connsiteX0" fmla="*/ 209427 w 760021"/>
                    <a:gd name="connsiteY0" fmla="*/ 470771 h 570062"/>
                    <a:gd name="connsiteX1" fmla="*/ 0 w 760021"/>
                    <a:gd name="connsiteY1" fmla="*/ 570062 h 570062"/>
                    <a:gd name="connsiteX2" fmla="*/ 47502 w 760021"/>
                    <a:gd name="connsiteY2" fmla="*/ 546311 h 570062"/>
                    <a:gd name="connsiteX3" fmla="*/ 83128 w 760021"/>
                    <a:gd name="connsiteY3" fmla="*/ 510685 h 570062"/>
                    <a:gd name="connsiteX4" fmla="*/ 166255 w 760021"/>
                    <a:gd name="connsiteY4" fmla="*/ 439433 h 570062"/>
                    <a:gd name="connsiteX5" fmla="*/ 213756 w 760021"/>
                    <a:gd name="connsiteY5" fmla="*/ 356306 h 570062"/>
                    <a:gd name="connsiteX6" fmla="*/ 225632 w 760021"/>
                    <a:gd name="connsiteY6" fmla="*/ 320680 h 570062"/>
                    <a:gd name="connsiteX7" fmla="*/ 249382 w 760021"/>
                    <a:gd name="connsiteY7" fmla="*/ 273179 h 570062"/>
                    <a:gd name="connsiteX8" fmla="*/ 285008 w 760021"/>
                    <a:gd name="connsiteY8" fmla="*/ 237553 h 570062"/>
                    <a:gd name="connsiteX9" fmla="*/ 320634 w 760021"/>
                    <a:gd name="connsiteY9" fmla="*/ 142550 h 570062"/>
                    <a:gd name="connsiteX10" fmla="*/ 356260 w 760021"/>
                    <a:gd name="connsiteY10" fmla="*/ 59423 h 570062"/>
                    <a:gd name="connsiteX11" fmla="*/ 391886 w 760021"/>
                    <a:gd name="connsiteY11" fmla="*/ 47548 h 570062"/>
                    <a:gd name="connsiteX12" fmla="*/ 427512 w 760021"/>
                    <a:gd name="connsiteY12" fmla="*/ 59423 h 570062"/>
                    <a:gd name="connsiteX13" fmla="*/ 475013 w 760021"/>
                    <a:gd name="connsiteY13" fmla="*/ 106924 h 570062"/>
                    <a:gd name="connsiteX14" fmla="*/ 510639 w 760021"/>
                    <a:gd name="connsiteY14" fmla="*/ 59423 h 570062"/>
                    <a:gd name="connsiteX15" fmla="*/ 617517 w 760021"/>
                    <a:gd name="connsiteY15" fmla="*/ 47548 h 570062"/>
                    <a:gd name="connsiteX16" fmla="*/ 712520 w 760021"/>
                    <a:gd name="connsiteY16" fmla="*/ 23797 h 570062"/>
                    <a:gd name="connsiteX17" fmla="*/ 760021 w 760021"/>
                    <a:gd name="connsiteY17" fmla="*/ 46 h 570062"/>
                    <a:gd name="connsiteX0" fmla="*/ 161925 w 712519"/>
                    <a:gd name="connsiteY0" fmla="*/ 470771 h 546311"/>
                    <a:gd name="connsiteX1" fmla="*/ 0 w 712519"/>
                    <a:gd name="connsiteY1" fmla="*/ 546311 h 546311"/>
                    <a:gd name="connsiteX2" fmla="*/ 35626 w 712519"/>
                    <a:gd name="connsiteY2" fmla="*/ 510685 h 546311"/>
                    <a:gd name="connsiteX3" fmla="*/ 118753 w 712519"/>
                    <a:gd name="connsiteY3" fmla="*/ 439433 h 546311"/>
                    <a:gd name="connsiteX4" fmla="*/ 166254 w 712519"/>
                    <a:gd name="connsiteY4" fmla="*/ 356306 h 546311"/>
                    <a:gd name="connsiteX5" fmla="*/ 178130 w 712519"/>
                    <a:gd name="connsiteY5" fmla="*/ 320680 h 546311"/>
                    <a:gd name="connsiteX6" fmla="*/ 201880 w 712519"/>
                    <a:gd name="connsiteY6" fmla="*/ 273179 h 546311"/>
                    <a:gd name="connsiteX7" fmla="*/ 237506 w 712519"/>
                    <a:gd name="connsiteY7" fmla="*/ 237553 h 546311"/>
                    <a:gd name="connsiteX8" fmla="*/ 273132 w 712519"/>
                    <a:gd name="connsiteY8" fmla="*/ 142550 h 546311"/>
                    <a:gd name="connsiteX9" fmla="*/ 308758 w 712519"/>
                    <a:gd name="connsiteY9" fmla="*/ 59423 h 546311"/>
                    <a:gd name="connsiteX10" fmla="*/ 344384 w 712519"/>
                    <a:gd name="connsiteY10" fmla="*/ 47548 h 546311"/>
                    <a:gd name="connsiteX11" fmla="*/ 380010 w 712519"/>
                    <a:gd name="connsiteY11" fmla="*/ 59423 h 546311"/>
                    <a:gd name="connsiteX12" fmla="*/ 427511 w 712519"/>
                    <a:gd name="connsiteY12" fmla="*/ 106924 h 546311"/>
                    <a:gd name="connsiteX13" fmla="*/ 463137 w 712519"/>
                    <a:gd name="connsiteY13" fmla="*/ 59423 h 546311"/>
                    <a:gd name="connsiteX14" fmla="*/ 570015 w 712519"/>
                    <a:gd name="connsiteY14" fmla="*/ 47548 h 546311"/>
                    <a:gd name="connsiteX15" fmla="*/ 665018 w 712519"/>
                    <a:gd name="connsiteY15" fmla="*/ 23797 h 546311"/>
                    <a:gd name="connsiteX16" fmla="*/ 712519 w 712519"/>
                    <a:gd name="connsiteY16" fmla="*/ 46 h 546311"/>
                    <a:gd name="connsiteX0" fmla="*/ 126299 w 676893"/>
                    <a:gd name="connsiteY0" fmla="*/ 470771 h 510685"/>
                    <a:gd name="connsiteX1" fmla="*/ 0 w 676893"/>
                    <a:gd name="connsiteY1" fmla="*/ 510685 h 510685"/>
                    <a:gd name="connsiteX2" fmla="*/ 83127 w 676893"/>
                    <a:gd name="connsiteY2" fmla="*/ 439433 h 510685"/>
                    <a:gd name="connsiteX3" fmla="*/ 130628 w 676893"/>
                    <a:gd name="connsiteY3" fmla="*/ 356306 h 510685"/>
                    <a:gd name="connsiteX4" fmla="*/ 142504 w 676893"/>
                    <a:gd name="connsiteY4" fmla="*/ 320680 h 510685"/>
                    <a:gd name="connsiteX5" fmla="*/ 166254 w 676893"/>
                    <a:gd name="connsiteY5" fmla="*/ 273179 h 510685"/>
                    <a:gd name="connsiteX6" fmla="*/ 201880 w 676893"/>
                    <a:gd name="connsiteY6" fmla="*/ 237553 h 510685"/>
                    <a:gd name="connsiteX7" fmla="*/ 237506 w 676893"/>
                    <a:gd name="connsiteY7" fmla="*/ 142550 h 510685"/>
                    <a:gd name="connsiteX8" fmla="*/ 273132 w 676893"/>
                    <a:gd name="connsiteY8" fmla="*/ 59423 h 510685"/>
                    <a:gd name="connsiteX9" fmla="*/ 308758 w 676893"/>
                    <a:gd name="connsiteY9" fmla="*/ 47548 h 510685"/>
                    <a:gd name="connsiteX10" fmla="*/ 344384 w 676893"/>
                    <a:gd name="connsiteY10" fmla="*/ 59423 h 510685"/>
                    <a:gd name="connsiteX11" fmla="*/ 391885 w 676893"/>
                    <a:gd name="connsiteY11" fmla="*/ 106924 h 510685"/>
                    <a:gd name="connsiteX12" fmla="*/ 427511 w 676893"/>
                    <a:gd name="connsiteY12" fmla="*/ 59423 h 510685"/>
                    <a:gd name="connsiteX13" fmla="*/ 534389 w 676893"/>
                    <a:gd name="connsiteY13" fmla="*/ 47548 h 510685"/>
                    <a:gd name="connsiteX14" fmla="*/ 629392 w 676893"/>
                    <a:gd name="connsiteY14" fmla="*/ 23797 h 510685"/>
                    <a:gd name="connsiteX15" fmla="*/ 676893 w 676893"/>
                    <a:gd name="connsiteY15" fmla="*/ 46 h 510685"/>
                    <a:gd name="connsiteX0" fmla="*/ 43172 w 593766"/>
                    <a:gd name="connsiteY0" fmla="*/ 470771 h 470771"/>
                    <a:gd name="connsiteX1" fmla="*/ 0 w 593766"/>
                    <a:gd name="connsiteY1" fmla="*/ 439433 h 470771"/>
                    <a:gd name="connsiteX2" fmla="*/ 47501 w 593766"/>
                    <a:gd name="connsiteY2" fmla="*/ 356306 h 470771"/>
                    <a:gd name="connsiteX3" fmla="*/ 59377 w 593766"/>
                    <a:gd name="connsiteY3" fmla="*/ 320680 h 470771"/>
                    <a:gd name="connsiteX4" fmla="*/ 83127 w 593766"/>
                    <a:gd name="connsiteY4" fmla="*/ 273179 h 470771"/>
                    <a:gd name="connsiteX5" fmla="*/ 118753 w 593766"/>
                    <a:gd name="connsiteY5" fmla="*/ 237553 h 470771"/>
                    <a:gd name="connsiteX6" fmla="*/ 154379 w 593766"/>
                    <a:gd name="connsiteY6" fmla="*/ 142550 h 470771"/>
                    <a:gd name="connsiteX7" fmla="*/ 190005 w 593766"/>
                    <a:gd name="connsiteY7" fmla="*/ 59423 h 470771"/>
                    <a:gd name="connsiteX8" fmla="*/ 225631 w 593766"/>
                    <a:gd name="connsiteY8" fmla="*/ 47548 h 470771"/>
                    <a:gd name="connsiteX9" fmla="*/ 261257 w 593766"/>
                    <a:gd name="connsiteY9" fmla="*/ 59423 h 470771"/>
                    <a:gd name="connsiteX10" fmla="*/ 308758 w 593766"/>
                    <a:gd name="connsiteY10" fmla="*/ 106924 h 470771"/>
                    <a:gd name="connsiteX11" fmla="*/ 344384 w 593766"/>
                    <a:gd name="connsiteY11" fmla="*/ 59423 h 470771"/>
                    <a:gd name="connsiteX12" fmla="*/ 451262 w 593766"/>
                    <a:gd name="connsiteY12" fmla="*/ 47548 h 470771"/>
                    <a:gd name="connsiteX13" fmla="*/ 546265 w 593766"/>
                    <a:gd name="connsiteY13" fmla="*/ 23797 h 470771"/>
                    <a:gd name="connsiteX14" fmla="*/ 593766 w 593766"/>
                    <a:gd name="connsiteY14" fmla="*/ 46 h 470771"/>
                    <a:gd name="connsiteX0" fmla="*/ 0 w 593766"/>
                    <a:gd name="connsiteY0" fmla="*/ 439433 h 439433"/>
                    <a:gd name="connsiteX1" fmla="*/ 47501 w 593766"/>
                    <a:gd name="connsiteY1" fmla="*/ 356306 h 439433"/>
                    <a:gd name="connsiteX2" fmla="*/ 59377 w 593766"/>
                    <a:gd name="connsiteY2" fmla="*/ 320680 h 439433"/>
                    <a:gd name="connsiteX3" fmla="*/ 83127 w 593766"/>
                    <a:gd name="connsiteY3" fmla="*/ 273179 h 439433"/>
                    <a:gd name="connsiteX4" fmla="*/ 118753 w 593766"/>
                    <a:gd name="connsiteY4" fmla="*/ 237553 h 439433"/>
                    <a:gd name="connsiteX5" fmla="*/ 154379 w 593766"/>
                    <a:gd name="connsiteY5" fmla="*/ 142550 h 439433"/>
                    <a:gd name="connsiteX6" fmla="*/ 190005 w 593766"/>
                    <a:gd name="connsiteY6" fmla="*/ 59423 h 439433"/>
                    <a:gd name="connsiteX7" fmla="*/ 225631 w 593766"/>
                    <a:gd name="connsiteY7" fmla="*/ 47548 h 439433"/>
                    <a:gd name="connsiteX8" fmla="*/ 261257 w 593766"/>
                    <a:gd name="connsiteY8" fmla="*/ 59423 h 439433"/>
                    <a:gd name="connsiteX9" fmla="*/ 308758 w 593766"/>
                    <a:gd name="connsiteY9" fmla="*/ 106924 h 439433"/>
                    <a:gd name="connsiteX10" fmla="*/ 344384 w 593766"/>
                    <a:gd name="connsiteY10" fmla="*/ 59423 h 439433"/>
                    <a:gd name="connsiteX11" fmla="*/ 451262 w 593766"/>
                    <a:gd name="connsiteY11" fmla="*/ 47548 h 439433"/>
                    <a:gd name="connsiteX12" fmla="*/ 546265 w 593766"/>
                    <a:gd name="connsiteY12" fmla="*/ 23797 h 439433"/>
                    <a:gd name="connsiteX13" fmla="*/ 593766 w 593766"/>
                    <a:gd name="connsiteY13" fmla="*/ 46 h 439433"/>
                    <a:gd name="connsiteX0" fmla="*/ 0 w 571541"/>
                    <a:gd name="connsiteY0" fmla="*/ 423558 h 423558"/>
                    <a:gd name="connsiteX1" fmla="*/ 25276 w 571541"/>
                    <a:gd name="connsiteY1" fmla="*/ 356306 h 423558"/>
                    <a:gd name="connsiteX2" fmla="*/ 37152 w 571541"/>
                    <a:gd name="connsiteY2" fmla="*/ 320680 h 423558"/>
                    <a:gd name="connsiteX3" fmla="*/ 60902 w 571541"/>
                    <a:gd name="connsiteY3" fmla="*/ 273179 h 423558"/>
                    <a:gd name="connsiteX4" fmla="*/ 96528 w 571541"/>
                    <a:gd name="connsiteY4" fmla="*/ 237553 h 423558"/>
                    <a:gd name="connsiteX5" fmla="*/ 132154 w 571541"/>
                    <a:gd name="connsiteY5" fmla="*/ 142550 h 423558"/>
                    <a:gd name="connsiteX6" fmla="*/ 167780 w 571541"/>
                    <a:gd name="connsiteY6" fmla="*/ 59423 h 423558"/>
                    <a:gd name="connsiteX7" fmla="*/ 203406 w 571541"/>
                    <a:gd name="connsiteY7" fmla="*/ 47548 h 423558"/>
                    <a:gd name="connsiteX8" fmla="*/ 239032 w 571541"/>
                    <a:gd name="connsiteY8" fmla="*/ 59423 h 423558"/>
                    <a:gd name="connsiteX9" fmla="*/ 286533 w 571541"/>
                    <a:gd name="connsiteY9" fmla="*/ 106924 h 423558"/>
                    <a:gd name="connsiteX10" fmla="*/ 322159 w 571541"/>
                    <a:gd name="connsiteY10" fmla="*/ 59423 h 423558"/>
                    <a:gd name="connsiteX11" fmla="*/ 429037 w 571541"/>
                    <a:gd name="connsiteY11" fmla="*/ 47548 h 423558"/>
                    <a:gd name="connsiteX12" fmla="*/ 524040 w 571541"/>
                    <a:gd name="connsiteY12" fmla="*/ 23797 h 423558"/>
                    <a:gd name="connsiteX13" fmla="*/ 571541 w 571541"/>
                    <a:gd name="connsiteY13" fmla="*/ 46 h 423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71541" h="423558">
                      <a:moveTo>
                        <a:pt x="0" y="423558"/>
                      </a:moveTo>
                      <a:cubicBezTo>
                        <a:pt x="25115" y="323097"/>
                        <a:pt x="19084" y="373452"/>
                        <a:pt x="25276" y="356306"/>
                      </a:cubicBezTo>
                      <a:cubicBezTo>
                        <a:pt x="31468" y="339160"/>
                        <a:pt x="32221" y="332186"/>
                        <a:pt x="37152" y="320680"/>
                      </a:cubicBezTo>
                      <a:cubicBezTo>
                        <a:pt x="44125" y="304409"/>
                        <a:pt x="50613" y="287584"/>
                        <a:pt x="60902" y="273179"/>
                      </a:cubicBezTo>
                      <a:cubicBezTo>
                        <a:pt x="70663" y="259513"/>
                        <a:pt x="84653" y="249428"/>
                        <a:pt x="96528" y="237553"/>
                      </a:cubicBezTo>
                      <a:cubicBezTo>
                        <a:pt x="126648" y="86961"/>
                        <a:pt x="86287" y="249573"/>
                        <a:pt x="132154" y="142550"/>
                      </a:cubicBezTo>
                      <a:cubicBezTo>
                        <a:pt x="147035" y="107828"/>
                        <a:pt x="135377" y="85346"/>
                        <a:pt x="167780" y="59423"/>
                      </a:cubicBezTo>
                      <a:cubicBezTo>
                        <a:pt x="177555" y="51603"/>
                        <a:pt x="191531" y="51506"/>
                        <a:pt x="203406" y="47548"/>
                      </a:cubicBezTo>
                      <a:cubicBezTo>
                        <a:pt x="215281" y="51506"/>
                        <a:pt x="228846" y="52147"/>
                        <a:pt x="239032" y="59423"/>
                      </a:cubicBezTo>
                      <a:cubicBezTo>
                        <a:pt x="257253" y="72438"/>
                        <a:pt x="264141" y="106924"/>
                        <a:pt x="286533" y="106924"/>
                      </a:cubicBezTo>
                      <a:cubicBezTo>
                        <a:pt x="306325" y="106924"/>
                        <a:pt x="303889" y="67035"/>
                        <a:pt x="322159" y="59423"/>
                      </a:cubicBezTo>
                      <a:cubicBezTo>
                        <a:pt x="355247" y="45637"/>
                        <a:pt x="393411" y="51506"/>
                        <a:pt x="429037" y="47548"/>
                      </a:cubicBezTo>
                      <a:cubicBezTo>
                        <a:pt x="460705" y="39631"/>
                        <a:pt x="496880" y="41904"/>
                        <a:pt x="524040" y="23797"/>
                      </a:cubicBezTo>
                      <a:cubicBezTo>
                        <a:pt x="562960" y="-2150"/>
                        <a:pt x="545394" y="46"/>
                        <a:pt x="571541" y="46"/>
                      </a:cubicBezTo>
                    </a:path>
                  </a:pathLst>
                </a:custGeom>
                <a:noFill/>
                <a:ln w="571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1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Forma livre 35"/>
                <p:cNvSpPr/>
                <p:nvPr/>
              </p:nvSpPr>
              <p:spPr>
                <a:xfrm>
                  <a:off x="2889953" y="2124572"/>
                  <a:ext cx="219007" cy="240577"/>
                </a:xfrm>
                <a:custGeom>
                  <a:avLst/>
                  <a:gdLst>
                    <a:gd name="connsiteX0" fmla="*/ 0 w 171450"/>
                    <a:gd name="connsiteY0" fmla="*/ 230008 h 230008"/>
                    <a:gd name="connsiteX1" fmla="*/ 57150 w 171450"/>
                    <a:gd name="connsiteY1" fmla="*/ 195718 h 230008"/>
                    <a:gd name="connsiteX2" fmla="*/ 80010 w 171450"/>
                    <a:gd name="connsiteY2" fmla="*/ 149998 h 230008"/>
                    <a:gd name="connsiteX3" fmla="*/ 125730 w 171450"/>
                    <a:gd name="connsiteY3" fmla="*/ 81418 h 230008"/>
                    <a:gd name="connsiteX4" fmla="*/ 148590 w 171450"/>
                    <a:gd name="connsiteY4" fmla="*/ 35698 h 230008"/>
                    <a:gd name="connsiteX5" fmla="*/ 160020 w 171450"/>
                    <a:gd name="connsiteY5" fmla="*/ 1408 h 230008"/>
                    <a:gd name="connsiteX6" fmla="*/ 171450 w 171450"/>
                    <a:gd name="connsiteY6" fmla="*/ 1408 h 230008"/>
                    <a:gd name="connsiteX0" fmla="*/ 0 w 219006"/>
                    <a:gd name="connsiteY0" fmla="*/ 240576 h 240576"/>
                    <a:gd name="connsiteX1" fmla="*/ 104706 w 219006"/>
                    <a:gd name="connsiteY1" fmla="*/ 195718 h 240576"/>
                    <a:gd name="connsiteX2" fmla="*/ 127566 w 219006"/>
                    <a:gd name="connsiteY2" fmla="*/ 149998 h 240576"/>
                    <a:gd name="connsiteX3" fmla="*/ 173286 w 219006"/>
                    <a:gd name="connsiteY3" fmla="*/ 81418 h 240576"/>
                    <a:gd name="connsiteX4" fmla="*/ 196146 w 219006"/>
                    <a:gd name="connsiteY4" fmla="*/ 35698 h 240576"/>
                    <a:gd name="connsiteX5" fmla="*/ 207576 w 219006"/>
                    <a:gd name="connsiteY5" fmla="*/ 1408 h 240576"/>
                    <a:gd name="connsiteX6" fmla="*/ 219006 w 219006"/>
                    <a:gd name="connsiteY6" fmla="*/ 1408 h 240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9006" h="240576">
                      <a:moveTo>
                        <a:pt x="0" y="240576"/>
                      </a:moveTo>
                      <a:cubicBezTo>
                        <a:pt x="19050" y="229146"/>
                        <a:pt x="83445" y="210814"/>
                        <a:pt x="104706" y="195718"/>
                      </a:cubicBezTo>
                      <a:cubicBezTo>
                        <a:pt x="125967" y="180622"/>
                        <a:pt x="118800" y="164609"/>
                        <a:pt x="127566" y="149998"/>
                      </a:cubicBezTo>
                      <a:cubicBezTo>
                        <a:pt x="141701" y="126439"/>
                        <a:pt x="160999" y="105992"/>
                        <a:pt x="173286" y="81418"/>
                      </a:cubicBezTo>
                      <a:cubicBezTo>
                        <a:pt x="180906" y="66178"/>
                        <a:pt x="189434" y="51359"/>
                        <a:pt x="196146" y="35698"/>
                      </a:cubicBezTo>
                      <a:cubicBezTo>
                        <a:pt x="200892" y="24624"/>
                        <a:pt x="200893" y="11433"/>
                        <a:pt x="207576" y="1408"/>
                      </a:cubicBezTo>
                      <a:cubicBezTo>
                        <a:pt x="209689" y="-1762"/>
                        <a:pt x="215196" y="1408"/>
                        <a:pt x="219006" y="1408"/>
                      </a:cubicBezTo>
                    </a:path>
                  </a:pathLst>
                </a:custGeom>
                <a:noFill/>
                <a:ln w="571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100" dirty="0"/>
                </a:p>
              </p:txBody>
            </p:sp>
          </p:grpSp>
          <p:grpSp>
            <p:nvGrpSpPr>
              <p:cNvPr id="11" name="Grupo 10"/>
              <p:cNvGrpSpPr/>
              <p:nvPr/>
            </p:nvGrpSpPr>
            <p:grpSpPr>
              <a:xfrm>
                <a:off x="1564724" y="4500237"/>
                <a:ext cx="866205" cy="192083"/>
                <a:chOff x="2370402" y="2649650"/>
                <a:chExt cx="1732410" cy="384164"/>
              </a:xfrm>
            </p:grpSpPr>
            <p:sp>
              <p:nvSpPr>
                <p:cNvPr id="33" name="Elipse 32"/>
                <p:cNvSpPr/>
                <p:nvPr/>
              </p:nvSpPr>
              <p:spPr>
                <a:xfrm>
                  <a:off x="2370402" y="2827908"/>
                  <a:ext cx="180000" cy="180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CaixaDeTexto 33"/>
                <p:cNvSpPr txBox="1"/>
                <p:nvPr/>
              </p:nvSpPr>
              <p:spPr>
                <a:xfrm>
                  <a:off x="2410179" y="2649650"/>
                  <a:ext cx="1692633" cy="384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900" b="1" dirty="0">
                      <a:solidFill>
                        <a:srgbClr val="1F497D">
                          <a:lumMod val="75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Santana</a:t>
                  </a:r>
                </a:p>
              </p:txBody>
            </p:sp>
          </p:grpSp>
          <p:sp>
            <p:nvSpPr>
              <p:cNvPr id="12" name="CaixaDeTexto 11"/>
              <p:cNvSpPr txBox="1"/>
              <p:nvPr/>
            </p:nvSpPr>
            <p:spPr>
              <a:xfrm>
                <a:off x="1275488" y="5082001"/>
                <a:ext cx="544298" cy="19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9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BR-163</a:t>
                </a:r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388350" y="4716286"/>
                <a:ext cx="927671" cy="166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t-BR" sz="700" b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Tapajós / Amazonas </a:t>
                </a:r>
              </a:p>
            </p:txBody>
          </p:sp>
          <p:grpSp>
            <p:nvGrpSpPr>
              <p:cNvPr id="15" name="Grupo 14"/>
              <p:cNvGrpSpPr/>
              <p:nvPr/>
            </p:nvGrpSpPr>
            <p:grpSpPr>
              <a:xfrm>
                <a:off x="1291388" y="4775613"/>
                <a:ext cx="753584" cy="237535"/>
                <a:chOff x="2370402" y="2827908"/>
                <a:chExt cx="1507167" cy="475070"/>
              </a:xfrm>
            </p:grpSpPr>
            <p:sp>
              <p:nvSpPr>
                <p:cNvPr id="31" name="Elipse 30"/>
                <p:cNvSpPr/>
                <p:nvPr/>
              </p:nvSpPr>
              <p:spPr>
                <a:xfrm>
                  <a:off x="2370402" y="2827908"/>
                  <a:ext cx="180000" cy="180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CaixaDeTexto 31"/>
                <p:cNvSpPr txBox="1"/>
                <p:nvPr/>
              </p:nvSpPr>
              <p:spPr>
                <a:xfrm>
                  <a:off x="2550402" y="2918815"/>
                  <a:ext cx="1327167" cy="384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900" b="1" dirty="0">
                      <a:solidFill>
                        <a:srgbClr val="1F497D">
                          <a:lumMod val="75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Santarém</a:t>
                  </a:r>
                </a:p>
              </p:txBody>
            </p:sp>
          </p:grpSp>
          <p:grpSp>
            <p:nvGrpSpPr>
              <p:cNvPr id="16" name="Grupo 15"/>
              <p:cNvGrpSpPr/>
              <p:nvPr/>
            </p:nvGrpSpPr>
            <p:grpSpPr>
              <a:xfrm>
                <a:off x="1251798" y="4937493"/>
                <a:ext cx="90004" cy="600075"/>
                <a:chOff x="2314352" y="2696683"/>
                <a:chExt cx="180008" cy="1200150"/>
              </a:xfrm>
            </p:grpSpPr>
            <p:sp>
              <p:nvSpPr>
                <p:cNvPr id="23" name="Forma livre 22"/>
                <p:cNvSpPr/>
                <p:nvPr/>
              </p:nvSpPr>
              <p:spPr>
                <a:xfrm>
                  <a:off x="2339515" y="2696683"/>
                  <a:ext cx="125730" cy="1200150"/>
                </a:xfrm>
                <a:custGeom>
                  <a:avLst/>
                  <a:gdLst>
                    <a:gd name="connsiteX0" fmla="*/ 34290 w 125730"/>
                    <a:gd name="connsiteY0" fmla="*/ 1200150 h 1200150"/>
                    <a:gd name="connsiteX1" fmla="*/ 45720 w 125730"/>
                    <a:gd name="connsiteY1" fmla="*/ 1005840 h 1200150"/>
                    <a:gd name="connsiteX2" fmla="*/ 80010 w 125730"/>
                    <a:gd name="connsiteY2" fmla="*/ 971550 h 1200150"/>
                    <a:gd name="connsiteX3" fmla="*/ 102870 w 125730"/>
                    <a:gd name="connsiteY3" fmla="*/ 914400 h 1200150"/>
                    <a:gd name="connsiteX4" fmla="*/ 125730 w 125730"/>
                    <a:gd name="connsiteY4" fmla="*/ 880110 h 1200150"/>
                    <a:gd name="connsiteX5" fmla="*/ 114300 w 125730"/>
                    <a:gd name="connsiteY5" fmla="*/ 708660 h 1200150"/>
                    <a:gd name="connsiteX6" fmla="*/ 91440 w 125730"/>
                    <a:gd name="connsiteY6" fmla="*/ 560070 h 1200150"/>
                    <a:gd name="connsiteX7" fmla="*/ 80010 w 125730"/>
                    <a:gd name="connsiteY7" fmla="*/ 388620 h 1200150"/>
                    <a:gd name="connsiteX8" fmla="*/ 68580 w 125730"/>
                    <a:gd name="connsiteY8" fmla="*/ 320040 h 1200150"/>
                    <a:gd name="connsiteX9" fmla="*/ 45720 w 125730"/>
                    <a:gd name="connsiteY9" fmla="*/ 217170 h 1200150"/>
                    <a:gd name="connsiteX10" fmla="*/ 22860 w 125730"/>
                    <a:gd name="connsiteY10" fmla="*/ 148590 h 1200150"/>
                    <a:gd name="connsiteX11" fmla="*/ 0 w 125730"/>
                    <a:gd name="connsiteY11" fmla="*/ 34290 h 1200150"/>
                    <a:gd name="connsiteX12" fmla="*/ 22860 w 125730"/>
                    <a:gd name="connsiteY12" fmla="*/ 0 h 1200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5730" h="1200150">
                      <a:moveTo>
                        <a:pt x="34290" y="1200150"/>
                      </a:moveTo>
                      <a:cubicBezTo>
                        <a:pt x="38100" y="1135380"/>
                        <a:pt x="32996" y="1069462"/>
                        <a:pt x="45720" y="1005840"/>
                      </a:cubicBezTo>
                      <a:cubicBezTo>
                        <a:pt x="48890" y="989989"/>
                        <a:pt x="71443" y="985257"/>
                        <a:pt x="80010" y="971550"/>
                      </a:cubicBezTo>
                      <a:cubicBezTo>
                        <a:pt x="90884" y="954151"/>
                        <a:pt x="93694" y="932751"/>
                        <a:pt x="102870" y="914400"/>
                      </a:cubicBezTo>
                      <a:cubicBezTo>
                        <a:pt x="109013" y="902113"/>
                        <a:pt x="118110" y="891540"/>
                        <a:pt x="125730" y="880110"/>
                      </a:cubicBezTo>
                      <a:cubicBezTo>
                        <a:pt x="121920" y="822960"/>
                        <a:pt x="119262" y="765722"/>
                        <a:pt x="114300" y="708660"/>
                      </a:cubicBezTo>
                      <a:cubicBezTo>
                        <a:pt x="107912" y="635203"/>
                        <a:pt x="104181" y="623775"/>
                        <a:pt x="91440" y="560070"/>
                      </a:cubicBezTo>
                      <a:cubicBezTo>
                        <a:pt x="87630" y="502920"/>
                        <a:pt x="85440" y="445639"/>
                        <a:pt x="80010" y="388620"/>
                      </a:cubicBezTo>
                      <a:cubicBezTo>
                        <a:pt x="77813" y="365549"/>
                        <a:pt x="72726" y="342842"/>
                        <a:pt x="68580" y="320040"/>
                      </a:cubicBezTo>
                      <a:cubicBezTo>
                        <a:pt x="63560" y="292431"/>
                        <a:pt x="54187" y="245395"/>
                        <a:pt x="45720" y="217170"/>
                      </a:cubicBezTo>
                      <a:cubicBezTo>
                        <a:pt x="38796" y="194090"/>
                        <a:pt x="26821" y="172359"/>
                        <a:pt x="22860" y="148590"/>
                      </a:cubicBezTo>
                      <a:cubicBezTo>
                        <a:pt x="8847" y="64515"/>
                        <a:pt x="17051" y="102493"/>
                        <a:pt x="0" y="34290"/>
                      </a:cubicBezTo>
                      <a:lnTo>
                        <a:pt x="22860" y="0"/>
                      </a:lnTo>
                    </a:path>
                  </a:pathLst>
                </a:custGeom>
                <a:noFill/>
                <a:ln w="571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100" dirty="0"/>
                </a:p>
              </p:txBody>
            </p:sp>
            <p:grpSp>
              <p:nvGrpSpPr>
                <p:cNvPr id="24" name="Grupo 23"/>
                <p:cNvGrpSpPr/>
                <p:nvPr/>
              </p:nvGrpSpPr>
              <p:grpSpPr>
                <a:xfrm>
                  <a:off x="2314352" y="2825135"/>
                  <a:ext cx="180008" cy="428099"/>
                  <a:chOff x="2314352" y="2825135"/>
                  <a:chExt cx="180008" cy="428099"/>
                </a:xfrm>
              </p:grpSpPr>
              <p:sp>
                <p:nvSpPr>
                  <p:cNvPr id="25" name="Retângulo 24"/>
                  <p:cNvSpPr/>
                  <p:nvPr/>
                </p:nvSpPr>
                <p:spPr>
                  <a:xfrm>
                    <a:off x="2314352" y="2825135"/>
                    <a:ext cx="108000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100" dirty="0"/>
                  </a:p>
                </p:txBody>
              </p:sp>
              <p:sp>
                <p:nvSpPr>
                  <p:cNvPr id="27" name="Retângulo 26"/>
                  <p:cNvSpPr/>
                  <p:nvPr/>
                </p:nvSpPr>
                <p:spPr>
                  <a:xfrm>
                    <a:off x="2333402" y="2920730"/>
                    <a:ext cx="108000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100" dirty="0"/>
                  </a:p>
                </p:txBody>
              </p:sp>
              <p:sp>
                <p:nvSpPr>
                  <p:cNvPr id="28" name="Retângulo 27"/>
                  <p:cNvSpPr/>
                  <p:nvPr/>
                </p:nvSpPr>
                <p:spPr>
                  <a:xfrm>
                    <a:off x="2358802" y="3016325"/>
                    <a:ext cx="108000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100" dirty="0"/>
                  </a:p>
                </p:txBody>
              </p:sp>
              <p:sp>
                <p:nvSpPr>
                  <p:cNvPr id="29" name="Retângulo 28"/>
                  <p:cNvSpPr/>
                  <p:nvPr/>
                </p:nvSpPr>
                <p:spPr>
                  <a:xfrm>
                    <a:off x="2386360" y="3111920"/>
                    <a:ext cx="108000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100" dirty="0"/>
                  </a:p>
                </p:txBody>
              </p:sp>
              <p:sp>
                <p:nvSpPr>
                  <p:cNvPr id="30" name="Retângulo 29"/>
                  <p:cNvSpPr/>
                  <p:nvPr/>
                </p:nvSpPr>
                <p:spPr>
                  <a:xfrm>
                    <a:off x="2384202" y="3207515"/>
                    <a:ext cx="108000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sz="1100" dirty="0"/>
                  </a:p>
                </p:txBody>
              </p:sp>
            </p:grpSp>
          </p:grpSp>
          <p:grpSp>
            <p:nvGrpSpPr>
              <p:cNvPr id="17" name="Grupo 16"/>
              <p:cNvGrpSpPr/>
              <p:nvPr/>
            </p:nvGrpSpPr>
            <p:grpSpPr>
              <a:xfrm>
                <a:off x="514462" y="4863689"/>
                <a:ext cx="774630" cy="192082"/>
                <a:chOff x="965143" y="2752594"/>
                <a:chExt cx="1549259" cy="384163"/>
              </a:xfrm>
            </p:grpSpPr>
            <p:sp>
              <p:nvSpPr>
                <p:cNvPr id="21" name="Elipse 20"/>
                <p:cNvSpPr/>
                <p:nvPr/>
              </p:nvSpPr>
              <p:spPr>
                <a:xfrm>
                  <a:off x="2370402" y="2827908"/>
                  <a:ext cx="144000" cy="144000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CaixaDeTexto 21"/>
                <p:cNvSpPr txBox="1"/>
                <p:nvPr/>
              </p:nvSpPr>
              <p:spPr>
                <a:xfrm>
                  <a:off x="965143" y="2752594"/>
                  <a:ext cx="1477871" cy="384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pt-BR" sz="900" b="1" dirty="0">
                      <a:solidFill>
                        <a:srgbClr val="1F497D">
                          <a:lumMod val="75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Miritituba</a:t>
                  </a:r>
                </a:p>
              </p:txBody>
            </p:sp>
          </p:grpSp>
          <p:grpSp>
            <p:nvGrpSpPr>
              <p:cNvPr id="18" name="Grupo 17"/>
              <p:cNvGrpSpPr/>
              <p:nvPr/>
            </p:nvGrpSpPr>
            <p:grpSpPr>
              <a:xfrm>
                <a:off x="1217891" y="5454736"/>
                <a:ext cx="667308" cy="179278"/>
                <a:chOff x="2381288" y="2726941"/>
                <a:chExt cx="1334615" cy="358554"/>
              </a:xfrm>
            </p:grpSpPr>
            <p:sp>
              <p:nvSpPr>
                <p:cNvPr id="19" name="Elipse 18"/>
                <p:cNvSpPr/>
                <p:nvPr/>
              </p:nvSpPr>
              <p:spPr>
                <a:xfrm>
                  <a:off x="2381288" y="2827908"/>
                  <a:ext cx="144000" cy="14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0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CaixaDeTexto 19"/>
                <p:cNvSpPr txBox="1"/>
                <p:nvPr/>
              </p:nvSpPr>
              <p:spPr>
                <a:xfrm>
                  <a:off x="2419759" y="2726941"/>
                  <a:ext cx="1296144" cy="35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800" b="1" dirty="0">
                      <a:latin typeface="Arial" pitchFamily="34" charset="0"/>
                      <a:cs typeface="Arial" pitchFamily="34" charset="0"/>
                    </a:rPr>
                    <a:t>Sorriso </a:t>
                  </a:r>
                </a:p>
              </p:txBody>
            </p:sp>
          </p:grpSp>
        </p:grpSp>
      </p:grpSp>
      <p:pic>
        <p:nvPicPr>
          <p:cNvPr id="16386" name="Picture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2955"/>
            <a:ext cx="3499200" cy="32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997609" y="5100955"/>
            <a:ext cx="2907787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Norte e Médio 43%</a:t>
            </a:r>
          </a:p>
          <a:p>
            <a:r>
              <a:rPr lang="pt-BR" dirty="0">
                <a:solidFill>
                  <a:schemeClr val="bg1"/>
                </a:solidFill>
              </a:rPr>
              <a:t>Noroeste 10%</a:t>
            </a:r>
          </a:p>
          <a:p>
            <a:r>
              <a:rPr lang="pt-BR" dirty="0">
                <a:solidFill>
                  <a:schemeClr val="bg1"/>
                </a:solidFill>
              </a:rPr>
              <a:t>Norte 2%</a:t>
            </a:r>
          </a:p>
          <a:p>
            <a:r>
              <a:rPr lang="pt-BR" dirty="0">
                <a:solidFill>
                  <a:schemeClr val="bg1"/>
                </a:solidFill>
              </a:rPr>
              <a:t>Nordeste 10%</a:t>
            </a:r>
          </a:p>
        </p:txBody>
      </p:sp>
      <p:sp>
        <p:nvSpPr>
          <p:cNvPr id="406" name="CaixaDeTexto 405"/>
          <p:cNvSpPr txBox="1"/>
          <p:nvPr/>
        </p:nvSpPr>
        <p:spPr>
          <a:xfrm>
            <a:off x="4904573" y="5140791"/>
            <a:ext cx="2907787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Oeste 12%</a:t>
            </a:r>
          </a:p>
        </p:txBody>
      </p:sp>
      <p:sp>
        <p:nvSpPr>
          <p:cNvPr id="407" name="CaixaDeTexto 406"/>
          <p:cNvSpPr txBox="1"/>
          <p:nvPr/>
        </p:nvSpPr>
        <p:spPr>
          <a:xfrm>
            <a:off x="3493357" y="1649974"/>
            <a:ext cx="2204515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Exportação pelo novo arco 15,5 </a:t>
            </a:r>
            <a:r>
              <a:rPr lang="pt-BR" dirty="0" err="1">
                <a:solidFill>
                  <a:schemeClr val="bg1"/>
                </a:solidFill>
              </a:rPr>
              <a:t>mmt</a:t>
            </a:r>
            <a:r>
              <a:rPr lang="pt-BR" dirty="0">
                <a:solidFill>
                  <a:schemeClr val="bg1"/>
                </a:solidFill>
              </a:rPr>
              <a:t> (78%)</a:t>
            </a:r>
          </a:p>
        </p:txBody>
      </p:sp>
    </p:spTree>
    <p:extLst>
      <p:ext uri="{BB962C8B-B14F-4D97-AF65-F5344CB8AC3E}">
        <p14:creationId xmlns:p14="http://schemas.microsoft.com/office/powerpoint/2010/main" val="27448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211" y="1326933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 smtClean="0">
                <a:solidFill>
                  <a:prstClr val="black"/>
                </a:solidFill>
              </a:rPr>
              <a:t>Portos Arco – Norte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</a:t>
            </a:r>
            <a:r>
              <a:rPr lang="pt-BR" sz="1100" dirty="0" smtClean="0">
                <a:solidFill>
                  <a:prstClr val="black"/>
                </a:solidFill>
              </a:rPr>
              <a:t>Aprosoja - MT</a:t>
            </a:r>
            <a:endParaRPr lang="pt-BR" sz="1100" dirty="0">
              <a:solidFill>
                <a:prstClr val="black"/>
              </a:solidFill>
            </a:endParaRP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6976810" cy="450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7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Milho/Mundo - Oferta e Demanda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USDA/CNA</a:t>
            </a: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09353"/>
              </p:ext>
            </p:extLst>
          </p:nvPr>
        </p:nvGraphicFramePr>
        <p:xfrm>
          <a:off x="827584" y="1844824"/>
          <a:ext cx="7197675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Planilha" r:id="rId5" imgW="6543720" imgH="3800475" progId="Excel.Sheet.12">
                  <p:link updateAutomatic="1"/>
                </p:oleObj>
              </mc:Choice>
              <mc:Fallback>
                <p:oleObj name="Planilha" r:id="rId5" imgW="6543720" imgH="38004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7584" y="1844824"/>
                        <a:ext cx="7197675" cy="405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86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211" y="1326933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 smtClean="0">
                <a:solidFill>
                  <a:prstClr val="black"/>
                </a:solidFill>
              </a:rPr>
              <a:t>Novas Opções para Exportação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</a:t>
            </a:r>
            <a:r>
              <a:rPr lang="pt-BR" sz="1100" dirty="0" err="1">
                <a:solidFill>
                  <a:prstClr val="black"/>
                </a:solidFill>
              </a:rPr>
              <a:t>Imea</a:t>
            </a:r>
            <a:r>
              <a:rPr lang="pt-BR" sz="1100" dirty="0">
                <a:solidFill>
                  <a:prstClr val="black"/>
                </a:solidFill>
              </a:rPr>
              <a:t>/CNA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5" r="3609" b="8481"/>
          <a:stretch/>
        </p:blipFill>
        <p:spPr bwMode="auto">
          <a:xfrm>
            <a:off x="4499992" y="2471058"/>
            <a:ext cx="4306040" cy="265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aixaDeTexto 42"/>
          <p:cNvSpPr txBox="1"/>
          <p:nvPr/>
        </p:nvSpPr>
        <p:spPr>
          <a:xfrm>
            <a:off x="643210" y="1988840"/>
            <a:ext cx="356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Itaituba/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Miritituba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- PA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4355976" y="1988840"/>
            <a:ext cx="437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Estação de Transbordo 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Miritituba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- PA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9" y="2471058"/>
            <a:ext cx="4259697" cy="268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78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211" y="1326933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Novas Opções para Exportação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</a:t>
            </a:r>
            <a:r>
              <a:rPr lang="pt-BR" sz="1100" dirty="0" smtClean="0">
                <a:solidFill>
                  <a:prstClr val="black"/>
                </a:solidFill>
              </a:rPr>
              <a:t>Aprosoja - MT</a:t>
            </a:r>
            <a:endParaRPr lang="pt-BR" sz="1100" dirty="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0692" r="4349" b="9689"/>
          <a:stretch/>
        </p:blipFill>
        <p:spPr bwMode="auto">
          <a:xfrm>
            <a:off x="444304" y="2471056"/>
            <a:ext cx="3953525" cy="265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aixaDeTexto 42"/>
          <p:cNvSpPr txBox="1"/>
          <p:nvPr/>
        </p:nvSpPr>
        <p:spPr>
          <a:xfrm>
            <a:off x="643210" y="1988840"/>
            <a:ext cx="356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Porto Itacoatiara - AM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4541845" y="1988840"/>
            <a:ext cx="4494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Balsa Guincho - Porto Itacoatiara - AM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7" t="45364"/>
          <a:stretch/>
        </p:blipFill>
        <p:spPr bwMode="auto">
          <a:xfrm>
            <a:off x="4499992" y="2492895"/>
            <a:ext cx="4566029" cy="263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71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211" y="1326933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Novas Opções para Exportação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</a:t>
            </a:r>
            <a:r>
              <a:rPr lang="pt-BR" sz="1100" dirty="0" smtClean="0">
                <a:solidFill>
                  <a:prstClr val="black"/>
                </a:solidFill>
              </a:rPr>
              <a:t>Aprosoja - MT</a:t>
            </a:r>
            <a:endParaRPr lang="pt-BR" sz="1100" dirty="0">
              <a:solidFill>
                <a:prstClr val="black"/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643209" y="2018251"/>
            <a:ext cx="356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Porto Santarém - PA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4882419" y="1988840"/>
            <a:ext cx="356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Porto Vila do Conde - PA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4"/>
          <a:stretch/>
        </p:blipFill>
        <p:spPr bwMode="auto">
          <a:xfrm>
            <a:off x="107504" y="2492896"/>
            <a:ext cx="458090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492896"/>
            <a:ext cx="422182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45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Nova Realidade da </a:t>
            </a:r>
            <a:r>
              <a:rPr lang="pt-BR" sz="3200" b="1" i="1" dirty="0" smtClean="0">
                <a:solidFill>
                  <a:prstClr val="black"/>
                </a:solidFill>
              </a:rPr>
              <a:t>Cadeia do Milho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1600" y="1908121"/>
            <a:ext cx="748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Realidade que veio pra ficar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Produtores Capitalizados (Vende no momento programado)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Aumentou a Capacidade Armazenadora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Competição com Mercado externo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Novas 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rotas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para escoar a produção</a:t>
            </a:r>
          </a:p>
        </p:txBody>
      </p:sp>
    </p:spTree>
    <p:extLst>
      <p:ext uri="{BB962C8B-B14F-4D97-AF65-F5344CB8AC3E}">
        <p14:creationId xmlns:p14="http://schemas.microsoft.com/office/powerpoint/2010/main" val="163394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412776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4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691073" y="2929299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 smtClean="0">
                <a:solidFill>
                  <a:prstClr val="black"/>
                </a:solidFill>
              </a:rPr>
              <a:t>O quê podemos fazer?</a:t>
            </a:r>
            <a:endParaRPr lang="pt-BR" sz="3600" b="1" i="1" dirty="0">
              <a:solidFill>
                <a:prstClr val="black"/>
              </a:solidFill>
            </a:endParaRPr>
          </a:p>
          <a:p>
            <a:pPr algn="ctr"/>
            <a:endParaRPr lang="pt-BR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" t="13619" r="1894" b="55333"/>
          <a:stretch/>
        </p:blipFill>
        <p:spPr bwMode="auto">
          <a:xfrm>
            <a:off x="107504" y="3341799"/>
            <a:ext cx="8928992" cy="1599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" t="30667" r="1571" b="50000"/>
          <a:stretch/>
        </p:blipFill>
        <p:spPr bwMode="auto">
          <a:xfrm>
            <a:off x="107504" y="5249964"/>
            <a:ext cx="8928992" cy="991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12762" r="1572" b="31714"/>
          <a:stretch/>
        </p:blipFill>
        <p:spPr bwMode="auto">
          <a:xfrm>
            <a:off x="1" y="14422"/>
            <a:ext cx="9115974" cy="291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16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 smtClean="0">
                <a:solidFill>
                  <a:prstClr val="black"/>
                </a:solidFill>
              </a:rPr>
              <a:t>Estoques </a:t>
            </a:r>
            <a:r>
              <a:rPr lang="pt-BR" sz="3200" b="1" i="1" dirty="0" smtClean="0">
                <a:solidFill>
                  <a:prstClr val="black"/>
                </a:solidFill>
              </a:rPr>
              <a:t>Públicos de Milho</a:t>
            </a:r>
            <a:endParaRPr lang="pt-BR" sz="2000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14304" r="11880" b="7114"/>
          <a:stretch/>
        </p:blipFill>
        <p:spPr bwMode="auto">
          <a:xfrm>
            <a:off x="0" y="1507932"/>
            <a:ext cx="9144000" cy="519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545836" y="6266247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prstClr val="black"/>
                </a:solidFill>
              </a:rPr>
              <a:t>Fonte: </a:t>
            </a:r>
            <a:r>
              <a:rPr lang="pt-BR" sz="1100" dirty="0" smtClean="0">
                <a:solidFill>
                  <a:prstClr val="black"/>
                </a:solidFill>
              </a:rPr>
              <a:t>Conab</a:t>
            </a:r>
            <a:endParaRPr lang="pt-BR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 smtClean="0">
                <a:solidFill>
                  <a:prstClr val="black"/>
                </a:solidFill>
              </a:rPr>
              <a:t>Programa de Venda Balcão de Milho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45836" y="6266247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prstClr val="black"/>
                </a:solidFill>
              </a:rPr>
              <a:t>Fonte: </a:t>
            </a:r>
            <a:r>
              <a:rPr lang="pt-BR" sz="1100" dirty="0" smtClean="0">
                <a:solidFill>
                  <a:prstClr val="black"/>
                </a:solidFill>
              </a:rPr>
              <a:t>Conab</a:t>
            </a:r>
            <a:endParaRPr lang="pt-BR" sz="1100" dirty="0">
              <a:solidFill>
                <a:prstClr val="black"/>
              </a:solidFill>
            </a:endParaRPr>
          </a:p>
        </p:txBody>
      </p:sp>
      <p:graphicFrame>
        <p:nvGraphicFramePr>
          <p:cNvPr id="8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7259887"/>
              </p:ext>
            </p:extLst>
          </p:nvPr>
        </p:nvGraphicFramePr>
        <p:xfrm>
          <a:off x="1259632" y="1628799"/>
          <a:ext cx="6408712" cy="5138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80"/>
                <a:gridCol w="2376264"/>
                <a:gridCol w="3312368"/>
              </a:tblGrid>
              <a:tr h="3603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UF </a:t>
                      </a:r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Estoque em </a:t>
                      </a:r>
                      <a:r>
                        <a:rPr lang="pt-BR" sz="1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23/02/2016 </a:t>
                      </a:r>
                      <a:r>
                        <a:rPr lang="pt-BR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(t) ¹        </a:t>
                      </a:r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CLIENTES ATENDIDOS (por CPF) em 2015 ¹</a:t>
                      </a:r>
                      <a:endParaRPr lang="pt-BR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AC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64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314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AL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2.979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525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AM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364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775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BA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2.905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1.616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CE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5.992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18.567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DF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556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ES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5.897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1.462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GO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9.503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1.440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MA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2.188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736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MG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2.583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748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PA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254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28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PB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4.768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3.149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PE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3.827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896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PI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8.277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7.304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RN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2.304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5.834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RO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326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513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RR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1.845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1.095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RS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9.664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1.681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SC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43.016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505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SE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237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u="none" strike="noStrike">
                          <a:effectLst/>
                        </a:rPr>
                        <a:t>TO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479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u="none" strike="noStrike">
                          <a:effectLst/>
                        </a:rPr>
                        <a:t>117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u="none" strike="noStrike" dirty="0">
                          <a:effectLst/>
                        </a:rPr>
                        <a:t>TOTAL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107.235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 dirty="0">
                          <a:effectLst/>
                        </a:rPr>
                        <a:t>48.098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810" marR="3810" marT="381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821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 smtClean="0">
                <a:solidFill>
                  <a:prstClr val="black"/>
                </a:solidFill>
              </a:rPr>
              <a:t>Propostas discutidas pelo setor produtivo da suinocultura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38227" y="6600382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prstClr val="black"/>
                </a:solidFill>
              </a:rPr>
              <a:t>Fonte: </a:t>
            </a:r>
            <a:r>
              <a:rPr lang="pt-BR" sz="1100" dirty="0" smtClean="0">
                <a:solidFill>
                  <a:prstClr val="black"/>
                </a:solidFill>
              </a:rPr>
              <a:t>Conab</a:t>
            </a:r>
            <a:endParaRPr lang="pt-BR" sz="1100" dirty="0">
              <a:solidFill>
                <a:prstClr val="black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914725" y="1487327"/>
            <a:ext cx="748883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curto prazo: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venda balcão da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Conab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Valor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Escoamento da Produção (VEP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Linha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crédito para a retenção de matrizes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suínas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Desoneração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PIS/COFINS para a importação de milho</a:t>
            </a:r>
          </a:p>
          <a:p>
            <a:pPr>
              <a:lnSpc>
                <a:spcPct val="150000"/>
              </a:lnSpc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longo prazo: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Política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Garantia de Preço Mínimo (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PGPM)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Projeto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Lei de subvenção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direta ao suinocultor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Fundo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Garantidor de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Crédito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Contratos de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opções de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compra (públicos e privados)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4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 smtClean="0">
                <a:solidFill>
                  <a:prstClr val="black"/>
                </a:solidFill>
              </a:rPr>
              <a:t>Conclusão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71600" y="1772816"/>
            <a:ext cx="7488832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 crises são cíclicas na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suinocultura </a:t>
            </a: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 mecanismos governamentais que têm como beneficiário o produtor de proteína animal são pouco eficazes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Educação financeira torna-se necessidade para suinocultores independentes prosperarem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Formação de cooperativas para aquisição e armazenagem dos insumos torna-se interessante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Medidas de longo prazo precisam de ser trabalhadas</a:t>
            </a:r>
          </a:p>
        </p:txBody>
      </p:sp>
    </p:spTree>
    <p:extLst>
      <p:ext uri="{BB962C8B-B14F-4D97-AF65-F5344CB8AC3E}">
        <p14:creationId xmlns:p14="http://schemas.microsoft.com/office/powerpoint/2010/main" val="116915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Oferta de Milho – Principais Exportadores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USDA/CNA</a:t>
            </a:r>
          </a:p>
          <a:p>
            <a:r>
              <a:rPr lang="pt-BR" sz="1100" dirty="0">
                <a:solidFill>
                  <a:prstClr val="black"/>
                </a:solidFill>
              </a:rPr>
              <a:t>*Estimativa</a:t>
            </a: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593264"/>
              </p:ext>
            </p:extLst>
          </p:nvPr>
        </p:nvGraphicFramePr>
        <p:xfrm>
          <a:off x="765175" y="1611313"/>
          <a:ext cx="7739063" cy="450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Planilha" r:id="rId5" imgW="6534270" imgH="3800475" progId="Excel.Sheet.12">
                  <p:link updateAutomatic="1"/>
                </p:oleObj>
              </mc:Choice>
              <mc:Fallback>
                <p:oleObj name="Planilha" r:id="rId5" imgW="6534270" imgH="380047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5175" y="1611313"/>
                        <a:ext cx="7739063" cy="4500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4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Milho EUA – Área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USDA/CNA</a:t>
            </a: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843272"/>
              </p:ext>
            </p:extLst>
          </p:nvPr>
        </p:nvGraphicFramePr>
        <p:xfrm>
          <a:off x="1147763" y="1979613"/>
          <a:ext cx="6848475" cy="397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Planilha" r:id="rId5" imgW="6553085" imgH="3810112" progId="Excel.Sheet.12">
                  <p:link updateAutomatic="1"/>
                </p:oleObj>
              </mc:Choice>
              <mc:Fallback>
                <p:oleObj name="Planilha" r:id="rId5" imgW="6553085" imgH="381011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7763" y="1979613"/>
                        <a:ext cx="6848475" cy="3979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7380312" y="2852936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+5%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eta em curva para baixo 6"/>
          <p:cNvSpPr/>
          <p:nvPr/>
        </p:nvSpPr>
        <p:spPr>
          <a:xfrm>
            <a:off x="7092280" y="2390939"/>
            <a:ext cx="576064" cy="457309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875615"/>
              </p:ext>
            </p:extLst>
          </p:nvPr>
        </p:nvGraphicFramePr>
        <p:xfrm>
          <a:off x="1239838" y="2184400"/>
          <a:ext cx="6664325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1" name="Planilha" r:id="rId4" imgW="6553085" imgH="3971803" progId="Excel.Sheet.12">
                  <p:link updateAutomatic="1"/>
                </p:oleObj>
              </mc:Choice>
              <mc:Fallback>
                <p:oleObj name="Planilha" r:id="rId4" imgW="6553085" imgH="397180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39838" y="2184400"/>
                        <a:ext cx="6664325" cy="403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Milho EUA – </a:t>
            </a:r>
            <a:r>
              <a:rPr lang="pt-BR" sz="3200" b="1" i="1" dirty="0" smtClean="0">
                <a:solidFill>
                  <a:prstClr val="black"/>
                </a:solidFill>
              </a:rPr>
              <a:t>Produção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USDA/CNA</a:t>
            </a:r>
          </a:p>
        </p:txBody>
      </p:sp>
      <p:sp>
        <p:nvSpPr>
          <p:cNvPr id="9" name="CaixaDeTexto 1"/>
          <p:cNvSpPr txBox="1"/>
          <p:nvPr/>
        </p:nvSpPr>
        <p:spPr>
          <a:xfrm>
            <a:off x="7247790" y="2226086"/>
            <a:ext cx="697091" cy="24847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380,0</a:t>
            </a:r>
            <a:endParaRPr lang="pt-B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0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Milho Brasil – Produção de milho verão e safrinha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Conab/CNA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406811"/>
              </p:ext>
            </p:extLst>
          </p:nvPr>
        </p:nvGraphicFramePr>
        <p:xfrm>
          <a:off x="1105203" y="1772816"/>
          <a:ext cx="6933595" cy="4147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Planilha" r:id="rId5" imgW="7153380" imgH="4276815" progId="Excel.Sheet.12">
                  <p:link updateAutomatic="1"/>
                </p:oleObj>
              </mc:Choice>
              <mc:Fallback>
                <p:oleObj name="Planilha" r:id="rId5" imgW="7153380" imgH="427681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05203" y="1772816"/>
                        <a:ext cx="6933595" cy="4147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69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Milho Safrinha Brasil – Produção por Estado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Conab/CNA</a:t>
            </a: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885683"/>
              </p:ext>
            </p:extLst>
          </p:nvPr>
        </p:nvGraphicFramePr>
        <p:xfrm>
          <a:off x="1049703" y="1988840"/>
          <a:ext cx="7044595" cy="3701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9" name="Planilha" r:id="rId5" imgW="6581698" imgH="3457579" progId="Excel.Sheet.12">
                  <p:link updateAutomatic="1"/>
                </p:oleObj>
              </mc:Choice>
              <mc:Fallback>
                <p:oleObj name="Planilha" r:id="rId5" imgW="6581698" imgH="345757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9703" y="1988840"/>
                        <a:ext cx="7044595" cy="3701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180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Milho Brasil – Produção, Consumo e Estoques Finais</a:t>
            </a:r>
            <a:endParaRPr lang="pt-BR" sz="2000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1593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prstClr val="black"/>
                </a:solidFill>
              </a:rPr>
              <a:t>Fonte: USDA/CNA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833552"/>
              </p:ext>
            </p:extLst>
          </p:nvPr>
        </p:nvGraphicFramePr>
        <p:xfrm>
          <a:off x="653855" y="1700808"/>
          <a:ext cx="7836291" cy="3937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Planilha" r:id="rId5" imgW="7810560" imgH="3924210" progId="Excel.Sheet.12">
                  <p:link updateAutomatic="1"/>
                </p:oleObj>
              </mc:Choice>
              <mc:Fallback>
                <p:oleObj name="Planilha" r:id="rId5" imgW="7810560" imgH="392421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3855" y="1700808"/>
                        <a:ext cx="7836291" cy="3937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76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340768"/>
            <a:ext cx="7596336" cy="14401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26" name="Picture 2" descr="assina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2"/>
            <a:ext cx="117038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25"/>
          <p:cNvSpPr txBox="1"/>
          <p:nvPr/>
        </p:nvSpPr>
        <p:spPr>
          <a:xfrm>
            <a:off x="251520" y="332656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1" dirty="0">
                <a:solidFill>
                  <a:prstClr val="black"/>
                </a:solidFill>
              </a:rPr>
              <a:t>Milho </a:t>
            </a:r>
            <a:r>
              <a:rPr lang="pt-BR" sz="3200" b="1" i="1" dirty="0" smtClean="0">
                <a:solidFill>
                  <a:prstClr val="black"/>
                </a:solidFill>
              </a:rPr>
              <a:t>– Produção e Consumo Estimativa Safra 2015/16 </a:t>
            </a:r>
            <a:r>
              <a:rPr lang="pt-BR" sz="2800" i="1" dirty="0" smtClean="0">
                <a:solidFill>
                  <a:prstClr val="black"/>
                </a:solidFill>
              </a:rPr>
              <a:t>(Em mil ton.)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44304" y="6336036"/>
            <a:ext cx="6215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pt-BR" sz="1100" dirty="0">
                <a:solidFill>
                  <a:prstClr val="black"/>
                </a:solidFill>
              </a:rPr>
              <a:t>Fonte: </a:t>
            </a:r>
            <a:r>
              <a:rPr lang="pt-BR" sz="1100" dirty="0" smtClean="0"/>
              <a:t>CONAB </a:t>
            </a:r>
            <a:r>
              <a:rPr lang="pt-BR" sz="1100" dirty="0"/>
              <a:t>, IBGE e MERCADO</a:t>
            </a:r>
          </a:p>
          <a:p>
            <a:pPr fontAlgn="b"/>
            <a:r>
              <a:rPr lang="pt-BR" sz="1100" dirty="0" smtClean="0"/>
              <a:t>Elaboração: CONAB/SUGOF/GEOLE</a:t>
            </a:r>
            <a:endParaRPr lang="pt-BR" sz="1100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477744"/>
              </p:ext>
            </p:extLst>
          </p:nvPr>
        </p:nvGraphicFramePr>
        <p:xfrm>
          <a:off x="827583" y="2564904"/>
          <a:ext cx="6984777" cy="272031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656184"/>
                <a:gridCol w="1872208"/>
                <a:gridCol w="1728192"/>
                <a:gridCol w="1728193"/>
              </a:tblGrid>
              <a:tr h="11337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Região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4230" marR="4230" marT="423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PRODUÇÃO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4230" marR="4230" marT="4230" marB="0" anchor="b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CONSUMO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4230" marR="4230" marT="4230" marB="0" anchor="b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( A - B )</a:t>
                      </a:r>
                      <a:endParaRPr lang="pt-BR" sz="1800" b="1" i="0" u="none" strike="noStrike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4230" marR="4230" marT="4230" marB="0" anchor="ctr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1133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 A )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4230" marR="4230" marT="4230" marB="0" anchor="b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 B )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4230" marR="4230" marT="4230" marB="0" anchor="b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1337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N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2.494,0</a:t>
                      </a:r>
                      <a:endParaRPr lang="pt-BR" sz="2000" b="1" i="0" u="none" strike="noStrike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2.145,2</a:t>
                      </a:r>
                      <a:endParaRPr lang="pt-BR" sz="2000" b="1" i="0" u="none" strike="noStrike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348,8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</a:tr>
              <a:tr h="11337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NE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5.978,1</a:t>
                      </a:r>
                      <a:endParaRPr lang="pt-BR" sz="2000" b="1" i="0" u="none" strike="noStrike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7.111,5</a:t>
                      </a:r>
                      <a:endParaRPr lang="pt-BR" sz="2000" b="1" i="0" u="none" strike="noStrike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-1.133,4</a:t>
                      </a:r>
                      <a:endParaRPr lang="pt-BR" sz="2000" b="1" i="0" u="none" strike="noStrike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</a:tr>
              <a:tr h="11337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CO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39.438,9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10.712,2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28.726,7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</a:tr>
              <a:tr h="11337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SE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10.668,4</a:t>
                      </a:r>
                      <a:endParaRPr lang="pt-BR" sz="2000" b="1" i="0" u="none" strike="noStrike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14.920,5</a:t>
                      </a:r>
                      <a:endParaRPr lang="pt-BR" sz="2000" b="1" i="0" u="none" strike="noStrike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-4.252,1</a:t>
                      </a:r>
                      <a:endParaRPr lang="pt-BR" sz="2000" b="1" i="0" u="none" strike="noStrike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</a:tr>
              <a:tr h="1122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S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23.748,0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23.308,5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439,5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</a:tr>
              <a:tr h="1122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Santa</a:t>
                      </a:r>
                      <a:r>
                        <a:rPr lang="pt-BR" sz="20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Catarina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230" marR="4230" marT="423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2.936,7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230" marR="4230" marT="423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7.954,2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230" marR="4230" marT="423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-5.017,5</a:t>
                      </a:r>
                      <a:endParaRPr lang="pt-BR" sz="20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4230" marR="4230" marT="423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1224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BRASIL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effectLst/>
                        </a:rPr>
                        <a:t>82.327,4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effectLst/>
                        </a:rPr>
                        <a:t>58.197,9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u="none" strike="noStrike" dirty="0">
                          <a:effectLst/>
                        </a:rPr>
                        <a:t>24.129,5</a:t>
                      </a:r>
                      <a:endParaRPr lang="pt-BR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4230" marR="4230" marT="423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79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677</Words>
  <Application>Microsoft Office PowerPoint</Application>
  <PresentationFormat>Apresentação na tela (4:3)</PresentationFormat>
  <Paragraphs>234</Paragraphs>
  <Slides>29</Slides>
  <Notes>28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Vínculos</vt:lpstr>
      </vt:variant>
      <vt:variant>
        <vt:i4>10</vt:i4>
      </vt:variant>
      <vt:variant>
        <vt:lpstr>Títulos de slides</vt:lpstr>
      </vt:variant>
      <vt:variant>
        <vt:i4>29</vt:i4>
      </vt:variant>
    </vt:vector>
  </HeadingPairs>
  <TitlesOfParts>
    <vt:vector size="40" baseType="lpstr">
      <vt:lpstr>Tema do Office</vt:lpstr>
      <vt:lpstr>\\cna.org.br\arquivos\cna\sut\ESTATÍSTICAS\Cereais, Fibras e Oleaginosas\USDA.xlsx!Milho![USDA.xlsx]Milho Gráfico 4</vt:lpstr>
      <vt:lpstr>\\cna.org.br\arquivos\cna\sut\ESTATÍSTICAS\Cereais, Fibras e Oleaginosas\USDA.xlsx!Milho![USDA.xlsx]Milho Gráfico 5</vt:lpstr>
      <vt:lpstr>\\cna.org.br\arquivos\cna\sut\ESTATÍSTICAS\Cereais, Fibras e Oleaginosas\USDA.xlsx!Milho![USDA.xlsx]Milho Gráfico 6</vt:lpstr>
      <vt:lpstr>\\cna.org.br\arquivos\cna\sut\ESTATÍSTICAS\Cereais, Fibras e Oleaginosas\USDA.xlsx!Milho![USDA.xlsx]Milho Gráfico 8</vt:lpstr>
      <vt:lpstr>\\cna.org.br\arquivos\cna\sut\ESTATÍSTICAS\Cereais, Fibras e Oleaginosas\CONAB.xlsx!Milho_Total![CONAB.xlsx]Milho_Total Gráfico 2</vt:lpstr>
      <vt:lpstr>\\cna.org.br\arquivos\cna\sut\ESTATÍSTICAS\Cereais, Fibras e Oleaginosas\CONAB.xlsx!Milho_Safrinha![CONAB.xlsx]Milho_Safrinha Gráfico 2</vt:lpstr>
      <vt:lpstr>\\cna.org.br\arquivos\cna\sut\ESTATÍSTICAS\Cereais, Fibras e Oleaginosas\CONAB.xlsx!Milho_Total![CONAB.xlsx]Milho_Total Gráfico 4</vt:lpstr>
      <vt:lpstr>\\cna.org.br\arquivos\cna\sut\ESTATÍSTICAS\Cereais, Fibras e Oleaginosas\ALICE WEB.xlsx!Milho![ALICE WEB.xlsx]Milho Gráfico 2</vt:lpstr>
      <vt:lpstr>\\cna.org.br\arquivos\cna\sut\ESTATÍSTICAS\Cereais, Fibras e Oleaginosas\PREÇOS.xlsx!Graficos![PREÇOS.xlsx]Graficos Gráfico 5</vt:lpstr>
      <vt:lpstr>\\cna.org.br\arquivos\cna\sut\ESTATÍSTICAS\Cereais, Fibras e Oleaginosas\FUNDING.xlsx!Plan1![FUNDING.xlsx]Plan1 Gráfico 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Leonardo de Oliveira Machado</dc:creator>
  <cp:lastModifiedBy>Victor Miguel Ayres</cp:lastModifiedBy>
  <cp:revision>82</cp:revision>
  <dcterms:created xsi:type="dcterms:W3CDTF">2014-04-29T13:45:43Z</dcterms:created>
  <dcterms:modified xsi:type="dcterms:W3CDTF">2016-04-27T22:30:08Z</dcterms:modified>
</cp:coreProperties>
</file>