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29" r:id="rId2"/>
    <p:sldId id="502" r:id="rId3"/>
    <p:sldId id="538" r:id="rId4"/>
    <p:sldId id="533" r:id="rId5"/>
    <p:sldId id="539" r:id="rId6"/>
    <p:sldId id="548" r:id="rId7"/>
    <p:sldId id="480" r:id="rId8"/>
    <p:sldId id="535" r:id="rId9"/>
    <p:sldId id="542" r:id="rId10"/>
    <p:sldId id="549" r:id="rId11"/>
    <p:sldId id="526" r:id="rId12"/>
    <p:sldId id="527" r:id="rId13"/>
    <p:sldId id="525" r:id="rId14"/>
    <p:sldId id="543" r:id="rId15"/>
    <p:sldId id="550" r:id="rId16"/>
    <p:sldId id="544" r:id="rId17"/>
    <p:sldId id="540" r:id="rId18"/>
    <p:sldId id="552" r:id="rId19"/>
    <p:sldId id="553" r:id="rId20"/>
    <p:sldId id="546" r:id="rId21"/>
    <p:sldId id="537" r:id="rId22"/>
  </p:sldIdLst>
  <p:sldSz cx="9144000" cy="6858000" type="screen4x3"/>
  <p:notesSz cx="7099300" cy="102235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3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36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4.8761636235132307E-2"/>
          <c:y val="3.4998240548779216E-2"/>
          <c:w val="0.76294090061603514"/>
          <c:h val="0.8967643056103180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ADEQUADA (%)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</c:spPr>
          <c:dLbls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inEnd"/>
            <c:showVal val="1"/>
          </c:dLbls>
          <c:cat>
            <c:strRef>
              <c:f>Sheet1!$A$2:$A$6</c:f>
              <c:strCache>
                <c:ptCount val="5"/>
                <c:pt idx="0">
                  <c:v>Norte</c:v>
                </c:pt>
                <c:pt idx="1">
                  <c:v>Nordeste</c:v>
                </c:pt>
                <c:pt idx="2">
                  <c:v>Centro Oeste</c:v>
                </c:pt>
                <c:pt idx="3">
                  <c:v>Sudeste</c:v>
                </c:pt>
                <c:pt idx="4">
                  <c:v>Sul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35.1</c:v>
                </c:pt>
                <c:pt idx="1">
                  <c:v>35.400000000000006</c:v>
                </c:pt>
                <c:pt idx="2">
                  <c:v>29.400000000000009</c:v>
                </c:pt>
                <c:pt idx="3">
                  <c:v>72.2</c:v>
                </c:pt>
                <c:pt idx="4">
                  <c:v>70.3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INADEQUADA (%)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dLblPos val="inEnd"/>
            <c:showVal val="1"/>
          </c:dLbls>
          <c:cat>
            <c:strRef>
              <c:f>Sheet1!$A$2:$A$6</c:f>
              <c:strCache>
                <c:ptCount val="5"/>
                <c:pt idx="0">
                  <c:v>Norte</c:v>
                </c:pt>
                <c:pt idx="1">
                  <c:v>Nordeste</c:v>
                </c:pt>
                <c:pt idx="2">
                  <c:v>Centro Oeste</c:v>
                </c:pt>
                <c:pt idx="3">
                  <c:v>Sudeste</c:v>
                </c:pt>
                <c:pt idx="4">
                  <c:v>Sul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64.900000000000006</c:v>
                </c:pt>
                <c:pt idx="1">
                  <c:v>64.599999999999994</c:v>
                </c:pt>
                <c:pt idx="2">
                  <c:v>70.599999999999994</c:v>
                </c:pt>
                <c:pt idx="3">
                  <c:v>27.8</c:v>
                </c:pt>
                <c:pt idx="4">
                  <c:v>29.7</c:v>
                </c:pt>
              </c:numCache>
            </c:numRef>
          </c:val>
        </c:ser>
        <c:dLbls>
          <c:showVal val="1"/>
        </c:dLbls>
        <c:axId val="107525632"/>
        <c:axId val="107527168"/>
      </c:barChart>
      <c:catAx>
        <c:axId val="10752563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pt-BR"/>
          </a:p>
        </c:txPr>
        <c:crossAx val="107527168"/>
        <c:crosses val="autoZero"/>
        <c:auto val="1"/>
        <c:lblAlgn val="ctr"/>
        <c:lblOffset val="100"/>
      </c:catAx>
      <c:valAx>
        <c:axId val="107527168"/>
        <c:scaling>
          <c:orientation val="minMax"/>
        </c:scaling>
        <c:axPos val="l"/>
        <c:majorGridlines/>
        <c:numFmt formatCode="General" sourceLinked="1"/>
        <c:tickLblPos val="nextTo"/>
        <c:crossAx val="107525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724100536722699"/>
          <c:y val="7.3473272529813713E-2"/>
          <c:w val="0.18275899463277304"/>
          <c:h val="0.28670187389170004"/>
        </c:manualLayout>
      </c:layout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BBB516-20F7-0242-B44E-B22551C776BE}" type="doc">
      <dgm:prSet loTypeId="urn:microsoft.com/office/officeart/2005/8/layout/chart3" loCatId="" qsTypeId="urn:microsoft.com/office/officeart/2005/8/quickstyle/3D1" qsCatId="3D" csTypeId="urn:microsoft.com/office/officeart/2005/8/colors/accent1_2" csCatId="accent1" phldr="1"/>
      <dgm:spPr/>
    </dgm:pt>
    <dgm:pt modelId="{F7CF2294-ACDA-994E-BA21-0CD4EE540020}">
      <dgm:prSet phldrT="[Text]"/>
      <dgm:spPr/>
      <dgm:t>
        <a:bodyPr/>
        <a:lstStyle/>
        <a:p>
          <a:r>
            <a:rPr lang="en-US" dirty="0" err="1" smtClean="0"/>
            <a:t>Produção</a:t>
          </a:r>
          <a:r>
            <a:rPr lang="en-US" dirty="0" smtClean="0"/>
            <a:t> e </a:t>
          </a:r>
          <a:r>
            <a:rPr lang="en-US" dirty="0" err="1" smtClean="0"/>
            <a:t>Consumo</a:t>
          </a:r>
          <a:endParaRPr lang="en-US" dirty="0" smtClean="0"/>
        </a:p>
        <a:p>
          <a:endParaRPr lang="en-US" dirty="0"/>
        </a:p>
      </dgm:t>
    </dgm:pt>
    <dgm:pt modelId="{A4DDCA16-101E-DE45-904F-7911BC72C2CE}" type="parTrans" cxnId="{81C90DE1-B0B8-B14F-B68E-05A7E7EAFC72}">
      <dgm:prSet/>
      <dgm:spPr/>
      <dgm:t>
        <a:bodyPr/>
        <a:lstStyle/>
        <a:p>
          <a:endParaRPr lang="en-US"/>
        </a:p>
      </dgm:t>
    </dgm:pt>
    <dgm:pt modelId="{1DD81D89-EA34-C84F-832F-649E48A99C5F}" type="sibTrans" cxnId="{81C90DE1-B0B8-B14F-B68E-05A7E7EAFC72}">
      <dgm:prSet/>
      <dgm:spPr/>
      <dgm:t>
        <a:bodyPr/>
        <a:lstStyle/>
        <a:p>
          <a:endParaRPr lang="en-US"/>
        </a:p>
      </dgm:t>
    </dgm:pt>
    <dgm:pt modelId="{65CD6DCF-0541-7B4A-A249-6B4585601740}">
      <dgm:prSet phldrT="[Text]"/>
      <dgm:spPr/>
      <dgm:t>
        <a:bodyPr/>
        <a:lstStyle/>
        <a:p>
          <a:pPr algn="r"/>
          <a:r>
            <a:rPr lang="en-US" dirty="0" err="1" smtClean="0"/>
            <a:t>Urbanização</a:t>
          </a:r>
          <a:endParaRPr lang="en-US" dirty="0"/>
        </a:p>
      </dgm:t>
    </dgm:pt>
    <dgm:pt modelId="{4FAA6999-5EF8-B64D-BF10-080931EADF5A}" type="parTrans" cxnId="{A96DB209-0E2C-D740-8669-F25591BA371A}">
      <dgm:prSet/>
      <dgm:spPr/>
      <dgm:t>
        <a:bodyPr/>
        <a:lstStyle/>
        <a:p>
          <a:endParaRPr lang="en-US"/>
        </a:p>
      </dgm:t>
    </dgm:pt>
    <dgm:pt modelId="{52E1DBA9-D114-CA4A-88E2-6BA3453CE8D0}" type="sibTrans" cxnId="{A96DB209-0E2C-D740-8669-F25591BA371A}">
      <dgm:prSet/>
      <dgm:spPr/>
      <dgm:t>
        <a:bodyPr/>
        <a:lstStyle/>
        <a:p>
          <a:endParaRPr lang="en-US"/>
        </a:p>
      </dgm:t>
    </dgm:pt>
    <dgm:pt modelId="{A205BEA1-3818-7B41-A662-0670CE156244}">
      <dgm:prSet phldrT="[Text]"/>
      <dgm:spPr/>
      <dgm:t>
        <a:bodyPr/>
        <a:lstStyle/>
        <a:p>
          <a:r>
            <a:rPr lang="en-US" dirty="0" err="1" smtClean="0"/>
            <a:t>Crescimento</a:t>
          </a:r>
          <a:r>
            <a:rPr lang="en-US" dirty="0" smtClean="0"/>
            <a:t> </a:t>
          </a:r>
          <a:r>
            <a:rPr lang="en-US" dirty="0" err="1" smtClean="0"/>
            <a:t>Populacional</a:t>
          </a:r>
          <a:endParaRPr lang="en-US" dirty="0"/>
        </a:p>
      </dgm:t>
    </dgm:pt>
    <dgm:pt modelId="{D7AF804F-1CD3-6B4B-B9B5-0E70C49F292A}" type="parTrans" cxnId="{2CE3529D-4225-8943-8BCD-1435D9EA9BC2}">
      <dgm:prSet/>
      <dgm:spPr/>
      <dgm:t>
        <a:bodyPr/>
        <a:lstStyle/>
        <a:p>
          <a:endParaRPr lang="en-US"/>
        </a:p>
      </dgm:t>
    </dgm:pt>
    <dgm:pt modelId="{2D2E6337-F269-CE4E-ABB5-CE3F9D460DC6}" type="sibTrans" cxnId="{2CE3529D-4225-8943-8BCD-1435D9EA9BC2}">
      <dgm:prSet/>
      <dgm:spPr/>
      <dgm:t>
        <a:bodyPr/>
        <a:lstStyle/>
        <a:p>
          <a:endParaRPr lang="en-US"/>
        </a:p>
      </dgm:t>
    </dgm:pt>
    <dgm:pt modelId="{6F08B7E5-E90A-044E-A48E-7AB34E5BF313}" type="pres">
      <dgm:prSet presAssocID="{E3BBB516-20F7-0242-B44E-B22551C776BE}" presName="compositeShape" presStyleCnt="0">
        <dgm:presLayoutVars>
          <dgm:chMax val="7"/>
          <dgm:dir/>
          <dgm:resizeHandles val="exact"/>
        </dgm:presLayoutVars>
      </dgm:prSet>
      <dgm:spPr/>
    </dgm:pt>
    <dgm:pt modelId="{B1E0B54D-08F0-FB46-8D57-808EB8D9690C}" type="pres">
      <dgm:prSet presAssocID="{E3BBB516-20F7-0242-B44E-B22551C776BE}" presName="wedge1" presStyleLbl="node1" presStyleIdx="0" presStyleCnt="3" custScaleY="101307" custLinFactNeighborX="-3895" custLinFactNeighborY="2511"/>
      <dgm:spPr/>
      <dgm:t>
        <a:bodyPr/>
        <a:lstStyle/>
        <a:p>
          <a:endParaRPr lang="en-US"/>
        </a:p>
      </dgm:t>
    </dgm:pt>
    <dgm:pt modelId="{07002BA5-C93C-904C-97DF-1E2F45A64098}" type="pres">
      <dgm:prSet presAssocID="{E3BBB516-20F7-0242-B44E-B22551C776B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53EBA-DEE9-0F45-9375-A25282F3DFCC}" type="pres">
      <dgm:prSet presAssocID="{E3BBB516-20F7-0242-B44E-B22551C776BE}" presName="wedge2" presStyleLbl="node1" presStyleIdx="1" presStyleCnt="3" custLinFactNeighborX="-492" custLinFactNeighborY="2251"/>
      <dgm:spPr/>
      <dgm:t>
        <a:bodyPr/>
        <a:lstStyle/>
        <a:p>
          <a:endParaRPr lang="en-US"/>
        </a:p>
      </dgm:t>
    </dgm:pt>
    <dgm:pt modelId="{6C49C720-75B4-FC42-8137-0941CD80432C}" type="pres">
      <dgm:prSet presAssocID="{E3BBB516-20F7-0242-B44E-B22551C776B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713106-66C2-2E4B-BB4E-5B0DA8276238}" type="pres">
      <dgm:prSet presAssocID="{E3BBB516-20F7-0242-B44E-B22551C776BE}" presName="wedge3" presStyleLbl="node1" presStyleIdx="2" presStyleCnt="3" custScaleY="99585" custLinFactNeighborX="-2312" custLinFactNeighborY="-1326"/>
      <dgm:spPr/>
      <dgm:t>
        <a:bodyPr/>
        <a:lstStyle/>
        <a:p>
          <a:endParaRPr lang="en-US"/>
        </a:p>
      </dgm:t>
    </dgm:pt>
    <dgm:pt modelId="{3B2020EF-5789-8248-8D5F-A384F7244F7A}" type="pres">
      <dgm:prSet presAssocID="{E3BBB516-20F7-0242-B44E-B22551C776B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E3529D-4225-8943-8BCD-1435D9EA9BC2}" srcId="{E3BBB516-20F7-0242-B44E-B22551C776BE}" destId="{A205BEA1-3818-7B41-A662-0670CE156244}" srcOrd="2" destOrd="0" parTransId="{D7AF804F-1CD3-6B4B-B9B5-0E70C49F292A}" sibTransId="{2D2E6337-F269-CE4E-ABB5-CE3F9D460DC6}"/>
    <dgm:cxn modelId="{01AFB4B5-8DA9-904C-B38E-A91A4EACDB26}" type="presOf" srcId="{F7CF2294-ACDA-994E-BA21-0CD4EE540020}" destId="{07002BA5-C93C-904C-97DF-1E2F45A64098}" srcOrd="1" destOrd="0" presId="urn:microsoft.com/office/officeart/2005/8/layout/chart3"/>
    <dgm:cxn modelId="{901F5098-084B-664A-8CEF-B6C80F68FC66}" type="presOf" srcId="{65CD6DCF-0541-7B4A-A249-6B4585601740}" destId="{6C49C720-75B4-FC42-8137-0941CD80432C}" srcOrd="1" destOrd="0" presId="urn:microsoft.com/office/officeart/2005/8/layout/chart3"/>
    <dgm:cxn modelId="{DBAD5D4C-E2E2-3044-987A-BD04A716A1B7}" type="presOf" srcId="{65CD6DCF-0541-7B4A-A249-6B4585601740}" destId="{E6553EBA-DEE9-0F45-9375-A25282F3DFCC}" srcOrd="0" destOrd="0" presId="urn:microsoft.com/office/officeart/2005/8/layout/chart3"/>
    <dgm:cxn modelId="{9FFFBE63-84BB-904F-B92C-7DA8FD563F70}" type="presOf" srcId="{A205BEA1-3818-7B41-A662-0670CE156244}" destId="{3B2020EF-5789-8248-8D5F-A384F7244F7A}" srcOrd="1" destOrd="0" presId="urn:microsoft.com/office/officeart/2005/8/layout/chart3"/>
    <dgm:cxn modelId="{6D7851BA-CB1E-E945-A2EB-40F7CD416AE2}" type="presOf" srcId="{F7CF2294-ACDA-994E-BA21-0CD4EE540020}" destId="{B1E0B54D-08F0-FB46-8D57-808EB8D9690C}" srcOrd="0" destOrd="0" presId="urn:microsoft.com/office/officeart/2005/8/layout/chart3"/>
    <dgm:cxn modelId="{81C90DE1-B0B8-B14F-B68E-05A7E7EAFC72}" srcId="{E3BBB516-20F7-0242-B44E-B22551C776BE}" destId="{F7CF2294-ACDA-994E-BA21-0CD4EE540020}" srcOrd="0" destOrd="0" parTransId="{A4DDCA16-101E-DE45-904F-7911BC72C2CE}" sibTransId="{1DD81D89-EA34-C84F-832F-649E48A99C5F}"/>
    <dgm:cxn modelId="{A96DB209-0E2C-D740-8669-F25591BA371A}" srcId="{E3BBB516-20F7-0242-B44E-B22551C776BE}" destId="{65CD6DCF-0541-7B4A-A249-6B4585601740}" srcOrd="1" destOrd="0" parTransId="{4FAA6999-5EF8-B64D-BF10-080931EADF5A}" sibTransId="{52E1DBA9-D114-CA4A-88E2-6BA3453CE8D0}"/>
    <dgm:cxn modelId="{83442E62-C32C-FD49-A090-B10E12AE9085}" type="presOf" srcId="{A205BEA1-3818-7B41-A662-0670CE156244}" destId="{61713106-66C2-2E4B-BB4E-5B0DA8276238}" srcOrd="0" destOrd="0" presId="urn:microsoft.com/office/officeart/2005/8/layout/chart3"/>
    <dgm:cxn modelId="{1B41B673-A642-794A-A4AE-1770F84BF855}" type="presOf" srcId="{E3BBB516-20F7-0242-B44E-B22551C776BE}" destId="{6F08B7E5-E90A-044E-A48E-7AB34E5BF313}" srcOrd="0" destOrd="0" presId="urn:microsoft.com/office/officeart/2005/8/layout/chart3"/>
    <dgm:cxn modelId="{4B8150EA-6CD9-074F-BEFB-CB9911ACD93B}" type="presParOf" srcId="{6F08B7E5-E90A-044E-A48E-7AB34E5BF313}" destId="{B1E0B54D-08F0-FB46-8D57-808EB8D9690C}" srcOrd="0" destOrd="0" presId="urn:microsoft.com/office/officeart/2005/8/layout/chart3"/>
    <dgm:cxn modelId="{41B7C153-4FCE-F645-898E-DABF945D3320}" type="presParOf" srcId="{6F08B7E5-E90A-044E-A48E-7AB34E5BF313}" destId="{07002BA5-C93C-904C-97DF-1E2F45A64098}" srcOrd="1" destOrd="0" presId="urn:microsoft.com/office/officeart/2005/8/layout/chart3"/>
    <dgm:cxn modelId="{3DA15B71-6E23-814E-BAA9-A393AE4B36FC}" type="presParOf" srcId="{6F08B7E5-E90A-044E-A48E-7AB34E5BF313}" destId="{E6553EBA-DEE9-0F45-9375-A25282F3DFCC}" srcOrd="2" destOrd="0" presId="urn:microsoft.com/office/officeart/2005/8/layout/chart3"/>
    <dgm:cxn modelId="{45722851-C771-0D44-8E05-A3E889568229}" type="presParOf" srcId="{6F08B7E5-E90A-044E-A48E-7AB34E5BF313}" destId="{6C49C720-75B4-FC42-8137-0941CD80432C}" srcOrd="3" destOrd="0" presId="urn:microsoft.com/office/officeart/2005/8/layout/chart3"/>
    <dgm:cxn modelId="{8E85EE66-9EEA-1147-9B67-29105E378F7B}" type="presParOf" srcId="{6F08B7E5-E90A-044E-A48E-7AB34E5BF313}" destId="{61713106-66C2-2E4B-BB4E-5B0DA8276238}" srcOrd="4" destOrd="0" presId="urn:microsoft.com/office/officeart/2005/8/layout/chart3"/>
    <dgm:cxn modelId="{2C82F180-FDAD-5A44-9306-BF58C208F4BE}" type="presParOf" srcId="{6F08B7E5-E90A-044E-A48E-7AB34E5BF313}" destId="{3B2020EF-5789-8248-8D5F-A384F7244F7A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AAF128-67A4-F944-B85A-C325544704BD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B15DE0-C43E-C148-B4BF-A0936070FA45}">
      <dgm:prSet phldrT="[Text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sz="3000" b="1" cap="none" spc="0" dirty="0" smtClean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/>
              <a:cs typeface="Arial Narrow"/>
            </a:rPr>
            <a:t>INFORMAÇÃO</a:t>
          </a:r>
          <a:endParaRPr lang="en-US" sz="3000" b="1" cap="none" spc="0" dirty="0">
            <a:ln w="11430"/>
            <a:solidFill>
              <a:srgbClr val="000066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Narrow"/>
            <a:cs typeface="Arial Narrow"/>
          </a:endParaRPr>
        </a:p>
      </dgm:t>
    </dgm:pt>
    <dgm:pt modelId="{A7540DCE-8C32-6642-8E15-20D59065D9DD}" type="parTrans" cxnId="{75E9A12F-765C-FA48-8903-BEFBCFF35FE0}">
      <dgm:prSet/>
      <dgm:spPr/>
      <dgm:t>
        <a:bodyPr/>
        <a:lstStyle/>
        <a:p>
          <a:endParaRPr lang="en-US"/>
        </a:p>
      </dgm:t>
    </dgm:pt>
    <dgm:pt modelId="{D99D1480-8976-DF45-B9B3-003C001B9248}" type="sibTrans" cxnId="{75E9A12F-765C-FA48-8903-BEFBCFF35FE0}">
      <dgm:prSet/>
      <dgm:spPr/>
      <dgm:t>
        <a:bodyPr/>
        <a:lstStyle/>
        <a:p>
          <a:endParaRPr lang="en-US"/>
        </a:p>
      </dgm:t>
    </dgm:pt>
    <dgm:pt modelId="{2C9FEED9-1857-7641-B572-3C3443088A47}">
      <dgm:prSet phldrT="[Text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sz="2500" b="1" cap="none" spc="0" dirty="0" smtClean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/>
              <a:cs typeface="Arial Narrow"/>
            </a:rPr>
            <a:t>PLANEJAMENTO</a:t>
          </a:r>
          <a:endParaRPr lang="en-US" sz="2500" b="1" cap="none" spc="0" dirty="0">
            <a:ln w="11430"/>
            <a:solidFill>
              <a:srgbClr val="000066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Narrow"/>
            <a:cs typeface="Arial Narrow"/>
          </a:endParaRPr>
        </a:p>
      </dgm:t>
    </dgm:pt>
    <dgm:pt modelId="{05957833-B9C4-4642-AD37-3AD47B43264C}" type="sibTrans" cxnId="{E856060A-FE81-F34E-ABF7-E7650424A95F}">
      <dgm:prSet/>
      <dgm:spPr/>
      <dgm:t>
        <a:bodyPr/>
        <a:lstStyle/>
        <a:p>
          <a:endParaRPr lang="en-US"/>
        </a:p>
      </dgm:t>
    </dgm:pt>
    <dgm:pt modelId="{F780AFB4-125F-3A4C-9303-A47B6C803027}" type="parTrans" cxnId="{E856060A-FE81-F34E-ABF7-E7650424A95F}">
      <dgm:prSet/>
      <dgm:spPr/>
      <dgm:t>
        <a:bodyPr/>
        <a:lstStyle/>
        <a:p>
          <a:endParaRPr lang="en-US"/>
        </a:p>
      </dgm:t>
    </dgm:pt>
    <dgm:pt modelId="{D660FEA0-CC3B-9849-8B13-1095F2805D7B}">
      <dgm:prSet phldrT="[Text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en-US" sz="1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latin typeface="Arial Narrow"/>
              <a:cs typeface="Arial Narrow"/>
            </a:rPr>
            <a:t>S</a:t>
          </a:r>
          <a:endParaRPr lang="en-US" sz="100" b="1" cap="none" spc="0" dirty="0">
            <a:ln w="11430">
              <a:noFill/>
            </a:ln>
            <a:solidFill>
              <a:srgbClr val="FFFFFF"/>
            </a:solidFill>
            <a:effectLst/>
            <a:latin typeface="Arial Narrow"/>
            <a:cs typeface="Arial Narrow"/>
          </a:endParaRPr>
        </a:p>
      </dgm:t>
    </dgm:pt>
    <dgm:pt modelId="{A8BE1875-5F59-A54F-A1F2-D453CAACCAF4}" type="sibTrans" cxnId="{B8068982-D49F-4F4F-88BB-6D1764A20C2C}">
      <dgm:prSet/>
      <dgm:spPr/>
      <dgm:t>
        <a:bodyPr/>
        <a:lstStyle/>
        <a:p>
          <a:endParaRPr lang="en-US"/>
        </a:p>
      </dgm:t>
    </dgm:pt>
    <dgm:pt modelId="{B9870A03-D8EB-8D46-AF21-47D294AB328D}" type="parTrans" cxnId="{B8068982-D49F-4F4F-88BB-6D1764A20C2C}">
      <dgm:prSet/>
      <dgm:spPr/>
      <dgm:t>
        <a:bodyPr/>
        <a:lstStyle/>
        <a:p>
          <a:endParaRPr lang="en-US"/>
        </a:p>
      </dgm:t>
    </dgm:pt>
    <dgm:pt modelId="{EFB107AF-749C-354C-9413-43AE73E43DC5}" type="pres">
      <dgm:prSet presAssocID="{51AAF128-67A4-F944-B85A-C325544704B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EF241A4-2735-8F49-A4A2-DCCBF323AF43}" type="pres">
      <dgm:prSet presAssocID="{75B15DE0-C43E-C148-B4BF-A0936070FA45}" presName="Accent1" presStyleCnt="0"/>
      <dgm:spPr/>
    </dgm:pt>
    <dgm:pt modelId="{C7F6E56F-B285-4849-8188-8FF4145AED33}" type="pres">
      <dgm:prSet presAssocID="{75B15DE0-C43E-C148-B4BF-A0936070FA45}" presName="Accent" presStyleLbl="node1" presStyleIdx="0" presStyleCnt="3" custScaleX="193982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0D8E89E1-7CB7-A946-A438-4B52FD956A1C}" type="pres">
      <dgm:prSet presAssocID="{75B15DE0-C43E-C148-B4BF-A0936070FA45}" presName="Parent1" presStyleLbl="revTx" presStyleIdx="0" presStyleCnt="3" custScaleX="202559" custLinFactNeighborX="5747" custLinFactNeighborY="-2697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3711E7-4642-694A-875B-E4C6EA9CE346}" type="pres">
      <dgm:prSet presAssocID="{2C9FEED9-1857-7641-B572-3C3443088A47}" presName="Accent2" presStyleCnt="0"/>
      <dgm:spPr/>
    </dgm:pt>
    <dgm:pt modelId="{7EDF3482-43F0-154F-9152-0F77F6342B24}" type="pres">
      <dgm:prSet presAssocID="{2C9FEED9-1857-7641-B572-3C3443088A47}" presName="Accent" presStyleLbl="node1" presStyleIdx="1" presStyleCnt="3" custScaleX="128466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87D6A0F-1D3A-7349-A91B-09E601E96961}" type="pres">
      <dgm:prSet presAssocID="{2C9FEED9-1857-7641-B572-3C3443088A47}" presName="Parent2" presStyleLbl="revTx" presStyleIdx="1" presStyleCnt="3" custScaleX="209790" custLinFactNeighborX="9182" custLinFactNeighborY="-1067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7391F8-2F4B-9A4F-97D5-FE9E6833AFA3}" type="pres">
      <dgm:prSet presAssocID="{D660FEA0-CC3B-9849-8B13-1095F2805D7B}" presName="Accent3" presStyleCnt="0"/>
      <dgm:spPr/>
    </dgm:pt>
    <dgm:pt modelId="{2036396E-3C52-4344-A321-46986DCDE88C}" type="pres">
      <dgm:prSet presAssocID="{D660FEA0-CC3B-9849-8B13-1095F2805D7B}" presName="Accent" presStyleLbl="node1" presStyleIdx="2" presStyleCnt="3" custLinFactX="100000" custLinFactY="-7189" custLinFactNeighborX="171003" custLinFactNeighborY="-100000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noFill/>
        <a:ln>
          <a:solidFill>
            <a:srgbClr val="FFFFFF"/>
          </a:solidFill>
        </a:ln>
        <a:effectLst/>
      </dgm:spPr>
    </dgm:pt>
    <dgm:pt modelId="{8500E7C1-FEF8-5E4B-9183-3D146C93A787}" type="pres">
      <dgm:prSet presAssocID="{D660FEA0-CC3B-9849-8B13-1095F2805D7B}" presName="Parent3" presStyleLbl="revTx" presStyleIdx="2" presStyleCnt="3" custScaleX="38870" custScaleY="28219" custLinFactY="26702" custLinFactNeighborX="-30151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56060A-FE81-F34E-ABF7-E7650424A95F}" srcId="{51AAF128-67A4-F944-B85A-C325544704BD}" destId="{2C9FEED9-1857-7641-B572-3C3443088A47}" srcOrd="1" destOrd="0" parTransId="{F780AFB4-125F-3A4C-9303-A47B6C803027}" sibTransId="{05957833-B9C4-4642-AD37-3AD47B43264C}"/>
    <dgm:cxn modelId="{EA87B3AC-B0BB-5D48-A13A-082DB5C7A774}" type="presOf" srcId="{D660FEA0-CC3B-9849-8B13-1095F2805D7B}" destId="{8500E7C1-FEF8-5E4B-9183-3D146C93A787}" srcOrd="0" destOrd="0" presId="urn:microsoft.com/office/officeart/2009/layout/CircleArrowProcess"/>
    <dgm:cxn modelId="{75E9A12F-765C-FA48-8903-BEFBCFF35FE0}" srcId="{51AAF128-67A4-F944-B85A-C325544704BD}" destId="{75B15DE0-C43E-C148-B4BF-A0936070FA45}" srcOrd="0" destOrd="0" parTransId="{A7540DCE-8C32-6642-8E15-20D59065D9DD}" sibTransId="{D99D1480-8976-DF45-B9B3-003C001B9248}"/>
    <dgm:cxn modelId="{30C1736D-7101-244E-AFBF-FD5C7728111A}" type="presOf" srcId="{51AAF128-67A4-F944-B85A-C325544704BD}" destId="{EFB107AF-749C-354C-9413-43AE73E43DC5}" srcOrd="0" destOrd="0" presId="urn:microsoft.com/office/officeart/2009/layout/CircleArrowProcess"/>
    <dgm:cxn modelId="{4CE8FD13-4572-1C46-B486-290D68F28D58}" type="presOf" srcId="{2C9FEED9-1857-7641-B572-3C3443088A47}" destId="{487D6A0F-1D3A-7349-A91B-09E601E96961}" srcOrd="0" destOrd="0" presId="urn:microsoft.com/office/officeart/2009/layout/CircleArrowProcess"/>
    <dgm:cxn modelId="{FC84AA33-6E9C-2548-88AE-7A80BFC00D27}" type="presOf" srcId="{75B15DE0-C43E-C148-B4BF-A0936070FA45}" destId="{0D8E89E1-7CB7-A946-A438-4B52FD956A1C}" srcOrd="0" destOrd="0" presId="urn:microsoft.com/office/officeart/2009/layout/CircleArrowProcess"/>
    <dgm:cxn modelId="{B8068982-D49F-4F4F-88BB-6D1764A20C2C}" srcId="{51AAF128-67A4-F944-B85A-C325544704BD}" destId="{D660FEA0-CC3B-9849-8B13-1095F2805D7B}" srcOrd="2" destOrd="0" parTransId="{B9870A03-D8EB-8D46-AF21-47D294AB328D}" sibTransId="{A8BE1875-5F59-A54F-A1F2-D453CAACCAF4}"/>
    <dgm:cxn modelId="{FD607998-538C-9540-8623-4EEE4CF7A717}" type="presParOf" srcId="{EFB107AF-749C-354C-9413-43AE73E43DC5}" destId="{0EF241A4-2735-8F49-A4A2-DCCBF323AF43}" srcOrd="0" destOrd="0" presId="urn:microsoft.com/office/officeart/2009/layout/CircleArrowProcess"/>
    <dgm:cxn modelId="{3B52C19A-FDF9-894B-BCAA-DAA64194FD59}" type="presParOf" srcId="{0EF241A4-2735-8F49-A4A2-DCCBF323AF43}" destId="{C7F6E56F-B285-4849-8188-8FF4145AED33}" srcOrd="0" destOrd="0" presId="urn:microsoft.com/office/officeart/2009/layout/CircleArrowProcess"/>
    <dgm:cxn modelId="{97057F53-D9FE-3D4E-B199-919AFE6CEB7A}" type="presParOf" srcId="{EFB107AF-749C-354C-9413-43AE73E43DC5}" destId="{0D8E89E1-7CB7-A946-A438-4B52FD956A1C}" srcOrd="1" destOrd="0" presId="urn:microsoft.com/office/officeart/2009/layout/CircleArrowProcess"/>
    <dgm:cxn modelId="{94130D5A-99D2-7346-8282-8218733583CF}" type="presParOf" srcId="{EFB107AF-749C-354C-9413-43AE73E43DC5}" destId="{003711E7-4642-694A-875B-E4C6EA9CE346}" srcOrd="2" destOrd="0" presId="urn:microsoft.com/office/officeart/2009/layout/CircleArrowProcess"/>
    <dgm:cxn modelId="{A538B935-BA58-994E-8706-77D7FE438D16}" type="presParOf" srcId="{003711E7-4642-694A-875B-E4C6EA9CE346}" destId="{7EDF3482-43F0-154F-9152-0F77F6342B24}" srcOrd="0" destOrd="0" presId="urn:microsoft.com/office/officeart/2009/layout/CircleArrowProcess"/>
    <dgm:cxn modelId="{0EC7E7D4-E8BC-DE4F-B1C9-1FE6479E4198}" type="presParOf" srcId="{EFB107AF-749C-354C-9413-43AE73E43DC5}" destId="{487D6A0F-1D3A-7349-A91B-09E601E96961}" srcOrd="3" destOrd="0" presId="urn:microsoft.com/office/officeart/2009/layout/CircleArrowProcess"/>
    <dgm:cxn modelId="{0A0EA521-0F3E-6E4E-918F-4AB8C4F5F91B}" type="presParOf" srcId="{EFB107AF-749C-354C-9413-43AE73E43DC5}" destId="{EC7391F8-2F4B-9A4F-97D5-FE9E6833AFA3}" srcOrd="4" destOrd="0" presId="urn:microsoft.com/office/officeart/2009/layout/CircleArrowProcess"/>
    <dgm:cxn modelId="{134716D0-4AB8-2640-8B5E-723BAF7A6DD0}" type="presParOf" srcId="{EC7391F8-2F4B-9A4F-97D5-FE9E6833AFA3}" destId="{2036396E-3C52-4344-A321-46986DCDE88C}" srcOrd="0" destOrd="0" presId="urn:microsoft.com/office/officeart/2009/layout/CircleArrowProcess"/>
    <dgm:cxn modelId="{B49A2895-08A9-7C4F-B250-25DA3F687E26}" type="presParOf" srcId="{EFB107AF-749C-354C-9413-43AE73E43DC5}" destId="{8500E7C1-FEF8-5E4B-9183-3D146C93A78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E0B54D-08F0-FB46-8D57-808EB8D9690C}">
      <dsp:nvSpPr>
        <dsp:cNvPr id="0" name=""/>
        <dsp:cNvSpPr/>
      </dsp:nvSpPr>
      <dsp:spPr>
        <a:xfrm>
          <a:off x="1289781" y="395630"/>
          <a:ext cx="3871150" cy="3921746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Produção</a:t>
          </a:r>
          <a:r>
            <a:rPr lang="en-US" sz="1900" kern="1200" dirty="0" smtClean="0"/>
            <a:t> e </a:t>
          </a:r>
          <a:r>
            <a:rPr lang="en-US" sz="1900" kern="1200" dirty="0" err="1" smtClean="0"/>
            <a:t>Consumo</a:t>
          </a:r>
          <a:endParaRPr lang="en-US" sz="1900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 dirty="0"/>
        </a:p>
      </dsp:txBody>
      <dsp:txXfrm>
        <a:off x="3394489" y="1119285"/>
        <a:ext cx="1313425" cy="1307248"/>
      </dsp:txXfrm>
    </dsp:sp>
    <dsp:sp modelId="{E6553EBA-DEE9-0F45-9375-A25282F3DFCC}">
      <dsp:nvSpPr>
        <dsp:cNvPr id="0" name=""/>
        <dsp:cNvSpPr/>
      </dsp:nvSpPr>
      <dsp:spPr>
        <a:xfrm>
          <a:off x="1221968" y="526075"/>
          <a:ext cx="3871150" cy="387115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Urbanização</a:t>
          </a:r>
          <a:endParaRPr lang="en-US" sz="1900" kern="1200" dirty="0"/>
        </a:p>
      </dsp:txBody>
      <dsp:txXfrm>
        <a:off x="2281926" y="2968587"/>
        <a:ext cx="1751234" cy="1198213"/>
      </dsp:txXfrm>
    </dsp:sp>
    <dsp:sp modelId="{61713106-66C2-2E4B-BB4E-5B0DA8276238}">
      <dsp:nvSpPr>
        <dsp:cNvPr id="0" name=""/>
        <dsp:cNvSpPr/>
      </dsp:nvSpPr>
      <dsp:spPr>
        <a:xfrm>
          <a:off x="1151513" y="395637"/>
          <a:ext cx="3871150" cy="3855084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Crescimento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Populacional</a:t>
          </a:r>
          <a:endParaRPr lang="en-US" sz="1900" kern="1200" dirty="0"/>
        </a:p>
      </dsp:txBody>
      <dsp:txXfrm>
        <a:off x="1566279" y="1152886"/>
        <a:ext cx="1313425" cy="128502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F6E56F-B285-4849-8188-8FF4145AED33}">
      <dsp:nvSpPr>
        <dsp:cNvPr id="0" name=""/>
        <dsp:cNvSpPr/>
      </dsp:nvSpPr>
      <dsp:spPr>
        <a:xfrm>
          <a:off x="1031222" y="0"/>
          <a:ext cx="4706306" cy="242652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0D8E89E1-7CB7-A946-A438-4B52FD956A1C}">
      <dsp:nvSpPr>
        <dsp:cNvPr id="0" name=""/>
        <dsp:cNvSpPr/>
      </dsp:nvSpPr>
      <dsp:spPr>
        <a:xfrm>
          <a:off x="2093703" y="694231"/>
          <a:ext cx="2730836" cy="673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cap="none" spc="0" dirty="0" smtClean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/>
              <a:cs typeface="Arial Narrow"/>
            </a:rPr>
            <a:t>INFORMAÇÃO</a:t>
          </a:r>
          <a:endParaRPr lang="en-US" sz="3000" b="1" kern="1200" cap="none" spc="0" dirty="0">
            <a:ln w="11430"/>
            <a:solidFill>
              <a:srgbClr val="000066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Narrow"/>
            <a:cs typeface="Arial Narrow"/>
          </a:endParaRPr>
        </a:p>
      </dsp:txBody>
      <dsp:txXfrm>
        <a:off x="2093703" y="694231"/>
        <a:ext cx="2730836" cy="673922"/>
      </dsp:txXfrm>
    </dsp:sp>
    <dsp:sp modelId="{7EDF3482-43F0-154F-9152-0F77F6342B24}">
      <dsp:nvSpPr>
        <dsp:cNvPr id="0" name=""/>
        <dsp:cNvSpPr/>
      </dsp:nvSpPr>
      <dsp:spPr>
        <a:xfrm>
          <a:off x="1152126" y="1394218"/>
          <a:ext cx="3116786" cy="242652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487D6A0F-1D3A-7349-A91B-09E601E96961}">
      <dsp:nvSpPr>
        <dsp:cNvPr id="0" name=""/>
        <dsp:cNvSpPr/>
      </dsp:nvSpPr>
      <dsp:spPr>
        <a:xfrm>
          <a:off x="1420147" y="2206398"/>
          <a:ext cx="2828322" cy="673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cap="none" spc="0" dirty="0" smtClean="0">
              <a:ln w="11430"/>
              <a:solidFill>
                <a:srgbClr val="00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/>
              <a:cs typeface="Arial Narrow"/>
            </a:rPr>
            <a:t>PLANEJAMENTO</a:t>
          </a:r>
          <a:endParaRPr lang="en-US" sz="2500" b="1" kern="1200" cap="none" spc="0" dirty="0">
            <a:ln w="11430"/>
            <a:solidFill>
              <a:srgbClr val="000066"/>
            </a:soli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  <a:latin typeface="Arial Narrow"/>
            <a:cs typeface="Arial Narrow"/>
          </a:endParaRPr>
        </a:p>
      </dsp:txBody>
      <dsp:txXfrm>
        <a:off x="1420147" y="2206398"/>
        <a:ext cx="2828322" cy="673922"/>
      </dsp:txXfrm>
    </dsp:sp>
    <dsp:sp modelId="{2036396E-3C52-4344-A321-46986DCDE88C}">
      <dsp:nvSpPr>
        <dsp:cNvPr id="0" name=""/>
        <dsp:cNvSpPr/>
      </dsp:nvSpPr>
      <dsp:spPr>
        <a:xfrm>
          <a:off x="5726529" y="720089"/>
          <a:ext cx="2084444" cy="208527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noFill/>
        <a:ln w="9525" cap="flat" cmpd="sng" algn="ctr">
          <a:solidFill>
            <a:srgbClr val="FFFFFF"/>
          </a:solidFill>
          <a:prstDash val="solid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</dsp:sp>
    <dsp:sp modelId="{8500E7C1-FEF8-5E4B-9183-3D146C93A787}">
      <dsp:nvSpPr>
        <dsp:cNvPr id="0" name=""/>
        <dsp:cNvSpPr/>
      </dsp:nvSpPr>
      <dsp:spPr>
        <a:xfrm>
          <a:off x="2716328" y="4778381"/>
          <a:ext cx="524033" cy="19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" tIns="635" rIns="635" bIns="635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/>
              <a:latin typeface="Arial Narrow"/>
              <a:cs typeface="Arial Narrow"/>
            </a:rPr>
            <a:t>S</a:t>
          </a:r>
          <a:endParaRPr lang="en-US" sz="100" b="1" kern="1200" cap="none" spc="0" dirty="0">
            <a:ln w="11430">
              <a:noFill/>
            </a:ln>
            <a:solidFill>
              <a:srgbClr val="FFFFFF"/>
            </a:solidFill>
            <a:effectLst/>
            <a:latin typeface="Arial Narrow"/>
            <a:cs typeface="Arial Narrow"/>
          </a:endParaRPr>
        </a:p>
      </dsp:txBody>
      <dsp:txXfrm>
        <a:off x="2716328" y="4778381"/>
        <a:ext cx="524033" cy="190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060D4305-A702-4ED8-9892-9F8F3E6D32BE}" type="datetimeFigureOut">
              <a:rPr lang="pt-BR"/>
              <a:pPr/>
              <a:t>19/03/2014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10738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1138" y="9710738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itchFamily="34" charset="0"/>
              </a:defRPr>
            </a:lvl1pPr>
          </a:lstStyle>
          <a:p>
            <a:fld id="{176C224C-34DF-4C2E-B8CA-1F177F659FE6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pitchFamily="34" charset="0"/>
              </a:defRPr>
            </a:lvl1pPr>
          </a:lstStyle>
          <a:p>
            <a:fld id="{43DB4ACA-4513-4416-9E22-EEEB72CF0E2D}" type="datetimeFigureOut">
              <a:rPr lang="pt-BR"/>
              <a:pPr/>
              <a:t>19/03/2014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17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9613" y="4856163"/>
            <a:ext cx="5680075" cy="46005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10738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1138" y="9710738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cs typeface="Arial" pitchFamily="34" charset="0"/>
              </a:defRPr>
            </a:lvl1pPr>
          </a:lstStyle>
          <a:p>
            <a:fld id="{1034B48C-C0A9-43A5-92B1-E2E3E3E27B1B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2E6CF2-2717-4E86-BAB1-C491AEF037AB}" type="slidenum">
              <a:rPr lang="pt-BR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435702-19DE-418E-A5EF-2023AC61BE0E}" type="slidenum">
              <a:rPr lang="pt-BR"/>
              <a:pPr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A60874-6AAE-4C7B-9A68-E27DED1CA6CB}" type="slidenum">
              <a:rPr lang="pt-BR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905A77-F531-42CB-99AF-5FD5C83293BC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1DCB9-AE11-449C-A2E2-C0EF112F0DD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A7EAC2-CA58-447B-87FD-19F9E0F9ADE8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24DF1-BFAF-492E-9E52-EAC53816803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CCBBA2-F032-453B-89A9-BE6E25B40D2D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81A12-62CB-4EE7-BF85-039AB519850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ppt 01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 descr="ppt 01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7" descr="NM-Logo farve pos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50" y="6286500"/>
            <a:ext cx="1281113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8F68A-C9C9-49A4-B6F8-FA906C339D35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66610-DDE5-4EE4-9D97-F2594E148F1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3E8023-43F4-4E7C-A776-3D8C3D25ABEF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B0361-47CF-4BA7-9679-68EFCDDD9D6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638C0-D9DB-4F65-B808-5B60AD970C79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C9DD7-518C-4AA3-A8AC-C5F8176765F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2356EB-5503-4C1E-852F-C0D6F7B0BE26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DD644-E0AE-42FF-80F7-6BEE9BD9B9C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13080-61C0-43CD-969D-65F3D5A6B70B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D41F1-372A-4D9F-BEBE-76882BA2E4B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5FBB3E-04BF-4FEE-B723-374A3C41C9FF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5D16A-AC9F-42A9-B3F5-83C0A3911C6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6F5BB5-63CF-462B-A5F9-4B0A1BF166DF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1ECFE-96A9-4B6A-909A-812A83D5A71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F9C432-3F0A-4EBB-AB81-947ABB06295A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21A6D-6CA7-4A98-A8C9-D771984293E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798B4C9D-DCAE-4694-9BD5-8213BA9B7149}" type="datetime1">
              <a:rPr lang="pt-BR"/>
              <a:pPr/>
              <a:t>19/03/2014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7FD4DB21-4DBF-4940-A6E7-36371EE14E51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7.png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m 3" descr="ppt 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28688" y="2636838"/>
            <a:ext cx="7929562" cy="16557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pt-BR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00125" y="2832100"/>
            <a:ext cx="778668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endParaRPr lang="pt-BR" sz="2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marL="457200" indent="-457200"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pitchFamily="34" charset="0"/>
              </a:rPr>
              <a:t>CUSTOS PARA ADEQUAÇÃO</a:t>
            </a:r>
          </a:p>
        </p:txBody>
      </p:sp>
      <p:sp>
        <p:nvSpPr>
          <p:cNvPr id="28676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C8C12B09-6FD7-4B5A-AB3D-930A98BFBDCB}" type="slidenum">
              <a:rPr lang="pt-BR"/>
              <a:pPr algn="l"/>
              <a:t>10</a:t>
            </a:fld>
            <a:endParaRPr lang="pt-BR"/>
          </a:p>
        </p:txBody>
      </p:sp>
      <p:pic>
        <p:nvPicPr>
          <p:cNvPr id="28677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116"/>
          <p:cNvSpPr>
            <a:spLocks noChangeArrowheads="1"/>
          </p:cNvSpPr>
          <p:nvPr/>
        </p:nvSpPr>
        <p:spPr bwMode="auto">
          <a:xfrm>
            <a:off x="500063" y="279400"/>
            <a:ext cx="69516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 typeface="Wingdings" pitchFamily="2" charset="2"/>
              <a:buChar char="Ø"/>
            </a:pPr>
            <a:r>
              <a:rPr lang="pt-BR" b="1">
                <a:solidFill>
                  <a:srgbClr val="000099"/>
                </a:solidFill>
                <a:latin typeface="Arial Narrow" pitchFamily="34" charset="0"/>
              </a:rPr>
              <a:t>QUANTO CUSTA UNIVERSALIZAR A COLETA E A DESTINAÇ!AO DE RESÍDUOS EM ATERROS SANITÁRIOS? </a:t>
            </a:r>
            <a:r>
              <a:rPr lang="pt-BR" sz="1800" b="1">
                <a:solidFill>
                  <a:srgbClr val="000099"/>
                </a:solidFill>
                <a:latin typeface="Arial Narrow" pitchFamily="34" charset="0"/>
              </a:rPr>
              <a:t>(base Out/2013)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47596" y="2276873"/>
          <a:ext cx="6796812" cy="288031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06124"/>
                <a:gridCol w="1743699"/>
                <a:gridCol w="1735761"/>
                <a:gridCol w="1811228"/>
              </a:tblGrid>
              <a:tr h="705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Universaliz</a:t>
                      </a:r>
                      <a:r>
                        <a:rPr lang="en-US" sz="1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. COLETA (R$)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>
                          <a:solidFill>
                            <a:srgbClr val="FFFFFF"/>
                          </a:solidFill>
                          <a:effectLst/>
                        </a:rPr>
                        <a:t>Universaliz</a:t>
                      </a:r>
                      <a:r>
                        <a:rPr lang="en-US" sz="1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. DESTINO (R$)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TOTAL (R$)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rgbClr val="000090"/>
                    </a:solidFill>
                  </a:tcPr>
                </a:tc>
              </a:tr>
              <a:tr h="3623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BRASIL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884.507.832,00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5.823.290.928,00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6.707.798.760,00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623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NORTE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113.690.304,00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633.653.280,00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747.343.584,00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623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NORDESTE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499.591.872,00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2.242.992.960,00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2.742.584.832,00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623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</a:rPr>
                        <a:t>CENTRO OESTE</a:t>
                      </a:r>
                      <a:endParaRPr lang="en-US" sz="18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46.645.872,00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508.184.352,00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554.830.224,00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623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SUDESTE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137.104.968,00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2.041.579.488,00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2.178.684.456,00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6239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SUL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87.474.816,00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>
                          <a:effectLst/>
                        </a:rPr>
                        <a:t> 396.880.848,00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u="none" strike="noStrike" dirty="0">
                          <a:effectLst/>
                        </a:rPr>
                        <a:t> 484.355.664,00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pic>
        <p:nvPicPr>
          <p:cNvPr id="29700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116"/>
          <p:cNvSpPr>
            <a:spLocks noChangeArrowheads="1"/>
          </p:cNvSpPr>
          <p:nvPr/>
        </p:nvSpPr>
        <p:spPr bwMode="auto">
          <a:xfrm>
            <a:off x="500063" y="279400"/>
            <a:ext cx="69516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 typeface="Wingdings" pitchFamily="2" charset="2"/>
              <a:buChar char="Ø"/>
            </a:pPr>
            <a:r>
              <a:rPr lang="pt-BR" b="1">
                <a:solidFill>
                  <a:srgbClr val="000099"/>
                </a:solidFill>
                <a:latin typeface="Arial Narrow" pitchFamily="34" charset="0"/>
              </a:rPr>
              <a:t>QUANTO CUSTA PER CAPITA?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860032" y="1844824"/>
          <a:ext cx="3960440" cy="350266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2304256"/>
                <a:gridCol w="1656184"/>
              </a:tblGrid>
              <a:tr h="8661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 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>
                          <a:effectLst/>
                        </a:rPr>
                        <a:t>Custo Hab./dia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/>
                </a:tc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BRASIL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 R$0,09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NORTE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 R$0,12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NORDESTE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 R$0,14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CENTRO OESTE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 R$0,10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SUDESTE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 R$0,07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43942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SUL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R$0,05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900" y="1698625"/>
            <a:ext cx="38100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059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28688" y="2636838"/>
            <a:ext cx="7929562" cy="16557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pt-BR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00125" y="2544763"/>
            <a:ext cx="7786688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endParaRPr lang="pt-BR" sz="2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marL="457200" indent="-457200"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pitchFamily="34" charset="0"/>
              </a:rPr>
              <a:t>GIRS:</a:t>
            </a:r>
          </a:p>
          <a:p>
            <a:pPr marL="457200" indent="-457200"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pitchFamily="34" charset="0"/>
              </a:rPr>
              <a:t>NOVA SISTEMÁTICA DA PNRS</a:t>
            </a:r>
          </a:p>
        </p:txBody>
      </p:sp>
      <p:sp>
        <p:nvSpPr>
          <p:cNvPr id="31748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FA9560AB-E59D-4AD2-8ECB-66B49B8C4BD2}" type="slidenum">
              <a:rPr lang="pt-BR"/>
              <a:pPr algn="l"/>
              <a:t>13</a:t>
            </a:fld>
            <a:endParaRPr lang="pt-BR"/>
          </a:p>
        </p:txBody>
      </p:sp>
      <p:pic>
        <p:nvPicPr>
          <p:cNvPr id="31749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059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DDC595AC-92A2-47FD-8332-B4CF449996AD}" type="slidenum">
              <a:rPr lang="pt-BR"/>
              <a:pPr algn="l"/>
              <a:t>14</a:t>
            </a:fld>
            <a:endParaRPr lang="pt-BR"/>
          </a:p>
        </p:txBody>
      </p:sp>
      <p:pic>
        <p:nvPicPr>
          <p:cNvPr id="32771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976313" y="1720850"/>
            <a:ext cx="7891462" cy="3652838"/>
            <a:chOff x="369888" y="1217613"/>
            <a:chExt cx="7891462" cy="3652837"/>
          </a:xfrm>
        </p:grpSpPr>
        <p:sp>
          <p:nvSpPr>
            <p:cNvPr id="8" name="Pentagon 7"/>
            <p:cNvSpPr>
              <a:spLocks noChangeArrowheads="1"/>
            </p:cNvSpPr>
            <p:nvPr/>
          </p:nvSpPr>
          <p:spPr bwMode="auto">
            <a:xfrm>
              <a:off x="369888" y="1235076"/>
              <a:ext cx="1874837" cy="1296987"/>
            </a:xfrm>
            <a:prstGeom prst="homePlate">
              <a:avLst>
                <a:gd name="adj" fmla="val 49998"/>
              </a:avLst>
            </a:prstGeom>
            <a:solidFill>
              <a:srgbClr val="10253F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Chevron 9"/>
            <p:cNvSpPr>
              <a:spLocks noChangeArrowheads="1"/>
            </p:cNvSpPr>
            <p:nvPr/>
          </p:nvSpPr>
          <p:spPr bwMode="auto">
            <a:xfrm>
              <a:off x="1627188" y="1217613"/>
              <a:ext cx="2659062" cy="1331913"/>
            </a:xfrm>
            <a:prstGeom prst="chevron">
              <a:avLst>
                <a:gd name="adj" fmla="val 50003"/>
              </a:avLst>
            </a:prstGeom>
            <a:solidFill>
              <a:srgbClr val="17375E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2776" name="TextBox 21"/>
            <p:cNvSpPr txBox="1">
              <a:spLocks noChangeArrowheads="1"/>
            </p:cNvSpPr>
            <p:nvPr/>
          </p:nvSpPr>
          <p:spPr bwMode="auto">
            <a:xfrm>
              <a:off x="437704" y="1486074"/>
              <a:ext cx="140017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 Rounded MT Bold" charset="0"/>
                </a:rPr>
                <a:t>Recursos Naturais</a:t>
              </a:r>
            </a:p>
          </p:txBody>
        </p:sp>
        <p:sp>
          <p:nvSpPr>
            <p:cNvPr id="32777" name="TextBox 22"/>
            <p:cNvSpPr txBox="1">
              <a:spLocks noChangeArrowheads="1"/>
            </p:cNvSpPr>
            <p:nvPr/>
          </p:nvSpPr>
          <p:spPr bwMode="auto">
            <a:xfrm>
              <a:off x="2309912" y="1630090"/>
              <a:ext cx="16367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 Rounded MT Bold" charset="0"/>
                </a:rPr>
                <a:t>Manufatura</a:t>
              </a:r>
            </a:p>
          </p:txBody>
        </p:sp>
        <p:sp>
          <p:nvSpPr>
            <p:cNvPr id="13" name="Chevron 12"/>
            <p:cNvSpPr>
              <a:spLocks noChangeArrowheads="1"/>
            </p:cNvSpPr>
            <p:nvPr/>
          </p:nvSpPr>
          <p:spPr bwMode="auto">
            <a:xfrm>
              <a:off x="3586163" y="1228726"/>
              <a:ext cx="2659062" cy="1331912"/>
            </a:xfrm>
            <a:prstGeom prst="chevron">
              <a:avLst>
                <a:gd name="adj" fmla="val 50003"/>
              </a:avLst>
            </a:prstGeom>
            <a:solidFill>
              <a:srgbClr val="558ED5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32779" name="TextBox 28"/>
            <p:cNvSpPr txBox="1">
              <a:spLocks noChangeArrowheads="1"/>
            </p:cNvSpPr>
            <p:nvPr/>
          </p:nvSpPr>
          <p:spPr bwMode="auto">
            <a:xfrm>
              <a:off x="4110112" y="1486074"/>
              <a:ext cx="1951038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100" b="1">
                  <a:solidFill>
                    <a:schemeClr val="bg1"/>
                  </a:solidFill>
                  <a:latin typeface="Arial Rounded MT Bold" charset="0"/>
                </a:rPr>
                <a:t>Consumo / Uso</a:t>
              </a:r>
            </a:p>
          </p:txBody>
        </p:sp>
        <p:sp>
          <p:nvSpPr>
            <p:cNvPr id="15" name="Chevron 14"/>
            <p:cNvSpPr>
              <a:spLocks noChangeArrowheads="1"/>
            </p:cNvSpPr>
            <p:nvPr/>
          </p:nvSpPr>
          <p:spPr bwMode="auto">
            <a:xfrm>
              <a:off x="5602288" y="1222376"/>
              <a:ext cx="2659062" cy="1331912"/>
            </a:xfrm>
            <a:prstGeom prst="chevron">
              <a:avLst>
                <a:gd name="adj" fmla="val 50003"/>
              </a:avLst>
            </a:prstGeom>
            <a:solidFill>
              <a:srgbClr val="8EB4E3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endParaRPr>
            </a:p>
          </p:txBody>
        </p:sp>
        <p:sp>
          <p:nvSpPr>
            <p:cNvPr id="32781" name="TextBox 30"/>
            <p:cNvSpPr txBox="1">
              <a:spLocks noChangeArrowheads="1"/>
            </p:cNvSpPr>
            <p:nvPr/>
          </p:nvSpPr>
          <p:spPr bwMode="auto">
            <a:xfrm>
              <a:off x="5995988" y="1235075"/>
              <a:ext cx="16351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 Rounded MT Bold" charset="0"/>
                </a:rPr>
                <a:t>Descarte</a:t>
              </a:r>
            </a:p>
          </p:txBody>
        </p:sp>
        <p:sp>
          <p:nvSpPr>
            <p:cNvPr id="17" name="Striped Right Arrow 16"/>
            <p:cNvSpPr>
              <a:spLocks/>
            </p:cNvSpPr>
            <p:nvPr/>
          </p:nvSpPr>
          <p:spPr bwMode="auto">
            <a:xfrm rot="5400000">
              <a:off x="5627688" y="2412999"/>
              <a:ext cx="2820987" cy="2093913"/>
            </a:xfrm>
            <a:custGeom>
              <a:avLst/>
              <a:gdLst>
                <a:gd name="T0" fmla="*/ 0 w 2820987"/>
                <a:gd name="T1" fmla="*/ 523478 h 2093913"/>
                <a:gd name="T2" fmla="*/ 65435 w 2820987"/>
                <a:gd name="T3" fmla="*/ 523478 h 2093913"/>
                <a:gd name="T4" fmla="*/ 65435 w 2820987"/>
                <a:gd name="T5" fmla="*/ 1570435 h 2093913"/>
                <a:gd name="T6" fmla="*/ 0 w 2820987"/>
                <a:gd name="T7" fmla="*/ 1570435 h 2093913"/>
                <a:gd name="T8" fmla="*/ 0 w 2820987"/>
                <a:gd name="T9" fmla="*/ 523478 h 2093913"/>
                <a:gd name="T10" fmla="*/ 130870 w 2820987"/>
                <a:gd name="T11" fmla="*/ 523478 h 2093913"/>
                <a:gd name="T12" fmla="*/ 261739 w 2820987"/>
                <a:gd name="T13" fmla="*/ 523478 h 2093913"/>
                <a:gd name="T14" fmla="*/ 261739 w 2820987"/>
                <a:gd name="T15" fmla="*/ 1570435 h 2093913"/>
                <a:gd name="T16" fmla="*/ 130870 w 2820987"/>
                <a:gd name="T17" fmla="*/ 1570435 h 2093913"/>
                <a:gd name="T18" fmla="*/ 130870 w 2820987"/>
                <a:gd name="T19" fmla="*/ 523478 h 2093913"/>
                <a:gd name="T20" fmla="*/ 327174 w 2820987"/>
                <a:gd name="T21" fmla="*/ 523478 h 2093913"/>
                <a:gd name="T22" fmla="*/ 1774031 w 2820987"/>
                <a:gd name="T23" fmla="*/ 523478 h 2093913"/>
                <a:gd name="T24" fmla="*/ 1774031 w 2820987"/>
                <a:gd name="T25" fmla="*/ 0 h 2093913"/>
                <a:gd name="T26" fmla="*/ 2820987 w 2820987"/>
                <a:gd name="T27" fmla="*/ 1046957 h 2093913"/>
                <a:gd name="T28" fmla="*/ 1774031 w 2820987"/>
                <a:gd name="T29" fmla="*/ 2093913 h 2093913"/>
                <a:gd name="T30" fmla="*/ 1774031 w 2820987"/>
                <a:gd name="T31" fmla="*/ 1570435 h 2093913"/>
                <a:gd name="T32" fmla="*/ 327174 w 2820987"/>
                <a:gd name="T33" fmla="*/ 1570435 h 2093913"/>
                <a:gd name="T34" fmla="*/ 327174 w 2820987"/>
                <a:gd name="T35" fmla="*/ 523478 h 20939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820987" h="2093913">
                  <a:moveTo>
                    <a:pt x="0" y="523478"/>
                  </a:moveTo>
                  <a:lnTo>
                    <a:pt x="65435" y="523478"/>
                  </a:lnTo>
                  <a:lnTo>
                    <a:pt x="65435" y="1570435"/>
                  </a:lnTo>
                  <a:lnTo>
                    <a:pt x="0" y="1570435"/>
                  </a:lnTo>
                  <a:lnTo>
                    <a:pt x="0" y="523478"/>
                  </a:lnTo>
                  <a:close/>
                  <a:moveTo>
                    <a:pt x="130870" y="523478"/>
                  </a:moveTo>
                  <a:lnTo>
                    <a:pt x="261739" y="523478"/>
                  </a:lnTo>
                  <a:lnTo>
                    <a:pt x="261739" y="1570435"/>
                  </a:lnTo>
                  <a:lnTo>
                    <a:pt x="130870" y="1570435"/>
                  </a:lnTo>
                  <a:lnTo>
                    <a:pt x="130870" y="523478"/>
                  </a:lnTo>
                  <a:close/>
                  <a:moveTo>
                    <a:pt x="327174" y="523478"/>
                  </a:moveTo>
                  <a:lnTo>
                    <a:pt x="1774031" y="523478"/>
                  </a:lnTo>
                  <a:lnTo>
                    <a:pt x="1774031" y="0"/>
                  </a:lnTo>
                  <a:lnTo>
                    <a:pt x="2820987" y="1046957"/>
                  </a:lnTo>
                  <a:lnTo>
                    <a:pt x="1774031" y="2093913"/>
                  </a:lnTo>
                  <a:lnTo>
                    <a:pt x="1774031" y="1570435"/>
                  </a:lnTo>
                  <a:lnTo>
                    <a:pt x="327174" y="1570435"/>
                  </a:lnTo>
                  <a:lnTo>
                    <a:pt x="327174" y="523478"/>
                  </a:lnTo>
                  <a:close/>
                </a:path>
              </a:pathLst>
            </a:custGeom>
            <a:solidFill>
              <a:srgbClr val="404040"/>
            </a:soli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pt-BR"/>
            </a:p>
          </p:txBody>
        </p:sp>
        <p:sp>
          <p:nvSpPr>
            <p:cNvPr id="32783" name="TextBox 24"/>
            <p:cNvSpPr txBox="1">
              <a:spLocks noChangeArrowheads="1"/>
            </p:cNvSpPr>
            <p:nvPr/>
          </p:nvSpPr>
          <p:spPr bwMode="auto">
            <a:xfrm>
              <a:off x="6342360" y="3140224"/>
              <a:ext cx="1368152" cy="115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300" b="1">
                  <a:solidFill>
                    <a:srgbClr val="FFFFFF"/>
                  </a:solidFill>
                  <a:latin typeface="Arial Rounded MT Bold" charset="0"/>
                </a:rPr>
                <a:t>Fim de vida (rejeito)</a:t>
              </a:r>
            </a:p>
          </p:txBody>
        </p:sp>
        <p:sp>
          <p:nvSpPr>
            <p:cNvPr id="19" name="Curved Down Arrow 18"/>
            <p:cNvSpPr>
              <a:spLocks noChangeArrowheads="1"/>
            </p:cNvSpPr>
            <p:nvPr/>
          </p:nvSpPr>
          <p:spPr bwMode="auto">
            <a:xfrm rot="-10599853">
              <a:off x="2625725" y="2305051"/>
              <a:ext cx="3594100" cy="1309687"/>
            </a:xfrm>
            <a:prstGeom prst="curvedDownArrow">
              <a:avLst>
                <a:gd name="adj1" fmla="val 14699"/>
                <a:gd name="adj2" fmla="val 46563"/>
                <a:gd name="adj3" fmla="val 42384"/>
              </a:avLst>
            </a:prstGeom>
            <a:solidFill>
              <a:srgbClr val="99CC0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32773" name="Rectangle 116"/>
          <p:cNvSpPr>
            <a:spLocks noChangeArrowheads="1"/>
          </p:cNvSpPr>
          <p:nvPr/>
        </p:nvSpPr>
        <p:spPr bwMode="auto">
          <a:xfrm>
            <a:off x="500063" y="279400"/>
            <a:ext cx="69516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 typeface="Wingdings" pitchFamily="2" charset="2"/>
              <a:buChar char="Ø"/>
            </a:pPr>
            <a:r>
              <a:rPr lang="pt-BR" b="1">
                <a:solidFill>
                  <a:srgbClr val="000099"/>
                </a:solidFill>
                <a:latin typeface="Arial Narrow" pitchFamily="34" charset="0"/>
              </a:rPr>
              <a:t>FLUXO GIRS: ATUAL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059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01A1DA43-334D-449F-8A18-F31160A67D34}" type="slidenum">
              <a:rPr lang="pt-BR"/>
              <a:pPr algn="l"/>
              <a:t>15</a:t>
            </a:fld>
            <a:endParaRPr lang="pt-BR"/>
          </a:p>
        </p:txBody>
      </p:sp>
      <p:pic>
        <p:nvPicPr>
          <p:cNvPr id="33795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116"/>
          <p:cNvSpPr>
            <a:spLocks noChangeArrowheads="1"/>
          </p:cNvSpPr>
          <p:nvPr/>
        </p:nvSpPr>
        <p:spPr bwMode="auto">
          <a:xfrm>
            <a:off x="500063" y="279400"/>
            <a:ext cx="6951662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 typeface="Wingdings" pitchFamily="2" charset="2"/>
              <a:buChar char="Ø"/>
            </a:pPr>
            <a:r>
              <a:rPr lang="pt-BR" b="1">
                <a:solidFill>
                  <a:srgbClr val="000099"/>
                </a:solidFill>
                <a:latin typeface="Arial Narrow" pitchFamily="34" charset="0"/>
              </a:rPr>
              <a:t>FLUXO GIRS: PNRS</a:t>
            </a: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971550" y="1168400"/>
            <a:ext cx="7632700" cy="5140325"/>
            <a:chOff x="900113" y="969963"/>
            <a:chExt cx="7243762" cy="5140325"/>
          </a:xfrm>
        </p:grpSpPr>
        <p:grpSp>
          <p:nvGrpSpPr>
            <p:cNvPr id="33798" name="Group 20"/>
            <p:cNvGrpSpPr>
              <a:grpSpLocks/>
            </p:cNvGrpSpPr>
            <p:nvPr/>
          </p:nvGrpSpPr>
          <p:grpSpPr bwMode="auto">
            <a:xfrm>
              <a:off x="900113" y="969963"/>
              <a:ext cx="7221537" cy="5140325"/>
              <a:chOff x="304601" y="1599351"/>
              <a:chExt cx="7221319" cy="5141164"/>
            </a:xfrm>
          </p:grpSpPr>
          <p:sp>
            <p:nvSpPr>
              <p:cNvPr id="25" name="Pentagon 24"/>
              <p:cNvSpPr>
                <a:spLocks noChangeArrowheads="1"/>
              </p:cNvSpPr>
              <p:nvPr/>
            </p:nvSpPr>
            <p:spPr bwMode="auto">
              <a:xfrm>
                <a:off x="304601" y="1616817"/>
                <a:ext cx="2413510" cy="1297199"/>
              </a:xfrm>
              <a:prstGeom prst="homePlate">
                <a:avLst>
                  <a:gd name="adj" fmla="val 50002"/>
                </a:avLst>
              </a:prstGeom>
              <a:solidFill>
                <a:srgbClr val="10253F"/>
              </a:solidFill>
              <a:ln w="9525">
                <a:solidFill>
                  <a:srgbClr val="4A7EBB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3002294" y="2092673"/>
                <a:ext cx="4523626" cy="4448744"/>
                <a:chOff x="3002294" y="2092673"/>
                <a:chExt cx="4523626" cy="4448744"/>
              </a:xfrm>
              <a:solidFill>
                <a:srgbClr val="99CC00"/>
              </a:solidFill>
            </p:grpSpPr>
            <p:sp>
              <p:nvSpPr>
                <p:cNvPr id="33" name="Pentagon 32"/>
                <p:cNvSpPr/>
                <p:nvPr/>
              </p:nvSpPr>
              <p:spPr>
                <a:xfrm rot="16200000">
                  <a:off x="3242529" y="3700353"/>
                  <a:ext cx="745165" cy="1178236"/>
                </a:xfrm>
                <a:prstGeom prst="homePlate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4" name="Block Arc 33"/>
                <p:cNvSpPr/>
                <p:nvPr/>
              </p:nvSpPr>
              <p:spPr>
                <a:xfrm rot="15074852">
                  <a:off x="3039735" y="2055232"/>
                  <a:ext cx="4448744" cy="4523626"/>
                </a:xfrm>
                <a:prstGeom prst="blockArc">
                  <a:avLst>
                    <a:gd name="adj1" fmla="val 9168859"/>
                    <a:gd name="adj2" fmla="val 17074148"/>
                    <a:gd name="adj3" fmla="val 26934"/>
                  </a:avLst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3054810" y="1677751"/>
                <a:ext cx="4431574" cy="4947465"/>
                <a:chOff x="3054810" y="1677751"/>
                <a:chExt cx="4431574" cy="4947465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31" name="Block Arc 30"/>
                <p:cNvSpPr/>
                <p:nvPr/>
              </p:nvSpPr>
              <p:spPr>
                <a:xfrm rot="5162220">
                  <a:off x="2796864" y="1935697"/>
                  <a:ext cx="4947465" cy="4431574"/>
                </a:xfrm>
                <a:prstGeom prst="blockArc">
                  <a:avLst>
                    <a:gd name="adj1" fmla="val 10431446"/>
                    <a:gd name="adj2" fmla="val 19464563"/>
                    <a:gd name="adj3" fmla="val 27247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Pentagon 31"/>
                <p:cNvSpPr/>
                <p:nvPr/>
              </p:nvSpPr>
              <p:spPr>
                <a:xfrm rot="7964488">
                  <a:off x="5933112" y="5009233"/>
                  <a:ext cx="717505" cy="1210492"/>
                </a:xfrm>
                <a:prstGeom prst="homePlate">
                  <a:avLst/>
                </a:prstGeom>
                <a:solidFill>
                  <a:srgbClr val="376092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28" name="Chevron 27"/>
              <p:cNvSpPr>
                <a:spLocks noChangeArrowheads="1"/>
              </p:cNvSpPr>
              <p:nvPr/>
            </p:nvSpPr>
            <p:spPr bwMode="auto">
              <a:xfrm>
                <a:off x="2178762" y="1599351"/>
                <a:ext cx="3433452" cy="1332130"/>
              </a:xfrm>
              <a:prstGeom prst="chevron">
                <a:avLst>
                  <a:gd name="adj" fmla="val 49997"/>
                </a:avLst>
              </a:prstGeom>
              <a:solidFill>
                <a:srgbClr val="17375E"/>
              </a:solidFill>
              <a:ln w="57150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" name="Striped Right Arrow 28"/>
              <p:cNvSpPr>
                <a:spLocks/>
              </p:cNvSpPr>
              <p:nvPr/>
            </p:nvSpPr>
            <p:spPr bwMode="auto">
              <a:xfrm rot="10800000">
                <a:off x="1505330" y="6027612"/>
                <a:ext cx="3538910" cy="712903"/>
              </a:xfrm>
              <a:custGeom>
                <a:avLst/>
                <a:gdLst>
                  <a:gd name="T0" fmla="*/ 0 w 3538910"/>
                  <a:gd name="T1" fmla="*/ 178226 h 712903"/>
                  <a:gd name="T2" fmla="*/ 22278 w 3538910"/>
                  <a:gd name="T3" fmla="*/ 178226 h 712903"/>
                  <a:gd name="T4" fmla="*/ 22278 w 3538910"/>
                  <a:gd name="T5" fmla="*/ 534677 h 712903"/>
                  <a:gd name="T6" fmla="*/ 0 w 3538910"/>
                  <a:gd name="T7" fmla="*/ 534677 h 712903"/>
                  <a:gd name="T8" fmla="*/ 0 w 3538910"/>
                  <a:gd name="T9" fmla="*/ 178226 h 712903"/>
                  <a:gd name="T10" fmla="*/ 44556 w 3538910"/>
                  <a:gd name="T11" fmla="*/ 178226 h 712903"/>
                  <a:gd name="T12" fmla="*/ 89113 w 3538910"/>
                  <a:gd name="T13" fmla="*/ 178226 h 712903"/>
                  <a:gd name="T14" fmla="*/ 89113 w 3538910"/>
                  <a:gd name="T15" fmla="*/ 534677 h 712903"/>
                  <a:gd name="T16" fmla="*/ 44556 w 3538910"/>
                  <a:gd name="T17" fmla="*/ 534677 h 712903"/>
                  <a:gd name="T18" fmla="*/ 44556 w 3538910"/>
                  <a:gd name="T19" fmla="*/ 178226 h 712903"/>
                  <a:gd name="T20" fmla="*/ 111391 w 3538910"/>
                  <a:gd name="T21" fmla="*/ 178226 h 712903"/>
                  <a:gd name="T22" fmla="*/ 3182459 w 3538910"/>
                  <a:gd name="T23" fmla="*/ 178226 h 712903"/>
                  <a:gd name="T24" fmla="*/ 3182459 w 3538910"/>
                  <a:gd name="T25" fmla="*/ 0 h 712903"/>
                  <a:gd name="T26" fmla="*/ 3538910 w 3538910"/>
                  <a:gd name="T27" fmla="*/ 356452 h 712903"/>
                  <a:gd name="T28" fmla="*/ 3182459 w 3538910"/>
                  <a:gd name="T29" fmla="*/ 712903 h 712903"/>
                  <a:gd name="T30" fmla="*/ 3182459 w 3538910"/>
                  <a:gd name="T31" fmla="*/ 534677 h 712903"/>
                  <a:gd name="T32" fmla="*/ 111391 w 3538910"/>
                  <a:gd name="T33" fmla="*/ 534677 h 712903"/>
                  <a:gd name="T34" fmla="*/ 111391 w 3538910"/>
                  <a:gd name="T35" fmla="*/ 178226 h 7129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538910" h="712903">
                    <a:moveTo>
                      <a:pt x="0" y="178226"/>
                    </a:moveTo>
                    <a:lnTo>
                      <a:pt x="22278" y="178226"/>
                    </a:lnTo>
                    <a:lnTo>
                      <a:pt x="22278" y="534677"/>
                    </a:lnTo>
                    <a:lnTo>
                      <a:pt x="0" y="534677"/>
                    </a:lnTo>
                    <a:lnTo>
                      <a:pt x="0" y="178226"/>
                    </a:lnTo>
                    <a:close/>
                    <a:moveTo>
                      <a:pt x="44556" y="178226"/>
                    </a:moveTo>
                    <a:lnTo>
                      <a:pt x="89113" y="178226"/>
                    </a:lnTo>
                    <a:lnTo>
                      <a:pt x="89113" y="534677"/>
                    </a:lnTo>
                    <a:lnTo>
                      <a:pt x="44556" y="534677"/>
                    </a:lnTo>
                    <a:lnTo>
                      <a:pt x="44556" y="178226"/>
                    </a:lnTo>
                    <a:close/>
                    <a:moveTo>
                      <a:pt x="111391" y="178226"/>
                    </a:moveTo>
                    <a:lnTo>
                      <a:pt x="3182459" y="178226"/>
                    </a:lnTo>
                    <a:lnTo>
                      <a:pt x="3182459" y="0"/>
                    </a:lnTo>
                    <a:lnTo>
                      <a:pt x="3538910" y="356452"/>
                    </a:lnTo>
                    <a:lnTo>
                      <a:pt x="3182459" y="712903"/>
                    </a:lnTo>
                    <a:lnTo>
                      <a:pt x="3182459" y="534677"/>
                    </a:lnTo>
                    <a:lnTo>
                      <a:pt x="111391" y="534677"/>
                    </a:lnTo>
                    <a:lnTo>
                      <a:pt x="111391" y="178226"/>
                    </a:lnTo>
                    <a:close/>
                  </a:path>
                </a:pathLst>
              </a:custGeom>
              <a:solidFill>
                <a:srgbClr val="404040"/>
              </a:solidFill>
              <a:ln w="9525" cap="flat" cmpd="sng">
                <a:solidFill>
                  <a:srgbClr val="4A7EBB"/>
                </a:solidFill>
                <a:prstDash val="solid"/>
                <a:round/>
                <a:headEnd/>
                <a:tailEnd/>
              </a:ln>
              <a:effectLst>
                <a:outerShdw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endParaRPr lang="pt-BR"/>
              </a:p>
            </p:txBody>
          </p:sp>
          <p:sp>
            <p:nvSpPr>
              <p:cNvPr id="30" name="Chevron 29"/>
              <p:cNvSpPr>
                <a:spLocks noChangeArrowheads="1"/>
              </p:cNvSpPr>
              <p:nvPr/>
            </p:nvSpPr>
            <p:spPr bwMode="auto">
              <a:xfrm rot="-5400000">
                <a:off x="2750733" y="2709228"/>
                <a:ext cx="1729070" cy="1179637"/>
              </a:xfrm>
              <a:prstGeom prst="chevron">
                <a:avLst>
                  <a:gd name="adj" fmla="val 30537"/>
                </a:avLst>
              </a:prstGeom>
              <a:solidFill>
                <a:srgbClr val="8EB4E3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33799" name="TextBox 21"/>
            <p:cNvSpPr txBox="1">
              <a:spLocks noChangeArrowheads="1"/>
            </p:cNvSpPr>
            <p:nvPr/>
          </p:nvSpPr>
          <p:spPr bwMode="auto">
            <a:xfrm>
              <a:off x="1038349" y="1213744"/>
              <a:ext cx="156091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100" b="1">
                  <a:solidFill>
                    <a:schemeClr val="bg1"/>
                  </a:solidFill>
                  <a:latin typeface="Arial Rounded MT Bold" charset="0"/>
                </a:rPr>
                <a:t>Recursos Naturais</a:t>
              </a:r>
            </a:p>
          </p:txBody>
        </p:sp>
        <p:sp>
          <p:nvSpPr>
            <p:cNvPr id="33800" name="TextBox 22"/>
            <p:cNvSpPr txBox="1">
              <a:spLocks noChangeArrowheads="1"/>
            </p:cNvSpPr>
            <p:nvPr/>
          </p:nvSpPr>
          <p:spPr bwMode="auto">
            <a:xfrm>
              <a:off x="3500686" y="1256135"/>
              <a:ext cx="20509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 Rounded MT Bold" charset="0"/>
                </a:rPr>
                <a:t>Manufatura</a:t>
              </a:r>
            </a:p>
          </p:txBody>
        </p:sp>
        <p:sp>
          <p:nvSpPr>
            <p:cNvPr id="33801" name="TextBox 23"/>
            <p:cNvSpPr txBox="1">
              <a:spLocks noChangeArrowheads="1"/>
            </p:cNvSpPr>
            <p:nvPr/>
          </p:nvSpPr>
          <p:spPr bwMode="auto">
            <a:xfrm>
              <a:off x="6791325" y="3211513"/>
              <a:ext cx="135255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 Rounded MT Bold" charset="0"/>
                </a:rPr>
                <a:t>Uso /Consumo</a:t>
              </a:r>
            </a:p>
          </p:txBody>
        </p:sp>
        <p:sp>
          <p:nvSpPr>
            <p:cNvPr id="33802" name="TextBox 24"/>
            <p:cNvSpPr txBox="1">
              <a:spLocks noChangeArrowheads="1"/>
            </p:cNvSpPr>
            <p:nvPr/>
          </p:nvSpPr>
          <p:spPr bwMode="auto">
            <a:xfrm>
              <a:off x="2597150" y="5562600"/>
              <a:ext cx="26638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Arial Rounded MT Bold" charset="0"/>
                </a:rPr>
                <a:t>Fim de vida (rejeito)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83379" y="4670426"/>
              <a:ext cx="3331106" cy="6762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en-US" sz="1900" b="1">
                  <a:solidFill>
                    <a:srgbClr val="10253F"/>
                  </a:solidFill>
                  <a:latin typeface="Arial Rounded MT Bold" charset="0"/>
                </a:rPr>
                <a:t>Reuso / Recuperação / Reciclagem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21044" y="2078038"/>
              <a:ext cx="1188713" cy="1062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/>
              <a:r>
                <a:rPr lang="en-US" sz="2100" b="1">
                  <a:solidFill>
                    <a:srgbClr val="10253F"/>
                  </a:solidFill>
                  <a:latin typeface="Arial Rounded MT Bold" charset="0"/>
                </a:rPr>
                <a:t>Matéria prima / Energia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059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28688" y="2636838"/>
            <a:ext cx="7929562" cy="16557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pt-BR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00125" y="2638425"/>
            <a:ext cx="778668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endParaRPr lang="pt-BR" sz="20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marL="457200" indent="-457200"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pitchFamily="34" charset="0"/>
              </a:rPr>
              <a:t>PONTOS A AVANÇAR E </a:t>
            </a:r>
          </a:p>
          <a:p>
            <a:pPr marL="457200" indent="-457200"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pitchFamily="34" charset="0"/>
              </a:rPr>
              <a:t>PERSPECTIVAS PARA O FUTURO</a:t>
            </a:r>
          </a:p>
        </p:txBody>
      </p:sp>
      <p:sp>
        <p:nvSpPr>
          <p:cNvPr id="34820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8DF4DFC9-6DAC-4092-A7CF-D3803E64C812}" type="slidenum">
              <a:rPr lang="pt-BR"/>
              <a:pPr algn="l"/>
              <a:t>16</a:t>
            </a:fld>
            <a:endParaRPr lang="pt-BR"/>
          </a:p>
        </p:txBody>
      </p:sp>
      <p:pic>
        <p:nvPicPr>
          <p:cNvPr id="34821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B1C05EE7-97B4-4A01-BF25-676986DF955F}" type="slidenum">
              <a:rPr lang="pt-BR"/>
              <a:pPr algn="l"/>
              <a:t>17</a:t>
            </a:fld>
            <a:endParaRPr lang="pt-BR"/>
          </a:p>
        </p:txBody>
      </p:sp>
      <p:sp>
        <p:nvSpPr>
          <p:cNvPr id="19" name="Rectangle 1093"/>
          <p:cNvSpPr>
            <a:spLocks noGrp="1" noChangeArrowheads="1"/>
          </p:cNvSpPr>
          <p:nvPr>
            <p:ph type="title"/>
          </p:nvPr>
        </p:nvSpPr>
        <p:spPr>
          <a:xfrm>
            <a:off x="571500" y="115888"/>
            <a:ext cx="8572500" cy="777875"/>
          </a:xfrm>
        </p:spPr>
        <p:txBody>
          <a:bodyPr/>
          <a:lstStyle/>
          <a:p>
            <a:pPr marL="533400" indent="-533400" algn="l" eaLnBrk="1" hangingPunct="1">
              <a:buFont typeface="Wingdings" pitchFamily="2" charset="2"/>
              <a:buChar char="Ø"/>
            </a:pPr>
            <a:r>
              <a:rPr lang="pt-BR" sz="3100" b="1" smtClean="0">
                <a:solidFill>
                  <a:srgbClr val="000099"/>
                </a:solidFill>
                <a:latin typeface="Arial Narrow" pitchFamily="34" charset="0"/>
                <a:ea typeface="ＭＳ Ｐゴシック" pitchFamily="34" charset="-128"/>
                <a:cs typeface="Arial" pitchFamily="34" charset="0"/>
              </a:rPr>
              <a:t>Pontos a Avançar: Passos Iniciais</a:t>
            </a:r>
          </a:p>
        </p:txBody>
      </p:sp>
      <p:pic>
        <p:nvPicPr>
          <p:cNvPr id="35844" name="Picture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6"/>
          <p:cNvSpPr>
            <a:spLocks noChangeArrowheads="1"/>
          </p:cNvSpPr>
          <p:nvPr/>
        </p:nvSpPr>
        <p:spPr bwMode="auto">
          <a:xfrm>
            <a:off x="827088" y="1052513"/>
            <a:ext cx="4364037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500" b="1" u="sng">
                <a:solidFill>
                  <a:srgbClr val="000099"/>
                </a:solidFill>
                <a:latin typeface="Calibri" pitchFamily="34" charset="0"/>
              </a:rPr>
              <a:t>Universalizar</a:t>
            </a: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 coleta e destinação adequada.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120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Promover </a:t>
            </a:r>
            <a:r>
              <a:rPr lang="pt-BR" sz="2500" b="1" u="sng">
                <a:solidFill>
                  <a:srgbClr val="000099"/>
                </a:solidFill>
                <a:latin typeface="Calibri" pitchFamily="34" charset="0"/>
              </a:rPr>
              <a:t>Capacitação</a:t>
            </a: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 continuada.</a:t>
            </a:r>
          </a:p>
          <a:p>
            <a:pPr marL="342900" indent="-342900"/>
            <a:endParaRPr lang="pt-BR" sz="120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Fomentar ação integrada entre </a:t>
            </a:r>
            <a:r>
              <a:rPr lang="pt-BR" sz="2500" b="1" u="sng">
                <a:solidFill>
                  <a:srgbClr val="000099"/>
                </a:solidFill>
                <a:latin typeface="Calibri" pitchFamily="34" charset="0"/>
              </a:rPr>
              <a:t>Todos os Atores</a:t>
            </a:r>
            <a:r>
              <a:rPr lang="pt-BR" sz="2500" b="1">
                <a:solidFill>
                  <a:srgbClr val="000099"/>
                </a:solidFill>
                <a:latin typeface="Calibri" pitchFamily="34" charset="0"/>
              </a:rPr>
              <a:t>    </a:t>
            </a: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(resp. compartilhada).</a:t>
            </a:r>
            <a:endParaRPr lang="pt-BR" sz="120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/>
            <a:endParaRPr lang="pt-BR" sz="120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Estabelecer </a:t>
            </a:r>
            <a:r>
              <a:rPr lang="pt-BR" sz="2500" b="1" u="sng">
                <a:solidFill>
                  <a:srgbClr val="000099"/>
                </a:solidFill>
                <a:latin typeface="Calibri" pitchFamily="34" charset="0"/>
              </a:rPr>
              <a:t>Fontes de Recursos</a:t>
            </a: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 específicas.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120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Implementar atuação estratégica = </a:t>
            </a:r>
            <a:r>
              <a:rPr lang="pt-BR" sz="2500" b="1" u="sng">
                <a:solidFill>
                  <a:srgbClr val="000099"/>
                </a:solidFill>
                <a:latin typeface="Calibri" pitchFamily="34" charset="0"/>
              </a:rPr>
              <a:t>Planejamento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8875" y="1196975"/>
            <a:ext cx="4067175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855788"/>
            <a:ext cx="4103687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rcRect r="4050" b="4518"/>
          <a:stretch>
            <a:fillRect/>
          </a:stretch>
        </p:blipFill>
        <p:spPr bwMode="auto">
          <a:xfrm>
            <a:off x="4957763" y="2565400"/>
            <a:ext cx="40782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7125" y="3429000"/>
            <a:ext cx="40989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3800" y="1196975"/>
            <a:ext cx="39671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6A5F84F6-F721-43A4-A8AC-13C588D15193}" type="slidenum">
              <a:rPr lang="pt-BR"/>
              <a:pPr algn="l"/>
              <a:t>18</a:t>
            </a:fld>
            <a:endParaRPr lang="pt-BR"/>
          </a:p>
        </p:txBody>
      </p:sp>
      <p:sp>
        <p:nvSpPr>
          <p:cNvPr id="21" name="Retângulo 6"/>
          <p:cNvSpPr>
            <a:spLocks noChangeArrowheads="1"/>
          </p:cNvSpPr>
          <p:nvPr/>
        </p:nvSpPr>
        <p:spPr bwMode="auto">
          <a:xfrm>
            <a:off x="857250" y="1052513"/>
            <a:ext cx="5227638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Preservação dos Recursos Naturais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120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Desenvolvimento Econômico – Novos Setores e novos Negócios (Reciclagem, Recuperação, Valorização etc)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120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Proteção do Meio Ambiente e da Saúde Pública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120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Participação e Inclusão Social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120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Mitigação das Mudanças Climáticas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1200">
              <a:solidFill>
                <a:srgbClr val="000099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500">
                <a:solidFill>
                  <a:srgbClr val="000099"/>
                </a:solidFill>
                <a:latin typeface="Calibri" pitchFamily="34" charset="0"/>
              </a:rPr>
              <a:t>Soluções de longo prazo com viabilidade técnica e financeira</a:t>
            </a:r>
          </a:p>
        </p:txBody>
      </p:sp>
      <p:sp>
        <p:nvSpPr>
          <p:cNvPr id="36868" name="Retângulo 10"/>
          <p:cNvSpPr>
            <a:spLocks noGrp="1" noChangeArrowheads="1"/>
          </p:cNvSpPr>
          <p:nvPr>
            <p:ph type="title"/>
          </p:nvPr>
        </p:nvSpPr>
        <p:spPr>
          <a:xfrm>
            <a:off x="571500" y="115888"/>
            <a:ext cx="6880225" cy="601662"/>
          </a:xfrm>
          <a:noFill/>
        </p:spPr>
        <p:txBody>
          <a:bodyPr>
            <a:spAutoFit/>
          </a:bodyPr>
          <a:lstStyle/>
          <a:p>
            <a:r>
              <a:rPr lang="pt-BR" sz="3300" b="1" smtClean="0">
                <a:solidFill>
                  <a:srgbClr val="000099"/>
                </a:solidFill>
                <a:latin typeface="Arial Narrow" pitchFamily="34" charset="0"/>
                <a:ea typeface="ＭＳ Ｐゴシック" pitchFamily="34" charset="-128"/>
              </a:rPr>
              <a:t>Pilares para um PGIRS </a:t>
            </a:r>
            <a:r>
              <a:rPr lang="pt-BR" altLang="en-US" sz="3300" b="1" smtClean="0">
                <a:solidFill>
                  <a:srgbClr val="000099"/>
                </a:solidFill>
                <a:latin typeface="Arial Narrow" pitchFamily="34" charset="0"/>
                <a:ea typeface="ＭＳ Ｐゴシック" pitchFamily="34" charset="-128"/>
              </a:rPr>
              <a:t>“</a:t>
            </a:r>
            <a:r>
              <a:rPr lang="pt-BR" sz="3300" b="1" smtClean="0">
                <a:solidFill>
                  <a:srgbClr val="000099"/>
                </a:solidFill>
                <a:latin typeface="Arial Narrow" pitchFamily="34" charset="0"/>
                <a:ea typeface="ＭＳ Ｐゴシック" pitchFamily="34" charset="-128"/>
              </a:rPr>
              <a:t>Sustentável"</a:t>
            </a:r>
          </a:p>
        </p:txBody>
      </p:sp>
      <p:pic>
        <p:nvPicPr>
          <p:cNvPr id="16" name="Imagem 8" descr="plane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1844675"/>
            <a:ext cx="3051175" cy="39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m 3" descr="ppt 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1059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 anchor="t"/>
          <a:lstStyle/>
          <a:p>
            <a:fld id="{4441872B-2423-4ED4-8C9C-579DAB062424}" type="slidenum">
              <a:rPr lang="pt-BR"/>
              <a:pPr/>
              <a:t>19</a:t>
            </a:fld>
            <a:endParaRPr lang="pt-BR"/>
          </a:p>
        </p:txBody>
      </p:sp>
      <p:sp>
        <p:nvSpPr>
          <p:cNvPr id="43011" name="Retângulo 10"/>
          <p:cNvSpPr>
            <a:spLocks noChangeArrowheads="1"/>
          </p:cNvSpPr>
          <p:nvPr/>
        </p:nvSpPr>
        <p:spPr bwMode="auto">
          <a:xfrm>
            <a:off x="1571625" y="142875"/>
            <a:ext cx="4945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40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SOLUÇÃO TRÍADE</a:t>
            </a:r>
          </a:p>
        </p:txBody>
      </p:sp>
      <p:graphicFrame>
        <p:nvGraphicFramePr>
          <p:cNvPr id="13" name="Diagram 12"/>
          <p:cNvGraphicFramePr/>
          <p:nvPr/>
        </p:nvGraphicFramePr>
        <p:xfrm>
          <a:off x="3203848" y="1124744"/>
          <a:ext cx="67687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Circular Arrow 21"/>
          <p:cNvSpPr/>
          <p:nvPr/>
        </p:nvSpPr>
        <p:spPr>
          <a:xfrm rot="2836124">
            <a:off x="5166196" y="3423386"/>
            <a:ext cx="2630118" cy="3356997"/>
          </a:xfrm>
          <a:prstGeom prst="circularArrow">
            <a:avLst>
              <a:gd name="adj1" fmla="val 10980"/>
              <a:gd name="adj2" fmla="val 1118265"/>
              <a:gd name="adj3" fmla="val 4500000"/>
              <a:gd name="adj4" fmla="val 10800000"/>
              <a:gd name="adj5" fmla="val 1479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3" name="Striped Right Arrow 2"/>
          <p:cNvSpPr>
            <a:spLocks/>
          </p:cNvSpPr>
          <p:nvPr/>
        </p:nvSpPr>
        <p:spPr bwMode="auto">
          <a:xfrm rot="10800000">
            <a:off x="4284663" y="4652963"/>
            <a:ext cx="1079500" cy="1296987"/>
          </a:xfrm>
          <a:custGeom>
            <a:avLst/>
            <a:gdLst>
              <a:gd name="T0" fmla="*/ 0 w 1079500"/>
              <a:gd name="T1" fmla="*/ 324247 h 1296987"/>
              <a:gd name="T2" fmla="*/ 33734 w 1079500"/>
              <a:gd name="T3" fmla="*/ 324247 h 1296987"/>
              <a:gd name="T4" fmla="*/ 33734 w 1079500"/>
              <a:gd name="T5" fmla="*/ 972740 h 1296987"/>
              <a:gd name="T6" fmla="*/ 0 w 1079500"/>
              <a:gd name="T7" fmla="*/ 972740 h 1296987"/>
              <a:gd name="T8" fmla="*/ 0 w 1079500"/>
              <a:gd name="T9" fmla="*/ 324247 h 1296987"/>
              <a:gd name="T10" fmla="*/ 67469 w 1079500"/>
              <a:gd name="T11" fmla="*/ 324247 h 1296987"/>
              <a:gd name="T12" fmla="*/ 134938 w 1079500"/>
              <a:gd name="T13" fmla="*/ 324247 h 1296987"/>
              <a:gd name="T14" fmla="*/ 134938 w 1079500"/>
              <a:gd name="T15" fmla="*/ 972740 h 1296987"/>
              <a:gd name="T16" fmla="*/ 67469 w 1079500"/>
              <a:gd name="T17" fmla="*/ 972740 h 1296987"/>
              <a:gd name="T18" fmla="*/ 67469 w 1079500"/>
              <a:gd name="T19" fmla="*/ 324247 h 1296987"/>
              <a:gd name="T20" fmla="*/ 168672 w 1079500"/>
              <a:gd name="T21" fmla="*/ 324247 h 1296987"/>
              <a:gd name="T22" fmla="*/ 539750 w 1079500"/>
              <a:gd name="T23" fmla="*/ 324247 h 1296987"/>
              <a:gd name="T24" fmla="*/ 539750 w 1079500"/>
              <a:gd name="T25" fmla="*/ 0 h 1296987"/>
              <a:gd name="T26" fmla="*/ 1079500 w 1079500"/>
              <a:gd name="T27" fmla="*/ 648494 h 1296987"/>
              <a:gd name="T28" fmla="*/ 539750 w 1079500"/>
              <a:gd name="T29" fmla="*/ 1296987 h 1296987"/>
              <a:gd name="T30" fmla="*/ 539750 w 1079500"/>
              <a:gd name="T31" fmla="*/ 972740 h 1296987"/>
              <a:gd name="T32" fmla="*/ 168672 w 1079500"/>
              <a:gd name="T33" fmla="*/ 972740 h 1296987"/>
              <a:gd name="T34" fmla="*/ 168672 w 1079500"/>
              <a:gd name="T35" fmla="*/ 324247 h 129698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79500" h="1296987">
                <a:moveTo>
                  <a:pt x="0" y="324247"/>
                </a:moveTo>
                <a:lnTo>
                  <a:pt x="33734" y="324247"/>
                </a:lnTo>
                <a:lnTo>
                  <a:pt x="33734" y="972740"/>
                </a:lnTo>
                <a:lnTo>
                  <a:pt x="0" y="972740"/>
                </a:lnTo>
                <a:lnTo>
                  <a:pt x="0" y="324247"/>
                </a:lnTo>
                <a:close/>
                <a:moveTo>
                  <a:pt x="67469" y="324247"/>
                </a:moveTo>
                <a:lnTo>
                  <a:pt x="134938" y="324247"/>
                </a:lnTo>
                <a:lnTo>
                  <a:pt x="134938" y="972740"/>
                </a:lnTo>
                <a:lnTo>
                  <a:pt x="67469" y="972740"/>
                </a:lnTo>
                <a:lnTo>
                  <a:pt x="67469" y="324247"/>
                </a:lnTo>
                <a:close/>
                <a:moveTo>
                  <a:pt x="168672" y="324247"/>
                </a:moveTo>
                <a:lnTo>
                  <a:pt x="539750" y="324247"/>
                </a:lnTo>
                <a:lnTo>
                  <a:pt x="539750" y="0"/>
                </a:lnTo>
                <a:lnTo>
                  <a:pt x="1079500" y="648494"/>
                </a:lnTo>
                <a:lnTo>
                  <a:pt x="539750" y="1296987"/>
                </a:lnTo>
                <a:lnTo>
                  <a:pt x="539750" y="972740"/>
                </a:lnTo>
                <a:lnTo>
                  <a:pt x="168672" y="972740"/>
                </a:lnTo>
                <a:lnTo>
                  <a:pt x="168672" y="324247"/>
                </a:lnTo>
                <a:close/>
              </a:path>
            </a:pathLst>
          </a:custGeom>
          <a:solidFill>
            <a:srgbClr val="31859C"/>
          </a:solidFill>
          <a:ln w="9525" cap="flat" cmpd="sng">
            <a:solidFill>
              <a:srgbClr val="4F81BD"/>
            </a:solidFill>
            <a:prstDash val="solid"/>
            <a:round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pt-BR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042988" y="5013325"/>
            <a:ext cx="3132137" cy="673100"/>
            <a:chOff x="2093703" y="694231"/>
            <a:chExt cx="2730836" cy="673922"/>
          </a:xfrm>
        </p:grpSpPr>
        <p:sp>
          <p:nvSpPr>
            <p:cNvPr id="12" name="Rectangle 11"/>
            <p:cNvSpPr/>
            <p:nvPr/>
          </p:nvSpPr>
          <p:spPr>
            <a:xfrm>
              <a:off x="2093703" y="694231"/>
              <a:ext cx="2730836" cy="67392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2093703" y="694231"/>
              <a:ext cx="2730836" cy="673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050" tIns="19050" rIns="19050" bIns="19050" spcCol="127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>
                  <a:ln w="11430"/>
                  <a:solidFill>
                    <a:srgbClr val="000066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 Narrow"/>
                  <a:cs typeface="Arial Narrow"/>
                </a:rPr>
                <a:t>RESULTADO DE</a:t>
              </a:r>
            </a:p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>
                  <a:ln w="11430"/>
                  <a:solidFill>
                    <a:srgbClr val="000066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 Narrow"/>
                  <a:cs typeface="Arial Narrow"/>
                </a:rPr>
                <a:t>SUCESSO</a:t>
              </a:r>
            </a:p>
          </p:txBody>
        </p:sp>
      </p:grpSp>
      <p:grpSp>
        <p:nvGrpSpPr>
          <p:cNvPr id="37898" name="Group 14"/>
          <p:cNvGrpSpPr>
            <a:grpSpLocks/>
          </p:cNvGrpSpPr>
          <p:nvPr/>
        </p:nvGrpSpPr>
        <p:grpSpPr bwMode="auto">
          <a:xfrm>
            <a:off x="1295400" y="4941888"/>
            <a:ext cx="6589713" cy="1274762"/>
            <a:chOff x="2093703" y="92317"/>
            <a:chExt cx="5744894" cy="1275836"/>
          </a:xfrm>
        </p:grpSpPr>
        <p:sp>
          <p:nvSpPr>
            <p:cNvPr id="16" name="Rectangle 15"/>
            <p:cNvSpPr/>
            <p:nvPr/>
          </p:nvSpPr>
          <p:spPr>
            <a:xfrm>
              <a:off x="2093703" y="694486"/>
              <a:ext cx="2730589" cy="67366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5107761" y="92317"/>
              <a:ext cx="2730836" cy="6739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9050" tIns="19050" rIns="19050" bIns="19050" spcCol="127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>
                  <a:ln w="11430"/>
                  <a:solidFill>
                    <a:srgbClr val="000066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 Narrow"/>
                  <a:cs typeface="Arial Narrow"/>
                </a:rPr>
                <a:t>RECURSOS</a:t>
              </a:r>
            </a:p>
          </p:txBody>
        </p:sp>
      </p:grpSp>
      <p:pic>
        <p:nvPicPr>
          <p:cNvPr id="37899" name="Picture 1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7088" y="1773238"/>
            <a:ext cx="3427412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44016" y="3068960"/>
            <a:ext cx="9324528" cy="1800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pt-BR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charset="0"/>
                <a:cs typeface="Arial" charset="0"/>
              </a:rPr>
              <a:t>DESAFIOS E </a:t>
            </a:r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charset="0"/>
                <a:cs typeface="Arial" charset="0"/>
              </a:rPr>
              <a:t>PERSPECTIVAS </a:t>
            </a:r>
          </a:p>
          <a:p>
            <a:pPr algn="ctr" eaLnBrk="1" hangingPunct="1">
              <a:defRPr/>
            </a:pPr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charset="0"/>
                <a:cs typeface="Arial" charset="0"/>
              </a:rPr>
              <a:t>PARA O APERFEIÇOAMENTO </a:t>
            </a:r>
          </a:p>
          <a:p>
            <a:pPr algn="ctr" eaLnBrk="1" hangingPunct="1">
              <a:defRPr/>
            </a:pPr>
            <a:r>
              <a:rPr lang="pt-BR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charset="0"/>
                <a:cs typeface="Arial" charset="0"/>
              </a:rPr>
              <a:t>DA </a:t>
            </a:r>
            <a:r>
              <a:rPr lang="en-GB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Narrow" charset="0"/>
                <a:cs typeface="Arial" charset="0"/>
              </a:rPr>
              <a:t>GESTÃO DE RESÍDUOS</a:t>
            </a:r>
            <a:endParaRPr lang="en-GB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Narrow" charset="0"/>
              <a:cs typeface="Arial" charset="0"/>
            </a:endParaRPr>
          </a:p>
        </p:txBody>
      </p:sp>
      <p:pic>
        <p:nvPicPr>
          <p:cNvPr id="19458" name="Picture 1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88913"/>
            <a:ext cx="8351837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ço Reservado para Conteúdo 5"/>
          <p:cNvSpPr txBox="1">
            <a:spLocks/>
          </p:cNvSpPr>
          <p:nvPr/>
        </p:nvSpPr>
        <p:spPr>
          <a:xfrm>
            <a:off x="684213" y="5156200"/>
            <a:ext cx="8280400" cy="720725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200" b="1" kern="0" dirty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rPr>
              <a:t>Carlos RV Silva </a:t>
            </a:r>
            <a:r>
              <a:rPr lang="pt-BR" sz="3200" b="1" kern="0" dirty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rPr>
              <a:t>Filho</a:t>
            </a:r>
          </a:p>
        </p:txBody>
      </p:sp>
      <p:grpSp>
        <p:nvGrpSpPr>
          <p:cNvPr id="19460" name="Group 9"/>
          <p:cNvGrpSpPr>
            <a:grpSpLocks/>
          </p:cNvGrpSpPr>
          <p:nvPr/>
        </p:nvGrpSpPr>
        <p:grpSpPr bwMode="auto">
          <a:xfrm>
            <a:off x="2843213" y="5876925"/>
            <a:ext cx="3816350" cy="792163"/>
            <a:chOff x="2177031" y="5734002"/>
            <a:chExt cx="4274767" cy="1008112"/>
          </a:xfrm>
        </p:grpSpPr>
        <p:pic>
          <p:nvPicPr>
            <p:cNvPr id="19461" name="Picture 8" descr="logo abrelpe alt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77031" y="5734002"/>
              <a:ext cx="1748025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2" name="Picture 11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67732" y="5806010"/>
              <a:ext cx="2284066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8C5B93E3-D237-4E2A-8110-D913CA3A6FDD}" type="slidenum">
              <a:rPr lang="pt-BR"/>
              <a:pPr algn="l"/>
              <a:t>20</a:t>
            </a:fld>
            <a:endParaRPr lang="pt-BR"/>
          </a:p>
        </p:txBody>
      </p:sp>
      <p:pic>
        <p:nvPicPr>
          <p:cNvPr id="39939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800" y="836613"/>
            <a:ext cx="6296025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 rot="-1171570">
            <a:off x="6472238" y="4351338"/>
            <a:ext cx="2236787" cy="1482725"/>
            <a:chOff x="2915816" y="2276872"/>
            <a:chExt cx="3240360" cy="1872208"/>
          </a:xfrm>
        </p:grpSpPr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915816" y="2276872"/>
              <a:ext cx="3240360" cy="187220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39947" name="Picture 2" descr="IPLA_Identity_final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2453190"/>
              <a:ext cx="1427464" cy="1568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8" name="Picture 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87824" y="2420888"/>
              <a:ext cx="1477640" cy="1679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455613" y="-26988"/>
            <a:ext cx="7429500" cy="777876"/>
          </a:xfrm>
        </p:spPr>
        <p:txBody>
          <a:bodyPr/>
          <a:lstStyle/>
          <a:p>
            <a:pPr>
              <a:defRPr/>
            </a:pPr>
            <a:r>
              <a:rPr lang="pt-BR" sz="56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www.iswa2014.org</a:t>
            </a:r>
          </a:p>
        </p:txBody>
      </p:sp>
      <p:grpSp>
        <p:nvGrpSpPr>
          <p:cNvPr id="39942" name="Group 15"/>
          <p:cNvGrpSpPr>
            <a:grpSpLocks/>
          </p:cNvGrpSpPr>
          <p:nvPr/>
        </p:nvGrpSpPr>
        <p:grpSpPr bwMode="auto">
          <a:xfrm>
            <a:off x="2312988" y="5732463"/>
            <a:ext cx="4275137" cy="1009650"/>
            <a:chOff x="2177031" y="5734002"/>
            <a:chExt cx="4274767" cy="1008112"/>
          </a:xfrm>
        </p:grpSpPr>
        <p:pic>
          <p:nvPicPr>
            <p:cNvPr id="39944" name="Picture 8" descr="logo abrelpe alt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77031" y="5734002"/>
              <a:ext cx="1748025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5" name="Picture 17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67732" y="5806010"/>
              <a:ext cx="2284066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43" name="Rectangle 4"/>
          <p:cNvSpPr>
            <a:spLocks noChangeArrowheads="1"/>
          </p:cNvSpPr>
          <p:nvPr/>
        </p:nvSpPr>
        <p:spPr bwMode="auto">
          <a:xfrm>
            <a:off x="874713" y="5494338"/>
            <a:ext cx="1681162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rgbClr val="002060"/>
                </a:solidFill>
              </a:rPr>
              <a:t>Realização:</a:t>
            </a:r>
            <a:endParaRPr lang="en-US" sz="2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36D82A2F-911C-49C8-A43C-8813C1F4913A}" type="slidenum">
              <a:rPr lang="pt-BR"/>
              <a:pPr algn="l"/>
              <a:t>21</a:t>
            </a:fld>
            <a:endParaRPr lang="pt-BR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346075" y="1557338"/>
            <a:ext cx="6529388" cy="777875"/>
          </a:xfrm>
        </p:spPr>
        <p:txBody>
          <a:bodyPr/>
          <a:lstStyle/>
          <a:p>
            <a:pPr>
              <a:defRPr/>
            </a:pPr>
            <a:r>
              <a:rPr lang="pt-BR" sz="66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Obrigado!</a:t>
            </a:r>
          </a:p>
        </p:txBody>
      </p:sp>
      <p:pic>
        <p:nvPicPr>
          <p:cNvPr id="40964" name="Picture 1" descr="Grass Covered Eart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2638425"/>
            <a:ext cx="4968875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Espaço Reservado para Conteúdo 5"/>
          <p:cNvSpPr>
            <a:spLocks noGrp="1"/>
          </p:cNvSpPr>
          <p:nvPr>
            <p:ph sz="quarter" idx="1"/>
          </p:nvPr>
        </p:nvSpPr>
        <p:spPr>
          <a:xfrm>
            <a:off x="395288" y="2700338"/>
            <a:ext cx="6342062" cy="20002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b="1" smtClean="0">
                <a:solidFill>
                  <a:srgbClr val="002060"/>
                </a:solidFill>
                <a:ea typeface="ＭＳ Ｐゴシック" pitchFamily="34" charset="-128"/>
              </a:rPr>
              <a:t>Carlos R V Silva Filho</a:t>
            </a:r>
          </a:p>
          <a:p>
            <a:pPr algn="ctr">
              <a:buFont typeface="Wingdings" pitchFamily="2" charset="2"/>
              <a:buNone/>
            </a:pPr>
            <a:endParaRPr lang="en-US" sz="1500" smtClean="0">
              <a:solidFill>
                <a:srgbClr val="002060"/>
              </a:solidFill>
              <a:ea typeface="ＭＳ Ｐゴシック" pitchFamily="34" charset="-128"/>
            </a:endParaRPr>
          </a:p>
          <a:p>
            <a:pPr algn="ctr">
              <a:buFont typeface="Wingdings" pitchFamily="2" charset="2"/>
              <a:buNone/>
            </a:pPr>
            <a:r>
              <a:rPr lang="en-US" smtClean="0">
                <a:solidFill>
                  <a:srgbClr val="002060"/>
                </a:solidFill>
                <a:ea typeface="ＭＳ Ｐゴシック" pitchFamily="34" charset="-128"/>
              </a:rPr>
              <a:t>www.abrelpe.org.br</a:t>
            </a:r>
          </a:p>
        </p:txBody>
      </p:sp>
      <p:pic>
        <p:nvPicPr>
          <p:cNvPr id="40966" name="Picture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2075" y="4149725"/>
            <a:ext cx="8159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8375" y="4365625"/>
            <a:ext cx="7985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1725" y="1125538"/>
            <a:ext cx="14541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Diagram 29"/>
          <p:cNvGraphicFramePr/>
          <p:nvPr/>
        </p:nvGraphicFramePr>
        <p:xfrm>
          <a:off x="1331640" y="980728"/>
          <a:ext cx="655272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2" name="Picture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913" y="4365625"/>
            <a:ext cx="24923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35700" y="3284538"/>
            <a:ext cx="2921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6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063" y="68263"/>
            <a:ext cx="3240087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4213" y="215900"/>
            <a:ext cx="287496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8" descr="logo abrelpe al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1138" y="71438"/>
            <a:ext cx="12827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83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788024" y="4653136"/>
            <a:ext cx="4161234" cy="1918637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latin typeface="Arial Narrow" charset="0"/>
                <a:cs typeface="Arial" charset="0"/>
              </a:rPr>
              <a:t>O SETOR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latin typeface="Arial Narrow" charset="0"/>
                <a:cs typeface="Arial" charset="0"/>
              </a:rPr>
              <a:t>EM SÍNTESE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827588" y="2997200"/>
            <a:ext cx="4175125" cy="165576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 anchor="ctr"/>
          <a:lstStyle/>
          <a:p>
            <a:pPr>
              <a:spcBef>
                <a:spcPct val="50000"/>
              </a:spcBef>
              <a:defRPr/>
            </a:pPr>
            <a:endParaRPr lang="pt-BR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859338" y="3330575"/>
            <a:ext cx="4071937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pitchFamily="34" charset="0"/>
              </a:rPr>
              <a:t>Panorama dos</a:t>
            </a:r>
          </a:p>
          <a:p>
            <a:pPr marL="457200" indent="-457200"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Arial" pitchFamily="34" charset="0"/>
              </a:rPr>
              <a:t>Resíduos Sólidos</a:t>
            </a:r>
          </a:p>
        </p:txBody>
      </p:sp>
      <p:pic>
        <p:nvPicPr>
          <p:cNvPr id="21510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m 3" descr="ppt 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>
            <a:spLocks noChangeArrowheads="1"/>
          </p:cNvSpPr>
          <p:nvPr/>
        </p:nvSpPr>
        <p:spPr bwMode="auto">
          <a:xfrm>
            <a:off x="684213" y="3217863"/>
            <a:ext cx="259238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000" b="1">
                <a:solidFill>
                  <a:srgbClr val="17375E"/>
                </a:solidFill>
              </a:rPr>
              <a:t>Geração de RSU </a:t>
            </a:r>
          </a:p>
          <a:p>
            <a:pPr algn="ctr"/>
            <a:r>
              <a:rPr lang="pt-BR" sz="3000" b="1">
                <a:solidFill>
                  <a:srgbClr val="4F81BD"/>
                </a:solidFill>
              </a:rPr>
              <a:t>62,7 milhões</a:t>
            </a:r>
          </a:p>
          <a:p>
            <a:pPr algn="ctr"/>
            <a:r>
              <a:rPr lang="pt-BR" sz="3000" b="1">
                <a:solidFill>
                  <a:srgbClr val="4F81BD"/>
                </a:solidFill>
              </a:rPr>
              <a:t>t/ano</a:t>
            </a:r>
          </a:p>
        </p:txBody>
      </p:sp>
      <p:pic>
        <p:nvPicPr>
          <p:cNvPr id="22531" name="Picture 5" descr="overflowing-garbage-c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1196975"/>
            <a:ext cx="2663825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2"/>
          <p:cNvSpPr/>
          <p:nvPr/>
        </p:nvSpPr>
        <p:spPr>
          <a:xfrm>
            <a:off x="6299200" y="3146425"/>
            <a:ext cx="27368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srgbClr val="17375E"/>
                </a:solidFill>
                <a:latin typeface="Arial" charset="0"/>
                <a:ea typeface="ＭＳ Ｐゴシック" charset="0"/>
                <a:cs typeface="Arial" charset="0"/>
              </a:rPr>
              <a:t>Coleta de RSU</a:t>
            </a:r>
            <a:endParaRPr lang="pt-BR" sz="3000" b="1" dirty="0">
              <a:solidFill>
                <a:srgbClr val="90E345"/>
              </a:solidFill>
              <a:ea typeface="+mn-ea"/>
              <a:cs typeface="Arial" pitchFamily="34" charset="0"/>
            </a:endParaRPr>
          </a:p>
          <a:p>
            <a:pPr algn="ctr">
              <a:defRPr/>
            </a:pPr>
            <a:r>
              <a:rPr lang="pt-BR" sz="3000" b="1" dirty="0">
                <a:solidFill>
                  <a:srgbClr val="4F81BD"/>
                </a:solidFill>
                <a:ea typeface="+mn-ea"/>
                <a:cs typeface="Arial" pitchFamily="34" charset="0"/>
              </a:rPr>
              <a:t>56,5 milhões </a:t>
            </a:r>
            <a:r>
              <a:rPr lang="pt-BR" sz="3000" b="1" dirty="0" err="1">
                <a:solidFill>
                  <a:srgbClr val="4F81BD"/>
                </a:solidFill>
                <a:ea typeface="+mn-ea"/>
                <a:cs typeface="Arial" pitchFamily="34" charset="0"/>
              </a:rPr>
              <a:t>t</a:t>
            </a:r>
            <a:r>
              <a:rPr lang="pt-BR" sz="3000" b="1" dirty="0">
                <a:solidFill>
                  <a:srgbClr val="4F81BD"/>
                </a:solidFill>
                <a:ea typeface="+mn-ea"/>
                <a:cs typeface="Arial" pitchFamily="34" charset="0"/>
              </a:rPr>
              <a:t>/ano</a:t>
            </a:r>
          </a:p>
        </p:txBody>
      </p:sp>
      <p:sp>
        <p:nvSpPr>
          <p:cNvPr id="20" name="Retângulo 2"/>
          <p:cNvSpPr>
            <a:spLocks noChangeArrowheads="1"/>
          </p:cNvSpPr>
          <p:nvPr/>
        </p:nvSpPr>
        <p:spPr bwMode="auto">
          <a:xfrm>
            <a:off x="827088" y="5221288"/>
            <a:ext cx="80660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000" b="1">
                <a:solidFill>
                  <a:srgbClr val="17375E"/>
                </a:solidFill>
              </a:rPr>
              <a:t>Geração per capita</a:t>
            </a:r>
          </a:p>
          <a:p>
            <a:pPr algn="ctr"/>
            <a:r>
              <a:rPr lang="pt-BR" sz="3000" b="1">
                <a:solidFill>
                  <a:srgbClr val="4F81BD"/>
                </a:solidFill>
              </a:rPr>
              <a:t>1,049 kg/hab/dia</a:t>
            </a:r>
          </a:p>
        </p:txBody>
      </p:sp>
      <p:sp>
        <p:nvSpPr>
          <p:cNvPr id="22534" name="Espaço Reservado para Número de Slide 8"/>
          <p:cNvSpPr txBox="1">
            <a:spLocks/>
          </p:cNvSpPr>
          <p:nvPr/>
        </p:nvSpPr>
        <p:spPr bwMode="auto">
          <a:xfrm>
            <a:off x="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959F0722-D026-4079-92B8-D09F5DE8888B}" type="slidenum">
              <a:rPr lang="pt-BR" sz="1200">
                <a:solidFill>
                  <a:srgbClr val="898989"/>
                </a:solidFill>
                <a:latin typeface="Calibri" pitchFamily="34" charset="0"/>
              </a:rPr>
              <a:pPr/>
              <a:t>5</a:t>
            </a:fld>
            <a:endParaRPr lang="pt-BR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2535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88913"/>
            <a:ext cx="44656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2"/>
          <p:cNvSpPr/>
          <p:nvPr/>
        </p:nvSpPr>
        <p:spPr>
          <a:xfrm>
            <a:off x="4572000" y="44450"/>
            <a:ext cx="273685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300" dirty="0">
                <a:solidFill>
                  <a:schemeClr val="accent1"/>
                </a:solidFill>
                <a:latin typeface="Arial" charset="0"/>
                <a:ea typeface="ＭＳ Ｐゴシック" charset="0"/>
                <a:cs typeface="Arial" charset="0"/>
              </a:rPr>
              <a:t>2012</a:t>
            </a:r>
            <a:endParaRPr lang="pt-BR" sz="5300" dirty="0">
              <a:solidFill>
                <a:schemeClr val="accent1"/>
              </a:solidFill>
              <a:ea typeface="+mn-ea"/>
              <a:cs typeface="Arial" pitchFamily="34" charset="0"/>
            </a:endParaRPr>
          </a:p>
        </p:txBody>
      </p:sp>
      <p:pic>
        <p:nvPicPr>
          <p:cNvPr id="22537" name="Picture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116"/>
          <p:cNvSpPr>
            <a:spLocks noChangeArrowheads="1"/>
          </p:cNvSpPr>
          <p:nvPr/>
        </p:nvSpPr>
        <p:spPr bwMode="auto">
          <a:xfrm>
            <a:off x="536575" y="115888"/>
            <a:ext cx="69881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pt-BR" b="1">
                <a:solidFill>
                  <a:srgbClr val="000099"/>
                </a:solidFill>
                <a:latin typeface="Arial Narrow" pitchFamily="34" charset="0"/>
              </a:rPr>
              <a:t>PARTICIPAÇÃO DAS REGIÕES NO TOTAL DE RSU - 2012</a:t>
            </a:r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7113" y="981075"/>
            <a:ext cx="6481762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116"/>
          <p:cNvSpPr>
            <a:spLocks noChangeArrowheads="1"/>
          </p:cNvSpPr>
          <p:nvPr/>
        </p:nvSpPr>
        <p:spPr bwMode="auto">
          <a:xfrm>
            <a:off x="500063" y="279400"/>
            <a:ext cx="85725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 typeface="Wingdings" pitchFamily="2" charset="2"/>
              <a:buChar char="Ø"/>
            </a:pPr>
            <a:r>
              <a:rPr lang="pt-BR" b="1">
                <a:solidFill>
                  <a:srgbClr val="000099"/>
                </a:solidFill>
                <a:latin typeface="Arial Narrow" pitchFamily="34" charset="0"/>
              </a:rPr>
              <a:t>Geração de RSU no Brasil – 2003/2012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522413"/>
            <a:ext cx="83534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43213" y="817563"/>
            <a:ext cx="3730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/>
              <a:t>AUMENTO = 21%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50900" y="5661025"/>
            <a:ext cx="372110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b="1"/>
              <a:t>CRESCIMENTO POPULAÇÃO 2003-2012 = +9,65%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43438" y="5703888"/>
            <a:ext cx="295275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b="1"/>
              <a:t>VARIAÇÃO PIB PER CAPITA = +20,8%</a:t>
            </a:r>
          </a:p>
        </p:txBody>
      </p:sp>
      <p:pic>
        <p:nvPicPr>
          <p:cNvPr id="25607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116"/>
          <p:cNvSpPr>
            <a:spLocks noChangeArrowheads="1"/>
          </p:cNvSpPr>
          <p:nvPr/>
        </p:nvSpPr>
        <p:spPr bwMode="auto">
          <a:xfrm>
            <a:off x="571500" y="188913"/>
            <a:ext cx="70246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pt-BR" b="1">
                <a:solidFill>
                  <a:srgbClr val="000099"/>
                </a:solidFill>
                <a:latin typeface="Arial Narrow" pitchFamily="34" charset="0"/>
              </a:rPr>
              <a:t>DESTINAÇÃO DE RSU NO BRASIL – 2012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3335338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000" y="3644900"/>
            <a:ext cx="2921000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003800" y="1557338"/>
            <a:ext cx="2520950" cy="2376487"/>
            <a:chOff x="6729442" y="1428736"/>
            <a:chExt cx="2057400" cy="2057400"/>
          </a:xfrm>
        </p:grpSpPr>
        <p:sp>
          <p:nvSpPr>
            <p:cNvPr id="14" name="Oval 4"/>
            <p:cNvSpPr>
              <a:spLocks noChangeArrowheads="1"/>
            </p:cNvSpPr>
            <p:nvPr/>
          </p:nvSpPr>
          <p:spPr bwMode="auto">
            <a:xfrm>
              <a:off x="6729442" y="1428736"/>
              <a:ext cx="2057400" cy="2057400"/>
            </a:xfrm>
            <a:prstGeom prst="ellipse">
              <a:avLst/>
            </a:prstGeom>
            <a:gradFill rotWithShape="1">
              <a:gsLst>
                <a:gs pos="0">
                  <a:srgbClr val="770000"/>
                </a:gs>
                <a:gs pos="50000">
                  <a:srgbClr val="AD0000"/>
                </a:gs>
                <a:gs pos="100000">
                  <a:srgbClr val="CE0000"/>
                </a:gs>
              </a:gsLst>
              <a:lin ang="16200000" scaled="1"/>
            </a:gradFill>
            <a:ln>
              <a:noFill/>
            </a:ln>
            <a:effectLst>
              <a:outerShdw blurRad="63500" dist="165100" dir="5400000" sx="89999" sy="-19000" rotWithShape="0">
                <a:srgbClr val="000000">
                  <a:alpha val="10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lt1"/>
                  </a:solidFill>
                  <a:latin typeface="+mn-lt"/>
                  <a:ea typeface="+mn-ea"/>
                </a:rPr>
                <a:t>             </a:t>
              </a:r>
            </a:p>
          </p:txBody>
        </p:sp>
        <p:sp>
          <p:nvSpPr>
            <p:cNvPr id="15" name="TextBox 12"/>
            <p:cNvSpPr txBox="1"/>
            <p:nvPr/>
          </p:nvSpPr>
          <p:spPr>
            <a:xfrm>
              <a:off x="6785153" y="1714601"/>
              <a:ext cx="1931727" cy="1682203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23,7</a:t>
              </a:r>
            </a:p>
            <a:p>
              <a:pPr algn="ctr">
                <a:lnSpc>
                  <a:spcPct val="70000"/>
                </a:lnSpc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mi/ton</a:t>
              </a:r>
            </a:p>
            <a:p>
              <a:pPr algn="ctr">
                <a:lnSpc>
                  <a:spcPct val="70000"/>
                </a:lnSpc>
              </a:pPr>
              <a:endPara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42%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719263" y="3860800"/>
            <a:ext cx="1484312" cy="1555750"/>
            <a:chOff x="2195736" y="3645024"/>
            <a:chExt cx="1196752" cy="1196752"/>
          </a:xfrm>
        </p:grpSpPr>
        <p:pic>
          <p:nvPicPr>
            <p:cNvPr id="26637" name="Picture 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5736" y="3645024"/>
              <a:ext cx="1196752" cy="1196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2"/>
            <p:cNvSpPr txBox="1"/>
            <p:nvPr/>
          </p:nvSpPr>
          <p:spPr bwMode="auto">
            <a:xfrm>
              <a:off x="2340370" y="3932001"/>
              <a:ext cx="935643" cy="56051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/>
            <a:p>
              <a:pPr algn="ctr">
                <a:lnSpc>
                  <a:spcPct val="70000"/>
                </a:lnSpc>
              </a:pPr>
              <a:endParaRPr lang="en-US" sz="28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2800" b="1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4%</a:t>
              </a:r>
            </a:p>
          </p:txBody>
        </p:sp>
      </p:grpSp>
      <p:grpSp>
        <p:nvGrpSpPr>
          <p:cNvPr id="2" name="Grupo 5"/>
          <p:cNvGrpSpPr>
            <a:grpSpLocks/>
          </p:cNvGrpSpPr>
          <p:nvPr/>
        </p:nvGrpSpPr>
        <p:grpSpPr bwMode="auto">
          <a:xfrm>
            <a:off x="2555875" y="2133600"/>
            <a:ext cx="2879725" cy="2951163"/>
            <a:chOff x="6729442" y="1428736"/>
            <a:chExt cx="2057400" cy="2057400"/>
          </a:xfrm>
        </p:grpSpPr>
        <p:sp>
          <p:nvSpPr>
            <p:cNvPr id="10" name="Oval 4"/>
            <p:cNvSpPr/>
            <p:nvPr/>
          </p:nvSpPr>
          <p:spPr>
            <a:xfrm>
              <a:off x="6729442" y="1428736"/>
              <a:ext cx="2057400" cy="2057400"/>
            </a:xfrm>
            <a:prstGeom prst="ellipse">
              <a:avLst/>
            </a:prstGeom>
            <a:gradFill flip="none" rotWithShape="1">
              <a:gsLst>
                <a:gs pos="5000">
                  <a:srgbClr val="84D830"/>
                </a:gs>
                <a:gs pos="48000">
                  <a:srgbClr val="7BCF27"/>
                </a:gs>
                <a:gs pos="100000">
                  <a:srgbClr val="56901C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noFill/>
            </a:ln>
            <a:effectLst>
              <a:outerShdw blurRad="152400" dist="165100" dir="5400000" sx="90000" sy="-19000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/>
                <a:t>             </a:t>
              </a:r>
            </a:p>
          </p:txBody>
        </p:sp>
        <p:sp>
          <p:nvSpPr>
            <p:cNvPr id="11" name="TextBox 12"/>
            <p:cNvSpPr txBox="1"/>
            <p:nvPr/>
          </p:nvSpPr>
          <p:spPr>
            <a:xfrm>
              <a:off x="6889362" y="1779568"/>
              <a:ext cx="1743232" cy="1618030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32,8</a:t>
              </a:r>
            </a:p>
            <a:p>
              <a:pPr algn="ctr">
                <a:lnSpc>
                  <a:spcPct val="80000"/>
                </a:lnSpc>
              </a:pPr>
              <a:r>
                <a:rPr lang="en-US" sz="4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mi/ton</a:t>
              </a:r>
            </a:p>
            <a:p>
              <a:pPr algn="ctr">
                <a:lnSpc>
                  <a:spcPct val="80000"/>
                </a:lnSpc>
              </a:pPr>
              <a:endParaRPr lang="en-US" sz="4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58%</a:t>
              </a:r>
            </a:p>
          </p:txBody>
        </p:sp>
      </p:grpSp>
      <p:pic>
        <p:nvPicPr>
          <p:cNvPr id="26632" name="Picture 1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m 3" descr="ppt 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Espaço Reservado para Número de Slide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ABC0FE26-DA1A-4A4D-800E-70026A358686}" type="slidenum">
              <a:rPr lang="pt-BR"/>
              <a:pPr algn="l"/>
              <a:t>9</a:t>
            </a:fld>
            <a:endParaRPr lang="pt-BR"/>
          </a:p>
        </p:txBody>
      </p:sp>
      <p:pic>
        <p:nvPicPr>
          <p:cNvPr id="27651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4925" y="6308725"/>
            <a:ext cx="1454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116"/>
          <p:cNvSpPr>
            <a:spLocks noChangeArrowheads="1"/>
          </p:cNvSpPr>
          <p:nvPr/>
        </p:nvSpPr>
        <p:spPr bwMode="auto">
          <a:xfrm>
            <a:off x="571500" y="188913"/>
            <a:ext cx="7024688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pt-BR" b="1">
                <a:solidFill>
                  <a:srgbClr val="000099"/>
                </a:solidFill>
                <a:latin typeface="Arial Narrow" pitchFamily="34" charset="0"/>
              </a:rPr>
              <a:t>DESTINAÇÃO DE RSU POR REGIÃO – 2012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906241" y="1484784"/>
          <a:ext cx="822682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1897</TotalTime>
  <Words>397</Words>
  <Application>Microsoft Office PowerPoint</Application>
  <PresentationFormat>Apresentação na tela (4:3)</PresentationFormat>
  <Paragraphs>153</Paragraphs>
  <Slides>21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9" baseType="lpstr">
      <vt:lpstr>Arial</vt:lpstr>
      <vt:lpstr>ＭＳ Ｐゴシック</vt:lpstr>
      <vt:lpstr>Calibri</vt:lpstr>
      <vt:lpstr>Wingdings</vt:lpstr>
      <vt:lpstr>Arial Narrow</vt:lpstr>
      <vt:lpstr>ＭＳ Ｐゴシック</vt:lpstr>
      <vt:lpstr>Arial Rounded MT Bold</vt:lpstr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Pontos a Avançar: Passos Iniciais</vt:lpstr>
      <vt:lpstr>Pilares para um PGIRS “Sustentável"</vt:lpstr>
      <vt:lpstr>Slide 19</vt:lpstr>
      <vt:lpstr>www.iswa2014.org</vt:lpstr>
      <vt:lpstr>Obrigado!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fubico</dc:creator>
  <cp:lastModifiedBy>mandrea</cp:lastModifiedBy>
  <cp:revision>244</cp:revision>
  <dcterms:created xsi:type="dcterms:W3CDTF">2010-07-08T21:55:01Z</dcterms:created>
  <dcterms:modified xsi:type="dcterms:W3CDTF">2014-03-19T11:33:08Z</dcterms:modified>
</cp:coreProperties>
</file>