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/sJQB5/Ci/Dvks+Pdb7fSmk/Y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267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696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68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como acabei falando sobre a pandemia no YouTube, juntando a trajetória de escrever sobre vírus com a produção de vídeos online</a:t>
            </a:r>
            <a:endParaRPr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43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 viés de consumo de informação em redes sociais é ainda mais acentuado em jovens. E quanto mais voltado para redes sociais, mais dependente de algoritmos é esse consumo de informação. Isso quer dizer que precisamos tentar chegar mais ativamente no público.</a:t>
            </a:r>
            <a:endParaRPr/>
          </a:p>
        </p:txBody>
      </p:sp>
      <p:sp>
        <p:nvSpPr>
          <p:cNvPr id="102" name="Google Shape;10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19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Aqui começa a conversa sobre como essa trajetória se relaciona com a forma como os brasileiros se informam e como confiam na ciência, para dialogar com os resultados do SOSI.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Como mudou a forma como nos informamos. Consumimos mais informação em redes sociais, mas confiamos menos no que consumimos. De qualquer forma, ainda preferimos informação vinda de pessoas, não só de instituições. É onde quem faz pesquisa pode ser mais ouvido.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59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4511b31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e4511b31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 viés de consumo de informação em redes sociais é ainda mais acentuado em jovens. E quanto mais voltado para redes sociais, mais dependente de algoritmos é esse consumo de informação. Isso quer dizer que precisamos tentar chegar mais ativamente no público. Aqui nos falta o Tik Tok.</a:t>
            </a:r>
            <a:endParaRPr/>
          </a:p>
        </p:txBody>
      </p:sp>
      <p:sp>
        <p:nvSpPr>
          <p:cNvPr id="127" name="Google Shape;127;g1e4511b316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24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Aqui vem a parte mais voltada para quem faz pesquisa, para demonstrar que cientistas ainda são muito reconhecidos pelo público como figuras de confiança. E o trabalho que precisamos fazer para que sejamos ouvidos. O que casa muito com os 92% de entrevistados dizendo que querem ouvir mais os cientistas.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Índice de Confiança corresponde ao cálculo da diferença entre as porcentagens de aprovação (mais confiança) e de reprovação (menos confiança), que são obtidas nas duas questões, dividindo-se, ainda, esse resultado, pela soma desses dois valores. Isso fornece um índice que varia entre - 1 (nenhuma confiança) e + 1 (confiança absoluta). IC = (A – R)/(A + R); -1 ≤ IC ≤ 1 Em que A = porcentagem de aprovação (mais confiança) e R = porcentagem de reprovação (menos confiança)</a:t>
            </a:r>
            <a:endParaRPr/>
          </a:p>
        </p:txBody>
      </p:sp>
      <p:sp>
        <p:nvSpPr>
          <p:cNvPr id="135" name="Google Shape;13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13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4511b316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e4511b316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Aqui vem a parte mais voltada para quem faz pesquisa, para demonstrar que cientistas ainda são muito reconhecidos pelo público como figuras de confiança. E o trabalho que precisamos fazer para que sejamos ouvidos. O que casa muito com os 92% de entrevistados dizendo que querem ouvir mais os cientistas.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Índice de Confiança corresponde ao cálculo da diferença entre as porcentagens de aprovação (mais confiança) e de reprovação (menos confiança), que são obtidas nas duas questões, dividindo-se, ainda, esse resultado, pela soma desses dois valores. Isso fornece um índice que varia entre - 1 (nenhuma confiança) e + 1 (confiança absoluta). IC = (A – R)/(A + R); -1 ≤ IC ≤ 1 Em que A = porcentagem de aprovação (mais confiança) e R = porcentagem de reprovação (menos confiança)</a:t>
            </a:r>
            <a:endParaRPr/>
          </a:p>
        </p:txBody>
      </p:sp>
      <p:sp>
        <p:nvSpPr>
          <p:cNvPr id="148" name="Google Shape;148;g1e4511b316c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604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Mesmo se você não soubesse o que se passou em 2020, poderia extrapolar muito sobre o artigo com o maior impacto em métricas alternativas (mídia, compartilhamento, etc.) desse ano.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Precisamos levar a pesquisa para esses meios, para ter mais impacto profissional e suporte do grande público que paga pela pesquisa.s</a:t>
            </a:r>
            <a:endParaRPr/>
          </a:p>
        </p:txBody>
      </p:sp>
      <p:sp>
        <p:nvSpPr>
          <p:cNvPr id="156" name="Google Shape;15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15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4511b316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4511b316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Mesmo se você não soubesse o que se passou em 2020, poderia extrapolar muito sobre o artigo com o maior impacto em métricas alternativas (mídia, compartilhamento, etc.) desse ano.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Precisamos levar a pesquisa para esses meios, para ter mais impacto profissional e suporte do grande público que paga pela pesquisa.s</a:t>
            </a:r>
            <a:endParaRPr/>
          </a:p>
        </p:txBody>
      </p:sp>
      <p:sp>
        <p:nvSpPr>
          <p:cNvPr id="165" name="Google Shape;165;g1e4511b316c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1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-911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838200" y="0"/>
            <a:ext cx="7772400" cy="239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Nerdologia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" y="5089585"/>
            <a:ext cx="9144000" cy="245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Atila Iamarino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@oatila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youtube.com/atilaiamarino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5143" y="887061"/>
            <a:ext cx="8914190" cy="29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n-US" sz="4800" b="1">
                <a:latin typeface="Corbel"/>
                <a:ea typeface="Corbel"/>
                <a:cs typeface="Corbel"/>
                <a:sym typeface="Corbel"/>
              </a:rPr>
              <a:t>Percepção Pública da Ciência</a:t>
            </a:r>
            <a:r>
              <a:rPr lang="en-US" sz="4800"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4800">
                <a:latin typeface="Corbel"/>
                <a:ea typeface="Corbel"/>
                <a:cs typeface="Corbel"/>
                <a:sym typeface="Corbel"/>
              </a:rPr>
            </a:b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Onde e como podemos fazer mais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457200" y="313420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Obrigado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457200" y="-911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Do texto ao vídeo</a:t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2534008" y="6465796"/>
            <a:ext cx="4153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https://www.youtube.com/c/AtilaIamarino</a:t>
            </a:r>
            <a:endParaRPr sz="1400">
              <a:solidFill>
                <a:srgbClr val="59595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369" y="875396"/>
            <a:ext cx="6667262" cy="5667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457200" y="-911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Preferências de mídia</a:t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0" y="64680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Reuters Institute Digital News Report 2017</a:t>
            </a:r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96200" y="5964725"/>
            <a:ext cx="806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Mais jovens estão mais sujeitos à </a:t>
            </a: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curadoria por algoritmos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10" y="820056"/>
            <a:ext cx="8951586" cy="504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 l="9812"/>
          <a:stretch/>
        </p:blipFill>
        <p:spPr>
          <a:xfrm>
            <a:off x="4800743" y="1989442"/>
            <a:ext cx="876162" cy="14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647700" y="5438775"/>
            <a:ext cx="17907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Online e Redes sociais</a:t>
            </a:r>
            <a:endParaRPr sz="13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2438400" y="5438775"/>
            <a:ext cx="15240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Redes sociais</a:t>
            </a:r>
            <a:endParaRPr sz="13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5676900" y="5438775"/>
            <a:ext cx="17907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Meio Impresso</a:t>
            </a:r>
            <a:endParaRPr sz="13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293100" y="0"/>
            <a:ext cx="87558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en-US"/>
              <a:t>Como o Brasil consome notícias</a:t>
            </a:r>
            <a:endParaRPr sz="4000"/>
          </a:p>
        </p:txBody>
      </p:sp>
      <p:sp>
        <p:nvSpPr>
          <p:cNvPr id="118" name="Google Shape;118;p5"/>
          <p:cNvSpPr/>
          <p:nvPr/>
        </p:nvSpPr>
        <p:spPr>
          <a:xfrm>
            <a:off x="-1" y="6514194"/>
            <a:ext cx="9144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Reuters Institute Digital News Report 202</a:t>
            </a:r>
            <a:r>
              <a:rPr lang="en-US" sz="1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75" y="1001475"/>
            <a:ext cx="5453199" cy="2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5"/>
          <p:cNvGrpSpPr/>
          <p:nvPr/>
        </p:nvGrpSpPr>
        <p:grpSpPr>
          <a:xfrm>
            <a:off x="5686646" y="736996"/>
            <a:ext cx="3181457" cy="2996902"/>
            <a:chOff x="6041725" y="756025"/>
            <a:chExt cx="2940349" cy="2828600"/>
          </a:xfrm>
        </p:grpSpPr>
        <p:pic>
          <p:nvPicPr>
            <p:cNvPr id="121" name="Google Shape;121;p5"/>
            <p:cNvPicPr preferRelativeResize="0"/>
            <p:nvPr/>
          </p:nvPicPr>
          <p:blipFill rotWithShape="1">
            <a:blip r:embed="rId4">
              <a:alphaModFix/>
            </a:blip>
            <a:srcRect l="81514"/>
            <a:stretch/>
          </p:blipFill>
          <p:spPr>
            <a:xfrm>
              <a:off x="8069775" y="756025"/>
              <a:ext cx="912299" cy="28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4">
              <a:alphaModFix/>
            </a:blip>
            <a:srcRect r="58906"/>
            <a:stretch/>
          </p:blipFill>
          <p:spPr>
            <a:xfrm>
              <a:off x="6041725" y="756025"/>
              <a:ext cx="2028051" cy="28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5"/>
          <p:cNvSpPr/>
          <p:nvPr/>
        </p:nvSpPr>
        <p:spPr>
          <a:xfrm>
            <a:off x="293093" y="3795100"/>
            <a:ext cx="8355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 entre os maiores consumidores de: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Notícias em vídeo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Jornalistas e comentaristas específicos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Opinião pessoal com a notícia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Notícias alinhadas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Notícias compartilhadas em grupos de WhatsApp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4511b316c_0_0"/>
          <p:cNvSpPr txBox="1"/>
          <p:nvPr/>
        </p:nvSpPr>
        <p:spPr>
          <a:xfrm>
            <a:off x="204750" y="111750"/>
            <a:ext cx="87345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Consumo de ciência entre jovens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a 24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 anos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e4511b316c_0_0"/>
          <p:cNvSpPr/>
          <p:nvPr/>
        </p:nvSpPr>
        <p:spPr>
          <a:xfrm>
            <a:off x="0" y="6406750"/>
            <a:ext cx="914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 que os jovens brasileiros pensam sobre C&amp;T? - Instituto Nacional de Ciência e Tecnologia em Comunicação Pública da Ciência e Tecnologia (INCT-CPCT), 2019</a:t>
            </a:r>
            <a:endParaRPr/>
          </a:p>
        </p:txBody>
      </p:sp>
      <p:pic>
        <p:nvPicPr>
          <p:cNvPr id="131" name="Google Shape;131;g1e4511b316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274" y="1553960"/>
            <a:ext cx="8242750" cy="466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457200" y="-911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Nossa desinformação é diferente</a:t>
            </a:r>
            <a:endParaRPr/>
          </a:p>
        </p:txBody>
      </p:sp>
      <p:cxnSp>
        <p:nvCxnSpPr>
          <p:cNvPr id="138" name="Google Shape;138;p11"/>
          <p:cNvCxnSpPr/>
          <p:nvPr/>
        </p:nvCxnSpPr>
        <p:spPr>
          <a:xfrm rot="10800000">
            <a:off x="2925225" y="2624250"/>
            <a:ext cx="0" cy="29190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1"/>
          <p:cNvCxnSpPr/>
          <p:nvPr/>
        </p:nvCxnSpPr>
        <p:spPr>
          <a:xfrm>
            <a:off x="6419850" y="2647950"/>
            <a:ext cx="47700" cy="30765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11"/>
          <p:cNvSpPr/>
          <p:nvPr/>
        </p:nvSpPr>
        <p:spPr>
          <a:xfrm>
            <a:off x="2214600" y="1819025"/>
            <a:ext cx="47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Instituições e figuras públicas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3266020" y="5714988"/>
            <a:ext cx="2516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218020" y="3388413"/>
            <a:ext cx="2516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6514045" y="3388413"/>
            <a:ext cx="2516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3414183" y="3512238"/>
            <a:ext cx="2516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Desconfiança das vacinas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4511b316c_0_23"/>
          <p:cNvSpPr/>
          <p:nvPr/>
        </p:nvSpPr>
        <p:spPr>
          <a:xfrm>
            <a:off x="-1" y="6263181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Relatório Analítico da Pesquisa Percepção Pública da C&amp;T no Brasil. Brasília: Centro de Gestão e Estudos Estratégicos, 2019</a:t>
            </a:r>
            <a:endParaRPr/>
          </a:p>
        </p:txBody>
      </p:sp>
      <p:sp>
        <p:nvSpPr>
          <p:cNvPr id="151" name="Google Shape;151;g1e4511b316c_0_23"/>
          <p:cNvSpPr txBox="1">
            <a:spLocks noGrp="1"/>
          </p:cNvSpPr>
          <p:nvPr>
            <p:ph type="title"/>
          </p:nvPr>
        </p:nvSpPr>
        <p:spPr>
          <a:xfrm>
            <a:off x="457200" y="-911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Quem provoca menos desconfiança</a:t>
            </a:r>
            <a:endParaRPr/>
          </a:p>
        </p:txBody>
      </p:sp>
      <p:pic>
        <p:nvPicPr>
          <p:cNvPr id="152" name="Google Shape;152;g1e4511b316c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75" y="1405412"/>
            <a:ext cx="9040976" cy="404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457200" y="-911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NASA</a:t>
            </a: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-4" y="6219825"/>
            <a:ext cx="91440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https://blogs.nasa.gov/drthomasz/2019/09/03/the-science-of-social-media-strategy/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https://www.vox.com/recode/2022/11/16/23460515/artemis-1-nasa-astronauts-social-media-influencers-twitter</a:t>
            </a:r>
            <a:endParaRPr sz="13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394193" y="1871050"/>
            <a:ext cx="8355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da agência mais bem sucedida: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profissionais dedicados a +700 perfis em 14 plataformas de redes sociais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+200M de seguidores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Treinamento e estratégia para profissionais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Interações com celebridades, filmes e séries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Desafios com o público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 humor e linguagem acessível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Comunidades construídas, mantidas e partilhadas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675" y="347050"/>
            <a:ext cx="3048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4511b316c_0_38"/>
          <p:cNvSpPr txBox="1">
            <a:spLocks noGrp="1"/>
          </p:cNvSpPr>
          <p:nvPr>
            <p:ph type="title"/>
          </p:nvPr>
        </p:nvSpPr>
        <p:spPr>
          <a:xfrm>
            <a:off x="457200" y="-1673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Estratégia institucional e de carreira</a:t>
            </a:r>
            <a:endParaRPr/>
          </a:p>
        </p:txBody>
      </p:sp>
      <p:pic>
        <p:nvPicPr>
          <p:cNvPr id="168" name="Google Shape;168;g1e4511b316c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75" y="924624"/>
            <a:ext cx="7668103" cy="56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e4511b316c_0_38"/>
          <p:cNvSpPr/>
          <p:nvPr/>
        </p:nvSpPr>
        <p:spPr>
          <a:xfrm>
            <a:off x="3266131" y="6550223"/>
            <a:ext cx="261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http://www.altmetric.com/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869</Words>
  <Application>Microsoft Office PowerPoint</Application>
  <PresentationFormat>Apresentação na tela (4:3)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Calibri</vt:lpstr>
      <vt:lpstr>Bookman Old Style</vt:lpstr>
      <vt:lpstr>Corbel</vt:lpstr>
      <vt:lpstr>Arial</vt:lpstr>
      <vt:lpstr>Office Theme</vt:lpstr>
      <vt:lpstr>Percepção Pública da Ciência Onde e como podemos fazer mais</vt:lpstr>
      <vt:lpstr>Do texto ao vídeo</vt:lpstr>
      <vt:lpstr>Preferências de mídia</vt:lpstr>
      <vt:lpstr>Como o Brasil consome notícias</vt:lpstr>
      <vt:lpstr>Apresentação do PowerPoint</vt:lpstr>
      <vt:lpstr>Nossa desinformação é diferente</vt:lpstr>
      <vt:lpstr>Quem provoca menos desconfiança</vt:lpstr>
      <vt:lpstr>NASA</vt:lpstr>
      <vt:lpstr>Estratégia institucional e de carreira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Percepção Pública da Ciência Onde e como podemos fazer mais</dc:title>
  <dc:creator>Atila Iamarino</dc:creator>
  <cp:lastModifiedBy>Itamar da Silva Melchior Júnior</cp:lastModifiedBy>
  <cp:revision>1</cp:revision>
  <dcterms:created xsi:type="dcterms:W3CDTF">2014-04-29T22:27:43Z</dcterms:created>
  <dcterms:modified xsi:type="dcterms:W3CDTF">2023-06-28T12:47:04Z</dcterms:modified>
</cp:coreProperties>
</file>