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6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72" r:id="rId2"/>
    <p:sldId id="373" r:id="rId3"/>
    <p:sldId id="453" r:id="rId4"/>
    <p:sldId id="546" r:id="rId5"/>
    <p:sldId id="547" r:id="rId6"/>
    <p:sldId id="438" r:id="rId7"/>
    <p:sldId id="437" r:id="rId8"/>
    <p:sldId id="436" r:id="rId9"/>
    <p:sldId id="410" r:id="rId10"/>
    <p:sldId id="440" r:id="rId11"/>
    <p:sldId id="412" r:id="rId12"/>
    <p:sldId id="413" r:id="rId13"/>
    <p:sldId id="414" r:id="rId14"/>
    <p:sldId id="415" r:id="rId15"/>
    <p:sldId id="544" r:id="rId16"/>
    <p:sldId id="533" r:id="rId17"/>
    <p:sldId id="534" r:id="rId18"/>
    <p:sldId id="535" r:id="rId19"/>
    <p:sldId id="536" r:id="rId20"/>
    <p:sldId id="537" r:id="rId21"/>
    <p:sldId id="538" r:id="rId22"/>
    <p:sldId id="539" r:id="rId23"/>
    <p:sldId id="540" r:id="rId24"/>
    <p:sldId id="541" r:id="rId25"/>
    <p:sldId id="542" r:id="rId26"/>
    <p:sldId id="545" r:id="rId27"/>
    <p:sldId id="338" r:id="rId28"/>
  </p:sldIdLst>
  <p:sldSz cx="12192000" cy="6858000"/>
  <p:notesSz cx="6799263" cy="992981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ago Vasconcellos Barral Ferreira" initials="TVBF" lastIdx="1" clrIdx="0">
    <p:extLst>
      <p:ext uri="{19B8F6BF-5375-455C-9EA6-DF929625EA0E}">
        <p15:presenceInfo xmlns:p15="http://schemas.microsoft.com/office/powerpoint/2012/main" userId="S-1-5-21-4176887458-275132432-2095161632-119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115"/>
    <a:srgbClr val="00B050"/>
    <a:srgbClr val="1E294E"/>
    <a:srgbClr val="FFFFFF"/>
    <a:srgbClr val="F2F2F2"/>
    <a:srgbClr val="1C2A57"/>
    <a:srgbClr val="7F7F7F"/>
    <a:srgbClr val="275C6A"/>
    <a:srgbClr val="C25112"/>
    <a:srgbClr val="448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2897" autoAdjust="0"/>
  </p:normalViewPr>
  <p:slideViewPr>
    <p:cSldViewPr snapToGrid="0">
      <p:cViewPr varScale="1">
        <p:scale>
          <a:sx n="68" d="100"/>
          <a:sy n="68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[Dashboard MMGD.xlsx]Pot!PotGeral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r>
              <a:rPr lang="pt-BR" dirty="0" smtClean="0"/>
              <a:t>Capacidade</a:t>
            </a:r>
            <a:r>
              <a:rPr lang="pt-BR" baseline="0" dirty="0" smtClean="0"/>
              <a:t> Acumulada (kW)</a:t>
            </a:r>
            <a:endParaRPr lang="pt-B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Pot!$B$1:$B$2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Pot!$A$3:$A$10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Pot!$B$3:$B$10</c:f>
              <c:numCache>
                <c:formatCode>#,##0</c:formatCode>
                <c:ptCount val="7"/>
                <c:pt idx="0">
                  <c:v>1891.0999999999997</c:v>
                </c:pt>
                <c:pt idx="1">
                  <c:v>4391.58</c:v>
                </c:pt>
                <c:pt idx="2">
                  <c:v>14227.699999999999</c:v>
                </c:pt>
                <c:pt idx="3">
                  <c:v>68502.939999999871</c:v>
                </c:pt>
                <c:pt idx="4">
                  <c:v>195079.66999999632</c:v>
                </c:pt>
                <c:pt idx="5">
                  <c:v>587514.09000000812</c:v>
                </c:pt>
                <c:pt idx="6">
                  <c:v>921132.37000002014</c:v>
                </c:pt>
              </c:numCache>
            </c:numRef>
          </c:val>
        </c:ser>
        <c:ser>
          <c:idx val="1"/>
          <c:order val="1"/>
          <c:tx>
            <c:strRef>
              <c:f>Pot!$C$1:$C$2</c:f>
              <c:strCache>
                <c:ptCount val="1"/>
                <c:pt idx="0">
                  <c:v>CGH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Pot!$A$3:$A$10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Pot!$C$3:$C$10</c:f>
              <c:numCache>
                <c:formatCode>#,##0</c:formatCode>
                <c:ptCount val="7"/>
                <c:pt idx="0">
                  <c:v>0</c:v>
                </c:pt>
                <c:pt idx="1">
                  <c:v>825</c:v>
                </c:pt>
                <c:pt idx="2">
                  <c:v>834</c:v>
                </c:pt>
                <c:pt idx="3">
                  <c:v>5480.5</c:v>
                </c:pt>
                <c:pt idx="4">
                  <c:v>42483.7</c:v>
                </c:pt>
                <c:pt idx="5">
                  <c:v>62047.079999999994</c:v>
                </c:pt>
                <c:pt idx="6">
                  <c:v>85992.599999999991</c:v>
                </c:pt>
              </c:numCache>
            </c:numRef>
          </c:val>
        </c:ser>
        <c:ser>
          <c:idx val="2"/>
          <c:order val="2"/>
          <c:tx>
            <c:strRef>
              <c:f>Pot!$D$1:$D$2</c:f>
              <c:strCache>
                <c:ptCount val="1"/>
                <c:pt idx="0">
                  <c:v>Termelétrica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Pot!$A$3:$A$10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Pot!$D$3:$D$10</c:f>
              <c:numCache>
                <c:formatCode>#,##0</c:formatCode>
                <c:ptCount val="7"/>
                <c:pt idx="0">
                  <c:v>0</c:v>
                </c:pt>
                <c:pt idx="1">
                  <c:v>110</c:v>
                </c:pt>
                <c:pt idx="2">
                  <c:v>2243.6600000000003</c:v>
                </c:pt>
                <c:pt idx="3">
                  <c:v>12692.48</c:v>
                </c:pt>
                <c:pt idx="4">
                  <c:v>24823.480000000003</c:v>
                </c:pt>
                <c:pt idx="5">
                  <c:v>40141.98000000001</c:v>
                </c:pt>
                <c:pt idx="6">
                  <c:v>46338.860000000008</c:v>
                </c:pt>
              </c:numCache>
            </c:numRef>
          </c:val>
        </c:ser>
        <c:ser>
          <c:idx val="3"/>
          <c:order val="3"/>
          <c:tx>
            <c:strRef>
              <c:f>Pot!$E$1:$E$2</c:f>
              <c:strCache>
                <c:ptCount val="1"/>
                <c:pt idx="0">
                  <c:v>Eólica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Pot!$A$3:$A$10</c:f>
              <c:strCach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strCache>
            </c:strRef>
          </c:cat>
          <c:val>
            <c:numRef>
              <c:f>Pot!$E$3:$E$10</c:f>
              <c:numCache>
                <c:formatCode>#,##0</c:formatCode>
                <c:ptCount val="7"/>
                <c:pt idx="0">
                  <c:v>20.399999999999999</c:v>
                </c:pt>
                <c:pt idx="1">
                  <c:v>69.099999999999994</c:v>
                </c:pt>
                <c:pt idx="2">
                  <c:v>130.69999999999999</c:v>
                </c:pt>
                <c:pt idx="3">
                  <c:v>5168.0999999999995</c:v>
                </c:pt>
                <c:pt idx="4">
                  <c:v>10285.599999999999</c:v>
                </c:pt>
                <c:pt idx="5">
                  <c:v>10314.399999999998</c:v>
                </c:pt>
                <c:pt idx="6">
                  <c:v>10314.399999999998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9718944"/>
        <c:axId val="409719504"/>
      </c:barChart>
      <c:catAx>
        <c:axId val="4097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pt-BR"/>
          </a:p>
        </c:txPr>
        <c:crossAx val="409719504"/>
        <c:crosses val="autoZero"/>
        <c:auto val="1"/>
        <c:lblAlgn val="ctr"/>
        <c:lblOffset val="100"/>
        <c:noMultiLvlLbl val="0"/>
      </c:catAx>
      <c:valAx>
        <c:axId val="40971950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pt-BR"/>
          </a:p>
        </c:txPr>
        <c:crossAx val="40971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Gill Sans MT" panose="020B0502020104020203" pitchFamily="34" charset="0"/>
        </a:defRPr>
      </a:pPr>
      <a:endParaRPr lang="pt-B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036671817891922"/>
          <c:y val="0.15389605344598173"/>
          <c:w val="0.73918061176932337"/>
          <c:h val="0.716362726369141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'[Workbook Cap IX.XLSX]Graf 9-17'!$A$4</c:f>
              <c:strCache>
                <c:ptCount val="1"/>
                <c:pt idx="0">
                  <c:v>Fotovoltaica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numRef>
              <c:f>'[Workbook Cap IX.XLSX]Graf 9-17'!$B$3:$L$3</c:f>
              <c:numCache>
                <c:formatCode>General</c:formatCode>
                <c:ptCount val="11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</c:numCache>
            </c:numRef>
          </c:cat>
          <c:val>
            <c:numRef>
              <c:f>'[Workbook Cap IX.XLSX]Graf 9-17'!$B$4:$L$4</c:f>
              <c:numCache>
                <c:formatCode>0</c:formatCode>
                <c:ptCount val="11"/>
                <c:pt idx="0">
                  <c:v>1172</c:v>
                </c:pt>
                <c:pt idx="1">
                  <c:v>1887</c:v>
                </c:pt>
                <c:pt idx="2">
                  <c:v>2136</c:v>
                </c:pt>
                <c:pt idx="3">
                  <c:v>2421</c:v>
                </c:pt>
                <c:pt idx="4">
                  <c:v>3235</c:v>
                </c:pt>
                <c:pt idx="5">
                  <c:v>4209</c:v>
                </c:pt>
                <c:pt idx="6">
                  <c:v>5291</c:v>
                </c:pt>
                <c:pt idx="7">
                  <c:v>6423</c:v>
                </c:pt>
                <c:pt idx="8">
                  <c:v>7572</c:v>
                </c:pt>
                <c:pt idx="9">
                  <c:v>8700</c:v>
                </c:pt>
                <c:pt idx="10">
                  <c:v>9822</c:v>
                </c:pt>
              </c:numCache>
            </c:numRef>
          </c:val>
        </c:ser>
        <c:ser>
          <c:idx val="1"/>
          <c:order val="1"/>
          <c:tx>
            <c:strRef>
              <c:f>'[Workbook Cap IX.XLSX]Graf 9-17'!$A$5</c:f>
              <c:strCache>
                <c:ptCount val="1"/>
                <c:pt idx="0">
                  <c:v>Eólica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numRef>
              <c:f>'[Workbook Cap IX.XLSX]Graf 9-17'!$B$3:$L$3</c:f>
              <c:numCache>
                <c:formatCode>General</c:formatCode>
                <c:ptCount val="11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</c:numCache>
            </c:numRef>
          </c:cat>
          <c:val>
            <c:numRef>
              <c:f>'[Workbook Cap IX.XLSX]Graf 9-17'!$B$5:$L$5</c:f>
              <c:numCache>
                <c:formatCode>0</c:formatCode>
                <c:ptCount val="11"/>
                <c:pt idx="0">
                  <c:v>28</c:v>
                </c:pt>
                <c:pt idx="1">
                  <c:v>54</c:v>
                </c:pt>
                <c:pt idx="2">
                  <c:v>55</c:v>
                </c:pt>
                <c:pt idx="3">
                  <c:v>55</c:v>
                </c:pt>
                <c:pt idx="4">
                  <c:v>56</c:v>
                </c:pt>
                <c:pt idx="5">
                  <c:v>57</c:v>
                </c:pt>
                <c:pt idx="6">
                  <c:v>59</c:v>
                </c:pt>
                <c:pt idx="7">
                  <c:v>62</c:v>
                </c:pt>
                <c:pt idx="8">
                  <c:v>67</c:v>
                </c:pt>
                <c:pt idx="9">
                  <c:v>75</c:v>
                </c:pt>
                <c:pt idx="10">
                  <c:v>86</c:v>
                </c:pt>
              </c:numCache>
            </c:numRef>
          </c:val>
        </c:ser>
        <c:ser>
          <c:idx val="2"/>
          <c:order val="2"/>
          <c:tx>
            <c:strRef>
              <c:f>'[Workbook Cap IX.XLSX]Graf 9-17'!$A$6</c:f>
              <c:strCache>
                <c:ptCount val="1"/>
                <c:pt idx="0">
                  <c:v>Termelétrica</c:v>
                </c:pt>
              </c:strCache>
            </c:strRef>
          </c:tx>
          <c:spPr>
            <a:solidFill>
              <a:srgbClr val="FFD966"/>
            </a:solidFill>
          </c:spPr>
          <c:invertIfNegative val="0"/>
          <c:cat>
            <c:numRef>
              <c:f>'[Workbook Cap IX.XLSX]Graf 9-17'!$B$3:$L$3</c:f>
              <c:numCache>
                <c:formatCode>General</c:formatCode>
                <c:ptCount val="11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</c:numCache>
            </c:numRef>
          </c:cat>
          <c:val>
            <c:numRef>
              <c:f>'[Workbook Cap IX.XLSX]Graf 9-17'!$B$6:$L$6</c:f>
              <c:numCache>
                <c:formatCode>0</c:formatCode>
                <c:ptCount val="11"/>
                <c:pt idx="0">
                  <c:v>78</c:v>
                </c:pt>
                <c:pt idx="1">
                  <c:v>128</c:v>
                </c:pt>
                <c:pt idx="2">
                  <c:v>146</c:v>
                </c:pt>
                <c:pt idx="3">
                  <c:v>178</c:v>
                </c:pt>
                <c:pt idx="4">
                  <c:v>219</c:v>
                </c:pt>
                <c:pt idx="5">
                  <c:v>264</c:v>
                </c:pt>
                <c:pt idx="6">
                  <c:v>312</c:v>
                </c:pt>
                <c:pt idx="7">
                  <c:v>364</c:v>
                </c:pt>
                <c:pt idx="8">
                  <c:v>422</c:v>
                </c:pt>
                <c:pt idx="9">
                  <c:v>482</c:v>
                </c:pt>
                <c:pt idx="10">
                  <c:v>549</c:v>
                </c:pt>
              </c:numCache>
            </c:numRef>
          </c:val>
        </c:ser>
        <c:ser>
          <c:idx val="3"/>
          <c:order val="3"/>
          <c:tx>
            <c:strRef>
              <c:f>'[Workbook Cap IX.XLSX]Graf 9-17'!$A$7</c:f>
              <c:strCache>
                <c:ptCount val="1"/>
                <c:pt idx="0">
                  <c:v>CGH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'[Workbook Cap IX.XLSX]Graf 9-17'!$B$3:$L$3</c:f>
              <c:numCache>
                <c:formatCode>General</c:formatCode>
                <c:ptCount val="11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</c:numCache>
            </c:numRef>
          </c:cat>
          <c:val>
            <c:numRef>
              <c:f>'[Workbook Cap IX.XLSX]Graf 9-17'!$B$7:$L$7</c:f>
              <c:numCache>
                <c:formatCode>0</c:formatCode>
                <c:ptCount val="11"/>
                <c:pt idx="0">
                  <c:v>73</c:v>
                </c:pt>
                <c:pt idx="1">
                  <c:v>104</c:v>
                </c:pt>
                <c:pt idx="2">
                  <c:v>135</c:v>
                </c:pt>
                <c:pt idx="3">
                  <c:v>183</c:v>
                </c:pt>
                <c:pt idx="4">
                  <c:v>230</c:v>
                </c:pt>
                <c:pt idx="5">
                  <c:v>307</c:v>
                </c:pt>
                <c:pt idx="6">
                  <c:v>399</c:v>
                </c:pt>
                <c:pt idx="7">
                  <c:v>506</c:v>
                </c:pt>
                <c:pt idx="8">
                  <c:v>632</c:v>
                </c:pt>
                <c:pt idx="9">
                  <c:v>764</c:v>
                </c:pt>
                <c:pt idx="10">
                  <c:v>911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100"/>
        <c:axId val="570767712"/>
        <c:axId val="570767152"/>
      </c:barChart>
      <c:lineChart>
        <c:grouping val="stacked"/>
        <c:varyColors val="0"/>
        <c:ser>
          <c:idx val="4"/>
          <c:order val="4"/>
          <c:tx>
            <c:v>Total PDE 2027</c:v>
          </c:tx>
          <c:spPr>
            <a:ln>
              <a:solidFill>
                <a:schemeClr val="accent6">
                  <a:lumMod val="7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'[Workbook Cap IX.XLSX]Graf 9-17'!$B$10:$J$10</c:f>
              <c:numCache>
                <c:formatCode>0</c:formatCode>
                <c:ptCount val="9"/>
                <c:pt idx="0">
                  <c:v>810</c:v>
                </c:pt>
                <c:pt idx="1">
                  <c:v>1090</c:v>
                </c:pt>
                <c:pt idx="2">
                  <c:v>1526</c:v>
                </c:pt>
                <c:pt idx="3">
                  <c:v>2209</c:v>
                </c:pt>
                <c:pt idx="4">
                  <c:v>3221</c:v>
                </c:pt>
                <c:pt idx="5">
                  <c:v>4683</c:v>
                </c:pt>
                <c:pt idx="6">
                  <c:v>6633</c:v>
                </c:pt>
                <c:pt idx="7">
                  <c:v>9048</c:v>
                </c:pt>
                <c:pt idx="8">
                  <c:v>11847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0767712"/>
        <c:axId val="570767152"/>
      </c:lineChart>
      <c:catAx>
        <c:axId val="57076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70767152"/>
        <c:crosses val="autoZero"/>
        <c:auto val="1"/>
        <c:lblAlgn val="ctr"/>
        <c:lblOffset val="100"/>
        <c:noMultiLvlLbl val="0"/>
      </c:catAx>
      <c:valAx>
        <c:axId val="570767152"/>
        <c:scaling>
          <c:orientation val="minMax"/>
          <c:max val="120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Capacidade Instalada (MW)</a:t>
                </a:r>
              </a:p>
            </c:rich>
          </c:tx>
          <c:layout/>
          <c:overlay val="0"/>
        </c:title>
        <c:numFmt formatCode="#,##0" sourceLinked="0"/>
        <c:majorTickMark val="none"/>
        <c:minorTickMark val="none"/>
        <c:tickLblPos val="nextTo"/>
        <c:crossAx val="5707677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7710285279760593"/>
          <c:y val="0.18047039666147369"/>
          <c:w val="0.25451703583780999"/>
          <c:h val="0.33161554783270714"/>
        </c:manualLayout>
      </c:layout>
      <c:overlay val="0"/>
      <c:spPr>
        <a:noFill/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Calibri Light" panose="020F0302020204030204" pitchFamily="34" charset="0"/>
        </a:defRPr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580B1-DE86-40A9-8BE9-41D8A1100EDD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0054BF7B-4027-47FA-A13C-E1D56B4D07EC}">
      <dgm:prSet phldrT="[Texto]"/>
      <dgm:spPr/>
      <dgm:t>
        <a:bodyPr/>
        <a:lstStyle/>
        <a:p>
          <a:r>
            <a:rPr lang="pt-BR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Transição Energética</a:t>
          </a:r>
          <a:endParaRPr lang="pt-BR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DA585B-6713-401B-BC2D-2791BDDAAA00}" type="parTrans" cxnId="{BF1975C6-DDD7-4F23-915F-046A4FFF5A43}">
      <dgm:prSet/>
      <dgm:spPr/>
      <dgm:t>
        <a:bodyPr/>
        <a:lstStyle/>
        <a:p>
          <a:endParaRPr lang="pt-BR"/>
        </a:p>
      </dgm:t>
    </dgm:pt>
    <dgm:pt modelId="{2AA44189-882F-49B5-9AA2-5FC29F8F4153}" type="sibTrans" cxnId="{BF1975C6-DDD7-4F23-915F-046A4FFF5A43}">
      <dgm:prSet/>
      <dgm:spPr/>
      <dgm:t>
        <a:bodyPr/>
        <a:lstStyle/>
        <a:p>
          <a:endParaRPr lang="pt-BR"/>
        </a:p>
      </dgm:t>
    </dgm:pt>
    <dgm:pt modelId="{A7914B88-FE8D-4CFF-A95E-2AEE5C44C9A8}">
      <dgm:prSet phldrT="[Texto]" custT="1"/>
      <dgm:spPr/>
      <dgm:t>
        <a:bodyPr/>
        <a:lstStyle/>
        <a:p>
          <a:r>
            <a:rPr lang="pt-BR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Mudanças Climáticas</a:t>
          </a:r>
          <a:endParaRPr lang="pt-BR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2D962E-2658-4EFE-A09B-709ED6C2F327}" type="parTrans" cxnId="{AD112EBB-BB87-4D9A-96FC-31E50B106626}">
      <dgm:prSet/>
      <dgm:spPr/>
      <dgm:t>
        <a:bodyPr/>
        <a:lstStyle/>
        <a:p>
          <a:endParaRPr lang="pt-BR"/>
        </a:p>
      </dgm:t>
    </dgm:pt>
    <dgm:pt modelId="{9FD77C8A-DC48-41DC-9CAC-577F40E50BB4}" type="sibTrans" cxnId="{AD112EBB-BB87-4D9A-96FC-31E50B106626}">
      <dgm:prSet/>
      <dgm:spPr/>
      <dgm:t>
        <a:bodyPr/>
        <a:lstStyle/>
        <a:p>
          <a:endParaRPr lang="pt-BR"/>
        </a:p>
      </dgm:t>
    </dgm:pt>
    <dgm:pt modelId="{3D04A956-3EF9-425D-9044-268B7BDBEBFE}">
      <dgm:prSet phldrT="[Texto]" custT="1"/>
      <dgm:spPr/>
      <dgm:t>
        <a:bodyPr/>
        <a:lstStyle/>
        <a:p>
          <a:r>
            <a:rPr lang="pt-BR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Demanda de Energia</a:t>
          </a:r>
          <a:endParaRPr lang="pt-BR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2523BD1-1DAB-4AA5-8BF3-75A2A25ADBEA}" type="parTrans" cxnId="{D4BB4F44-9EEF-46D8-B50F-359F80029639}">
      <dgm:prSet/>
      <dgm:spPr/>
      <dgm:t>
        <a:bodyPr/>
        <a:lstStyle/>
        <a:p>
          <a:endParaRPr lang="pt-BR"/>
        </a:p>
      </dgm:t>
    </dgm:pt>
    <dgm:pt modelId="{A82BE259-E710-4905-B886-50EEBF4193A5}" type="sibTrans" cxnId="{D4BB4F44-9EEF-46D8-B50F-359F80029639}">
      <dgm:prSet/>
      <dgm:spPr/>
      <dgm:t>
        <a:bodyPr/>
        <a:lstStyle/>
        <a:p>
          <a:endParaRPr lang="pt-BR"/>
        </a:p>
      </dgm:t>
    </dgm:pt>
    <dgm:pt modelId="{557ECB6E-ABD1-4F2C-AF98-35E2EB1F2599}">
      <dgm:prSet phldrT="[Texto]" custT="1"/>
      <dgm:spPr/>
      <dgm:t>
        <a:bodyPr/>
        <a:lstStyle/>
        <a:p>
          <a:r>
            <a:rPr lang="pt-BR" sz="16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Inovação Tecnológica</a:t>
          </a:r>
          <a:endParaRPr lang="pt-BR" sz="16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8EE9BA2-8E7F-44B2-B38F-9B3305A0876C}" type="parTrans" cxnId="{D3312D06-8CC3-4605-804F-77248DCFB17F}">
      <dgm:prSet/>
      <dgm:spPr/>
      <dgm:t>
        <a:bodyPr/>
        <a:lstStyle/>
        <a:p>
          <a:endParaRPr lang="pt-BR"/>
        </a:p>
      </dgm:t>
    </dgm:pt>
    <dgm:pt modelId="{25E4D207-33FB-400B-AED7-8B20E85339AB}" type="sibTrans" cxnId="{D3312D06-8CC3-4605-804F-77248DCFB17F}">
      <dgm:prSet/>
      <dgm:spPr/>
      <dgm:t>
        <a:bodyPr/>
        <a:lstStyle/>
        <a:p>
          <a:endParaRPr lang="pt-BR"/>
        </a:p>
      </dgm:t>
    </dgm:pt>
    <dgm:pt modelId="{258DADBE-0C03-445E-91F6-AF97CF6E5E3F}" type="pres">
      <dgm:prSet presAssocID="{B11580B1-DE86-40A9-8BE9-41D8A1100EDD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pt-BR"/>
        </a:p>
      </dgm:t>
    </dgm:pt>
    <dgm:pt modelId="{6AD36FBB-BD20-437B-9500-28CBB93AF023}" type="pres">
      <dgm:prSet presAssocID="{0054BF7B-4027-47FA-A13C-E1D56B4D07EC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pt-BR"/>
        </a:p>
      </dgm:t>
    </dgm:pt>
    <dgm:pt modelId="{DB9619B2-FC1D-46C8-8872-3E42D1D32A79}" type="pres">
      <dgm:prSet presAssocID="{0054BF7B-4027-47FA-A13C-E1D56B4D07EC}" presName="Accent1" presStyleLbl="node1" presStyleIdx="0" presStyleCnt="15"/>
      <dgm:spPr/>
    </dgm:pt>
    <dgm:pt modelId="{77BD597E-8F1F-49B2-A148-178F9DD5428F}" type="pres">
      <dgm:prSet presAssocID="{0054BF7B-4027-47FA-A13C-E1D56B4D07EC}" presName="Accent2" presStyleLbl="node1" presStyleIdx="1" presStyleCnt="15"/>
      <dgm:spPr/>
    </dgm:pt>
    <dgm:pt modelId="{444BD0AD-121F-4B4B-B6A9-5A86ACA04F01}" type="pres">
      <dgm:prSet presAssocID="{0054BF7B-4027-47FA-A13C-E1D56B4D07EC}" presName="Accent3" presStyleLbl="node1" presStyleIdx="2" presStyleCnt="15"/>
      <dgm:spPr/>
    </dgm:pt>
    <dgm:pt modelId="{B047369F-1A2B-4E01-8820-BFF0F75F5818}" type="pres">
      <dgm:prSet presAssocID="{0054BF7B-4027-47FA-A13C-E1D56B4D07EC}" presName="Accent4" presStyleLbl="node1" presStyleIdx="3" presStyleCnt="15"/>
      <dgm:spPr/>
    </dgm:pt>
    <dgm:pt modelId="{D43DDA3E-53C1-43A4-A45E-8622DECF7CEA}" type="pres">
      <dgm:prSet presAssocID="{0054BF7B-4027-47FA-A13C-E1D56B4D07EC}" presName="Accent5" presStyleLbl="node1" presStyleIdx="4" presStyleCnt="15"/>
      <dgm:spPr/>
    </dgm:pt>
    <dgm:pt modelId="{4CBFDD9C-5419-4610-A8CB-E837C928D6B0}" type="pres">
      <dgm:prSet presAssocID="{0054BF7B-4027-47FA-A13C-E1D56B4D07EC}" presName="Accent6" presStyleLbl="node1" presStyleIdx="5" presStyleCnt="15"/>
      <dgm:spPr/>
    </dgm:pt>
    <dgm:pt modelId="{F216CC05-31AD-47F7-97D1-E25F797AE1EA}" type="pres">
      <dgm:prSet presAssocID="{A7914B88-FE8D-4CFF-A95E-2AEE5C44C9A8}" presName="Child1" presStyleLbl="node1" presStyleIdx="6" presStyleCnt="15" custScaleX="124385" custScaleY="119772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1F06C881-40BB-42BF-BAF5-73F6192D457A}" type="pres">
      <dgm:prSet presAssocID="{A7914B88-FE8D-4CFF-A95E-2AEE5C44C9A8}" presName="Accent7" presStyleCnt="0"/>
      <dgm:spPr/>
    </dgm:pt>
    <dgm:pt modelId="{410C9F2E-AB22-400F-ACEA-347FAA7CDC73}" type="pres">
      <dgm:prSet presAssocID="{A7914B88-FE8D-4CFF-A95E-2AEE5C44C9A8}" presName="AccentHold1" presStyleLbl="node1" presStyleIdx="7" presStyleCnt="15"/>
      <dgm:spPr/>
    </dgm:pt>
    <dgm:pt modelId="{BF56A8B1-45C3-41C3-B55C-54F098220326}" type="pres">
      <dgm:prSet presAssocID="{A7914B88-FE8D-4CFF-A95E-2AEE5C44C9A8}" presName="Accent8" presStyleCnt="0"/>
      <dgm:spPr/>
    </dgm:pt>
    <dgm:pt modelId="{923A862B-9084-416E-AFD1-0D825F03F46D}" type="pres">
      <dgm:prSet presAssocID="{A7914B88-FE8D-4CFF-A95E-2AEE5C44C9A8}" presName="AccentHold2" presStyleLbl="node1" presStyleIdx="8" presStyleCnt="15"/>
      <dgm:spPr/>
    </dgm:pt>
    <dgm:pt modelId="{B9471425-ABC7-46E7-A964-99ADCCD0249A}" type="pres">
      <dgm:prSet presAssocID="{3D04A956-3EF9-425D-9044-268B7BDBEBFE}" presName="Child2" presStyleLbl="node1" presStyleIdx="9" presStyleCnt="15" custScaleX="138995" custScaleY="136089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279DDD82-090B-4409-ADA4-CC6306B4B62D}" type="pres">
      <dgm:prSet presAssocID="{3D04A956-3EF9-425D-9044-268B7BDBEBFE}" presName="Accent9" presStyleCnt="0"/>
      <dgm:spPr/>
    </dgm:pt>
    <dgm:pt modelId="{BDE81385-EF41-4A5F-A291-FCDDD7A52448}" type="pres">
      <dgm:prSet presAssocID="{3D04A956-3EF9-425D-9044-268B7BDBEBFE}" presName="AccentHold1" presStyleLbl="node1" presStyleIdx="10" presStyleCnt="15"/>
      <dgm:spPr/>
    </dgm:pt>
    <dgm:pt modelId="{A86DA253-842C-4470-8534-670BD321C204}" type="pres">
      <dgm:prSet presAssocID="{3D04A956-3EF9-425D-9044-268B7BDBEBFE}" presName="Accent10" presStyleCnt="0"/>
      <dgm:spPr/>
    </dgm:pt>
    <dgm:pt modelId="{A1264404-0AF5-4948-87CD-E240AB5023AD}" type="pres">
      <dgm:prSet presAssocID="{3D04A956-3EF9-425D-9044-268B7BDBEBFE}" presName="AccentHold2" presStyleLbl="node1" presStyleIdx="11" presStyleCnt="15"/>
      <dgm:spPr/>
    </dgm:pt>
    <dgm:pt modelId="{93ABA567-A0D7-4C08-B936-F960A3DB557E}" type="pres">
      <dgm:prSet presAssocID="{3D04A956-3EF9-425D-9044-268B7BDBEBFE}" presName="Accent11" presStyleCnt="0"/>
      <dgm:spPr/>
    </dgm:pt>
    <dgm:pt modelId="{A05942CB-C51B-4DFC-B8E2-307EB63F067A}" type="pres">
      <dgm:prSet presAssocID="{3D04A956-3EF9-425D-9044-268B7BDBEBFE}" presName="AccentHold3" presStyleLbl="node1" presStyleIdx="12" presStyleCnt="15"/>
      <dgm:spPr/>
    </dgm:pt>
    <dgm:pt modelId="{FCB59946-A342-4EA9-B448-BB92F304B160}" type="pres">
      <dgm:prSet presAssocID="{557ECB6E-ABD1-4F2C-AF98-35E2EB1F2599}" presName="Child3" presStyleLbl="node1" presStyleIdx="13" presStyleCnt="15" custScaleX="134116" custScaleY="13408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C3204A2A-C667-4420-9ADC-FC4FD6CCB8B4}" type="pres">
      <dgm:prSet presAssocID="{557ECB6E-ABD1-4F2C-AF98-35E2EB1F2599}" presName="Accent12" presStyleCnt="0"/>
      <dgm:spPr/>
    </dgm:pt>
    <dgm:pt modelId="{0A58A58A-03C1-401F-95A5-E323D4129006}" type="pres">
      <dgm:prSet presAssocID="{557ECB6E-ABD1-4F2C-AF98-35E2EB1F2599}" presName="AccentHold1" presStyleLbl="node1" presStyleIdx="14" presStyleCnt="15"/>
      <dgm:spPr/>
    </dgm:pt>
  </dgm:ptLst>
  <dgm:cxnLst>
    <dgm:cxn modelId="{392A08E1-E5D7-436B-B36D-C842302D8877}" type="presOf" srcId="{3D04A956-3EF9-425D-9044-268B7BDBEBFE}" destId="{B9471425-ABC7-46E7-A964-99ADCCD0249A}" srcOrd="0" destOrd="0" presId="urn:microsoft.com/office/officeart/2009/3/layout/CircleRelationship"/>
    <dgm:cxn modelId="{B0E95F4D-3897-4B94-B987-3BD620BE756C}" type="presOf" srcId="{A7914B88-FE8D-4CFF-A95E-2AEE5C44C9A8}" destId="{F216CC05-31AD-47F7-97D1-E25F797AE1EA}" srcOrd="0" destOrd="0" presId="urn:microsoft.com/office/officeart/2009/3/layout/CircleRelationship"/>
    <dgm:cxn modelId="{D3312D06-8CC3-4605-804F-77248DCFB17F}" srcId="{0054BF7B-4027-47FA-A13C-E1D56B4D07EC}" destId="{557ECB6E-ABD1-4F2C-AF98-35E2EB1F2599}" srcOrd="2" destOrd="0" parTransId="{78EE9BA2-8E7F-44B2-B38F-9B3305A0876C}" sibTransId="{25E4D207-33FB-400B-AED7-8B20E85339AB}"/>
    <dgm:cxn modelId="{DD154C58-9DE6-4FDB-9D9D-4D89B0CA2A32}" type="presOf" srcId="{557ECB6E-ABD1-4F2C-AF98-35E2EB1F2599}" destId="{FCB59946-A342-4EA9-B448-BB92F304B160}" srcOrd="0" destOrd="0" presId="urn:microsoft.com/office/officeart/2009/3/layout/CircleRelationship"/>
    <dgm:cxn modelId="{99725AE9-0F69-4D92-B623-2FB0A32E76E6}" type="presOf" srcId="{B11580B1-DE86-40A9-8BE9-41D8A1100EDD}" destId="{258DADBE-0C03-445E-91F6-AF97CF6E5E3F}" srcOrd="0" destOrd="0" presId="urn:microsoft.com/office/officeart/2009/3/layout/CircleRelationship"/>
    <dgm:cxn modelId="{AD112EBB-BB87-4D9A-96FC-31E50B106626}" srcId="{0054BF7B-4027-47FA-A13C-E1D56B4D07EC}" destId="{A7914B88-FE8D-4CFF-A95E-2AEE5C44C9A8}" srcOrd="0" destOrd="0" parTransId="{D02D962E-2658-4EFE-A09B-709ED6C2F327}" sibTransId="{9FD77C8A-DC48-41DC-9CAC-577F40E50BB4}"/>
    <dgm:cxn modelId="{D4BB4F44-9EEF-46D8-B50F-359F80029639}" srcId="{0054BF7B-4027-47FA-A13C-E1D56B4D07EC}" destId="{3D04A956-3EF9-425D-9044-268B7BDBEBFE}" srcOrd="1" destOrd="0" parTransId="{B2523BD1-1DAB-4AA5-8BF3-75A2A25ADBEA}" sibTransId="{A82BE259-E710-4905-B886-50EEBF4193A5}"/>
    <dgm:cxn modelId="{2C3F7014-4207-4E9E-BA13-8CDBF6212CEA}" type="presOf" srcId="{0054BF7B-4027-47FA-A13C-E1D56B4D07EC}" destId="{6AD36FBB-BD20-437B-9500-28CBB93AF023}" srcOrd="0" destOrd="0" presId="urn:microsoft.com/office/officeart/2009/3/layout/CircleRelationship"/>
    <dgm:cxn modelId="{BF1975C6-DDD7-4F23-915F-046A4FFF5A43}" srcId="{B11580B1-DE86-40A9-8BE9-41D8A1100EDD}" destId="{0054BF7B-4027-47FA-A13C-E1D56B4D07EC}" srcOrd="0" destOrd="0" parTransId="{D0DA585B-6713-401B-BC2D-2791BDDAAA00}" sibTransId="{2AA44189-882F-49B5-9AA2-5FC29F8F4153}"/>
    <dgm:cxn modelId="{1F381256-298A-4EEE-B6CC-64EEBCC75A01}" type="presParOf" srcId="{258DADBE-0C03-445E-91F6-AF97CF6E5E3F}" destId="{6AD36FBB-BD20-437B-9500-28CBB93AF023}" srcOrd="0" destOrd="0" presId="urn:microsoft.com/office/officeart/2009/3/layout/CircleRelationship"/>
    <dgm:cxn modelId="{70892BF4-308E-4475-B487-1734E99DD6A4}" type="presParOf" srcId="{258DADBE-0C03-445E-91F6-AF97CF6E5E3F}" destId="{DB9619B2-FC1D-46C8-8872-3E42D1D32A79}" srcOrd="1" destOrd="0" presId="urn:microsoft.com/office/officeart/2009/3/layout/CircleRelationship"/>
    <dgm:cxn modelId="{A9060B8F-15A5-4B55-A919-1561D8B37DB4}" type="presParOf" srcId="{258DADBE-0C03-445E-91F6-AF97CF6E5E3F}" destId="{77BD597E-8F1F-49B2-A148-178F9DD5428F}" srcOrd="2" destOrd="0" presId="urn:microsoft.com/office/officeart/2009/3/layout/CircleRelationship"/>
    <dgm:cxn modelId="{C7DF1147-DA75-43AC-BA71-8B760899391A}" type="presParOf" srcId="{258DADBE-0C03-445E-91F6-AF97CF6E5E3F}" destId="{444BD0AD-121F-4B4B-B6A9-5A86ACA04F01}" srcOrd="3" destOrd="0" presId="urn:microsoft.com/office/officeart/2009/3/layout/CircleRelationship"/>
    <dgm:cxn modelId="{0AD85A89-D867-4720-B83F-FD366C51BA84}" type="presParOf" srcId="{258DADBE-0C03-445E-91F6-AF97CF6E5E3F}" destId="{B047369F-1A2B-4E01-8820-BFF0F75F5818}" srcOrd="4" destOrd="0" presId="urn:microsoft.com/office/officeart/2009/3/layout/CircleRelationship"/>
    <dgm:cxn modelId="{D43AB40E-689B-457D-B41A-25C7376D6DF5}" type="presParOf" srcId="{258DADBE-0C03-445E-91F6-AF97CF6E5E3F}" destId="{D43DDA3E-53C1-43A4-A45E-8622DECF7CEA}" srcOrd="5" destOrd="0" presId="urn:microsoft.com/office/officeart/2009/3/layout/CircleRelationship"/>
    <dgm:cxn modelId="{FED69454-EAD5-42CB-BB0D-70EC69BE39C0}" type="presParOf" srcId="{258DADBE-0C03-445E-91F6-AF97CF6E5E3F}" destId="{4CBFDD9C-5419-4610-A8CB-E837C928D6B0}" srcOrd="6" destOrd="0" presId="urn:microsoft.com/office/officeart/2009/3/layout/CircleRelationship"/>
    <dgm:cxn modelId="{7FD03CA8-83DB-4067-95A0-A1E882631153}" type="presParOf" srcId="{258DADBE-0C03-445E-91F6-AF97CF6E5E3F}" destId="{F216CC05-31AD-47F7-97D1-E25F797AE1EA}" srcOrd="7" destOrd="0" presId="urn:microsoft.com/office/officeart/2009/3/layout/CircleRelationship"/>
    <dgm:cxn modelId="{E0FF6631-A46C-480F-BF48-843F14A7069A}" type="presParOf" srcId="{258DADBE-0C03-445E-91F6-AF97CF6E5E3F}" destId="{1F06C881-40BB-42BF-BAF5-73F6192D457A}" srcOrd="8" destOrd="0" presId="urn:microsoft.com/office/officeart/2009/3/layout/CircleRelationship"/>
    <dgm:cxn modelId="{CCD4D4ED-8C3E-4142-8828-3843825F0D5C}" type="presParOf" srcId="{1F06C881-40BB-42BF-BAF5-73F6192D457A}" destId="{410C9F2E-AB22-400F-ACEA-347FAA7CDC73}" srcOrd="0" destOrd="0" presId="urn:microsoft.com/office/officeart/2009/3/layout/CircleRelationship"/>
    <dgm:cxn modelId="{B866BB23-4773-4012-97F6-8285B67A3CC9}" type="presParOf" srcId="{258DADBE-0C03-445E-91F6-AF97CF6E5E3F}" destId="{BF56A8B1-45C3-41C3-B55C-54F098220326}" srcOrd="9" destOrd="0" presId="urn:microsoft.com/office/officeart/2009/3/layout/CircleRelationship"/>
    <dgm:cxn modelId="{2C9DF7E1-9B38-4122-B401-DC293A9A8BE2}" type="presParOf" srcId="{BF56A8B1-45C3-41C3-B55C-54F098220326}" destId="{923A862B-9084-416E-AFD1-0D825F03F46D}" srcOrd="0" destOrd="0" presId="urn:microsoft.com/office/officeart/2009/3/layout/CircleRelationship"/>
    <dgm:cxn modelId="{4734854C-A432-47F7-AED5-4474E4564603}" type="presParOf" srcId="{258DADBE-0C03-445E-91F6-AF97CF6E5E3F}" destId="{B9471425-ABC7-46E7-A964-99ADCCD0249A}" srcOrd="10" destOrd="0" presId="urn:microsoft.com/office/officeart/2009/3/layout/CircleRelationship"/>
    <dgm:cxn modelId="{30E513A3-7E67-4AA4-A41E-C7EBAD03CF52}" type="presParOf" srcId="{258DADBE-0C03-445E-91F6-AF97CF6E5E3F}" destId="{279DDD82-090B-4409-ADA4-CC6306B4B62D}" srcOrd="11" destOrd="0" presId="urn:microsoft.com/office/officeart/2009/3/layout/CircleRelationship"/>
    <dgm:cxn modelId="{691F4BAF-590E-4A2C-B0F5-15F9B3441ADE}" type="presParOf" srcId="{279DDD82-090B-4409-ADA4-CC6306B4B62D}" destId="{BDE81385-EF41-4A5F-A291-FCDDD7A52448}" srcOrd="0" destOrd="0" presId="urn:microsoft.com/office/officeart/2009/3/layout/CircleRelationship"/>
    <dgm:cxn modelId="{6426F7DA-4415-407A-A8F9-3DDA2B2C5441}" type="presParOf" srcId="{258DADBE-0C03-445E-91F6-AF97CF6E5E3F}" destId="{A86DA253-842C-4470-8534-670BD321C204}" srcOrd="12" destOrd="0" presId="urn:microsoft.com/office/officeart/2009/3/layout/CircleRelationship"/>
    <dgm:cxn modelId="{1CEFD0EE-68FE-4312-B5EA-763DC60A5A00}" type="presParOf" srcId="{A86DA253-842C-4470-8534-670BD321C204}" destId="{A1264404-0AF5-4948-87CD-E240AB5023AD}" srcOrd="0" destOrd="0" presId="urn:microsoft.com/office/officeart/2009/3/layout/CircleRelationship"/>
    <dgm:cxn modelId="{A5D07FCF-2125-498D-84F0-83FB99DBFC22}" type="presParOf" srcId="{258DADBE-0C03-445E-91F6-AF97CF6E5E3F}" destId="{93ABA567-A0D7-4C08-B936-F960A3DB557E}" srcOrd="13" destOrd="0" presId="urn:microsoft.com/office/officeart/2009/3/layout/CircleRelationship"/>
    <dgm:cxn modelId="{46F94E45-FBF7-4F18-874C-054ADD8C40A8}" type="presParOf" srcId="{93ABA567-A0D7-4C08-B936-F960A3DB557E}" destId="{A05942CB-C51B-4DFC-B8E2-307EB63F067A}" srcOrd="0" destOrd="0" presId="urn:microsoft.com/office/officeart/2009/3/layout/CircleRelationship"/>
    <dgm:cxn modelId="{88EEA532-94E2-4EC4-9EFE-741BCB9EE600}" type="presParOf" srcId="{258DADBE-0C03-445E-91F6-AF97CF6E5E3F}" destId="{FCB59946-A342-4EA9-B448-BB92F304B160}" srcOrd="14" destOrd="0" presId="urn:microsoft.com/office/officeart/2009/3/layout/CircleRelationship"/>
    <dgm:cxn modelId="{C7F7D6B9-AA54-48DC-8FA1-E80A04C7F0E1}" type="presParOf" srcId="{258DADBE-0C03-445E-91F6-AF97CF6E5E3F}" destId="{C3204A2A-C667-4420-9ADC-FC4FD6CCB8B4}" srcOrd="15" destOrd="0" presId="urn:microsoft.com/office/officeart/2009/3/layout/CircleRelationship"/>
    <dgm:cxn modelId="{E5B8503B-2A88-46B5-9A26-94EEA8E24834}" type="presParOf" srcId="{C3204A2A-C667-4420-9ADC-FC4FD6CCB8B4}" destId="{0A58A58A-03C1-401F-95A5-E323D4129006}" srcOrd="0" destOrd="0" presId="urn:microsoft.com/office/officeart/2009/3/layout/CircleRelationship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B9FB34-1139-4236-B2F5-4C8564EFBDA3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C65678B-4962-4871-871D-2B885EF9BA2F}">
      <dgm:prSet phldrT="[Texto]" custT="1"/>
      <dgm:spPr/>
      <dgm:t>
        <a:bodyPr/>
        <a:lstStyle/>
        <a:p>
          <a:r>
            <a:rPr lang="pt-BR" altLang="pt-BR" sz="2400" b="0" dirty="0" smtClean="0">
              <a:solidFill>
                <a:schemeClr val="tx2"/>
              </a:solidFill>
              <a:latin typeface="Gill Sans MT" panose="020B0502020104020203" pitchFamily="34" charset="0"/>
            </a:rPr>
            <a:t>Premissas gerais</a:t>
          </a:r>
          <a:endParaRPr lang="pt-BR" sz="2400" b="0" dirty="0">
            <a:solidFill>
              <a:schemeClr val="tx2"/>
            </a:solidFill>
          </a:endParaRPr>
        </a:p>
      </dgm:t>
    </dgm:pt>
    <dgm:pt modelId="{AA235FC0-DB97-45C5-AC2E-EAA2C1451033}" type="parTrans" cxnId="{A26C6C3F-E5F3-49A5-9C51-2A9D3D26F639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C296BC84-5234-4E63-8B2B-8912E25B2435}" type="sibTrans" cxnId="{A26C6C3F-E5F3-49A5-9C51-2A9D3D26F639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FBC66E99-0E00-44C0-B560-7731E5DDD3B2}">
      <dgm:prSet custT="1"/>
      <dgm:spPr/>
      <dgm:t>
        <a:bodyPr/>
        <a:lstStyle/>
        <a:p>
          <a:r>
            <a:rPr lang="pt-BR" altLang="pt-BR" sz="2400" b="0" dirty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Demanda</a:t>
          </a:r>
        </a:p>
      </dgm:t>
    </dgm:pt>
    <dgm:pt modelId="{2FC1A746-7100-4262-84CC-61FB96D0CEBB}" type="parTrans" cxnId="{8ECC6F21-C348-493D-BCBC-28C4B7AC1495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A762A313-8FE4-484E-9EC8-73D3BC35A950}" type="sibTrans" cxnId="{8ECC6F21-C348-493D-BCBC-28C4B7AC1495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110602D5-7925-483A-A872-8FED124415CB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Geração Centralizada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341690FB-E616-4B52-ADFF-506E93C9EA9B}" type="parTrans" cxnId="{00D79AF1-4CF2-423E-89EC-F72212057591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5D0387CB-440E-4189-ADB8-C2AFC9012146}" type="sibTrans" cxnId="{00D79AF1-4CF2-423E-89EC-F72212057591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D365CA10-7DE3-46CA-A42A-B5A6D2866C50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Transmissão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1C404F08-4AAE-447E-BB31-0ED00B371DC0}" type="parTrans" cxnId="{DC4868A4-8970-418C-9860-BE98FB790ABD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E5B3AC36-C873-4DA7-9E9D-36DF57721C99}" type="sibTrans" cxnId="{DC4868A4-8970-418C-9860-BE98FB790ABD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9FA6F315-121F-4B08-B9B8-24F061683BAD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Produção de Petróleo e Gás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DAF9050F-A74C-4AF1-A163-452BDE4B0396}" type="parTrans" cxnId="{7BE1EF4E-2D07-4A1E-89AD-9D940B860524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BA8EF11E-EB04-4584-A669-3C8A8A330E2F}" type="sibTrans" cxnId="{7BE1EF4E-2D07-4A1E-89AD-9D940B860524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E8D0B38C-4C90-4D1E-A8F4-756B432119C7}">
      <dgm:prSet custT="1"/>
      <dgm:spPr/>
      <dgm:t>
        <a:bodyPr/>
        <a:lstStyle/>
        <a:p>
          <a:r>
            <a:rPr lang="pt-BR" altLang="pt-BR" sz="2400" b="0" dirty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Abastecimento de Derivados</a:t>
          </a:r>
        </a:p>
      </dgm:t>
    </dgm:pt>
    <dgm:pt modelId="{35A0CAA7-3D56-40E7-96D3-F3D326AE433A}" type="parTrans" cxnId="{F733BE90-52E6-4399-A1CF-8E0135CE6F4F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12A05FEE-7F5C-4D19-AE47-301808B9ACA5}" type="sibTrans" cxnId="{F733BE90-52E6-4399-A1CF-8E0135CE6F4F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D3F40E8E-ADD0-43E2-A6FA-A0429926DF1B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Oferta de Gás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A9D6B654-48B7-4889-953F-C8DDD2A516C8}" type="parTrans" cxnId="{0B37C373-10AC-423D-AE90-72A9423D01AE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3C2157F3-63EE-4B19-AF2F-4E3A0B6E4E61}" type="sibTrans" cxnId="{0B37C373-10AC-423D-AE90-72A9423D01AE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2985BD58-D34E-47BC-BDC8-D7780ACF3060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Oferta de Biocombustíveis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F53DCC57-4E6E-4AA5-8257-5FE8B55018BB}" type="parTrans" cxnId="{D1AD0B8C-9F6C-4579-870E-EE3C50B2B646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D0D79FF5-B3C3-404D-ACB5-EE4AFBA5D525}" type="sibTrans" cxnId="{D1AD0B8C-9F6C-4579-870E-EE3C50B2B646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C729F19B-70ED-4B97-A900-9427C7F25B34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Eficiência e GD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97C4BFFA-8133-4DC0-88C5-1EF8871B80FA}" type="parTrans" cxnId="{BC3A016E-BFE9-4F8A-A6AB-341E71A21378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94C6E611-C3E2-4122-A914-65C147724037}" type="sibTrans" cxnId="{BC3A016E-BFE9-4F8A-A6AB-341E71A21378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07AB03A3-C93F-4C16-BE3B-F4DB6688AF72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Análise Socioambiental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B6CE7215-FE47-4E8F-A3E6-8C0C20DF3C3D}" type="parTrans" cxnId="{FBBFEE4F-1489-465C-8048-7E3ED4681A69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68843EFF-8229-4D62-B0DA-0D73D3E5B399}" type="sibTrans" cxnId="{FBBFEE4F-1489-465C-8048-7E3ED4681A69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B7CAC1A6-BD0A-438E-AABC-6A86381D10B2}">
      <dgm:prSet custT="1"/>
      <dgm:spPr/>
      <dgm:t>
        <a:bodyPr/>
        <a:lstStyle/>
        <a:p>
          <a:r>
            <a:rPr lang="pt-BR" altLang="pt-BR" sz="2400" b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Consolidação</a:t>
          </a:r>
          <a:endParaRPr lang="pt-BR" altLang="pt-BR" sz="2400" b="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gm:t>
    </dgm:pt>
    <dgm:pt modelId="{E724FE49-1648-4246-BECD-0881D3A791AA}" type="parTrans" cxnId="{AF01F318-A519-4C7D-8929-A52EA51B371F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72FD441B-B116-4FC6-9CA7-F0586346A7B0}" type="sibTrans" cxnId="{AF01F318-A519-4C7D-8929-A52EA51B371F}">
      <dgm:prSet/>
      <dgm:spPr/>
      <dgm:t>
        <a:bodyPr/>
        <a:lstStyle/>
        <a:p>
          <a:endParaRPr lang="pt-BR" sz="3200" b="0">
            <a:solidFill>
              <a:schemeClr val="tx2"/>
            </a:solidFill>
          </a:endParaRPr>
        </a:p>
      </dgm:t>
    </dgm:pt>
    <dgm:pt modelId="{93E3279A-D370-428E-BAD6-94ACADB13D93}" type="pres">
      <dgm:prSet presAssocID="{C5B9FB34-1139-4236-B2F5-4C8564EFBDA3}" presName="Name0" presStyleCnt="0">
        <dgm:presLayoutVars>
          <dgm:dir/>
        </dgm:presLayoutVars>
      </dgm:prSet>
      <dgm:spPr/>
      <dgm:t>
        <a:bodyPr/>
        <a:lstStyle/>
        <a:p>
          <a:endParaRPr lang="pt-BR"/>
        </a:p>
      </dgm:t>
    </dgm:pt>
    <dgm:pt modelId="{B9913CA9-E6AB-46B5-80F2-7257249B7B30}" type="pres">
      <dgm:prSet presAssocID="{DC65678B-4962-4871-871D-2B885EF9BA2F}" presName="noChildren" presStyleCnt="0"/>
      <dgm:spPr/>
    </dgm:pt>
    <dgm:pt modelId="{EF86753F-5D33-4DD8-9CE9-5514043204B4}" type="pres">
      <dgm:prSet presAssocID="{DC65678B-4962-4871-871D-2B885EF9BA2F}" presName="gap" presStyleCnt="0"/>
      <dgm:spPr/>
    </dgm:pt>
    <dgm:pt modelId="{D31B254F-BF26-4FB6-90DB-77FA10A84A84}" type="pres">
      <dgm:prSet presAssocID="{DC65678B-4962-4871-871D-2B885EF9BA2F}" presName="medCircle2" presStyleLbl="vennNode1" presStyleIdx="0" presStyleCnt="11"/>
      <dgm:spPr>
        <a:ln>
          <a:noFill/>
        </a:ln>
      </dgm:spPr>
    </dgm:pt>
    <dgm:pt modelId="{272A481D-F17D-4DBB-BF83-8B048DCCF31E}" type="pres">
      <dgm:prSet presAssocID="{DC65678B-4962-4871-871D-2B885EF9BA2F}" presName="txLvlOnly1" presStyleLbl="revTx" presStyleIdx="0" presStyleCnt="11" custScaleX="163255" custLinFactNeighborX="47209"/>
      <dgm:spPr/>
      <dgm:t>
        <a:bodyPr/>
        <a:lstStyle/>
        <a:p>
          <a:endParaRPr lang="pt-BR"/>
        </a:p>
      </dgm:t>
    </dgm:pt>
    <dgm:pt modelId="{7D00BB1E-AEC8-4429-9F92-213430579A66}" type="pres">
      <dgm:prSet presAssocID="{FBC66E99-0E00-44C0-B560-7731E5DDD3B2}" presName="noChildren" presStyleCnt="0"/>
      <dgm:spPr/>
    </dgm:pt>
    <dgm:pt modelId="{BFB2F90F-692C-4748-8415-AA504A9CD9B8}" type="pres">
      <dgm:prSet presAssocID="{FBC66E99-0E00-44C0-B560-7731E5DDD3B2}" presName="gap" presStyleCnt="0"/>
      <dgm:spPr/>
    </dgm:pt>
    <dgm:pt modelId="{CA01DC4B-D06C-489A-86CF-3DB19F2BF622}" type="pres">
      <dgm:prSet presAssocID="{FBC66E99-0E00-44C0-B560-7731E5DDD3B2}" presName="medCircle2" presStyleLbl="vennNode1" presStyleIdx="1" presStyleCnt="11"/>
      <dgm:spPr>
        <a:ln>
          <a:noFill/>
        </a:ln>
      </dgm:spPr>
    </dgm:pt>
    <dgm:pt modelId="{2396FBFD-8175-453B-8D3C-F1276FA731E0}" type="pres">
      <dgm:prSet presAssocID="{FBC66E99-0E00-44C0-B560-7731E5DDD3B2}" presName="txLvlOnly1" presStyleLbl="revTx" presStyleIdx="1" presStyleCnt="11" custScaleX="163255" custLinFactNeighborX="47209"/>
      <dgm:spPr/>
      <dgm:t>
        <a:bodyPr/>
        <a:lstStyle/>
        <a:p>
          <a:endParaRPr lang="pt-BR"/>
        </a:p>
      </dgm:t>
    </dgm:pt>
    <dgm:pt modelId="{916E56A0-3F5E-40D0-A803-6ED40517A852}" type="pres">
      <dgm:prSet presAssocID="{110602D5-7925-483A-A872-8FED124415CB}" presName="noChildren" presStyleCnt="0"/>
      <dgm:spPr/>
    </dgm:pt>
    <dgm:pt modelId="{824D80D2-8380-4240-A9E8-7EE838E58764}" type="pres">
      <dgm:prSet presAssocID="{110602D5-7925-483A-A872-8FED124415CB}" presName="gap" presStyleCnt="0"/>
      <dgm:spPr/>
    </dgm:pt>
    <dgm:pt modelId="{C2D20580-6125-47EC-BE65-D74973862B80}" type="pres">
      <dgm:prSet presAssocID="{110602D5-7925-483A-A872-8FED124415CB}" presName="medCircle2" presStyleLbl="vennNode1" presStyleIdx="2" presStyleCnt="11"/>
      <dgm:spPr>
        <a:ln>
          <a:noFill/>
        </a:ln>
      </dgm:spPr>
    </dgm:pt>
    <dgm:pt modelId="{EA1DDE18-72E0-41F7-871B-4F424868B190}" type="pres">
      <dgm:prSet presAssocID="{110602D5-7925-483A-A872-8FED124415CB}" presName="txLvlOnly1" presStyleLbl="revTx" presStyleIdx="2" presStyleCnt="11" custScaleX="163255" custLinFactNeighborX="47209"/>
      <dgm:spPr/>
      <dgm:t>
        <a:bodyPr/>
        <a:lstStyle/>
        <a:p>
          <a:endParaRPr lang="pt-BR"/>
        </a:p>
      </dgm:t>
    </dgm:pt>
    <dgm:pt modelId="{49040A92-BB18-4251-A92F-A4317F11B2ED}" type="pres">
      <dgm:prSet presAssocID="{D365CA10-7DE3-46CA-A42A-B5A6D2866C50}" presName="noChildren" presStyleCnt="0"/>
      <dgm:spPr/>
    </dgm:pt>
    <dgm:pt modelId="{8D71A3F1-E551-4A87-AE49-0186A3EB9470}" type="pres">
      <dgm:prSet presAssocID="{D365CA10-7DE3-46CA-A42A-B5A6D2866C50}" presName="gap" presStyleCnt="0"/>
      <dgm:spPr/>
    </dgm:pt>
    <dgm:pt modelId="{E5425105-A419-4904-86F8-A290ED1C439B}" type="pres">
      <dgm:prSet presAssocID="{D365CA10-7DE3-46CA-A42A-B5A6D2866C50}" presName="medCircle2" presStyleLbl="vennNode1" presStyleIdx="3" presStyleCnt="11"/>
      <dgm:spPr>
        <a:ln>
          <a:noFill/>
        </a:ln>
      </dgm:spPr>
    </dgm:pt>
    <dgm:pt modelId="{FC55011F-7D64-4855-AF46-84DBF4873EC1}" type="pres">
      <dgm:prSet presAssocID="{D365CA10-7DE3-46CA-A42A-B5A6D2866C50}" presName="txLvlOnly1" presStyleLbl="revTx" presStyleIdx="3" presStyleCnt="11" custScaleX="163255" custLinFactNeighborX="47209"/>
      <dgm:spPr/>
      <dgm:t>
        <a:bodyPr/>
        <a:lstStyle/>
        <a:p>
          <a:endParaRPr lang="pt-BR"/>
        </a:p>
      </dgm:t>
    </dgm:pt>
    <dgm:pt modelId="{DA59D556-E062-46EB-B0B1-FE5260B28F66}" type="pres">
      <dgm:prSet presAssocID="{9FA6F315-121F-4B08-B9B8-24F061683BAD}" presName="noChildren" presStyleCnt="0"/>
      <dgm:spPr/>
    </dgm:pt>
    <dgm:pt modelId="{A53D21A9-44F9-4157-9F7B-84001C2ACAD0}" type="pres">
      <dgm:prSet presAssocID="{9FA6F315-121F-4B08-B9B8-24F061683BAD}" presName="gap" presStyleCnt="0"/>
      <dgm:spPr/>
    </dgm:pt>
    <dgm:pt modelId="{85CD98FA-9308-4E60-A7B6-EF8699814C5B}" type="pres">
      <dgm:prSet presAssocID="{9FA6F315-121F-4B08-B9B8-24F061683BAD}" presName="medCircle2" presStyleLbl="vennNode1" presStyleIdx="4" presStyleCnt="11"/>
      <dgm:spPr>
        <a:ln>
          <a:noFill/>
        </a:ln>
      </dgm:spPr>
    </dgm:pt>
    <dgm:pt modelId="{99C99F94-ACE4-4A73-82DC-07133058612B}" type="pres">
      <dgm:prSet presAssocID="{9FA6F315-121F-4B08-B9B8-24F061683BAD}" presName="txLvlOnly1" presStyleLbl="revTx" presStyleIdx="4" presStyleCnt="11" custScaleX="163255" custLinFactNeighborX="47209"/>
      <dgm:spPr/>
      <dgm:t>
        <a:bodyPr/>
        <a:lstStyle/>
        <a:p>
          <a:endParaRPr lang="pt-BR"/>
        </a:p>
      </dgm:t>
    </dgm:pt>
    <dgm:pt modelId="{B19D1522-C80A-4E28-9D68-38B57AB49661}" type="pres">
      <dgm:prSet presAssocID="{E8D0B38C-4C90-4D1E-A8F4-756B432119C7}" presName="noChildren" presStyleCnt="0"/>
      <dgm:spPr/>
    </dgm:pt>
    <dgm:pt modelId="{02141ED2-E9B8-4052-BA7C-DFEF79714886}" type="pres">
      <dgm:prSet presAssocID="{E8D0B38C-4C90-4D1E-A8F4-756B432119C7}" presName="gap" presStyleCnt="0"/>
      <dgm:spPr/>
    </dgm:pt>
    <dgm:pt modelId="{FEB702CD-9D2E-495B-8C55-ACD80D66DA46}" type="pres">
      <dgm:prSet presAssocID="{E8D0B38C-4C90-4D1E-A8F4-756B432119C7}" presName="medCircle2" presStyleLbl="vennNode1" presStyleIdx="5" presStyleCnt="11"/>
      <dgm:spPr>
        <a:ln>
          <a:noFill/>
        </a:ln>
      </dgm:spPr>
    </dgm:pt>
    <dgm:pt modelId="{30CCBAC2-9A97-4C63-9187-CA443D8F1936}" type="pres">
      <dgm:prSet presAssocID="{E8D0B38C-4C90-4D1E-A8F4-756B432119C7}" presName="txLvlOnly1" presStyleLbl="revTx" presStyleIdx="5" presStyleCnt="11" custScaleX="163255" custLinFactNeighborX="47209"/>
      <dgm:spPr/>
      <dgm:t>
        <a:bodyPr/>
        <a:lstStyle/>
        <a:p>
          <a:endParaRPr lang="pt-BR"/>
        </a:p>
      </dgm:t>
    </dgm:pt>
    <dgm:pt modelId="{ABFF84D2-458D-4EB3-96E9-53FD5555354E}" type="pres">
      <dgm:prSet presAssocID="{D3F40E8E-ADD0-43E2-A6FA-A0429926DF1B}" presName="noChildren" presStyleCnt="0"/>
      <dgm:spPr/>
    </dgm:pt>
    <dgm:pt modelId="{362A75A7-0F0E-477E-A5A6-C89E404AC8E8}" type="pres">
      <dgm:prSet presAssocID="{D3F40E8E-ADD0-43E2-A6FA-A0429926DF1B}" presName="gap" presStyleCnt="0"/>
      <dgm:spPr/>
    </dgm:pt>
    <dgm:pt modelId="{4B9F411E-1710-4411-B94E-0EA87A87D965}" type="pres">
      <dgm:prSet presAssocID="{D3F40E8E-ADD0-43E2-A6FA-A0429926DF1B}" presName="medCircle2" presStyleLbl="vennNode1" presStyleIdx="6" presStyleCnt="11"/>
      <dgm:spPr>
        <a:ln>
          <a:noFill/>
        </a:ln>
      </dgm:spPr>
    </dgm:pt>
    <dgm:pt modelId="{E5E8EC9B-A05F-41A5-9A88-ECB77D1F04EC}" type="pres">
      <dgm:prSet presAssocID="{D3F40E8E-ADD0-43E2-A6FA-A0429926DF1B}" presName="txLvlOnly1" presStyleLbl="revTx" presStyleIdx="6" presStyleCnt="11" custScaleX="163255" custLinFactNeighborX="47209"/>
      <dgm:spPr/>
      <dgm:t>
        <a:bodyPr/>
        <a:lstStyle/>
        <a:p>
          <a:endParaRPr lang="pt-BR"/>
        </a:p>
      </dgm:t>
    </dgm:pt>
    <dgm:pt modelId="{BBC60079-F003-4479-B144-753A5AAC73D5}" type="pres">
      <dgm:prSet presAssocID="{2985BD58-D34E-47BC-BDC8-D7780ACF3060}" presName="noChildren" presStyleCnt="0"/>
      <dgm:spPr/>
    </dgm:pt>
    <dgm:pt modelId="{D2E1F8B9-E85D-47A0-9045-72AA4DBBA01B}" type="pres">
      <dgm:prSet presAssocID="{2985BD58-D34E-47BC-BDC8-D7780ACF3060}" presName="gap" presStyleCnt="0"/>
      <dgm:spPr/>
    </dgm:pt>
    <dgm:pt modelId="{508F637A-2ED7-41A0-A1FA-77E9EE0E1B4E}" type="pres">
      <dgm:prSet presAssocID="{2985BD58-D34E-47BC-BDC8-D7780ACF3060}" presName="medCircle2" presStyleLbl="vennNode1" presStyleIdx="7" presStyleCnt="11"/>
      <dgm:spPr>
        <a:ln>
          <a:noFill/>
        </a:ln>
      </dgm:spPr>
    </dgm:pt>
    <dgm:pt modelId="{4C96989A-9C1A-4B3E-ABDA-F47977761BDE}" type="pres">
      <dgm:prSet presAssocID="{2985BD58-D34E-47BC-BDC8-D7780ACF3060}" presName="txLvlOnly1" presStyleLbl="revTx" presStyleIdx="7" presStyleCnt="11" custScaleX="163255" custLinFactNeighborX="47209"/>
      <dgm:spPr/>
      <dgm:t>
        <a:bodyPr/>
        <a:lstStyle/>
        <a:p>
          <a:endParaRPr lang="pt-BR"/>
        </a:p>
      </dgm:t>
    </dgm:pt>
    <dgm:pt modelId="{54D4FADE-3F55-4CD0-9FD8-2096DB5B3ECD}" type="pres">
      <dgm:prSet presAssocID="{C729F19B-70ED-4B97-A900-9427C7F25B34}" presName="noChildren" presStyleCnt="0"/>
      <dgm:spPr/>
    </dgm:pt>
    <dgm:pt modelId="{A15B3646-70F7-4A4A-8DC4-2D218A8A1339}" type="pres">
      <dgm:prSet presAssocID="{C729F19B-70ED-4B97-A900-9427C7F25B34}" presName="gap" presStyleCnt="0"/>
      <dgm:spPr/>
    </dgm:pt>
    <dgm:pt modelId="{FAE3D56D-71A6-47FC-80CF-667A4D5E44EC}" type="pres">
      <dgm:prSet presAssocID="{C729F19B-70ED-4B97-A900-9427C7F25B34}" presName="medCircle2" presStyleLbl="vennNode1" presStyleIdx="8" presStyleCnt="11"/>
      <dgm:spPr>
        <a:ln>
          <a:noFill/>
        </a:ln>
      </dgm:spPr>
    </dgm:pt>
    <dgm:pt modelId="{3050E25F-8049-4871-AE65-B333A0A53D6D}" type="pres">
      <dgm:prSet presAssocID="{C729F19B-70ED-4B97-A900-9427C7F25B34}" presName="txLvlOnly1" presStyleLbl="revTx" presStyleIdx="8" presStyleCnt="11" custScaleX="163255" custLinFactNeighborX="47209"/>
      <dgm:spPr/>
      <dgm:t>
        <a:bodyPr/>
        <a:lstStyle/>
        <a:p>
          <a:endParaRPr lang="pt-BR"/>
        </a:p>
      </dgm:t>
    </dgm:pt>
    <dgm:pt modelId="{CEC0110E-3E07-484B-8FB1-0C95112739C2}" type="pres">
      <dgm:prSet presAssocID="{07AB03A3-C93F-4C16-BE3B-F4DB6688AF72}" presName="noChildren" presStyleCnt="0"/>
      <dgm:spPr/>
    </dgm:pt>
    <dgm:pt modelId="{04C5BD36-A23B-4C43-82DD-B20B50D29D4F}" type="pres">
      <dgm:prSet presAssocID="{07AB03A3-C93F-4C16-BE3B-F4DB6688AF72}" presName="gap" presStyleCnt="0"/>
      <dgm:spPr/>
    </dgm:pt>
    <dgm:pt modelId="{1F104D49-E08E-484C-935B-08A89EED0E1B}" type="pres">
      <dgm:prSet presAssocID="{07AB03A3-C93F-4C16-BE3B-F4DB6688AF72}" presName="medCircle2" presStyleLbl="vennNode1" presStyleIdx="9" presStyleCnt="11"/>
      <dgm:spPr>
        <a:ln>
          <a:noFill/>
        </a:ln>
      </dgm:spPr>
    </dgm:pt>
    <dgm:pt modelId="{CFE5ECD7-7F3E-40FF-80B0-06653019A40F}" type="pres">
      <dgm:prSet presAssocID="{07AB03A3-C93F-4C16-BE3B-F4DB6688AF72}" presName="txLvlOnly1" presStyleLbl="revTx" presStyleIdx="9" presStyleCnt="11" custScaleX="163255" custLinFactNeighborX="47209"/>
      <dgm:spPr/>
      <dgm:t>
        <a:bodyPr/>
        <a:lstStyle/>
        <a:p>
          <a:endParaRPr lang="pt-BR"/>
        </a:p>
      </dgm:t>
    </dgm:pt>
    <dgm:pt modelId="{B5854DAD-140F-4BA4-B6FD-472F5C0B66A2}" type="pres">
      <dgm:prSet presAssocID="{B7CAC1A6-BD0A-438E-AABC-6A86381D10B2}" presName="noChildren" presStyleCnt="0"/>
      <dgm:spPr/>
    </dgm:pt>
    <dgm:pt modelId="{AD849529-2464-4B6B-AC1F-760C30552EE3}" type="pres">
      <dgm:prSet presAssocID="{B7CAC1A6-BD0A-438E-AABC-6A86381D10B2}" presName="gap" presStyleCnt="0"/>
      <dgm:spPr/>
    </dgm:pt>
    <dgm:pt modelId="{54F53963-5059-4B2A-88CD-99E3F7788922}" type="pres">
      <dgm:prSet presAssocID="{B7CAC1A6-BD0A-438E-AABC-6A86381D10B2}" presName="medCircle2" presStyleLbl="vennNode1" presStyleIdx="10" presStyleCnt="11"/>
      <dgm:spPr>
        <a:ln>
          <a:noFill/>
        </a:ln>
      </dgm:spPr>
    </dgm:pt>
    <dgm:pt modelId="{074FACC1-BD08-4C58-93D8-C7FAB902B3BE}" type="pres">
      <dgm:prSet presAssocID="{B7CAC1A6-BD0A-438E-AABC-6A86381D10B2}" presName="txLvlOnly1" presStyleLbl="revTx" presStyleIdx="10" presStyleCnt="11" custScaleX="163255" custLinFactNeighborX="47209"/>
      <dgm:spPr/>
      <dgm:t>
        <a:bodyPr/>
        <a:lstStyle/>
        <a:p>
          <a:endParaRPr lang="pt-BR"/>
        </a:p>
      </dgm:t>
    </dgm:pt>
  </dgm:ptLst>
  <dgm:cxnLst>
    <dgm:cxn modelId="{0E47DEB1-8560-453B-9CB7-39DACDE67EB5}" type="presOf" srcId="{D3F40E8E-ADD0-43E2-A6FA-A0429926DF1B}" destId="{E5E8EC9B-A05F-41A5-9A88-ECB77D1F04EC}" srcOrd="0" destOrd="0" presId="urn:microsoft.com/office/officeart/2008/layout/VerticalCircleList"/>
    <dgm:cxn modelId="{AF01F318-A519-4C7D-8929-A52EA51B371F}" srcId="{C5B9FB34-1139-4236-B2F5-4C8564EFBDA3}" destId="{B7CAC1A6-BD0A-438E-AABC-6A86381D10B2}" srcOrd="10" destOrd="0" parTransId="{E724FE49-1648-4246-BECD-0881D3A791AA}" sibTransId="{72FD441B-B116-4FC6-9CA7-F0586346A7B0}"/>
    <dgm:cxn modelId="{A26C6C3F-E5F3-49A5-9C51-2A9D3D26F639}" srcId="{C5B9FB34-1139-4236-B2F5-4C8564EFBDA3}" destId="{DC65678B-4962-4871-871D-2B885EF9BA2F}" srcOrd="0" destOrd="0" parTransId="{AA235FC0-DB97-45C5-AC2E-EAA2C1451033}" sibTransId="{C296BC84-5234-4E63-8B2B-8912E25B2435}"/>
    <dgm:cxn modelId="{44967F29-6454-4D12-B08E-9CBA95B8021F}" type="presOf" srcId="{B7CAC1A6-BD0A-438E-AABC-6A86381D10B2}" destId="{074FACC1-BD08-4C58-93D8-C7FAB902B3BE}" srcOrd="0" destOrd="0" presId="urn:microsoft.com/office/officeart/2008/layout/VerticalCircleList"/>
    <dgm:cxn modelId="{AF7A2AFD-4EEB-4969-B3E4-6623EFBB7C8A}" type="presOf" srcId="{110602D5-7925-483A-A872-8FED124415CB}" destId="{EA1DDE18-72E0-41F7-871B-4F424868B190}" srcOrd="0" destOrd="0" presId="urn:microsoft.com/office/officeart/2008/layout/VerticalCircleList"/>
    <dgm:cxn modelId="{4F0089C5-A40B-4723-AEBE-AB45B78CE1B6}" type="presOf" srcId="{C5B9FB34-1139-4236-B2F5-4C8564EFBDA3}" destId="{93E3279A-D370-428E-BAD6-94ACADB13D93}" srcOrd="0" destOrd="0" presId="urn:microsoft.com/office/officeart/2008/layout/VerticalCircleList"/>
    <dgm:cxn modelId="{00D79AF1-4CF2-423E-89EC-F72212057591}" srcId="{C5B9FB34-1139-4236-B2F5-4C8564EFBDA3}" destId="{110602D5-7925-483A-A872-8FED124415CB}" srcOrd="2" destOrd="0" parTransId="{341690FB-E616-4B52-ADFF-506E93C9EA9B}" sibTransId="{5D0387CB-440E-4189-ADB8-C2AFC9012146}"/>
    <dgm:cxn modelId="{FBBFEE4F-1489-465C-8048-7E3ED4681A69}" srcId="{C5B9FB34-1139-4236-B2F5-4C8564EFBDA3}" destId="{07AB03A3-C93F-4C16-BE3B-F4DB6688AF72}" srcOrd="9" destOrd="0" parTransId="{B6CE7215-FE47-4E8F-A3E6-8C0C20DF3C3D}" sibTransId="{68843EFF-8229-4D62-B0DA-0D73D3E5B399}"/>
    <dgm:cxn modelId="{F733BE90-52E6-4399-A1CF-8E0135CE6F4F}" srcId="{C5B9FB34-1139-4236-B2F5-4C8564EFBDA3}" destId="{E8D0B38C-4C90-4D1E-A8F4-756B432119C7}" srcOrd="5" destOrd="0" parTransId="{35A0CAA7-3D56-40E7-96D3-F3D326AE433A}" sibTransId="{12A05FEE-7F5C-4D19-AE47-301808B9ACA5}"/>
    <dgm:cxn modelId="{8ECC6F21-C348-493D-BCBC-28C4B7AC1495}" srcId="{C5B9FB34-1139-4236-B2F5-4C8564EFBDA3}" destId="{FBC66E99-0E00-44C0-B560-7731E5DDD3B2}" srcOrd="1" destOrd="0" parTransId="{2FC1A746-7100-4262-84CC-61FB96D0CEBB}" sibTransId="{A762A313-8FE4-484E-9EC8-73D3BC35A950}"/>
    <dgm:cxn modelId="{7BE1EF4E-2D07-4A1E-89AD-9D940B860524}" srcId="{C5B9FB34-1139-4236-B2F5-4C8564EFBDA3}" destId="{9FA6F315-121F-4B08-B9B8-24F061683BAD}" srcOrd="4" destOrd="0" parTransId="{DAF9050F-A74C-4AF1-A163-452BDE4B0396}" sibTransId="{BA8EF11E-EB04-4584-A669-3C8A8A330E2F}"/>
    <dgm:cxn modelId="{585A88E8-0959-465D-A76A-14B2BC9C2718}" type="presOf" srcId="{D365CA10-7DE3-46CA-A42A-B5A6D2866C50}" destId="{FC55011F-7D64-4855-AF46-84DBF4873EC1}" srcOrd="0" destOrd="0" presId="urn:microsoft.com/office/officeart/2008/layout/VerticalCircleList"/>
    <dgm:cxn modelId="{80A85057-A3B3-4DED-A5FA-270E53B2C605}" type="presOf" srcId="{9FA6F315-121F-4B08-B9B8-24F061683BAD}" destId="{99C99F94-ACE4-4A73-82DC-07133058612B}" srcOrd="0" destOrd="0" presId="urn:microsoft.com/office/officeart/2008/layout/VerticalCircleList"/>
    <dgm:cxn modelId="{6464FA50-899A-4704-A573-520283B28970}" type="presOf" srcId="{DC65678B-4962-4871-871D-2B885EF9BA2F}" destId="{272A481D-F17D-4DBB-BF83-8B048DCCF31E}" srcOrd="0" destOrd="0" presId="urn:microsoft.com/office/officeart/2008/layout/VerticalCircleList"/>
    <dgm:cxn modelId="{D1AD0B8C-9F6C-4579-870E-EE3C50B2B646}" srcId="{C5B9FB34-1139-4236-B2F5-4C8564EFBDA3}" destId="{2985BD58-D34E-47BC-BDC8-D7780ACF3060}" srcOrd="7" destOrd="0" parTransId="{F53DCC57-4E6E-4AA5-8257-5FE8B55018BB}" sibTransId="{D0D79FF5-B3C3-404D-ACB5-EE4AFBA5D525}"/>
    <dgm:cxn modelId="{064E094F-1CBD-4989-819E-3E2D251A6F8D}" type="presOf" srcId="{C729F19B-70ED-4B97-A900-9427C7F25B34}" destId="{3050E25F-8049-4871-AE65-B333A0A53D6D}" srcOrd="0" destOrd="0" presId="urn:microsoft.com/office/officeart/2008/layout/VerticalCircleList"/>
    <dgm:cxn modelId="{CB5DB4FD-56F7-42C3-9F59-A8A01FE44641}" type="presOf" srcId="{E8D0B38C-4C90-4D1E-A8F4-756B432119C7}" destId="{30CCBAC2-9A97-4C63-9187-CA443D8F1936}" srcOrd="0" destOrd="0" presId="urn:microsoft.com/office/officeart/2008/layout/VerticalCircleList"/>
    <dgm:cxn modelId="{DC4868A4-8970-418C-9860-BE98FB790ABD}" srcId="{C5B9FB34-1139-4236-B2F5-4C8564EFBDA3}" destId="{D365CA10-7DE3-46CA-A42A-B5A6D2866C50}" srcOrd="3" destOrd="0" parTransId="{1C404F08-4AAE-447E-BB31-0ED00B371DC0}" sibTransId="{E5B3AC36-C873-4DA7-9E9D-36DF57721C99}"/>
    <dgm:cxn modelId="{0B37C373-10AC-423D-AE90-72A9423D01AE}" srcId="{C5B9FB34-1139-4236-B2F5-4C8564EFBDA3}" destId="{D3F40E8E-ADD0-43E2-A6FA-A0429926DF1B}" srcOrd="6" destOrd="0" parTransId="{A9D6B654-48B7-4889-953F-C8DDD2A516C8}" sibTransId="{3C2157F3-63EE-4B19-AF2F-4E3A0B6E4E61}"/>
    <dgm:cxn modelId="{954886D8-9EBB-4CE2-81BF-77F1217196C7}" type="presOf" srcId="{2985BD58-D34E-47BC-BDC8-D7780ACF3060}" destId="{4C96989A-9C1A-4B3E-ABDA-F47977761BDE}" srcOrd="0" destOrd="0" presId="urn:microsoft.com/office/officeart/2008/layout/VerticalCircleList"/>
    <dgm:cxn modelId="{BC3A016E-BFE9-4F8A-A6AB-341E71A21378}" srcId="{C5B9FB34-1139-4236-B2F5-4C8564EFBDA3}" destId="{C729F19B-70ED-4B97-A900-9427C7F25B34}" srcOrd="8" destOrd="0" parTransId="{97C4BFFA-8133-4DC0-88C5-1EF8871B80FA}" sibTransId="{94C6E611-C3E2-4122-A914-65C147724037}"/>
    <dgm:cxn modelId="{0501A970-AC91-4824-99E7-87E8D59D6236}" type="presOf" srcId="{FBC66E99-0E00-44C0-B560-7731E5DDD3B2}" destId="{2396FBFD-8175-453B-8D3C-F1276FA731E0}" srcOrd="0" destOrd="0" presId="urn:microsoft.com/office/officeart/2008/layout/VerticalCircleList"/>
    <dgm:cxn modelId="{3F089EE9-5306-47ED-B535-96A27A409065}" type="presOf" srcId="{07AB03A3-C93F-4C16-BE3B-F4DB6688AF72}" destId="{CFE5ECD7-7F3E-40FF-80B0-06653019A40F}" srcOrd="0" destOrd="0" presId="urn:microsoft.com/office/officeart/2008/layout/VerticalCircleList"/>
    <dgm:cxn modelId="{17D48D6E-F4AF-47B4-A906-EDBE4A3967AA}" type="presParOf" srcId="{93E3279A-D370-428E-BAD6-94ACADB13D93}" destId="{B9913CA9-E6AB-46B5-80F2-7257249B7B30}" srcOrd="0" destOrd="0" presId="urn:microsoft.com/office/officeart/2008/layout/VerticalCircleList"/>
    <dgm:cxn modelId="{7E0D6B6F-C042-4375-BA42-1462B635A53B}" type="presParOf" srcId="{B9913CA9-E6AB-46B5-80F2-7257249B7B30}" destId="{EF86753F-5D33-4DD8-9CE9-5514043204B4}" srcOrd="0" destOrd="0" presId="urn:microsoft.com/office/officeart/2008/layout/VerticalCircleList"/>
    <dgm:cxn modelId="{E8FD9330-DD2A-459A-A064-A507ACABB71D}" type="presParOf" srcId="{B9913CA9-E6AB-46B5-80F2-7257249B7B30}" destId="{D31B254F-BF26-4FB6-90DB-77FA10A84A84}" srcOrd="1" destOrd="0" presId="urn:microsoft.com/office/officeart/2008/layout/VerticalCircleList"/>
    <dgm:cxn modelId="{5E11A489-14EF-4D3F-B1DD-FADB33FBC803}" type="presParOf" srcId="{B9913CA9-E6AB-46B5-80F2-7257249B7B30}" destId="{272A481D-F17D-4DBB-BF83-8B048DCCF31E}" srcOrd="2" destOrd="0" presId="urn:microsoft.com/office/officeart/2008/layout/VerticalCircleList"/>
    <dgm:cxn modelId="{33029FFB-E12F-4687-BADC-1DA815ED79CE}" type="presParOf" srcId="{93E3279A-D370-428E-BAD6-94ACADB13D93}" destId="{7D00BB1E-AEC8-4429-9F92-213430579A66}" srcOrd="1" destOrd="0" presId="urn:microsoft.com/office/officeart/2008/layout/VerticalCircleList"/>
    <dgm:cxn modelId="{B7981B6D-2B17-492A-9E56-5AACB5576E7F}" type="presParOf" srcId="{7D00BB1E-AEC8-4429-9F92-213430579A66}" destId="{BFB2F90F-692C-4748-8415-AA504A9CD9B8}" srcOrd="0" destOrd="0" presId="urn:microsoft.com/office/officeart/2008/layout/VerticalCircleList"/>
    <dgm:cxn modelId="{CE947121-ED8E-4CF2-BDEF-FC0105BFCB91}" type="presParOf" srcId="{7D00BB1E-AEC8-4429-9F92-213430579A66}" destId="{CA01DC4B-D06C-489A-86CF-3DB19F2BF622}" srcOrd="1" destOrd="0" presId="urn:microsoft.com/office/officeart/2008/layout/VerticalCircleList"/>
    <dgm:cxn modelId="{C7245A7F-9A1C-44A4-9AF4-052F8C819A9B}" type="presParOf" srcId="{7D00BB1E-AEC8-4429-9F92-213430579A66}" destId="{2396FBFD-8175-453B-8D3C-F1276FA731E0}" srcOrd="2" destOrd="0" presId="urn:microsoft.com/office/officeart/2008/layout/VerticalCircleList"/>
    <dgm:cxn modelId="{7C3CA123-DDCC-4F94-817E-9088AC80B5DB}" type="presParOf" srcId="{93E3279A-D370-428E-BAD6-94ACADB13D93}" destId="{916E56A0-3F5E-40D0-A803-6ED40517A852}" srcOrd="2" destOrd="0" presId="urn:microsoft.com/office/officeart/2008/layout/VerticalCircleList"/>
    <dgm:cxn modelId="{FCA1B743-D0D1-41DF-8712-8ABC5592E967}" type="presParOf" srcId="{916E56A0-3F5E-40D0-A803-6ED40517A852}" destId="{824D80D2-8380-4240-A9E8-7EE838E58764}" srcOrd="0" destOrd="0" presId="urn:microsoft.com/office/officeart/2008/layout/VerticalCircleList"/>
    <dgm:cxn modelId="{84E85E31-4661-434C-81D2-B150724911E9}" type="presParOf" srcId="{916E56A0-3F5E-40D0-A803-6ED40517A852}" destId="{C2D20580-6125-47EC-BE65-D74973862B80}" srcOrd="1" destOrd="0" presId="urn:microsoft.com/office/officeart/2008/layout/VerticalCircleList"/>
    <dgm:cxn modelId="{A0B901E6-475C-4C49-8FA4-BEE788DD37C4}" type="presParOf" srcId="{916E56A0-3F5E-40D0-A803-6ED40517A852}" destId="{EA1DDE18-72E0-41F7-871B-4F424868B190}" srcOrd="2" destOrd="0" presId="urn:microsoft.com/office/officeart/2008/layout/VerticalCircleList"/>
    <dgm:cxn modelId="{5CAC7161-E85F-441D-AD63-FD64BC6A604B}" type="presParOf" srcId="{93E3279A-D370-428E-BAD6-94ACADB13D93}" destId="{49040A92-BB18-4251-A92F-A4317F11B2ED}" srcOrd="3" destOrd="0" presId="urn:microsoft.com/office/officeart/2008/layout/VerticalCircleList"/>
    <dgm:cxn modelId="{FCB341BA-3C30-401F-9585-53C830512425}" type="presParOf" srcId="{49040A92-BB18-4251-A92F-A4317F11B2ED}" destId="{8D71A3F1-E551-4A87-AE49-0186A3EB9470}" srcOrd="0" destOrd="0" presId="urn:microsoft.com/office/officeart/2008/layout/VerticalCircleList"/>
    <dgm:cxn modelId="{57DF6138-66FB-43EA-AB12-DEFB49756D62}" type="presParOf" srcId="{49040A92-BB18-4251-A92F-A4317F11B2ED}" destId="{E5425105-A419-4904-86F8-A290ED1C439B}" srcOrd="1" destOrd="0" presId="urn:microsoft.com/office/officeart/2008/layout/VerticalCircleList"/>
    <dgm:cxn modelId="{B7FB12B0-2C28-41B7-BD2F-5CCA8B574598}" type="presParOf" srcId="{49040A92-BB18-4251-A92F-A4317F11B2ED}" destId="{FC55011F-7D64-4855-AF46-84DBF4873EC1}" srcOrd="2" destOrd="0" presId="urn:microsoft.com/office/officeart/2008/layout/VerticalCircleList"/>
    <dgm:cxn modelId="{132B1362-E51F-4254-B2F0-E4A601AA87AD}" type="presParOf" srcId="{93E3279A-D370-428E-BAD6-94ACADB13D93}" destId="{DA59D556-E062-46EB-B0B1-FE5260B28F66}" srcOrd="4" destOrd="0" presId="urn:microsoft.com/office/officeart/2008/layout/VerticalCircleList"/>
    <dgm:cxn modelId="{F1969BEA-78BC-41E8-900A-82E80E5B4F70}" type="presParOf" srcId="{DA59D556-E062-46EB-B0B1-FE5260B28F66}" destId="{A53D21A9-44F9-4157-9F7B-84001C2ACAD0}" srcOrd="0" destOrd="0" presId="urn:microsoft.com/office/officeart/2008/layout/VerticalCircleList"/>
    <dgm:cxn modelId="{765C59B2-C75B-46F6-8B68-EAB2B4875B47}" type="presParOf" srcId="{DA59D556-E062-46EB-B0B1-FE5260B28F66}" destId="{85CD98FA-9308-4E60-A7B6-EF8699814C5B}" srcOrd="1" destOrd="0" presId="urn:microsoft.com/office/officeart/2008/layout/VerticalCircleList"/>
    <dgm:cxn modelId="{5573A088-1B00-48B8-8D50-41352663D97B}" type="presParOf" srcId="{DA59D556-E062-46EB-B0B1-FE5260B28F66}" destId="{99C99F94-ACE4-4A73-82DC-07133058612B}" srcOrd="2" destOrd="0" presId="urn:microsoft.com/office/officeart/2008/layout/VerticalCircleList"/>
    <dgm:cxn modelId="{85B7AACA-6E84-4043-8639-9B0E29D9C949}" type="presParOf" srcId="{93E3279A-D370-428E-BAD6-94ACADB13D93}" destId="{B19D1522-C80A-4E28-9D68-38B57AB49661}" srcOrd="5" destOrd="0" presId="urn:microsoft.com/office/officeart/2008/layout/VerticalCircleList"/>
    <dgm:cxn modelId="{F462A55C-4969-4882-8BF8-9B7552782A8A}" type="presParOf" srcId="{B19D1522-C80A-4E28-9D68-38B57AB49661}" destId="{02141ED2-E9B8-4052-BA7C-DFEF79714886}" srcOrd="0" destOrd="0" presId="urn:microsoft.com/office/officeart/2008/layout/VerticalCircleList"/>
    <dgm:cxn modelId="{AE785649-CC4D-4BE5-9805-ED95BFB0FA13}" type="presParOf" srcId="{B19D1522-C80A-4E28-9D68-38B57AB49661}" destId="{FEB702CD-9D2E-495B-8C55-ACD80D66DA46}" srcOrd="1" destOrd="0" presId="urn:microsoft.com/office/officeart/2008/layout/VerticalCircleList"/>
    <dgm:cxn modelId="{B7E99938-E820-417F-A883-6E7EE265761D}" type="presParOf" srcId="{B19D1522-C80A-4E28-9D68-38B57AB49661}" destId="{30CCBAC2-9A97-4C63-9187-CA443D8F1936}" srcOrd="2" destOrd="0" presId="urn:microsoft.com/office/officeart/2008/layout/VerticalCircleList"/>
    <dgm:cxn modelId="{1ACC7CDD-451F-44D3-94AD-3C89ABE0145A}" type="presParOf" srcId="{93E3279A-D370-428E-BAD6-94ACADB13D93}" destId="{ABFF84D2-458D-4EB3-96E9-53FD5555354E}" srcOrd="6" destOrd="0" presId="urn:microsoft.com/office/officeart/2008/layout/VerticalCircleList"/>
    <dgm:cxn modelId="{D26CFF08-2E74-40B2-BE74-71627413DFCB}" type="presParOf" srcId="{ABFF84D2-458D-4EB3-96E9-53FD5555354E}" destId="{362A75A7-0F0E-477E-A5A6-C89E404AC8E8}" srcOrd="0" destOrd="0" presId="urn:microsoft.com/office/officeart/2008/layout/VerticalCircleList"/>
    <dgm:cxn modelId="{48B758BB-E791-4317-A990-1A721F2B2E99}" type="presParOf" srcId="{ABFF84D2-458D-4EB3-96E9-53FD5555354E}" destId="{4B9F411E-1710-4411-B94E-0EA87A87D965}" srcOrd="1" destOrd="0" presId="urn:microsoft.com/office/officeart/2008/layout/VerticalCircleList"/>
    <dgm:cxn modelId="{9C9F4A69-94C4-4860-BD4F-E3012EB754C7}" type="presParOf" srcId="{ABFF84D2-458D-4EB3-96E9-53FD5555354E}" destId="{E5E8EC9B-A05F-41A5-9A88-ECB77D1F04EC}" srcOrd="2" destOrd="0" presId="urn:microsoft.com/office/officeart/2008/layout/VerticalCircleList"/>
    <dgm:cxn modelId="{77A87299-8568-40D7-BCED-50C3A51285DF}" type="presParOf" srcId="{93E3279A-D370-428E-BAD6-94ACADB13D93}" destId="{BBC60079-F003-4479-B144-753A5AAC73D5}" srcOrd="7" destOrd="0" presId="urn:microsoft.com/office/officeart/2008/layout/VerticalCircleList"/>
    <dgm:cxn modelId="{0DF1C9A7-2E43-4B5A-B571-C6939725FEF5}" type="presParOf" srcId="{BBC60079-F003-4479-B144-753A5AAC73D5}" destId="{D2E1F8B9-E85D-47A0-9045-72AA4DBBA01B}" srcOrd="0" destOrd="0" presId="urn:microsoft.com/office/officeart/2008/layout/VerticalCircleList"/>
    <dgm:cxn modelId="{D1E66FD7-1601-4243-9871-D75061E52ECB}" type="presParOf" srcId="{BBC60079-F003-4479-B144-753A5AAC73D5}" destId="{508F637A-2ED7-41A0-A1FA-77E9EE0E1B4E}" srcOrd="1" destOrd="0" presId="urn:microsoft.com/office/officeart/2008/layout/VerticalCircleList"/>
    <dgm:cxn modelId="{8D070FF3-7FB1-434B-8826-7F348D128974}" type="presParOf" srcId="{BBC60079-F003-4479-B144-753A5AAC73D5}" destId="{4C96989A-9C1A-4B3E-ABDA-F47977761BDE}" srcOrd="2" destOrd="0" presId="urn:microsoft.com/office/officeart/2008/layout/VerticalCircleList"/>
    <dgm:cxn modelId="{91EBCAAC-3914-45B9-8ABD-08D98CF6C382}" type="presParOf" srcId="{93E3279A-D370-428E-BAD6-94ACADB13D93}" destId="{54D4FADE-3F55-4CD0-9FD8-2096DB5B3ECD}" srcOrd="8" destOrd="0" presId="urn:microsoft.com/office/officeart/2008/layout/VerticalCircleList"/>
    <dgm:cxn modelId="{1F29063B-A09F-4139-AFA2-589A598D572F}" type="presParOf" srcId="{54D4FADE-3F55-4CD0-9FD8-2096DB5B3ECD}" destId="{A15B3646-70F7-4A4A-8DC4-2D218A8A1339}" srcOrd="0" destOrd="0" presId="urn:microsoft.com/office/officeart/2008/layout/VerticalCircleList"/>
    <dgm:cxn modelId="{38C914DA-317E-46C5-B6DA-E485B2350D42}" type="presParOf" srcId="{54D4FADE-3F55-4CD0-9FD8-2096DB5B3ECD}" destId="{FAE3D56D-71A6-47FC-80CF-667A4D5E44EC}" srcOrd="1" destOrd="0" presId="urn:microsoft.com/office/officeart/2008/layout/VerticalCircleList"/>
    <dgm:cxn modelId="{FF8D7711-0729-4A1C-86EF-B395AEAA300B}" type="presParOf" srcId="{54D4FADE-3F55-4CD0-9FD8-2096DB5B3ECD}" destId="{3050E25F-8049-4871-AE65-B333A0A53D6D}" srcOrd="2" destOrd="0" presId="urn:microsoft.com/office/officeart/2008/layout/VerticalCircleList"/>
    <dgm:cxn modelId="{6AC7B305-3DA1-4944-8CF7-A7BF6F4BA4DF}" type="presParOf" srcId="{93E3279A-D370-428E-BAD6-94ACADB13D93}" destId="{CEC0110E-3E07-484B-8FB1-0C95112739C2}" srcOrd="9" destOrd="0" presId="urn:microsoft.com/office/officeart/2008/layout/VerticalCircleList"/>
    <dgm:cxn modelId="{9DA54E34-8A7D-4CA5-BA96-61071DA0AAF0}" type="presParOf" srcId="{CEC0110E-3E07-484B-8FB1-0C95112739C2}" destId="{04C5BD36-A23B-4C43-82DD-B20B50D29D4F}" srcOrd="0" destOrd="0" presId="urn:microsoft.com/office/officeart/2008/layout/VerticalCircleList"/>
    <dgm:cxn modelId="{65EBA308-2713-4CB5-AF6C-C21B2C5D8730}" type="presParOf" srcId="{CEC0110E-3E07-484B-8FB1-0C95112739C2}" destId="{1F104D49-E08E-484C-935B-08A89EED0E1B}" srcOrd="1" destOrd="0" presId="urn:microsoft.com/office/officeart/2008/layout/VerticalCircleList"/>
    <dgm:cxn modelId="{4685B72D-39D3-4A6A-A342-6C741CD0156D}" type="presParOf" srcId="{CEC0110E-3E07-484B-8FB1-0C95112739C2}" destId="{CFE5ECD7-7F3E-40FF-80B0-06653019A40F}" srcOrd="2" destOrd="0" presId="urn:microsoft.com/office/officeart/2008/layout/VerticalCircleList"/>
    <dgm:cxn modelId="{A180DC24-ADC3-4EA6-8380-0319EABAE98D}" type="presParOf" srcId="{93E3279A-D370-428E-BAD6-94ACADB13D93}" destId="{B5854DAD-140F-4BA4-B6FD-472F5C0B66A2}" srcOrd="10" destOrd="0" presId="urn:microsoft.com/office/officeart/2008/layout/VerticalCircleList"/>
    <dgm:cxn modelId="{15C9E6DE-DE1A-4AF3-A535-EBA59140CAD3}" type="presParOf" srcId="{B5854DAD-140F-4BA4-B6FD-472F5C0B66A2}" destId="{AD849529-2464-4B6B-AC1F-760C30552EE3}" srcOrd="0" destOrd="0" presId="urn:microsoft.com/office/officeart/2008/layout/VerticalCircleList"/>
    <dgm:cxn modelId="{C11240E4-6F0A-4A2F-BA22-877C221084DE}" type="presParOf" srcId="{B5854DAD-140F-4BA4-B6FD-472F5C0B66A2}" destId="{54F53963-5059-4B2A-88CD-99E3F7788922}" srcOrd="1" destOrd="0" presId="urn:microsoft.com/office/officeart/2008/layout/VerticalCircleList"/>
    <dgm:cxn modelId="{7E331F8C-C1A8-4A06-BDCF-679B31800379}" type="presParOf" srcId="{B5854DAD-140F-4BA4-B6FD-472F5C0B66A2}" destId="{074FACC1-BD08-4C58-93D8-C7FAB902B3BE}" srcOrd="2" destOrd="0" presId="urn:microsoft.com/office/officeart/2008/layout/VerticalCircle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FBF2D2-5184-4FF1-B5EE-EA3B8DFBAD47}" type="doc">
      <dgm:prSet loTypeId="urn:microsoft.com/office/officeart/2009/3/layout/RandomtoResultProcess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31B00AFE-132F-4CC1-96E7-1CB5B90F6A9A}">
      <dgm:prSet phldrT="[Texto]" custT="1"/>
      <dgm:spPr/>
      <dgm:t>
        <a:bodyPr/>
        <a:lstStyle/>
        <a:p>
          <a:r>
            <a:rPr lang="pt-BR" sz="1800" b="1" dirty="0" smtClean="0">
              <a:latin typeface="Gill Sans MT" panose="020B0502020104020203" pitchFamily="34" charset="0"/>
            </a:rPr>
            <a:t>Integrado</a:t>
          </a:r>
          <a:endParaRPr lang="pt-BR" sz="1800" b="1" dirty="0">
            <a:latin typeface="Gill Sans MT" panose="020B0502020104020203" pitchFamily="34" charset="0"/>
          </a:endParaRPr>
        </a:p>
      </dgm:t>
    </dgm:pt>
    <dgm:pt modelId="{7033F5A4-4B9C-4BAE-A3BA-94D754080835}" type="parTrans" cxnId="{F7D0269C-090C-4096-965A-2101ECE1EC92}">
      <dgm:prSet/>
      <dgm:spPr/>
      <dgm:t>
        <a:bodyPr/>
        <a:lstStyle/>
        <a:p>
          <a:endParaRPr lang="pt-BR" sz="2000" b="1">
            <a:latin typeface="Gill Sans MT" panose="020B0502020104020203" pitchFamily="34" charset="0"/>
          </a:endParaRPr>
        </a:p>
      </dgm:t>
    </dgm:pt>
    <dgm:pt modelId="{42A5BE55-43BD-42E8-89E3-5897FDCA54E3}" type="sibTrans" cxnId="{F7D0269C-090C-4096-965A-2101ECE1EC92}">
      <dgm:prSet/>
      <dgm:spPr/>
      <dgm:t>
        <a:bodyPr/>
        <a:lstStyle/>
        <a:p>
          <a:endParaRPr lang="pt-BR" sz="2000" b="1">
            <a:latin typeface="Gill Sans MT" panose="020B0502020104020203" pitchFamily="34" charset="0"/>
          </a:endParaRPr>
        </a:p>
      </dgm:t>
    </dgm:pt>
    <dgm:pt modelId="{8BCE2EF0-C678-432C-A0F9-1BD967C6C7C1}">
      <dgm:prSet phldrT="[Texto]" custT="1"/>
      <dgm:spPr/>
      <dgm:t>
        <a:bodyPr/>
        <a:lstStyle/>
        <a:p>
          <a:r>
            <a:rPr lang="pt-BR" sz="1800" b="1" dirty="0" smtClean="0">
              <a:latin typeface="Gill Sans MT" panose="020B0502020104020203" pitchFamily="34" charset="0"/>
            </a:rPr>
            <a:t>Transparente</a:t>
          </a:r>
          <a:endParaRPr lang="pt-BR" sz="1800" b="1" dirty="0">
            <a:latin typeface="Gill Sans MT" panose="020B0502020104020203" pitchFamily="34" charset="0"/>
          </a:endParaRPr>
        </a:p>
      </dgm:t>
    </dgm:pt>
    <dgm:pt modelId="{D686FA34-825A-45F1-A318-F2C2187BA5BB}" type="parTrans" cxnId="{9BC5D22F-4EA8-4263-A747-A6DD717F8936}">
      <dgm:prSet/>
      <dgm:spPr/>
      <dgm:t>
        <a:bodyPr/>
        <a:lstStyle/>
        <a:p>
          <a:endParaRPr lang="pt-BR" sz="2000" b="1"/>
        </a:p>
      </dgm:t>
    </dgm:pt>
    <dgm:pt modelId="{68CEDA71-2B5D-410B-8632-81119A080A15}" type="sibTrans" cxnId="{9BC5D22F-4EA8-4263-A747-A6DD717F8936}">
      <dgm:prSet/>
      <dgm:spPr/>
      <dgm:t>
        <a:bodyPr/>
        <a:lstStyle/>
        <a:p>
          <a:endParaRPr lang="pt-BR" sz="2000" b="1"/>
        </a:p>
      </dgm:t>
    </dgm:pt>
    <dgm:pt modelId="{26489ECB-0E06-4E36-8A2F-714217287AA7}">
      <dgm:prSet phldrT="[Texto]" custT="1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pt-BR" sz="1800" b="1" dirty="0" smtClean="0">
              <a:latin typeface="Gill Sans MT" panose="020B0502020104020203" pitchFamily="34" charset="0"/>
            </a:rPr>
            <a:t>Indicativo</a:t>
          </a:r>
          <a:endParaRPr lang="pt-BR" sz="1800" b="1" dirty="0"/>
        </a:p>
      </dgm:t>
    </dgm:pt>
    <dgm:pt modelId="{C354DCFB-CB74-4D5E-A205-2BA3AEC06F99}" type="parTrans" cxnId="{7CCF6D1D-6909-456C-ACCD-F11B69CD7C7F}">
      <dgm:prSet/>
      <dgm:spPr/>
      <dgm:t>
        <a:bodyPr/>
        <a:lstStyle/>
        <a:p>
          <a:endParaRPr lang="pt-BR" sz="2000" b="1"/>
        </a:p>
      </dgm:t>
    </dgm:pt>
    <dgm:pt modelId="{A25E31ED-4314-4075-A461-50DC1FCD180B}" type="sibTrans" cxnId="{7CCF6D1D-6909-456C-ACCD-F11B69CD7C7F}">
      <dgm:prSet/>
      <dgm:spPr/>
      <dgm:t>
        <a:bodyPr/>
        <a:lstStyle/>
        <a:p>
          <a:endParaRPr lang="pt-BR" sz="2000" b="1"/>
        </a:p>
      </dgm:t>
    </dgm:pt>
    <dgm:pt modelId="{FF6C2C1C-77F9-4D05-AC5B-22D9C2B101B0}" type="pres">
      <dgm:prSet presAssocID="{7EFBF2D2-5184-4FF1-B5EE-EA3B8DFBAD47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3193ABFE-7081-4354-A1F5-0E1F42AF9797}" type="pres">
      <dgm:prSet presAssocID="{31B00AFE-132F-4CC1-96E7-1CB5B90F6A9A}" presName="chaos" presStyleCnt="0"/>
      <dgm:spPr/>
      <dgm:t>
        <a:bodyPr/>
        <a:lstStyle/>
        <a:p>
          <a:endParaRPr lang="pt-BR"/>
        </a:p>
      </dgm:t>
    </dgm:pt>
    <dgm:pt modelId="{CC4618DA-95DA-4A08-8275-20964141B17C}" type="pres">
      <dgm:prSet presAssocID="{31B00AFE-132F-4CC1-96E7-1CB5B90F6A9A}" presName="parTx1" presStyleLbl="revTx" presStyleIdx="0" presStyleCnt="2"/>
      <dgm:spPr/>
      <dgm:t>
        <a:bodyPr/>
        <a:lstStyle/>
        <a:p>
          <a:endParaRPr lang="pt-BR"/>
        </a:p>
      </dgm:t>
    </dgm:pt>
    <dgm:pt modelId="{4A2C1389-9F6D-401D-8C73-EEE25BD5C221}" type="pres">
      <dgm:prSet presAssocID="{31B00AFE-132F-4CC1-96E7-1CB5B90F6A9A}" presName="c1" presStyleLbl="node1" presStyleIdx="0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E94EF9E7-BD0A-4837-B5F6-4675EA34C3DE}" type="pres">
      <dgm:prSet presAssocID="{31B00AFE-132F-4CC1-96E7-1CB5B90F6A9A}" presName="c2" presStyleLbl="node1" presStyleIdx="1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1DABF98C-6EB5-4346-9C85-AEB4AE4823E3}" type="pres">
      <dgm:prSet presAssocID="{31B00AFE-132F-4CC1-96E7-1CB5B90F6A9A}" presName="c3" presStyleLbl="node1" presStyleIdx="2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36DCF796-FAD0-47F3-A39D-A9BBA0EBC45C}" type="pres">
      <dgm:prSet presAssocID="{31B00AFE-132F-4CC1-96E7-1CB5B90F6A9A}" presName="c4" presStyleLbl="node1" presStyleIdx="3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54424AA3-4F19-4DE1-B6A9-2BB9B2CAC54B}" type="pres">
      <dgm:prSet presAssocID="{31B00AFE-132F-4CC1-96E7-1CB5B90F6A9A}" presName="c5" presStyleLbl="node1" presStyleIdx="4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8302D843-0BF4-49CF-8D31-A8E709AE5C7C}" type="pres">
      <dgm:prSet presAssocID="{31B00AFE-132F-4CC1-96E7-1CB5B90F6A9A}" presName="c6" presStyleLbl="node1" presStyleIdx="5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9434EC8D-BF09-400A-AADF-9CC8E1F6E8C4}" type="pres">
      <dgm:prSet presAssocID="{31B00AFE-132F-4CC1-96E7-1CB5B90F6A9A}" presName="c7" presStyleLbl="node1" presStyleIdx="6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90484789-6DBE-4845-8737-1844F488276E}" type="pres">
      <dgm:prSet presAssocID="{31B00AFE-132F-4CC1-96E7-1CB5B90F6A9A}" presName="c8" presStyleLbl="node1" presStyleIdx="7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602D0E2C-11CA-4894-B4D2-4D5E5C69AB19}" type="pres">
      <dgm:prSet presAssocID="{31B00AFE-132F-4CC1-96E7-1CB5B90F6A9A}" presName="c9" presStyleLbl="node1" presStyleIdx="8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09CD2C23-7A35-4E75-8225-E85A6D685EB2}" type="pres">
      <dgm:prSet presAssocID="{31B00AFE-132F-4CC1-96E7-1CB5B90F6A9A}" presName="c10" presStyleLbl="node1" presStyleIdx="9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CEBECDEF-1FB5-4C75-8CF4-BA4DAC35351E}" type="pres">
      <dgm:prSet presAssocID="{31B00AFE-132F-4CC1-96E7-1CB5B90F6A9A}" presName="c11" presStyleLbl="node1" presStyleIdx="10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60A17288-A8D5-4265-81B4-4403DC46FAA2}" type="pres">
      <dgm:prSet presAssocID="{31B00AFE-132F-4CC1-96E7-1CB5B90F6A9A}" presName="c12" presStyleLbl="node1" presStyleIdx="11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21E26259-775B-4852-BFED-60C92D576110}" type="pres">
      <dgm:prSet presAssocID="{31B00AFE-132F-4CC1-96E7-1CB5B90F6A9A}" presName="c13" presStyleLbl="node1" presStyleIdx="12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B9B047EC-4A85-49E1-90FE-81AC289A6D2A}" type="pres">
      <dgm:prSet presAssocID="{31B00AFE-132F-4CC1-96E7-1CB5B90F6A9A}" presName="c14" presStyleLbl="node1" presStyleIdx="13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48D0DC3D-CD11-4DE1-92AF-497A11BE10A7}" type="pres">
      <dgm:prSet presAssocID="{31B00AFE-132F-4CC1-96E7-1CB5B90F6A9A}" presName="c15" presStyleLbl="node1" presStyleIdx="14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009FCF72-9799-44BA-B20A-D409BD8A8C72}" type="pres">
      <dgm:prSet presAssocID="{31B00AFE-132F-4CC1-96E7-1CB5B90F6A9A}" presName="c16" presStyleLbl="node1" presStyleIdx="15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62CE5C08-1A18-4A03-9C49-D8C70ACE2F86}" type="pres">
      <dgm:prSet presAssocID="{31B00AFE-132F-4CC1-96E7-1CB5B90F6A9A}" presName="c17" presStyleLbl="node1" presStyleIdx="16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1531CA18-1BBF-449C-88A8-FC5C5819B96E}" type="pres">
      <dgm:prSet presAssocID="{31B00AFE-132F-4CC1-96E7-1CB5B90F6A9A}" presName="c18" presStyleLbl="node1" presStyleIdx="17" presStyleCnt="19"/>
      <dgm:spPr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pt-BR"/>
        </a:p>
      </dgm:t>
    </dgm:pt>
    <dgm:pt modelId="{43600387-D92A-48A4-AA4B-D7E09240264E}" type="pres">
      <dgm:prSet presAssocID="{42A5BE55-43BD-42E8-89E3-5897FDCA54E3}" presName="chevronComposite1" presStyleCnt="0"/>
      <dgm:spPr/>
      <dgm:t>
        <a:bodyPr/>
        <a:lstStyle/>
        <a:p>
          <a:endParaRPr lang="pt-BR"/>
        </a:p>
      </dgm:t>
    </dgm:pt>
    <dgm:pt modelId="{2C2CDAA3-9198-4AA9-842E-CAD07BBCDC84}" type="pres">
      <dgm:prSet presAssocID="{42A5BE55-43BD-42E8-89E3-5897FDCA54E3}" presName="chevron1" presStyleLbl="sibTrans2D1" presStyleIdx="0" presStyleCnt="2"/>
      <dgm:spPr/>
      <dgm:t>
        <a:bodyPr/>
        <a:lstStyle/>
        <a:p>
          <a:endParaRPr lang="pt-BR"/>
        </a:p>
      </dgm:t>
    </dgm:pt>
    <dgm:pt modelId="{014014BF-496C-41CC-85F6-FD267B61E14E}" type="pres">
      <dgm:prSet presAssocID="{42A5BE55-43BD-42E8-89E3-5897FDCA54E3}" presName="spChevron1" presStyleCnt="0"/>
      <dgm:spPr/>
      <dgm:t>
        <a:bodyPr/>
        <a:lstStyle/>
        <a:p>
          <a:endParaRPr lang="pt-BR"/>
        </a:p>
      </dgm:t>
    </dgm:pt>
    <dgm:pt modelId="{0C8431F5-3CDD-40CA-93D5-A5461876A8F3}" type="pres">
      <dgm:prSet presAssocID="{8BCE2EF0-C678-432C-A0F9-1BD967C6C7C1}" presName="middle" presStyleCnt="0"/>
      <dgm:spPr/>
      <dgm:t>
        <a:bodyPr/>
        <a:lstStyle/>
        <a:p>
          <a:endParaRPr lang="pt-BR"/>
        </a:p>
      </dgm:t>
    </dgm:pt>
    <dgm:pt modelId="{9F9257E0-A5A3-4FD8-9B94-0146B5FB0410}" type="pres">
      <dgm:prSet presAssocID="{8BCE2EF0-C678-432C-A0F9-1BD967C6C7C1}" presName="parTxMid" presStyleLbl="revTx" presStyleIdx="1" presStyleCnt="2"/>
      <dgm:spPr/>
      <dgm:t>
        <a:bodyPr/>
        <a:lstStyle/>
        <a:p>
          <a:endParaRPr lang="pt-BR"/>
        </a:p>
      </dgm:t>
    </dgm:pt>
    <dgm:pt modelId="{3C0DB2C7-68D0-4BCA-A05A-4B11CF0FDECE}" type="pres">
      <dgm:prSet presAssocID="{8BCE2EF0-C678-432C-A0F9-1BD967C6C7C1}" presName="spMid" presStyleCnt="0"/>
      <dgm:spPr/>
      <dgm:t>
        <a:bodyPr/>
        <a:lstStyle/>
        <a:p>
          <a:endParaRPr lang="pt-BR"/>
        </a:p>
      </dgm:t>
    </dgm:pt>
    <dgm:pt modelId="{1485C4D3-4644-4253-8BE7-783CCD71A88B}" type="pres">
      <dgm:prSet presAssocID="{68CEDA71-2B5D-410B-8632-81119A080A15}" presName="chevronComposite1" presStyleCnt="0"/>
      <dgm:spPr/>
      <dgm:t>
        <a:bodyPr/>
        <a:lstStyle/>
        <a:p>
          <a:endParaRPr lang="pt-BR"/>
        </a:p>
      </dgm:t>
    </dgm:pt>
    <dgm:pt modelId="{8772F8B9-B987-4685-AE51-C8E09B1B0DF1}" type="pres">
      <dgm:prSet presAssocID="{68CEDA71-2B5D-410B-8632-81119A080A15}" presName="chevron1" presStyleLbl="sibTrans2D1" presStyleIdx="1" presStyleCnt="2"/>
      <dgm:spPr/>
      <dgm:t>
        <a:bodyPr/>
        <a:lstStyle/>
        <a:p>
          <a:endParaRPr lang="pt-BR"/>
        </a:p>
      </dgm:t>
    </dgm:pt>
    <dgm:pt modelId="{F8AA9301-28E7-44F3-A1AB-F25A4090AD41}" type="pres">
      <dgm:prSet presAssocID="{68CEDA71-2B5D-410B-8632-81119A080A15}" presName="spChevron1" presStyleCnt="0"/>
      <dgm:spPr/>
      <dgm:t>
        <a:bodyPr/>
        <a:lstStyle/>
        <a:p>
          <a:endParaRPr lang="pt-BR"/>
        </a:p>
      </dgm:t>
    </dgm:pt>
    <dgm:pt modelId="{5EA44EBE-708F-4C7F-A8E3-BD911016BF70}" type="pres">
      <dgm:prSet presAssocID="{26489ECB-0E06-4E36-8A2F-714217287AA7}" presName="last" presStyleCnt="0"/>
      <dgm:spPr/>
      <dgm:t>
        <a:bodyPr/>
        <a:lstStyle/>
        <a:p>
          <a:endParaRPr lang="pt-BR"/>
        </a:p>
      </dgm:t>
    </dgm:pt>
    <dgm:pt modelId="{E604FAC3-722F-48B2-BFA7-1824D6DD24A0}" type="pres">
      <dgm:prSet presAssocID="{26489ECB-0E06-4E36-8A2F-714217287AA7}" presName="circleTx" presStyleLbl="node1" presStyleIdx="18" presStyleCnt="19"/>
      <dgm:spPr>
        <a:prstGeom prst="ellipse">
          <a:avLst/>
        </a:prstGeom>
      </dgm:spPr>
      <dgm:t>
        <a:bodyPr/>
        <a:lstStyle/>
        <a:p>
          <a:endParaRPr lang="pt-BR"/>
        </a:p>
      </dgm:t>
    </dgm:pt>
    <dgm:pt modelId="{98CC208A-B106-480F-9F43-9CCBB7EA59D3}" type="pres">
      <dgm:prSet presAssocID="{26489ECB-0E06-4E36-8A2F-714217287AA7}" presName="spN" presStyleCnt="0"/>
      <dgm:spPr/>
      <dgm:t>
        <a:bodyPr/>
        <a:lstStyle/>
        <a:p>
          <a:endParaRPr lang="pt-BR"/>
        </a:p>
      </dgm:t>
    </dgm:pt>
  </dgm:ptLst>
  <dgm:cxnLst>
    <dgm:cxn modelId="{64669C19-BD85-4781-88BF-3268CD05C43F}" type="presOf" srcId="{26489ECB-0E06-4E36-8A2F-714217287AA7}" destId="{E604FAC3-722F-48B2-BFA7-1824D6DD24A0}" srcOrd="0" destOrd="0" presId="urn:microsoft.com/office/officeart/2009/3/layout/RandomtoResultProcess"/>
    <dgm:cxn modelId="{7CCF6D1D-6909-456C-ACCD-F11B69CD7C7F}" srcId="{7EFBF2D2-5184-4FF1-B5EE-EA3B8DFBAD47}" destId="{26489ECB-0E06-4E36-8A2F-714217287AA7}" srcOrd="2" destOrd="0" parTransId="{C354DCFB-CB74-4D5E-A205-2BA3AEC06F99}" sibTransId="{A25E31ED-4314-4075-A461-50DC1FCD180B}"/>
    <dgm:cxn modelId="{30CAC279-AB4A-4F5F-928C-C6E50083FF6A}" type="presOf" srcId="{31B00AFE-132F-4CC1-96E7-1CB5B90F6A9A}" destId="{CC4618DA-95DA-4A08-8275-20964141B17C}" srcOrd="0" destOrd="0" presId="urn:microsoft.com/office/officeart/2009/3/layout/RandomtoResultProcess"/>
    <dgm:cxn modelId="{F7D0269C-090C-4096-965A-2101ECE1EC92}" srcId="{7EFBF2D2-5184-4FF1-B5EE-EA3B8DFBAD47}" destId="{31B00AFE-132F-4CC1-96E7-1CB5B90F6A9A}" srcOrd="0" destOrd="0" parTransId="{7033F5A4-4B9C-4BAE-A3BA-94D754080835}" sibTransId="{42A5BE55-43BD-42E8-89E3-5897FDCA54E3}"/>
    <dgm:cxn modelId="{9BC5D22F-4EA8-4263-A747-A6DD717F8936}" srcId="{7EFBF2D2-5184-4FF1-B5EE-EA3B8DFBAD47}" destId="{8BCE2EF0-C678-432C-A0F9-1BD967C6C7C1}" srcOrd="1" destOrd="0" parTransId="{D686FA34-825A-45F1-A318-F2C2187BA5BB}" sibTransId="{68CEDA71-2B5D-410B-8632-81119A080A15}"/>
    <dgm:cxn modelId="{24DD01A9-83F6-4FCD-9B03-06B870AE55AF}" type="presOf" srcId="{7EFBF2D2-5184-4FF1-B5EE-EA3B8DFBAD47}" destId="{FF6C2C1C-77F9-4D05-AC5B-22D9C2B101B0}" srcOrd="0" destOrd="0" presId="urn:microsoft.com/office/officeart/2009/3/layout/RandomtoResultProcess"/>
    <dgm:cxn modelId="{E9FE6C2A-6FDE-4BF9-88D6-041E0AE300DD}" type="presOf" srcId="{8BCE2EF0-C678-432C-A0F9-1BD967C6C7C1}" destId="{9F9257E0-A5A3-4FD8-9B94-0146B5FB0410}" srcOrd="0" destOrd="0" presId="urn:microsoft.com/office/officeart/2009/3/layout/RandomtoResultProcess"/>
    <dgm:cxn modelId="{1B301123-0A21-4EE1-8397-BF3AC1DF5EB7}" type="presParOf" srcId="{FF6C2C1C-77F9-4D05-AC5B-22D9C2B101B0}" destId="{3193ABFE-7081-4354-A1F5-0E1F42AF9797}" srcOrd="0" destOrd="0" presId="urn:microsoft.com/office/officeart/2009/3/layout/RandomtoResultProcess"/>
    <dgm:cxn modelId="{87623F1B-D147-442E-8B89-0FCCC2DEE926}" type="presParOf" srcId="{3193ABFE-7081-4354-A1F5-0E1F42AF9797}" destId="{CC4618DA-95DA-4A08-8275-20964141B17C}" srcOrd="0" destOrd="0" presId="urn:microsoft.com/office/officeart/2009/3/layout/RandomtoResultProcess"/>
    <dgm:cxn modelId="{724985AA-C2AD-4A98-99BB-9E24041C1FA9}" type="presParOf" srcId="{3193ABFE-7081-4354-A1F5-0E1F42AF9797}" destId="{4A2C1389-9F6D-401D-8C73-EEE25BD5C221}" srcOrd="1" destOrd="0" presId="urn:microsoft.com/office/officeart/2009/3/layout/RandomtoResultProcess"/>
    <dgm:cxn modelId="{394CC390-3CAF-4E81-BCFD-A91A6E4CF4B4}" type="presParOf" srcId="{3193ABFE-7081-4354-A1F5-0E1F42AF9797}" destId="{E94EF9E7-BD0A-4837-B5F6-4675EA34C3DE}" srcOrd="2" destOrd="0" presId="urn:microsoft.com/office/officeart/2009/3/layout/RandomtoResultProcess"/>
    <dgm:cxn modelId="{81F36EA5-A8DB-453F-9083-578BACBCF7DC}" type="presParOf" srcId="{3193ABFE-7081-4354-A1F5-0E1F42AF9797}" destId="{1DABF98C-6EB5-4346-9C85-AEB4AE4823E3}" srcOrd="3" destOrd="0" presId="urn:microsoft.com/office/officeart/2009/3/layout/RandomtoResultProcess"/>
    <dgm:cxn modelId="{D3111FD1-9C83-44E6-87EC-FD24EFC8F3E3}" type="presParOf" srcId="{3193ABFE-7081-4354-A1F5-0E1F42AF9797}" destId="{36DCF796-FAD0-47F3-A39D-A9BBA0EBC45C}" srcOrd="4" destOrd="0" presId="urn:microsoft.com/office/officeart/2009/3/layout/RandomtoResultProcess"/>
    <dgm:cxn modelId="{1971EAE3-8955-4E5C-9A5E-A6D54BE8EF7B}" type="presParOf" srcId="{3193ABFE-7081-4354-A1F5-0E1F42AF9797}" destId="{54424AA3-4F19-4DE1-B6A9-2BB9B2CAC54B}" srcOrd="5" destOrd="0" presId="urn:microsoft.com/office/officeart/2009/3/layout/RandomtoResultProcess"/>
    <dgm:cxn modelId="{F05C591A-4B99-4A1F-B73B-E947CCD89314}" type="presParOf" srcId="{3193ABFE-7081-4354-A1F5-0E1F42AF9797}" destId="{8302D843-0BF4-49CF-8D31-A8E709AE5C7C}" srcOrd="6" destOrd="0" presId="urn:microsoft.com/office/officeart/2009/3/layout/RandomtoResultProcess"/>
    <dgm:cxn modelId="{4DCFFFC2-E075-45B3-9F84-710762AD45F8}" type="presParOf" srcId="{3193ABFE-7081-4354-A1F5-0E1F42AF9797}" destId="{9434EC8D-BF09-400A-AADF-9CC8E1F6E8C4}" srcOrd="7" destOrd="0" presId="urn:microsoft.com/office/officeart/2009/3/layout/RandomtoResultProcess"/>
    <dgm:cxn modelId="{ABACD66D-946F-4106-BE6E-BDD215BCC4B6}" type="presParOf" srcId="{3193ABFE-7081-4354-A1F5-0E1F42AF9797}" destId="{90484789-6DBE-4845-8737-1844F488276E}" srcOrd="8" destOrd="0" presId="urn:microsoft.com/office/officeart/2009/3/layout/RandomtoResultProcess"/>
    <dgm:cxn modelId="{89888A64-2455-46D7-BB89-6E5CE565B469}" type="presParOf" srcId="{3193ABFE-7081-4354-A1F5-0E1F42AF9797}" destId="{602D0E2C-11CA-4894-B4D2-4D5E5C69AB19}" srcOrd="9" destOrd="0" presId="urn:microsoft.com/office/officeart/2009/3/layout/RandomtoResultProcess"/>
    <dgm:cxn modelId="{BE49467B-F3F5-410C-9434-7CEC932D757F}" type="presParOf" srcId="{3193ABFE-7081-4354-A1F5-0E1F42AF9797}" destId="{09CD2C23-7A35-4E75-8225-E85A6D685EB2}" srcOrd="10" destOrd="0" presId="urn:microsoft.com/office/officeart/2009/3/layout/RandomtoResultProcess"/>
    <dgm:cxn modelId="{AB1F5928-F52E-4F3C-96E6-D3CAFB473F06}" type="presParOf" srcId="{3193ABFE-7081-4354-A1F5-0E1F42AF9797}" destId="{CEBECDEF-1FB5-4C75-8CF4-BA4DAC35351E}" srcOrd="11" destOrd="0" presId="urn:microsoft.com/office/officeart/2009/3/layout/RandomtoResultProcess"/>
    <dgm:cxn modelId="{8A24BBB7-A14D-4C71-A0D0-9CAC029FA6C2}" type="presParOf" srcId="{3193ABFE-7081-4354-A1F5-0E1F42AF9797}" destId="{60A17288-A8D5-4265-81B4-4403DC46FAA2}" srcOrd="12" destOrd="0" presId="urn:microsoft.com/office/officeart/2009/3/layout/RandomtoResultProcess"/>
    <dgm:cxn modelId="{C5448A6B-E8B5-4CA4-9C74-7EF0B859D388}" type="presParOf" srcId="{3193ABFE-7081-4354-A1F5-0E1F42AF9797}" destId="{21E26259-775B-4852-BFED-60C92D576110}" srcOrd="13" destOrd="0" presId="urn:microsoft.com/office/officeart/2009/3/layout/RandomtoResultProcess"/>
    <dgm:cxn modelId="{D8055C31-945D-47FB-8CF6-C57752DED61D}" type="presParOf" srcId="{3193ABFE-7081-4354-A1F5-0E1F42AF9797}" destId="{B9B047EC-4A85-49E1-90FE-81AC289A6D2A}" srcOrd="14" destOrd="0" presId="urn:microsoft.com/office/officeart/2009/3/layout/RandomtoResultProcess"/>
    <dgm:cxn modelId="{140D7E57-0BAA-4E4B-98CB-0EF42A2BE300}" type="presParOf" srcId="{3193ABFE-7081-4354-A1F5-0E1F42AF9797}" destId="{48D0DC3D-CD11-4DE1-92AF-497A11BE10A7}" srcOrd="15" destOrd="0" presId="urn:microsoft.com/office/officeart/2009/3/layout/RandomtoResultProcess"/>
    <dgm:cxn modelId="{A66AB921-E478-43A5-98F0-7F1EA96648F6}" type="presParOf" srcId="{3193ABFE-7081-4354-A1F5-0E1F42AF9797}" destId="{009FCF72-9799-44BA-B20A-D409BD8A8C72}" srcOrd="16" destOrd="0" presId="urn:microsoft.com/office/officeart/2009/3/layout/RandomtoResultProcess"/>
    <dgm:cxn modelId="{835263AB-679A-479B-8CE3-B4AF9936BE6B}" type="presParOf" srcId="{3193ABFE-7081-4354-A1F5-0E1F42AF9797}" destId="{62CE5C08-1A18-4A03-9C49-D8C70ACE2F86}" srcOrd="17" destOrd="0" presId="urn:microsoft.com/office/officeart/2009/3/layout/RandomtoResultProcess"/>
    <dgm:cxn modelId="{41C95252-D889-48A2-86FD-FA2CB33C77DF}" type="presParOf" srcId="{3193ABFE-7081-4354-A1F5-0E1F42AF9797}" destId="{1531CA18-1BBF-449C-88A8-FC5C5819B96E}" srcOrd="18" destOrd="0" presId="urn:microsoft.com/office/officeart/2009/3/layout/RandomtoResultProcess"/>
    <dgm:cxn modelId="{CAB2C9A6-4178-4FC7-87FD-462AAB65A24D}" type="presParOf" srcId="{FF6C2C1C-77F9-4D05-AC5B-22D9C2B101B0}" destId="{43600387-D92A-48A4-AA4B-D7E09240264E}" srcOrd="1" destOrd="0" presId="urn:microsoft.com/office/officeart/2009/3/layout/RandomtoResultProcess"/>
    <dgm:cxn modelId="{E279CA11-7044-42B2-BA46-DCD497E10D2C}" type="presParOf" srcId="{43600387-D92A-48A4-AA4B-D7E09240264E}" destId="{2C2CDAA3-9198-4AA9-842E-CAD07BBCDC84}" srcOrd="0" destOrd="0" presId="urn:microsoft.com/office/officeart/2009/3/layout/RandomtoResultProcess"/>
    <dgm:cxn modelId="{D2AE4E48-255D-4919-BB00-C3B4F2645EDA}" type="presParOf" srcId="{43600387-D92A-48A4-AA4B-D7E09240264E}" destId="{014014BF-496C-41CC-85F6-FD267B61E14E}" srcOrd="1" destOrd="0" presId="urn:microsoft.com/office/officeart/2009/3/layout/RandomtoResultProcess"/>
    <dgm:cxn modelId="{EE652CE8-B788-4295-8F91-B580258795DB}" type="presParOf" srcId="{FF6C2C1C-77F9-4D05-AC5B-22D9C2B101B0}" destId="{0C8431F5-3CDD-40CA-93D5-A5461876A8F3}" srcOrd="2" destOrd="0" presId="urn:microsoft.com/office/officeart/2009/3/layout/RandomtoResultProcess"/>
    <dgm:cxn modelId="{154A046E-9054-4D6F-83C5-20D593BF757B}" type="presParOf" srcId="{0C8431F5-3CDD-40CA-93D5-A5461876A8F3}" destId="{9F9257E0-A5A3-4FD8-9B94-0146B5FB0410}" srcOrd="0" destOrd="0" presId="urn:microsoft.com/office/officeart/2009/3/layout/RandomtoResultProcess"/>
    <dgm:cxn modelId="{22FA02DE-1776-48D6-A285-39AD95EB3840}" type="presParOf" srcId="{0C8431F5-3CDD-40CA-93D5-A5461876A8F3}" destId="{3C0DB2C7-68D0-4BCA-A05A-4B11CF0FDECE}" srcOrd="1" destOrd="0" presId="urn:microsoft.com/office/officeart/2009/3/layout/RandomtoResultProcess"/>
    <dgm:cxn modelId="{FE830BD2-9F1D-4832-8B30-32E8F3D9C1BD}" type="presParOf" srcId="{FF6C2C1C-77F9-4D05-AC5B-22D9C2B101B0}" destId="{1485C4D3-4644-4253-8BE7-783CCD71A88B}" srcOrd="3" destOrd="0" presId="urn:microsoft.com/office/officeart/2009/3/layout/RandomtoResultProcess"/>
    <dgm:cxn modelId="{AE049354-4BF4-4693-9DA4-990639EE2B9D}" type="presParOf" srcId="{1485C4D3-4644-4253-8BE7-783CCD71A88B}" destId="{8772F8B9-B987-4685-AE51-C8E09B1B0DF1}" srcOrd="0" destOrd="0" presId="urn:microsoft.com/office/officeart/2009/3/layout/RandomtoResultProcess"/>
    <dgm:cxn modelId="{10BAC7DC-FC59-404D-9B91-2B36FC45AC87}" type="presParOf" srcId="{1485C4D3-4644-4253-8BE7-783CCD71A88B}" destId="{F8AA9301-28E7-44F3-A1AB-F25A4090AD41}" srcOrd="1" destOrd="0" presId="urn:microsoft.com/office/officeart/2009/3/layout/RandomtoResultProcess"/>
    <dgm:cxn modelId="{9991F90E-DE45-4031-B46E-9ACCFEAD2C3C}" type="presParOf" srcId="{FF6C2C1C-77F9-4D05-AC5B-22D9C2B101B0}" destId="{5EA44EBE-708F-4C7F-A8E3-BD911016BF70}" srcOrd="4" destOrd="0" presId="urn:microsoft.com/office/officeart/2009/3/layout/RandomtoResultProcess"/>
    <dgm:cxn modelId="{21139FBF-693A-4A69-B81F-96B2E7FD34BE}" type="presParOf" srcId="{5EA44EBE-708F-4C7F-A8E3-BD911016BF70}" destId="{E604FAC3-722F-48B2-BFA7-1824D6DD24A0}" srcOrd="0" destOrd="0" presId="urn:microsoft.com/office/officeart/2009/3/layout/RandomtoResultProcess"/>
    <dgm:cxn modelId="{0A2670CE-0054-44D1-B618-7BB090B72325}" type="presParOf" srcId="{5EA44EBE-708F-4C7F-A8E3-BD911016BF70}" destId="{98CC208A-B106-480F-9F43-9CCBB7EA59D3}" srcOrd="1" destOrd="0" presId="urn:microsoft.com/office/officeart/2009/3/layout/RandomtoResultProcess"/>
  </dgm:cxnLst>
  <dgm:bg>
    <a:effectLst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36FBB-BD20-437B-9500-28CBB93AF023}">
      <dsp:nvSpPr>
        <dsp:cNvPr id="0" name=""/>
        <dsp:cNvSpPr/>
      </dsp:nvSpPr>
      <dsp:spPr>
        <a:xfrm>
          <a:off x="1182906" y="324566"/>
          <a:ext cx="3675888" cy="3676301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4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Transição Energética</a:t>
          </a:r>
          <a:endParaRPr lang="pt-BR" sz="34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721227" y="862948"/>
        <a:ext cx="2599246" cy="2599537"/>
      </dsp:txXfrm>
    </dsp:sp>
    <dsp:sp modelId="{DB9619B2-FC1D-46C8-8872-3E42D1D32A79}">
      <dsp:nvSpPr>
        <dsp:cNvPr id="0" name=""/>
        <dsp:cNvSpPr/>
      </dsp:nvSpPr>
      <dsp:spPr>
        <a:xfrm>
          <a:off x="3280613" y="157070"/>
          <a:ext cx="408683" cy="40885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BD597E-8F1F-49B2-A148-178F9DD5428F}">
      <dsp:nvSpPr>
        <dsp:cNvPr id="0" name=""/>
        <dsp:cNvSpPr/>
      </dsp:nvSpPr>
      <dsp:spPr>
        <a:xfrm>
          <a:off x="2313195" y="3727722"/>
          <a:ext cx="296333" cy="29633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8848"/>
                <a:satOff val="-842"/>
                <a:lumOff val="19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8848"/>
                <a:satOff val="-842"/>
                <a:lumOff val="19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8848"/>
                <a:satOff val="-842"/>
                <a:lumOff val="19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4BD0AD-121F-4B4B-B6A9-5A86ACA04F01}">
      <dsp:nvSpPr>
        <dsp:cNvPr id="0" name=""/>
        <dsp:cNvSpPr/>
      </dsp:nvSpPr>
      <dsp:spPr>
        <a:xfrm>
          <a:off x="5095560" y="1816560"/>
          <a:ext cx="296333" cy="29633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7697"/>
                <a:satOff val="-1685"/>
                <a:lumOff val="3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7697"/>
                <a:satOff val="-1685"/>
                <a:lumOff val="3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7697"/>
                <a:satOff val="-1685"/>
                <a:lumOff val="3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47369F-1A2B-4E01-8820-BFF0F75F5818}">
      <dsp:nvSpPr>
        <dsp:cNvPr id="0" name=""/>
        <dsp:cNvSpPr/>
      </dsp:nvSpPr>
      <dsp:spPr>
        <a:xfrm>
          <a:off x="3679494" y="4042956"/>
          <a:ext cx="408683" cy="40885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56545"/>
                <a:satOff val="-2527"/>
                <a:lumOff val="58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56545"/>
                <a:satOff val="-2527"/>
                <a:lumOff val="58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56545"/>
                <a:satOff val="-2527"/>
                <a:lumOff val="58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3DDA3E-53C1-43A4-A45E-8622DECF7CEA}">
      <dsp:nvSpPr>
        <dsp:cNvPr id="0" name=""/>
        <dsp:cNvSpPr/>
      </dsp:nvSpPr>
      <dsp:spPr>
        <a:xfrm>
          <a:off x="2396138" y="738149"/>
          <a:ext cx="296333" cy="29633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75394"/>
                <a:satOff val="-3369"/>
                <a:lumOff val="7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75394"/>
                <a:satOff val="-3369"/>
                <a:lumOff val="7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75394"/>
                <a:satOff val="-3369"/>
                <a:lumOff val="7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BFDD9C-5419-4610-A8CB-E837C928D6B0}">
      <dsp:nvSpPr>
        <dsp:cNvPr id="0" name=""/>
        <dsp:cNvSpPr/>
      </dsp:nvSpPr>
      <dsp:spPr>
        <a:xfrm>
          <a:off x="1463405" y="2433285"/>
          <a:ext cx="296333" cy="29633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94242"/>
                <a:satOff val="-4211"/>
                <a:lumOff val="97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4242"/>
                <a:satOff val="-4211"/>
                <a:lumOff val="97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4242"/>
                <a:satOff val="-4211"/>
                <a:lumOff val="97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16CC05-31AD-47F7-97D1-E25F797AE1EA}">
      <dsp:nvSpPr>
        <dsp:cNvPr id="0" name=""/>
        <dsp:cNvSpPr/>
      </dsp:nvSpPr>
      <dsp:spPr>
        <a:xfrm>
          <a:off x="-148447" y="840393"/>
          <a:ext cx="1858914" cy="1789563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13091"/>
                <a:satOff val="-5054"/>
                <a:lumOff val="117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13091"/>
                <a:satOff val="-5054"/>
                <a:lumOff val="117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13091"/>
                <a:satOff val="-5054"/>
                <a:lumOff val="117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Mudanças Climáticas</a:t>
          </a:r>
          <a:endParaRPr lang="pt-BR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23785" y="1102468"/>
        <a:ext cx="1314450" cy="1265413"/>
      </dsp:txXfrm>
    </dsp:sp>
    <dsp:sp modelId="{410C9F2E-AB22-400F-ACEA-347FAA7CDC73}">
      <dsp:nvSpPr>
        <dsp:cNvPr id="0" name=""/>
        <dsp:cNvSpPr/>
      </dsp:nvSpPr>
      <dsp:spPr>
        <a:xfrm>
          <a:off x="2867406" y="751034"/>
          <a:ext cx="408683" cy="40885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31939"/>
                <a:satOff val="-5896"/>
                <a:lumOff val="136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1939"/>
                <a:satOff val="-5896"/>
                <a:lumOff val="136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1939"/>
                <a:satOff val="-5896"/>
                <a:lumOff val="136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3A862B-9084-416E-AFD1-0D825F03F46D}">
      <dsp:nvSpPr>
        <dsp:cNvPr id="0" name=""/>
        <dsp:cNvSpPr/>
      </dsp:nvSpPr>
      <dsp:spPr>
        <a:xfrm>
          <a:off x="174770" y="2920309"/>
          <a:ext cx="738947" cy="739125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50788"/>
                <a:satOff val="-6738"/>
                <a:lumOff val="15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50788"/>
                <a:satOff val="-6738"/>
                <a:lumOff val="15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50788"/>
                <a:satOff val="-6738"/>
                <a:lumOff val="15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471425-ABC7-46E7-A964-99ADCCD0249A}">
      <dsp:nvSpPr>
        <dsp:cNvPr id="0" name=""/>
        <dsp:cNvSpPr/>
      </dsp:nvSpPr>
      <dsp:spPr>
        <a:xfrm>
          <a:off x="4945176" y="15443"/>
          <a:ext cx="2077258" cy="2033362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69636"/>
                <a:satOff val="-7581"/>
                <a:lumOff val="17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69636"/>
                <a:satOff val="-7581"/>
                <a:lumOff val="17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69636"/>
                <a:satOff val="-7581"/>
                <a:lumOff val="17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Demanda de Energia</a:t>
          </a:r>
          <a:endParaRPr lang="pt-BR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49383" y="313222"/>
        <a:ext cx="1468844" cy="1437804"/>
      </dsp:txXfrm>
    </dsp:sp>
    <dsp:sp modelId="{BDE81385-EF41-4A5F-A291-FCDDD7A52448}">
      <dsp:nvSpPr>
        <dsp:cNvPr id="0" name=""/>
        <dsp:cNvSpPr/>
      </dsp:nvSpPr>
      <dsp:spPr>
        <a:xfrm>
          <a:off x="4569248" y="1316652"/>
          <a:ext cx="408683" cy="40885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88485"/>
                <a:satOff val="-8423"/>
                <a:lumOff val="195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88485"/>
                <a:satOff val="-8423"/>
                <a:lumOff val="195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88485"/>
                <a:satOff val="-8423"/>
                <a:lumOff val="195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264404-0AF5-4948-87CD-E240AB5023AD}">
      <dsp:nvSpPr>
        <dsp:cNvPr id="0" name=""/>
        <dsp:cNvSpPr/>
      </dsp:nvSpPr>
      <dsp:spPr>
        <a:xfrm>
          <a:off x="-106481" y="3799873"/>
          <a:ext cx="296333" cy="29633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07333"/>
                <a:satOff val="-9265"/>
                <a:lumOff val="214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07333"/>
                <a:satOff val="-9265"/>
                <a:lumOff val="214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07333"/>
                <a:satOff val="-9265"/>
                <a:lumOff val="214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5942CB-C51B-4DFC-B8E2-307EB63F067A}">
      <dsp:nvSpPr>
        <dsp:cNvPr id="0" name=""/>
        <dsp:cNvSpPr/>
      </dsp:nvSpPr>
      <dsp:spPr>
        <a:xfrm>
          <a:off x="2846293" y="3378129"/>
          <a:ext cx="296333" cy="29633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26182"/>
                <a:satOff val="-10107"/>
                <a:lumOff val="234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26182"/>
                <a:satOff val="-10107"/>
                <a:lumOff val="234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26182"/>
                <a:satOff val="-10107"/>
                <a:lumOff val="234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B59946-A342-4EA9-B448-BB92F304B160}">
      <dsp:nvSpPr>
        <dsp:cNvPr id="0" name=""/>
        <dsp:cNvSpPr/>
      </dsp:nvSpPr>
      <dsp:spPr>
        <a:xfrm>
          <a:off x="5684388" y="2613289"/>
          <a:ext cx="2004342" cy="200339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45030"/>
                <a:satOff val="-10950"/>
                <a:lumOff val="253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45030"/>
                <a:satOff val="-10950"/>
                <a:lumOff val="253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45030"/>
                <a:satOff val="-10950"/>
                <a:lumOff val="253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Inovação Tecnológica</a:t>
          </a:r>
          <a:endParaRPr lang="pt-BR" sz="16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77917" y="2906679"/>
        <a:ext cx="1417284" cy="1416610"/>
      </dsp:txXfrm>
    </dsp:sp>
    <dsp:sp modelId="{0A58A58A-03C1-401F-95A5-E323D4129006}">
      <dsp:nvSpPr>
        <dsp:cNvPr id="0" name=""/>
        <dsp:cNvSpPr/>
      </dsp:nvSpPr>
      <dsp:spPr>
        <a:xfrm>
          <a:off x="5517816" y="2815518"/>
          <a:ext cx="296333" cy="296337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63879"/>
                <a:satOff val="-11792"/>
                <a:lumOff val="2731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63879"/>
                <a:satOff val="-11792"/>
                <a:lumOff val="2731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63879"/>
                <a:satOff val="-11792"/>
                <a:lumOff val="2731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B254F-BF26-4FB6-90DB-77FA10A84A84}">
      <dsp:nvSpPr>
        <dsp:cNvPr id="0" name=""/>
        <dsp:cNvSpPr/>
      </dsp:nvSpPr>
      <dsp:spPr>
        <a:xfrm>
          <a:off x="3146498" y="3210"/>
          <a:ext cx="413129" cy="41312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72A481D-F17D-4DBB-BF83-8B048DCCF31E}">
      <dsp:nvSpPr>
        <dsp:cNvPr id="0" name=""/>
        <dsp:cNvSpPr/>
      </dsp:nvSpPr>
      <dsp:spPr>
        <a:xfrm>
          <a:off x="3696509" y="3210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dirty="0" smtClean="0">
              <a:solidFill>
                <a:schemeClr val="tx2"/>
              </a:solidFill>
              <a:latin typeface="Gill Sans MT" panose="020B0502020104020203" pitchFamily="34" charset="0"/>
            </a:rPr>
            <a:t>Premissas gerais</a:t>
          </a:r>
          <a:endParaRPr lang="pt-BR" sz="2400" b="0" kern="1200" dirty="0">
            <a:solidFill>
              <a:schemeClr val="tx2"/>
            </a:solidFill>
          </a:endParaRPr>
        </a:p>
      </dsp:txBody>
      <dsp:txXfrm>
        <a:off x="3696509" y="3210"/>
        <a:ext cx="3598458" cy="413129"/>
      </dsp:txXfrm>
    </dsp:sp>
    <dsp:sp modelId="{CA01DC4B-D06C-489A-86CF-3DB19F2BF622}">
      <dsp:nvSpPr>
        <dsp:cNvPr id="0" name=""/>
        <dsp:cNvSpPr/>
      </dsp:nvSpPr>
      <dsp:spPr>
        <a:xfrm>
          <a:off x="3146498" y="416339"/>
          <a:ext cx="413129" cy="413129"/>
        </a:xfrm>
        <a:prstGeom prst="ellipse">
          <a:avLst/>
        </a:prstGeom>
        <a:solidFill>
          <a:schemeClr val="accent4">
            <a:alpha val="50000"/>
            <a:hueOff val="-171427"/>
            <a:satOff val="1452"/>
            <a:lumOff val="-627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396FBFD-8175-453B-8D3C-F1276FA731E0}">
      <dsp:nvSpPr>
        <dsp:cNvPr id="0" name=""/>
        <dsp:cNvSpPr/>
      </dsp:nvSpPr>
      <dsp:spPr>
        <a:xfrm>
          <a:off x="3696509" y="416339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dirty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Demanda</a:t>
          </a:r>
        </a:p>
      </dsp:txBody>
      <dsp:txXfrm>
        <a:off x="3696509" y="416339"/>
        <a:ext cx="3598458" cy="413129"/>
      </dsp:txXfrm>
    </dsp:sp>
    <dsp:sp modelId="{C2D20580-6125-47EC-BE65-D74973862B80}">
      <dsp:nvSpPr>
        <dsp:cNvPr id="0" name=""/>
        <dsp:cNvSpPr/>
      </dsp:nvSpPr>
      <dsp:spPr>
        <a:xfrm>
          <a:off x="3146498" y="829468"/>
          <a:ext cx="413129" cy="413129"/>
        </a:xfrm>
        <a:prstGeom prst="ellipse">
          <a:avLst/>
        </a:prstGeom>
        <a:solidFill>
          <a:schemeClr val="accent4">
            <a:alpha val="50000"/>
            <a:hueOff val="-342853"/>
            <a:satOff val="2904"/>
            <a:lumOff val="-1255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A1DDE18-72E0-41F7-871B-4F424868B190}">
      <dsp:nvSpPr>
        <dsp:cNvPr id="0" name=""/>
        <dsp:cNvSpPr/>
      </dsp:nvSpPr>
      <dsp:spPr>
        <a:xfrm>
          <a:off x="3696509" y="829468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Geração Centralizada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829468"/>
        <a:ext cx="3598458" cy="413129"/>
      </dsp:txXfrm>
    </dsp:sp>
    <dsp:sp modelId="{E5425105-A419-4904-86F8-A290ED1C439B}">
      <dsp:nvSpPr>
        <dsp:cNvPr id="0" name=""/>
        <dsp:cNvSpPr/>
      </dsp:nvSpPr>
      <dsp:spPr>
        <a:xfrm>
          <a:off x="3146498" y="1242597"/>
          <a:ext cx="413129" cy="413129"/>
        </a:xfrm>
        <a:prstGeom prst="ellipse">
          <a:avLst/>
        </a:prstGeom>
        <a:solidFill>
          <a:schemeClr val="accent4">
            <a:alpha val="50000"/>
            <a:hueOff val="-514280"/>
            <a:satOff val="4356"/>
            <a:lumOff val="-188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C55011F-7D64-4855-AF46-84DBF4873EC1}">
      <dsp:nvSpPr>
        <dsp:cNvPr id="0" name=""/>
        <dsp:cNvSpPr/>
      </dsp:nvSpPr>
      <dsp:spPr>
        <a:xfrm>
          <a:off x="3696509" y="1242597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Transmissão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1242597"/>
        <a:ext cx="3598458" cy="413129"/>
      </dsp:txXfrm>
    </dsp:sp>
    <dsp:sp modelId="{85CD98FA-9308-4E60-A7B6-EF8699814C5B}">
      <dsp:nvSpPr>
        <dsp:cNvPr id="0" name=""/>
        <dsp:cNvSpPr/>
      </dsp:nvSpPr>
      <dsp:spPr>
        <a:xfrm>
          <a:off x="3146498" y="1655726"/>
          <a:ext cx="413129" cy="413129"/>
        </a:xfrm>
        <a:prstGeom prst="ellipse">
          <a:avLst/>
        </a:prstGeom>
        <a:solidFill>
          <a:schemeClr val="accent4">
            <a:alpha val="50000"/>
            <a:hueOff val="-685707"/>
            <a:satOff val="5808"/>
            <a:lumOff val="-251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9C99F94-ACE4-4A73-82DC-07133058612B}">
      <dsp:nvSpPr>
        <dsp:cNvPr id="0" name=""/>
        <dsp:cNvSpPr/>
      </dsp:nvSpPr>
      <dsp:spPr>
        <a:xfrm>
          <a:off x="3696509" y="1655726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Produção de Petróleo e Gás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1655726"/>
        <a:ext cx="3598458" cy="413129"/>
      </dsp:txXfrm>
    </dsp:sp>
    <dsp:sp modelId="{FEB702CD-9D2E-495B-8C55-ACD80D66DA46}">
      <dsp:nvSpPr>
        <dsp:cNvPr id="0" name=""/>
        <dsp:cNvSpPr/>
      </dsp:nvSpPr>
      <dsp:spPr>
        <a:xfrm>
          <a:off x="3146498" y="2068855"/>
          <a:ext cx="413129" cy="413129"/>
        </a:xfrm>
        <a:prstGeom prst="ellipse">
          <a:avLst/>
        </a:prstGeom>
        <a:solidFill>
          <a:schemeClr val="accent4">
            <a:alpha val="50000"/>
            <a:hueOff val="-857133"/>
            <a:satOff val="7260"/>
            <a:lumOff val="-3137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0CCBAC2-9A97-4C63-9187-CA443D8F1936}">
      <dsp:nvSpPr>
        <dsp:cNvPr id="0" name=""/>
        <dsp:cNvSpPr/>
      </dsp:nvSpPr>
      <dsp:spPr>
        <a:xfrm>
          <a:off x="3696509" y="2068855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dirty="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Abastecimento de Derivados</a:t>
          </a:r>
        </a:p>
      </dsp:txBody>
      <dsp:txXfrm>
        <a:off x="3696509" y="2068855"/>
        <a:ext cx="3598458" cy="413129"/>
      </dsp:txXfrm>
    </dsp:sp>
    <dsp:sp modelId="{4B9F411E-1710-4411-B94E-0EA87A87D965}">
      <dsp:nvSpPr>
        <dsp:cNvPr id="0" name=""/>
        <dsp:cNvSpPr/>
      </dsp:nvSpPr>
      <dsp:spPr>
        <a:xfrm>
          <a:off x="3146498" y="2481984"/>
          <a:ext cx="413129" cy="413129"/>
        </a:xfrm>
        <a:prstGeom prst="ellipse">
          <a:avLst/>
        </a:prstGeom>
        <a:solidFill>
          <a:schemeClr val="accent4">
            <a:alpha val="50000"/>
            <a:hueOff val="-1028560"/>
            <a:satOff val="8712"/>
            <a:lumOff val="-376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E8EC9B-A05F-41A5-9A88-ECB77D1F04EC}">
      <dsp:nvSpPr>
        <dsp:cNvPr id="0" name=""/>
        <dsp:cNvSpPr/>
      </dsp:nvSpPr>
      <dsp:spPr>
        <a:xfrm>
          <a:off x="3696509" y="2481984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Oferta de Gás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2481984"/>
        <a:ext cx="3598458" cy="413129"/>
      </dsp:txXfrm>
    </dsp:sp>
    <dsp:sp modelId="{508F637A-2ED7-41A0-A1FA-77E9EE0E1B4E}">
      <dsp:nvSpPr>
        <dsp:cNvPr id="0" name=""/>
        <dsp:cNvSpPr/>
      </dsp:nvSpPr>
      <dsp:spPr>
        <a:xfrm>
          <a:off x="3146498" y="2895113"/>
          <a:ext cx="413129" cy="413129"/>
        </a:xfrm>
        <a:prstGeom prst="ellipse">
          <a:avLst/>
        </a:prstGeom>
        <a:solidFill>
          <a:schemeClr val="accent4">
            <a:alpha val="50000"/>
            <a:hueOff val="-1199986"/>
            <a:satOff val="10164"/>
            <a:lumOff val="-4392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96989A-9C1A-4B3E-ABDA-F47977761BDE}">
      <dsp:nvSpPr>
        <dsp:cNvPr id="0" name=""/>
        <dsp:cNvSpPr/>
      </dsp:nvSpPr>
      <dsp:spPr>
        <a:xfrm>
          <a:off x="3696509" y="2895113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Oferta de Biocombustíveis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2895113"/>
        <a:ext cx="3598458" cy="413129"/>
      </dsp:txXfrm>
    </dsp:sp>
    <dsp:sp modelId="{FAE3D56D-71A6-47FC-80CF-667A4D5E44EC}">
      <dsp:nvSpPr>
        <dsp:cNvPr id="0" name=""/>
        <dsp:cNvSpPr/>
      </dsp:nvSpPr>
      <dsp:spPr>
        <a:xfrm>
          <a:off x="3146498" y="3308242"/>
          <a:ext cx="413129" cy="413129"/>
        </a:xfrm>
        <a:prstGeom prst="ellipse">
          <a:avLst/>
        </a:prstGeom>
        <a:solidFill>
          <a:schemeClr val="accent4">
            <a:alpha val="50000"/>
            <a:hueOff val="-1371413"/>
            <a:satOff val="11616"/>
            <a:lumOff val="-5019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050E25F-8049-4871-AE65-B333A0A53D6D}">
      <dsp:nvSpPr>
        <dsp:cNvPr id="0" name=""/>
        <dsp:cNvSpPr/>
      </dsp:nvSpPr>
      <dsp:spPr>
        <a:xfrm>
          <a:off x="3696509" y="3308242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Eficiência e GD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3308242"/>
        <a:ext cx="3598458" cy="413129"/>
      </dsp:txXfrm>
    </dsp:sp>
    <dsp:sp modelId="{1F104D49-E08E-484C-935B-08A89EED0E1B}">
      <dsp:nvSpPr>
        <dsp:cNvPr id="0" name=""/>
        <dsp:cNvSpPr/>
      </dsp:nvSpPr>
      <dsp:spPr>
        <a:xfrm>
          <a:off x="3146498" y="3721371"/>
          <a:ext cx="413129" cy="413129"/>
        </a:xfrm>
        <a:prstGeom prst="ellipse">
          <a:avLst/>
        </a:prstGeom>
        <a:solidFill>
          <a:schemeClr val="accent4">
            <a:alpha val="50000"/>
            <a:hueOff val="-1542840"/>
            <a:satOff val="13068"/>
            <a:lumOff val="-5647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FE5ECD7-7F3E-40FF-80B0-06653019A40F}">
      <dsp:nvSpPr>
        <dsp:cNvPr id="0" name=""/>
        <dsp:cNvSpPr/>
      </dsp:nvSpPr>
      <dsp:spPr>
        <a:xfrm>
          <a:off x="3696509" y="3721371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Análise Socioambiental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3721371"/>
        <a:ext cx="3598458" cy="413129"/>
      </dsp:txXfrm>
    </dsp:sp>
    <dsp:sp modelId="{54F53963-5059-4B2A-88CD-99E3F7788922}">
      <dsp:nvSpPr>
        <dsp:cNvPr id="0" name=""/>
        <dsp:cNvSpPr/>
      </dsp:nvSpPr>
      <dsp:spPr>
        <a:xfrm>
          <a:off x="3146498" y="4134500"/>
          <a:ext cx="413129" cy="413129"/>
        </a:xfrm>
        <a:prstGeom prst="ellipse">
          <a:avLst/>
        </a:prstGeom>
        <a:solidFill>
          <a:schemeClr val="accent4">
            <a:alpha val="50000"/>
            <a:hueOff val="-1714266"/>
            <a:satOff val="14520"/>
            <a:lumOff val="-6274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74FACC1-BD08-4C58-93D8-C7FAB902B3BE}">
      <dsp:nvSpPr>
        <dsp:cNvPr id="0" name=""/>
        <dsp:cNvSpPr/>
      </dsp:nvSpPr>
      <dsp:spPr>
        <a:xfrm>
          <a:off x="3696509" y="4134500"/>
          <a:ext cx="3598458" cy="413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b="0" kern="1200" smtClean="0">
              <a:solidFill>
                <a:schemeClr val="tx2"/>
              </a:solidFill>
              <a:latin typeface="Gill Sans MT" panose="020B0502020104020203" pitchFamily="34" charset="0"/>
              <a:sym typeface="Wingdings" panose="05000000000000000000" pitchFamily="2" charset="2"/>
            </a:rPr>
            <a:t>Consolidação</a:t>
          </a:r>
          <a:endParaRPr lang="pt-BR" altLang="pt-BR" sz="2400" b="0" kern="1200" dirty="0" smtClean="0">
            <a:solidFill>
              <a:schemeClr val="tx2"/>
            </a:solidFill>
            <a:latin typeface="Gill Sans MT" panose="020B0502020104020203" pitchFamily="34" charset="0"/>
            <a:sym typeface="Wingdings" panose="05000000000000000000" pitchFamily="2" charset="2"/>
          </a:endParaRPr>
        </a:p>
      </dsp:txBody>
      <dsp:txXfrm>
        <a:off x="3696509" y="4134500"/>
        <a:ext cx="3598458" cy="4131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618DA-95DA-4A08-8275-20964141B17C}">
      <dsp:nvSpPr>
        <dsp:cNvPr id="0" name=""/>
        <dsp:cNvSpPr/>
      </dsp:nvSpPr>
      <dsp:spPr>
        <a:xfrm>
          <a:off x="116679" y="966655"/>
          <a:ext cx="1735883" cy="5720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Gill Sans MT" panose="020B0502020104020203" pitchFamily="34" charset="0"/>
            </a:rPr>
            <a:t>Integrado</a:t>
          </a:r>
          <a:endParaRPr lang="pt-BR" sz="1800" b="1" kern="1200" dirty="0">
            <a:latin typeface="Gill Sans MT" panose="020B0502020104020203" pitchFamily="34" charset="0"/>
          </a:endParaRPr>
        </a:p>
      </dsp:txBody>
      <dsp:txXfrm>
        <a:off x="116679" y="966655"/>
        <a:ext cx="1735883" cy="572052"/>
      </dsp:txXfrm>
    </dsp:sp>
    <dsp:sp modelId="{4A2C1389-9F6D-401D-8C73-EEE25BD5C221}">
      <dsp:nvSpPr>
        <dsp:cNvPr id="0" name=""/>
        <dsp:cNvSpPr/>
      </dsp:nvSpPr>
      <dsp:spPr>
        <a:xfrm>
          <a:off x="114706" y="792672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4EF9E7-BD0A-4837-B5F6-4675EA34C3DE}">
      <dsp:nvSpPr>
        <dsp:cNvPr id="0" name=""/>
        <dsp:cNvSpPr/>
      </dsp:nvSpPr>
      <dsp:spPr>
        <a:xfrm>
          <a:off x="211363" y="599358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333928"/>
                <a:satOff val="-1466"/>
                <a:lumOff val="4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33928"/>
                <a:satOff val="-1466"/>
                <a:lumOff val="4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33928"/>
                <a:satOff val="-1466"/>
                <a:lumOff val="4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ABF98C-6EB5-4346-9C85-AEB4AE4823E3}">
      <dsp:nvSpPr>
        <dsp:cNvPr id="0" name=""/>
        <dsp:cNvSpPr/>
      </dsp:nvSpPr>
      <dsp:spPr>
        <a:xfrm>
          <a:off x="443340" y="638021"/>
          <a:ext cx="216985" cy="216985"/>
        </a:xfrm>
        <a:prstGeom prst="ellipse">
          <a:avLst/>
        </a:prstGeom>
        <a:gradFill rotWithShape="0">
          <a:gsLst>
            <a:gs pos="0">
              <a:schemeClr val="accent5">
                <a:hueOff val="667856"/>
                <a:satOff val="-2931"/>
                <a:lumOff val="8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67856"/>
                <a:satOff val="-2931"/>
                <a:lumOff val="8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67856"/>
                <a:satOff val="-2931"/>
                <a:lumOff val="8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DCF796-FAD0-47F3-A39D-A9BBA0EBC45C}">
      <dsp:nvSpPr>
        <dsp:cNvPr id="0" name=""/>
        <dsp:cNvSpPr/>
      </dsp:nvSpPr>
      <dsp:spPr>
        <a:xfrm>
          <a:off x="636655" y="425375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1001784"/>
                <a:satOff val="-4397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001784"/>
                <a:satOff val="-4397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001784"/>
                <a:satOff val="-4397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424AA3-4F19-4DE1-B6A9-2BB9B2CAC54B}">
      <dsp:nvSpPr>
        <dsp:cNvPr id="0" name=""/>
        <dsp:cNvSpPr/>
      </dsp:nvSpPr>
      <dsp:spPr>
        <a:xfrm>
          <a:off x="887963" y="348049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1335712"/>
                <a:satOff val="-5862"/>
                <a:lumOff val="17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335712"/>
                <a:satOff val="-5862"/>
                <a:lumOff val="17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335712"/>
                <a:satOff val="-5862"/>
                <a:lumOff val="17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02D843-0BF4-49CF-8D31-A8E709AE5C7C}">
      <dsp:nvSpPr>
        <dsp:cNvPr id="0" name=""/>
        <dsp:cNvSpPr/>
      </dsp:nvSpPr>
      <dsp:spPr>
        <a:xfrm>
          <a:off x="1197266" y="483369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1669640"/>
                <a:satOff val="-7328"/>
                <a:lumOff val="217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669640"/>
                <a:satOff val="-7328"/>
                <a:lumOff val="217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669640"/>
                <a:satOff val="-7328"/>
                <a:lumOff val="217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34EC8D-BF09-400A-AADF-9CC8E1F6E8C4}">
      <dsp:nvSpPr>
        <dsp:cNvPr id="0" name=""/>
        <dsp:cNvSpPr/>
      </dsp:nvSpPr>
      <dsp:spPr>
        <a:xfrm>
          <a:off x="1390580" y="580027"/>
          <a:ext cx="216985" cy="216985"/>
        </a:xfrm>
        <a:prstGeom prst="ellipse">
          <a:avLst/>
        </a:prstGeom>
        <a:gradFill rotWithShape="0">
          <a:gsLst>
            <a:gs pos="0">
              <a:schemeClr val="accent5">
                <a:hueOff val="2003568"/>
                <a:satOff val="-8793"/>
                <a:lumOff val="26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003568"/>
                <a:satOff val="-8793"/>
                <a:lumOff val="26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003568"/>
                <a:satOff val="-8793"/>
                <a:lumOff val="26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484789-6DBE-4845-8737-1844F488276E}">
      <dsp:nvSpPr>
        <dsp:cNvPr id="0" name=""/>
        <dsp:cNvSpPr/>
      </dsp:nvSpPr>
      <dsp:spPr>
        <a:xfrm>
          <a:off x="1661221" y="792672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2337496"/>
                <a:satOff val="-10259"/>
                <a:lumOff val="30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337496"/>
                <a:satOff val="-10259"/>
                <a:lumOff val="30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337496"/>
                <a:satOff val="-10259"/>
                <a:lumOff val="30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2D0E2C-11CA-4894-B4D2-4D5E5C69AB19}">
      <dsp:nvSpPr>
        <dsp:cNvPr id="0" name=""/>
        <dsp:cNvSpPr/>
      </dsp:nvSpPr>
      <dsp:spPr>
        <a:xfrm>
          <a:off x="1777209" y="1005318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2671423"/>
                <a:satOff val="-11724"/>
                <a:lumOff val="34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2671423"/>
                <a:satOff val="-11724"/>
                <a:lumOff val="34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2671423"/>
                <a:satOff val="-11724"/>
                <a:lumOff val="34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CD2C23-7A35-4E75-8225-E85A6D685EB2}">
      <dsp:nvSpPr>
        <dsp:cNvPr id="0" name=""/>
        <dsp:cNvSpPr/>
      </dsp:nvSpPr>
      <dsp:spPr>
        <a:xfrm>
          <a:off x="771975" y="599358"/>
          <a:ext cx="355067" cy="355067"/>
        </a:xfrm>
        <a:prstGeom prst="ellipse">
          <a:avLst/>
        </a:prstGeom>
        <a:gradFill rotWithShape="0">
          <a:gsLst>
            <a:gs pos="0">
              <a:schemeClr val="accent5">
                <a:hueOff val="3005351"/>
                <a:satOff val="-13190"/>
                <a:lumOff val="39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005351"/>
                <a:satOff val="-13190"/>
                <a:lumOff val="39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005351"/>
                <a:satOff val="-13190"/>
                <a:lumOff val="39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BECDEF-1FB5-4C75-8CF4-BA4DAC35351E}">
      <dsp:nvSpPr>
        <dsp:cNvPr id="0" name=""/>
        <dsp:cNvSpPr/>
      </dsp:nvSpPr>
      <dsp:spPr>
        <a:xfrm>
          <a:off x="18049" y="1333952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3339279"/>
                <a:satOff val="-14656"/>
                <a:lumOff val="43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339279"/>
                <a:satOff val="-14656"/>
                <a:lumOff val="43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339279"/>
                <a:satOff val="-14656"/>
                <a:lumOff val="43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17288-A8D5-4265-81B4-4403DC46FAA2}">
      <dsp:nvSpPr>
        <dsp:cNvPr id="0" name=""/>
        <dsp:cNvSpPr/>
      </dsp:nvSpPr>
      <dsp:spPr>
        <a:xfrm>
          <a:off x="134037" y="1507935"/>
          <a:ext cx="216985" cy="216985"/>
        </a:xfrm>
        <a:prstGeom prst="ellipse">
          <a:avLst/>
        </a:prstGeom>
        <a:gradFill rotWithShape="0">
          <a:gsLst>
            <a:gs pos="0">
              <a:schemeClr val="accent5">
                <a:hueOff val="3673207"/>
                <a:satOff val="-16121"/>
                <a:lumOff val="47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3673207"/>
                <a:satOff val="-16121"/>
                <a:lumOff val="47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3673207"/>
                <a:satOff val="-16121"/>
                <a:lumOff val="47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E26259-775B-4852-BFED-60C92D576110}">
      <dsp:nvSpPr>
        <dsp:cNvPr id="0" name=""/>
        <dsp:cNvSpPr/>
      </dsp:nvSpPr>
      <dsp:spPr>
        <a:xfrm>
          <a:off x="424009" y="1662587"/>
          <a:ext cx="315615" cy="315615"/>
        </a:xfrm>
        <a:prstGeom prst="ellipse">
          <a:avLst/>
        </a:prstGeom>
        <a:gradFill rotWithShape="0">
          <a:gsLst>
            <a:gs pos="0">
              <a:schemeClr val="accent5">
                <a:hueOff val="4007135"/>
                <a:satOff val="-17587"/>
                <a:lumOff val="52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007135"/>
                <a:satOff val="-17587"/>
                <a:lumOff val="52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007135"/>
                <a:satOff val="-17587"/>
                <a:lumOff val="52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B047EC-4A85-49E1-90FE-81AC289A6D2A}">
      <dsp:nvSpPr>
        <dsp:cNvPr id="0" name=""/>
        <dsp:cNvSpPr/>
      </dsp:nvSpPr>
      <dsp:spPr>
        <a:xfrm>
          <a:off x="829969" y="1913895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4341063"/>
                <a:satOff val="-19052"/>
                <a:lumOff val="56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341063"/>
                <a:satOff val="-19052"/>
                <a:lumOff val="56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341063"/>
                <a:satOff val="-19052"/>
                <a:lumOff val="56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D0DC3D-CD11-4DE1-92AF-497A11BE10A7}">
      <dsp:nvSpPr>
        <dsp:cNvPr id="0" name=""/>
        <dsp:cNvSpPr/>
      </dsp:nvSpPr>
      <dsp:spPr>
        <a:xfrm>
          <a:off x="907295" y="1662587"/>
          <a:ext cx="216985" cy="216985"/>
        </a:xfrm>
        <a:prstGeom prst="ellipse">
          <a:avLst/>
        </a:prstGeom>
        <a:gradFill rotWithShape="0">
          <a:gsLst>
            <a:gs pos="0">
              <a:schemeClr val="accent5">
                <a:hueOff val="4674991"/>
                <a:satOff val="-20518"/>
                <a:lumOff val="61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674991"/>
                <a:satOff val="-20518"/>
                <a:lumOff val="61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674991"/>
                <a:satOff val="-20518"/>
                <a:lumOff val="61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9FCF72-9799-44BA-B20A-D409BD8A8C72}">
      <dsp:nvSpPr>
        <dsp:cNvPr id="0" name=""/>
        <dsp:cNvSpPr/>
      </dsp:nvSpPr>
      <dsp:spPr>
        <a:xfrm>
          <a:off x="1100609" y="1933227"/>
          <a:ext cx="138081" cy="138081"/>
        </a:xfrm>
        <a:prstGeom prst="ellipse">
          <a:avLst/>
        </a:prstGeom>
        <a:gradFill rotWithShape="0">
          <a:gsLst>
            <a:gs pos="0">
              <a:schemeClr val="accent5">
                <a:hueOff val="5008919"/>
                <a:satOff val="-21983"/>
                <a:lumOff val="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008919"/>
                <a:satOff val="-21983"/>
                <a:lumOff val="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008919"/>
                <a:satOff val="-21983"/>
                <a:lumOff val="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CE5C08-1A18-4A03-9C49-D8C70ACE2F86}">
      <dsp:nvSpPr>
        <dsp:cNvPr id="0" name=""/>
        <dsp:cNvSpPr/>
      </dsp:nvSpPr>
      <dsp:spPr>
        <a:xfrm>
          <a:off x="1274592" y="1623924"/>
          <a:ext cx="315615" cy="315615"/>
        </a:xfrm>
        <a:prstGeom prst="ellipse">
          <a:avLst/>
        </a:prstGeom>
        <a:gradFill rotWithShape="0">
          <a:gsLst>
            <a:gs pos="0">
              <a:schemeClr val="accent5">
                <a:hueOff val="5342847"/>
                <a:satOff val="-23449"/>
                <a:lumOff val="69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342847"/>
                <a:satOff val="-23449"/>
                <a:lumOff val="69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342847"/>
                <a:satOff val="-23449"/>
                <a:lumOff val="69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31CA18-1BBF-449C-88A8-FC5C5819B96E}">
      <dsp:nvSpPr>
        <dsp:cNvPr id="0" name=""/>
        <dsp:cNvSpPr/>
      </dsp:nvSpPr>
      <dsp:spPr>
        <a:xfrm>
          <a:off x="1699883" y="1546598"/>
          <a:ext cx="216985" cy="216985"/>
        </a:xfrm>
        <a:prstGeom prst="ellipse">
          <a:avLst/>
        </a:prstGeom>
        <a:gradFill rotWithShape="0">
          <a:gsLst>
            <a:gs pos="0">
              <a:schemeClr val="accent5">
                <a:hueOff val="5676774"/>
                <a:satOff val="-24914"/>
                <a:lumOff val="74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676774"/>
                <a:satOff val="-24914"/>
                <a:lumOff val="74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676774"/>
                <a:satOff val="-24914"/>
                <a:lumOff val="74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2CDAA3-9198-4AA9-842E-CAD07BBCDC84}">
      <dsp:nvSpPr>
        <dsp:cNvPr id="0" name=""/>
        <dsp:cNvSpPr/>
      </dsp:nvSpPr>
      <dsp:spPr>
        <a:xfrm>
          <a:off x="1916869" y="637699"/>
          <a:ext cx="637255" cy="1216590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9257E0-A5A3-4FD8-9B94-0146B5FB0410}">
      <dsp:nvSpPr>
        <dsp:cNvPr id="0" name=""/>
        <dsp:cNvSpPr/>
      </dsp:nvSpPr>
      <dsp:spPr>
        <a:xfrm>
          <a:off x="2554124" y="638290"/>
          <a:ext cx="1737969" cy="1216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Gill Sans MT" panose="020B0502020104020203" pitchFamily="34" charset="0"/>
            </a:rPr>
            <a:t>Transparente</a:t>
          </a:r>
          <a:endParaRPr lang="pt-BR" sz="1800" b="1" kern="1200" dirty="0">
            <a:latin typeface="Gill Sans MT" panose="020B0502020104020203" pitchFamily="34" charset="0"/>
          </a:endParaRPr>
        </a:p>
      </dsp:txBody>
      <dsp:txXfrm>
        <a:off x="2554124" y="638290"/>
        <a:ext cx="1737969" cy="1216578"/>
      </dsp:txXfrm>
    </dsp:sp>
    <dsp:sp modelId="{8772F8B9-B987-4685-AE51-C8E09B1B0DF1}">
      <dsp:nvSpPr>
        <dsp:cNvPr id="0" name=""/>
        <dsp:cNvSpPr/>
      </dsp:nvSpPr>
      <dsp:spPr>
        <a:xfrm>
          <a:off x="4292093" y="637699"/>
          <a:ext cx="637255" cy="1216590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5">
                <a:hueOff val="6010703"/>
                <a:satOff val="-26380"/>
                <a:lumOff val="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010703"/>
                <a:satOff val="-26380"/>
                <a:lumOff val="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010703"/>
                <a:satOff val="-26380"/>
                <a:lumOff val="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04FAC3-722F-48B2-BFA7-1824D6DD24A0}">
      <dsp:nvSpPr>
        <dsp:cNvPr id="0" name=""/>
        <dsp:cNvSpPr/>
      </dsp:nvSpPr>
      <dsp:spPr>
        <a:xfrm>
          <a:off x="4998868" y="537158"/>
          <a:ext cx="1477273" cy="1477273"/>
        </a:xfrm>
        <a:prstGeom prst="ellipse">
          <a:avLst/>
        </a:prstGeom>
        <a:gradFill rotWithShape="0">
          <a:gsLst>
            <a:gs pos="0">
              <a:schemeClr val="accent5">
                <a:hueOff val="6010703"/>
                <a:satOff val="-26380"/>
                <a:lumOff val="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010703"/>
                <a:satOff val="-26380"/>
                <a:lumOff val="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010703"/>
                <a:satOff val="-26380"/>
                <a:lumOff val="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Gill Sans MT" panose="020B0502020104020203" pitchFamily="34" charset="0"/>
            </a:rPr>
            <a:t>Indicativo</a:t>
          </a:r>
          <a:endParaRPr lang="pt-BR" sz="1800" b="1" kern="1200" dirty="0"/>
        </a:p>
      </dsp:txBody>
      <dsp:txXfrm>
        <a:off x="5215210" y="753500"/>
        <a:ext cx="1044589" cy="1044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587D60E-5B81-4198-A6C2-45A7907929F1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D16FE8C-78E3-4B49-8401-B71C9C4DFF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6363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613019-7370-45AB-893E-413EB10F3220}" type="datetimeFigureOut">
              <a:rPr lang="pt-BR"/>
              <a:pPr>
                <a:defRPr/>
              </a:pPr>
              <a:t>19/11/2019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1E715C5-D457-4DBB-8328-1DA23943BDE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6897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715C5-D457-4DBB-8328-1DA23943BDE3}" type="slidenum">
              <a:rPr lang="pt-BR" altLang="pt-BR" smtClean="0"/>
              <a:pPr>
                <a:defRPr/>
              </a:pPr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2312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6358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0550" y="4862424"/>
            <a:ext cx="5198204" cy="46075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9142" tIns="49571" rIns="99142" bIns="49571" numCol="1" anchor="t" anchorCtr="0" compatLnSpc="1">
            <a:prstTxWarp prst="textNoShape">
              <a:avLst/>
            </a:prstTxWarp>
          </a:bodyPr>
          <a:lstStyle/>
          <a:p>
            <a:endParaRPr lang="pt-BR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910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9225" y="76358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0550" y="4862424"/>
            <a:ext cx="5198204" cy="46075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9142" tIns="49571" rIns="99142" bIns="49571" numCol="1" anchor="t" anchorCtr="0" compatLnSpc="1">
            <a:prstTxWarp prst="textNoShape">
              <a:avLst/>
            </a:prstTxWarp>
          </a:bodyPr>
          <a:lstStyle/>
          <a:p>
            <a:endParaRPr lang="pt-BR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11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O PDE é instrumento fundamental de coordenação da expansão da infraestrutura de energia. </a:t>
            </a:r>
          </a:p>
          <a:p>
            <a:r>
              <a:rPr lang="pt-BR" altLang="pt-BR" smtClean="0"/>
              <a:t>É integrado </a:t>
            </a:r>
            <a:r>
              <a:rPr lang="pt-BR" altLang="pt-BR" smtClean="0">
                <a:sym typeface="Wingdings" panose="05000000000000000000" pitchFamily="2" charset="2"/>
              </a:rPr>
              <a:t> Alcança todas as cadeias energéticas, não apenas energia elétrica, o que permite visualizar interações como GN/EE e Eficiência Energética</a:t>
            </a:r>
            <a:endParaRPr lang="pt-BR" altLang="pt-BR" smtClean="0"/>
          </a:p>
          <a:p>
            <a:r>
              <a:rPr lang="pt-BR" altLang="pt-BR" smtClean="0"/>
              <a:t>É indicativo </a:t>
            </a:r>
            <a:r>
              <a:rPr lang="pt-BR" altLang="pt-BR" smtClean="0">
                <a:sym typeface="Wingdings" panose="05000000000000000000" pitchFamily="2" charset="2"/>
              </a:rPr>
              <a:t> Permite antecipar resultados, explorar diferentes cenários, obter feedback dos agentes e atuar para transformar esse futuro esperado</a:t>
            </a:r>
            <a:endParaRPr lang="pt-BR" altLang="pt-BR" smtClean="0"/>
          </a:p>
          <a:p>
            <a:r>
              <a:rPr lang="pt-BR" altLang="pt-BR" smtClean="0"/>
              <a:t>É transparente </a:t>
            </a:r>
            <a:r>
              <a:rPr lang="pt-BR" altLang="pt-BR" smtClean="0">
                <a:sym typeface="Wingdings" panose="05000000000000000000" pitchFamily="2" charset="2"/>
              </a:rPr>
              <a:t> Abertura completa das premissas e modelos</a:t>
            </a:r>
            <a:endParaRPr lang="pt-BR" altLang="pt-BR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fld id="{B8042EE3-5840-4C42-A30D-5020D83FE8FB}" type="slidenum">
              <a:rPr lang="pt-BR" altLang="pt-BR" smtClean="0">
                <a:latin typeface="Calibri" panose="020F0502020204030204" pitchFamily="34" charset="0"/>
              </a:rPr>
              <a:pPr/>
              <a:t>17</a:t>
            </a:fld>
            <a:endParaRPr lang="pt-BR" altLang="pt-BR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1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-11112"/>
            <a:ext cx="12192000" cy="6869112"/>
          </a:xfrm>
          <a:prstGeom prst="rect">
            <a:avLst/>
          </a:prstGeom>
          <a:gradFill flip="none" rotWithShape="1">
            <a:gsLst>
              <a:gs pos="0">
                <a:srgbClr val="1E294E"/>
              </a:gs>
              <a:gs pos="83000">
                <a:schemeClr val="bg2">
                  <a:lumMod val="25000"/>
                </a:schemeClr>
              </a:gs>
              <a:gs pos="100000">
                <a:srgbClr val="1E294E"/>
              </a:gs>
            </a:gsLst>
            <a:lin ang="30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 userDrawn="1"/>
        </p:nvSpPr>
        <p:spPr>
          <a:xfrm>
            <a:off x="242534" y="-10160"/>
            <a:ext cx="11706933" cy="69088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 t="-30354" b="-305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181" y="5961849"/>
            <a:ext cx="1465262" cy="72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ítulo 1"/>
          <p:cNvSpPr>
            <a:spLocks noGrp="1"/>
          </p:cNvSpPr>
          <p:nvPr>
            <p:ph type="subTitle" idx="1"/>
          </p:nvPr>
        </p:nvSpPr>
        <p:spPr>
          <a:xfrm>
            <a:off x="2093148" y="3461503"/>
            <a:ext cx="8005704" cy="3693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1175853" y="2124725"/>
            <a:ext cx="9840295" cy="133422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quarter" idx="10"/>
          </p:nvPr>
        </p:nvSpPr>
        <p:spPr>
          <a:xfrm>
            <a:off x="304800" y="4956422"/>
            <a:ext cx="8013700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pt-BR" dirty="0" smtClean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5453421"/>
            <a:ext cx="4871049" cy="290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 smtClean="0"/>
              <a:t>Cargo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6067835"/>
            <a:ext cx="2320925" cy="5921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 smtClean="0"/>
              <a:t>Rio de Janeiro, RJ Junho de 2019</a:t>
            </a:r>
          </a:p>
        </p:txBody>
      </p:sp>
      <p:pic>
        <p:nvPicPr>
          <p:cNvPr id="20" name="Imagem 12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40"/>
              </a:clrFrom>
              <a:clrTo>
                <a:srgbClr val="000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55" y="6094535"/>
            <a:ext cx="2276475" cy="4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992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&#10;circulos2.wmf                                                  0004C527KARIN                          00000000:"/>
          <p:cNvPicPr>
            <a:picLocks noChangeAspect="1" noChangeArrowheads="1"/>
          </p:cNvPicPr>
          <p:nvPr userDrawn="1"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780">
            <a:off x="9774238" y="-555625"/>
            <a:ext cx="2406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115887"/>
            <a:ext cx="11851551" cy="88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475875"/>
            <a:ext cx="10982325" cy="470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7742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&#10;circulos2.wmf                                                  0004C527KARIN                          00000000:"/>
          <p:cNvPicPr>
            <a:picLocks noChangeAspect="1" noChangeArrowheads="1"/>
          </p:cNvPicPr>
          <p:nvPr userDrawn="1"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780">
            <a:off x="9774238" y="-555625"/>
            <a:ext cx="2406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115887"/>
            <a:ext cx="11851551" cy="88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475875"/>
            <a:ext cx="10982325" cy="470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6070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&#10;circulos2.wmf                                                  0004C527KARIN                          00000000:"/>
          <p:cNvPicPr>
            <a:picLocks noChangeAspect="1" noChangeArrowheads="1"/>
          </p:cNvPicPr>
          <p:nvPr userDrawn="1"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780">
            <a:off x="9774238" y="-555625"/>
            <a:ext cx="2406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115887"/>
            <a:ext cx="11851551" cy="88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475875"/>
            <a:ext cx="10982325" cy="470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5588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&#10;circulos2.wmf                                                  0004C527KARIN                          00000000:"/>
          <p:cNvPicPr>
            <a:picLocks noChangeAspect="1" noChangeArrowheads="1"/>
          </p:cNvPicPr>
          <p:nvPr userDrawn="1"/>
        </p:nvPicPr>
        <p:blipFill>
          <a:blip r:embed="rId2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9780">
            <a:off x="9774238" y="-555625"/>
            <a:ext cx="24066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115887"/>
            <a:ext cx="11851551" cy="88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475875"/>
            <a:ext cx="10982325" cy="470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90306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540000" y="990600"/>
            <a:ext cx="7524000" cy="4975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0538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9488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0025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58975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Texto 10"/>
          <p:cNvSpPr>
            <a:spLocks noGrp="1"/>
          </p:cNvSpPr>
          <p:nvPr>
            <p:ph type="body" sz="quarter" idx="10"/>
          </p:nvPr>
        </p:nvSpPr>
        <p:spPr>
          <a:xfrm>
            <a:off x="540000" y="360000"/>
            <a:ext cx="752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90538" indent="0">
              <a:buNone/>
              <a:defRPr/>
            </a:lvl2pPr>
            <a:lvl3pPr marL="979488" indent="0">
              <a:buNone/>
              <a:defRPr/>
            </a:lvl3pPr>
            <a:lvl4pPr marL="1470025" indent="0">
              <a:buNone/>
              <a:defRPr/>
            </a:lvl4pPr>
            <a:lvl5pPr marL="1958975" indent="0"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1927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30187"/>
            <a:ext cx="11851551" cy="88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5"/>
            <a:ext cx="10515600" cy="470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0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-11112"/>
            <a:ext cx="12192000" cy="6869112"/>
          </a:xfrm>
          <a:prstGeom prst="rect">
            <a:avLst/>
          </a:prstGeom>
          <a:gradFill flip="none" rotWithShape="1">
            <a:gsLst>
              <a:gs pos="0">
                <a:srgbClr val="1E294E"/>
              </a:gs>
              <a:gs pos="83000">
                <a:schemeClr val="bg2">
                  <a:lumMod val="25000"/>
                </a:schemeClr>
              </a:gs>
              <a:gs pos="100000">
                <a:srgbClr val="1E294E"/>
              </a:gs>
            </a:gsLst>
            <a:lin ang="30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 userDrawn="1"/>
        </p:nvSpPr>
        <p:spPr>
          <a:xfrm>
            <a:off x="242534" y="-10160"/>
            <a:ext cx="11706933" cy="69088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 t="-30354" b="-305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457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53137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87658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540000" y="990600"/>
            <a:ext cx="7524000" cy="49757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90538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9488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0025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58975" indent="0"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Texto 10"/>
          <p:cNvSpPr>
            <a:spLocks noGrp="1"/>
          </p:cNvSpPr>
          <p:nvPr>
            <p:ph type="body" sz="quarter" idx="10"/>
          </p:nvPr>
        </p:nvSpPr>
        <p:spPr>
          <a:xfrm>
            <a:off x="540000" y="360000"/>
            <a:ext cx="752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90538" indent="0">
              <a:buNone/>
              <a:defRPr/>
            </a:lvl2pPr>
            <a:lvl3pPr marL="979488" indent="0">
              <a:buNone/>
              <a:defRPr/>
            </a:lvl3pPr>
            <a:lvl4pPr marL="1470025" indent="0">
              <a:buNone/>
              <a:defRPr/>
            </a:lvl4pPr>
            <a:lvl5pPr marL="1958975" indent="0"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747845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 userDrawn="1"/>
        </p:nvCxnSpPr>
        <p:spPr>
          <a:xfrm>
            <a:off x="4859338" y="1828800"/>
            <a:ext cx="0" cy="3754438"/>
          </a:xfrm>
          <a:prstGeom prst="line">
            <a:avLst/>
          </a:prstGeom>
          <a:ln w="25400">
            <a:solidFill>
              <a:srgbClr val="F8AF3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00" y="360001"/>
            <a:ext cx="11161712" cy="4934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1"/>
          </p:nvPr>
        </p:nvSpPr>
        <p:spPr>
          <a:xfrm>
            <a:off x="540000" y="853440"/>
            <a:ext cx="9779631" cy="38608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aseline="0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Espaço Reservado para Imagem 7"/>
          <p:cNvSpPr>
            <a:spLocks noGrp="1" noChangeAspect="1"/>
          </p:cNvSpPr>
          <p:nvPr>
            <p:ph type="pic" sz="quarter" idx="12"/>
          </p:nvPr>
        </p:nvSpPr>
        <p:spPr>
          <a:xfrm>
            <a:off x="540000" y="2230019"/>
            <a:ext cx="3960000" cy="2952000"/>
          </a:xfrm>
          <a:prstGeom prst="rect">
            <a:avLst/>
          </a:prstGeom>
        </p:spPr>
        <p:txBody>
          <a:bodyPr lIns="72000" anchor="ctr" anchorCtr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pt-BR" noProof="0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5218677" y="1854200"/>
            <a:ext cx="6431674" cy="372903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178158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/>
          <p:cNvCxnSpPr/>
          <p:nvPr userDrawn="1"/>
        </p:nvCxnSpPr>
        <p:spPr>
          <a:xfrm>
            <a:off x="4859338" y="1666875"/>
            <a:ext cx="0" cy="4068763"/>
          </a:xfrm>
          <a:prstGeom prst="line">
            <a:avLst/>
          </a:prstGeom>
          <a:ln w="25400">
            <a:solidFill>
              <a:srgbClr val="F8AF3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Espaço Reservado para Imagem 7"/>
          <p:cNvSpPr>
            <a:spLocks noGrp="1" noChangeAspect="1"/>
          </p:cNvSpPr>
          <p:nvPr>
            <p:ph type="pic" sz="quarter" idx="12"/>
          </p:nvPr>
        </p:nvSpPr>
        <p:spPr>
          <a:xfrm>
            <a:off x="540000" y="2212239"/>
            <a:ext cx="3960000" cy="2952000"/>
          </a:xfrm>
          <a:prstGeom prst="rect">
            <a:avLst/>
          </a:prstGeom>
        </p:spPr>
        <p:txBody>
          <a:bodyPr lIns="72000" anchor="ctr" anchorCtr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pt-BR" noProof="0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5220001" y="1666240"/>
            <a:ext cx="6431674" cy="404399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40000" y="360001"/>
            <a:ext cx="11161712" cy="4934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190570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 userDrawn="1"/>
        </p:nvCxnSpPr>
        <p:spPr>
          <a:xfrm>
            <a:off x="6070600" y="1387037"/>
            <a:ext cx="0" cy="4068763"/>
          </a:xfrm>
          <a:prstGeom prst="line">
            <a:avLst/>
          </a:prstGeom>
          <a:ln w="25400">
            <a:solidFill>
              <a:srgbClr val="F8AF32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Espaço Reservado para Imagem 7"/>
          <p:cNvSpPr>
            <a:spLocks noGrp="1" noChangeAspect="1"/>
          </p:cNvSpPr>
          <p:nvPr>
            <p:ph type="pic" sz="quarter" idx="12"/>
          </p:nvPr>
        </p:nvSpPr>
        <p:spPr>
          <a:xfrm>
            <a:off x="540000" y="1559051"/>
            <a:ext cx="4996999" cy="3725039"/>
          </a:xfrm>
          <a:prstGeom prst="rect">
            <a:avLst/>
          </a:prstGeom>
        </p:spPr>
        <p:txBody>
          <a:bodyPr lIns="72000" anchor="ctr" anchorCtr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pt-BR" noProof="0" dirty="0"/>
          </a:p>
        </p:txBody>
      </p:sp>
      <p:sp>
        <p:nvSpPr>
          <p:cNvPr id="6" name="Espaço Reservado para Imagem 7"/>
          <p:cNvSpPr>
            <a:spLocks noGrp="1" noChangeAspect="1"/>
          </p:cNvSpPr>
          <p:nvPr>
            <p:ph type="pic" sz="quarter" idx="13"/>
          </p:nvPr>
        </p:nvSpPr>
        <p:spPr>
          <a:xfrm>
            <a:off x="6600574" y="1559051"/>
            <a:ext cx="4996592" cy="3724736"/>
          </a:xfrm>
          <a:prstGeom prst="rect">
            <a:avLst/>
          </a:prstGeom>
        </p:spPr>
        <p:txBody>
          <a:bodyPr lIns="72000" anchor="ctr" anchorCtr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616585" y="5303038"/>
            <a:ext cx="484276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/>
          </p:nvPr>
        </p:nvSpPr>
        <p:spPr>
          <a:xfrm>
            <a:off x="6677138" y="5283787"/>
            <a:ext cx="4843463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540000" y="360001"/>
            <a:ext cx="11161712" cy="4934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961479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-11112"/>
            <a:ext cx="12192000" cy="6869112"/>
          </a:xfrm>
          <a:prstGeom prst="rect">
            <a:avLst/>
          </a:prstGeom>
          <a:gradFill flip="none" rotWithShape="1">
            <a:gsLst>
              <a:gs pos="0">
                <a:srgbClr val="1E294E"/>
              </a:gs>
              <a:gs pos="83000">
                <a:schemeClr val="bg2">
                  <a:lumMod val="25000"/>
                </a:schemeClr>
              </a:gs>
              <a:gs pos="100000">
                <a:srgbClr val="1E294E"/>
              </a:gs>
            </a:gsLst>
            <a:lin ang="30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2" name="Retângulo 21"/>
          <p:cNvSpPr>
            <a:spLocks noChangeAspect="1"/>
          </p:cNvSpPr>
          <p:nvPr userDrawn="1"/>
        </p:nvSpPr>
        <p:spPr>
          <a:xfrm>
            <a:off x="242534" y="-2127600"/>
            <a:ext cx="11706933" cy="11113200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137275"/>
            <a:ext cx="12192000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8481060" y="5181600"/>
            <a:ext cx="3451225" cy="8318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 Light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Avenida Rio Branco, 1 - 11</a:t>
            </a:r>
            <a:r>
              <a:rPr lang="pt-BR" sz="1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andar  </a:t>
            </a:r>
          </a:p>
          <a:p>
            <a:pPr algn="r">
              <a:defRPr/>
            </a:pP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20090-003 - Centro - Rio de Janeiro  </a:t>
            </a:r>
            <a:r>
              <a:rPr lang="pt-BR" sz="1600" b="1" dirty="0">
                <a:solidFill>
                  <a:srgbClr val="FCC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www.epe.gov.br</a:t>
            </a:r>
          </a:p>
        </p:txBody>
      </p:sp>
      <p:pic>
        <p:nvPicPr>
          <p:cNvPr id="8" name="Picture 2" descr="C:\Users\tmoura\Downloads\facebook-square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6317637"/>
            <a:ext cx="360000" cy="360000"/>
          </a:xfrm>
          <a:prstGeom prst="rect">
            <a:avLst/>
          </a:prstGeom>
          <a:noFill/>
        </p:spPr>
      </p:pic>
      <p:pic>
        <p:nvPicPr>
          <p:cNvPr id="9" name="Picture 3" descr="C:\Users\tmoura\Downloads\instagram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56" y="632557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tmoura\Downloads\twitter-square.png"/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98" y="632557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>
            <a:spLocks noChangeArrowheads="1"/>
          </p:cNvSpPr>
          <p:nvPr userDrawn="1"/>
        </p:nvSpPr>
        <p:spPr bwMode="auto">
          <a:xfrm>
            <a:off x="639763" y="6313488"/>
            <a:ext cx="1284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pt-BR" altLang="pt-BR" dirty="0" smtClean="0">
                <a:solidFill>
                  <a:srgbClr val="1E294E"/>
                </a:solidFill>
              </a:rPr>
              <a:t>/</a:t>
            </a:r>
            <a:r>
              <a:rPr lang="pt-BR" altLang="pt-BR" dirty="0" err="1" smtClean="0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epe.brasil</a:t>
            </a:r>
            <a:endParaRPr lang="pt-BR" altLang="pt-BR" dirty="0" smtClean="0">
              <a:solidFill>
                <a:srgbClr val="1E29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 userDrawn="1"/>
        </p:nvSpPr>
        <p:spPr bwMode="auto">
          <a:xfrm>
            <a:off x="4221163" y="6313488"/>
            <a:ext cx="177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pt-BR" altLang="pt-BR" dirty="0" smtClean="0">
                <a:solidFill>
                  <a:srgbClr val="1E294E"/>
                </a:solidFill>
              </a:rPr>
              <a:t>@</a:t>
            </a:r>
            <a:r>
              <a:rPr lang="pt-BR" altLang="pt-BR" dirty="0" err="1" smtClean="0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epe_brasil</a:t>
            </a:r>
            <a:endParaRPr lang="pt-BR" altLang="pt-BR" dirty="0" smtClean="0">
              <a:solidFill>
                <a:srgbClr val="1E29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>
            <a:spLocks noChangeArrowheads="1"/>
          </p:cNvSpPr>
          <p:nvPr userDrawn="1"/>
        </p:nvSpPr>
        <p:spPr bwMode="auto">
          <a:xfrm>
            <a:off x="2439988" y="6313488"/>
            <a:ext cx="1320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pt-BR" altLang="pt-BR" dirty="0" err="1" smtClean="0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epe_brasil</a:t>
            </a:r>
            <a:endParaRPr lang="pt-BR" altLang="pt-BR" dirty="0" smtClean="0">
              <a:solidFill>
                <a:srgbClr val="1E29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21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6276975"/>
            <a:ext cx="2276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188" y="6142038"/>
            <a:ext cx="14652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731" y="6351998"/>
            <a:ext cx="470474" cy="331684"/>
          </a:xfrm>
          <a:prstGeom prst="rect">
            <a:avLst/>
          </a:prstGeom>
        </p:spPr>
      </p:pic>
      <p:sp>
        <p:nvSpPr>
          <p:cNvPr id="19" name="CaixaDeTexto 18"/>
          <p:cNvSpPr txBox="1">
            <a:spLocks noChangeArrowheads="1"/>
          </p:cNvSpPr>
          <p:nvPr userDrawn="1"/>
        </p:nvSpPr>
        <p:spPr bwMode="auto">
          <a:xfrm>
            <a:off x="6270625" y="6318250"/>
            <a:ext cx="1449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pt-BR" altLang="pt-BR" dirty="0" smtClean="0">
                <a:solidFill>
                  <a:srgbClr val="1E294E"/>
                </a:solidFill>
              </a:rPr>
              <a:t>/</a:t>
            </a:r>
            <a:r>
              <a:rPr lang="pt-BR" altLang="pt-BR" dirty="0" err="1" smtClean="0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EPEBrasil</a:t>
            </a:r>
            <a:endParaRPr lang="pt-BR" altLang="pt-BR" dirty="0" smtClean="0">
              <a:solidFill>
                <a:srgbClr val="1E29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2"/>
          <p:cNvSpPr>
            <a:spLocks noGrp="1"/>
          </p:cNvSpPr>
          <p:nvPr>
            <p:ph type="title"/>
          </p:nvPr>
        </p:nvSpPr>
        <p:spPr>
          <a:xfrm>
            <a:off x="789032" y="2944756"/>
            <a:ext cx="10613936" cy="9684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96641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115887"/>
            <a:ext cx="11851551" cy="8810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5" y="1475875"/>
            <a:ext cx="10982325" cy="470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34820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 userDrawn="1"/>
        </p:nvSpPr>
        <p:spPr>
          <a:xfrm>
            <a:off x="0" y="-39688"/>
            <a:ext cx="12192000" cy="62674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Retângulo 14"/>
          <p:cNvSpPr>
            <a:spLocks noChangeAspect="1"/>
          </p:cNvSpPr>
          <p:nvPr userDrawn="1"/>
        </p:nvSpPr>
        <p:spPr>
          <a:xfrm>
            <a:off x="242534" y="-30480"/>
            <a:ext cx="11706933" cy="6908800"/>
          </a:xfrm>
          <a:prstGeom prst="rect">
            <a:avLst/>
          </a:prstGeom>
          <a:blipFill dpi="0" rotWithShape="1">
            <a:blip r:embed="rId17">
              <a:alphaModFix amt="7000"/>
            </a:blip>
            <a:srcRect/>
            <a:stretch>
              <a:fillRect t="-30354" b="-305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334000"/>
            <a:ext cx="12192000" cy="540000"/>
          </a:xfrm>
          <a:prstGeom prst="rect">
            <a:avLst/>
          </a:prstGeom>
          <a:solidFill>
            <a:srgbClr val="1E294E"/>
          </a:solidFill>
          <a:ln>
            <a:solidFill>
              <a:srgbClr val="002A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031" name="Imagem 12"/>
          <p:cNvPicPr>
            <a:picLocks noChangeAspect="1"/>
          </p:cNvPicPr>
          <p:nvPr userDrawn="1"/>
        </p:nvPicPr>
        <p:blipFill>
          <a:blip r:embed="rId18" cstate="print">
            <a:clrChange>
              <a:clrFrom>
                <a:srgbClr val="000040"/>
              </a:clrFrom>
              <a:clrTo>
                <a:srgbClr val="000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91" y="6422396"/>
            <a:ext cx="1794388" cy="36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Imagem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2" y="6334000"/>
            <a:ext cx="1089622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54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61" r:id="rId10"/>
    <p:sldLayoutId id="2147484391" r:id="rId11"/>
    <p:sldLayoutId id="2147484392" r:id="rId12"/>
    <p:sldLayoutId id="2147484393" r:id="rId13"/>
    <p:sldLayoutId id="2147484394" r:id="rId14"/>
    <p:sldLayoutId id="2147484395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rgbClr val="1E294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E294E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E294E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E294E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E294E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002A5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2A5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2A5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2A5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2A5E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6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o_Microsoft_Excel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www.epe.gov.br/pt/publicacoes-dados-abertos/publicacoes/sienergia-sistema-de-informacoes-para-energia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-267286" y="271816"/>
            <a:ext cx="6944124" cy="805912"/>
          </a:xfrm>
          <a:prstGeom prst="roundRect">
            <a:avLst>
              <a:gd name="adj" fmla="val 3205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67" name="Título 1"/>
          <p:cNvSpPr>
            <a:spLocks noGrp="1"/>
          </p:cNvSpPr>
          <p:nvPr>
            <p:ph type="title"/>
          </p:nvPr>
        </p:nvSpPr>
        <p:spPr>
          <a:xfrm>
            <a:off x="2301150" y="1860036"/>
            <a:ext cx="7559040" cy="151179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n-US" altLang="pt-BR" sz="4000" dirty="0" err="1" smtClean="0"/>
              <a:t>Novas</a:t>
            </a:r>
            <a:r>
              <a:rPr lang="en-US" altLang="pt-BR" sz="4000" dirty="0" smtClean="0"/>
              <a:t> </a:t>
            </a:r>
            <a:r>
              <a:rPr lang="en-US" altLang="pt-BR" sz="4000" dirty="0" err="1" smtClean="0"/>
              <a:t>tecnologias</a:t>
            </a:r>
            <a:r>
              <a:rPr lang="en-US" altLang="pt-BR" sz="4000" dirty="0" smtClean="0"/>
              <a:t> para </a:t>
            </a:r>
            <a:r>
              <a:rPr lang="en-US" altLang="pt-BR" sz="4000" dirty="0" err="1" smtClean="0"/>
              <a:t>produção</a:t>
            </a:r>
            <a:r>
              <a:rPr lang="en-US" altLang="pt-BR" sz="4000" dirty="0" smtClean="0"/>
              <a:t> de </a:t>
            </a:r>
            <a:r>
              <a:rPr lang="en-US" altLang="pt-BR" sz="4000" dirty="0" err="1" smtClean="0"/>
              <a:t>energia</a:t>
            </a:r>
            <a:r>
              <a:rPr lang="en-US" altLang="pt-BR" sz="4000" dirty="0" smtClean="0"/>
              <a:t> </a:t>
            </a:r>
            <a:r>
              <a:rPr lang="en-US" altLang="pt-BR" sz="4000" dirty="0" err="1" smtClean="0"/>
              <a:t>limpa</a:t>
            </a:r>
            <a:endParaRPr lang="pt-BR" altLang="pt-BR" sz="4000" dirty="0">
              <a:solidFill>
                <a:srgbClr val="F8AF32"/>
              </a:solidFill>
            </a:endParaRP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>
          <a:xfrm>
            <a:off x="304800" y="5209645"/>
            <a:ext cx="8013700" cy="490537"/>
          </a:xfrm>
        </p:spPr>
        <p:txBody>
          <a:bodyPr/>
          <a:lstStyle/>
          <a:p>
            <a:r>
              <a:rPr lang="pt-BR" sz="2400" dirty="0" smtClean="0"/>
              <a:t>Thiago Barral</a:t>
            </a:r>
            <a:endParaRPr lang="pt-BR" sz="24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2301150" y="271816"/>
            <a:ext cx="4375688" cy="822666"/>
          </a:xfrm>
        </p:spPr>
        <p:txBody>
          <a:bodyPr anchor="ctr"/>
          <a:lstStyle/>
          <a:p>
            <a:r>
              <a:rPr lang="pt-BR" b="1" dirty="0" smtClean="0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Comissão de Ciência, Tecnologia, Inovação, Comunicação e Informática</a:t>
            </a:r>
            <a:endParaRPr lang="pt-BR" b="1" dirty="0">
              <a:solidFill>
                <a:srgbClr val="1E29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2"/>
          </p:nvPr>
        </p:nvSpPr>
        <p:spPr>
          <a:xfrm>
            <a:off x="304801" y="6067835"/>
            <a:ext cx="2593144" cy="59213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pt-BR" dirty="0" smtClean="0"/>
              <a:t>Brasília – DF </a:t>
            </a:r>
            <a:endParaRPr lang="pt-BR" dirty="0" smtClean="0"/>
          </a:p>
          <a:p>
            <a:pPr>
              <a:spcBef>
                <a:spcPts val="0"/>
              </a:spcBef>
            </a:pPr>
            <a:r>
              <a:rPr lang="pt-BR" dirty="0" smtClean="0"/>
              <a:t>20 de</a:t>
            </a:r>
            <a:r>
              <a:rPr lang="pt-BR" dirty="0" smtClean="0"/>
              <a:t> </a:t>
            </a:r>
            <a:r>
              <a:rPr lang="pt-BR" dirty="0" smtClean="0"/>
              <a:t>Novembro 2019</a:t>
            </a:r>
          </a:p>
        </p:txBody>
      </p:sp>
      <p:cxnSp>
        <p:nvCxnSpPr>
          <p:cNvPr id="7" name="Conector reto 6"/>
          <p:cNvCxnSpPr/>
          <p:nvPr/>
        </p:nvCxnSpPr>
        <p:spPr>
          <a:xfrm>
            <a:off x="2120190" y="3588305"/>
            <a:ext cx="7740000" cy="0"/>
          </a:xfrm>
          <a:prstGeom prst="line">
            <a:avLst/>
          </a:prstGeom>
          <a:ln w="76200">
            <a:solidFill>
              <a:srgbClr val="FAA429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0" y="3793756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pt-BR" sz="4000" b="1" dirty="0" err="1" smtClean="0">
                <a:solidFill>
                  <a:srgbClr val="F8B1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Desafios</a:t>
            </a:r>
            <a:r>
              <a:rPr lang="en-US" altLang="pt-BR" sz="4000" b="1" dirty="0" smtClean="0">
                <a:solidFill>
                  <a:srgbClr val="F8B1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altLang="pt-BR" sz="4000" b="1" dirty="0" err="1" smtClean="0">
                <a:solidFill>
                  <a:srgbClr val="F8B1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Oportunidades</a:t>
            </a:r>
            <a:endParaRPr lang="pt-BR" dirty="0"/>
          </a:p>
        </p:txBody>
      </p:sp>
      <p:pic>
        <p:nvPicPr>
          <p:cNvPr id="37890" name="Picture 2" descr="Resultado de imagem para senado feder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8096"/>
            <a:ext cx="1883144" cy="51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ço Reservado para Texto 2"/>
          <p:cNvSpPr txBox="1">
            <a:spLocks/>
          </p:cNvSpPr>
          <p:nvPr/>
        </p:nvSpPr>
        <p:spPr>
          <a:xfrm>
            <a:off x="304800" y="5645482"/>
            <a:ext cx="4871049" cy="290512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Presidente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22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00653" y="4663982"/>
            <a:ext cx="6398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spcAft>
                <a:spcPts val="2400"/>
              </a:spcAft>
            </a:pPr>
            <a:r>
              <a:rPr lang="pt-BR" sz="4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Quais </a:t>
            </a:r>
            <a:r>
              <a:rPr lang="pt-BR" sz="48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tendências </a:t>
            </a:r>
            <a:r>
              <a:rPr lang="pt-BR" sz="4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percebemos?</a:t>
            </a:r>
            <a:endParaRPr lang="pt-BR" sz="5400" b="1" dirty="0">
              <a:solidFill>
                <a:srgbClr val="F8B13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Quais tendências percebemos?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673517" y="5929034"/>
            <a:ext cx="16999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Source</a:t>
            </a:r>
            <a:r>
              <a:rPr lang="pt-BR" sz="1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10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Exxon (2013)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9508" y="1154244"/>
            <a:ext cx="402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4A66AC"/>
                </a:solidFill>
                <a:latin typeface="Gill Sans MT" panose="020B0502020104020203" pitchFamily="34" charset="0"/>
              </a:rPr>
              <a:t>Integração de renováveis variáveis em larga escala</a:t>
            </a:r>
            <a:endParaRPr lang="pt-BR" sz="2400" b="1" dirty="0" smtClean="0">
              <a:solidFill>
                <a:srgbClr val="4A66AC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riângulo isósceles 6"/>
          <p:cNvSpPr/>
          <p:nvPr/>
        </p:nvSpPr>
        <p:spPr>
          <a:xfrm rot="5400000">
            <a:off x="374754" y="1274163"/>
            <a:ext cx="209862" cy="269823"/>
          </a:xfrm>
          <a:prstGeom prst="triangle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80445" y="2595049"/>
            <a:ext cx="3735341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pt-BR" sz="2400" b="1" dirty="0" smtClean="0">
                <a:solidFill>
                  <a:srgbClr val="CC6600"/>
                </a:solidFill>
                <a:latin typeface="Gill Sans MT" panose="020B0502020104020203" pitchFamily="34" charset="0"/>
              </a:rPr>
              <a:t>Eólica e Fotovoltaica cada vez mais baratas...</a:t>
            </a:r>
          </a:p>
          <a:p>
            <a:pPr algn="ctr">
              <a:spcAft>
                <a:spcPts val="1200"/>
              </a:spcAft>
            </a:pPr>
            <a:r>
              <a:rPr lang="pt-BR" sz="2300" dirty="0" smtClean="0">
                <a:solidFill>
                  <a:srgbClr val="CC6600"/>
                </a:solidFill>
                <a:latin typeface="Gill Sans MT" panose="020B0502020104020203" pitchFamily="34" charset="0"/>
              </a:rPr>
              <a:t>...e reforçando demanda por transmissão, armazenamento, geração flexível como dos reservatórios hidrelétricos e termelétricas a gás natural...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316426" y="2592498"/>
            <a:ext cx="0" cy="3024000"/>
          </a:xfrm>
          <a:prstGeom prst="line">
            <a:avLst/>
          </a:prstGeom>
          <a:ln w="57150">
            <a:solidFill>
              <a:srgbClr val="CC66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9345"/>
          <a:stretch/>
        </p:blipFill>
        <p:spPr>
          <a:xfrm>
            <a:off x="4244061" y="3545856"/>
            <a:ext cx="4154351" cy="255437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773602" y="3779152"/>
            <a:ext cx="2031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Cumulative Wind Capacity in Brazil</a:t>
            </a:r>
            <a:endParaRPr lang="pt-B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399958" y="2513254"/>
            <a:ext cx="2585543" cy="119181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Em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2019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, 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a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energia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eólica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chegou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à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segunda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colocação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em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capacidade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600" b="1" dirty="0" err="1" smtClean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instalada</a:t>
            </a:r>
            <a:endParaRPr lang="pt-BR" sz="1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7987">
            <a:off x="6730012" y="3095944"/>
            <a:ext cx="828036" cy="709065"/>
          </a:xfrm>
          <a:prstGeom prst="rect">
            <a:avLst/>
          </a:prstGeom>
        </p:spPr>
      </p:pic>
      <p:sp>
        <p:nvSpPr>
          <p:cNvPr id="17" name="Retângulo 8"/>
          <p:cNvSpPr>
            <a:spLocks noChangeArrowheads="1"/>
          </p:cNvSpPr>
          <p:nvPr/>
        </p:nvSpPr>
        <p:spPr bwMode="auto">
          <a:xfrm>
            <a:off x="5091899" y="4297220"/>
            <a:ext cx="10567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Source: </a:t>
            </a:r>
            <a:r>
              <a:rPr lang="en-US" altLang="pt-BR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ABEEólica</a:t>
            </a:r>
            <a:endParaRPr lang="pt-BR" alt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169" y="2595049"/>
            <a:ext cx="2822457" cy="231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239" y="280174"/>
            <a:ext cx="4777799" cy="218176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/>
          <a:srcRect b="50616"/>
          <a:stretch/>
        </p:blipFill>
        <p:spPr>
          <a:xfrm>
            <a:off x="9063320" y="3947286"/>
            <a:ext cx="2943496" cy="190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480" y="5430924"/>
            <a:ext cx="1529521" cy="59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tângulo 8"/>
          <p:cNvSpPr>
            <a:spLocks noChangeArrowheads="1"/>
          </p:cNvSpPr>
          <p:nvPr/>
        </p:nvSpPr>
        <p:spPr bwMode="auto">
          <a:xfrm>
            <a:off x="11088813" y="2223036"/>
            <a:ext cx="11031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Source: EPE (2018)</a:t>
            </a:r>
            <a:endParaRPr lang="pt-BR" alt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Quais tendências percebemos?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49508" y="1154244"/>
            <a:ext cx="508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4A66AC"/>
                </a:solidFill>
                <a:latin typeface="Gill Sans MT" panose="020B0502020104020203" pitchFamily="34" charset="0"/>
              </a:rPr>
              <a:t>Ampliação do papel dos Recursos Energéticos Distribuídos</a:t>
            </a:r>
            <a:endParaRPr lang="pt-BR" sz="2400" b="1" dirty="0">
              <a:solidFill>
                <a:srgbClr val="4A66AC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riângulo isósceles 6"/>
          <p:cNvSpPr/>
          <p:nvPr/>
        </p:nvSpPr>
        <p:spPr>
          <a:xfrm rot="5400000">
            <a:off x="374754" y="1274163"/>
            <a:ext cx="209862" cy="269823"/>
          </a:xfrm>
          <a:prstGeom prst="triangle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313165" y="2587681"/>
            <a:ext cx="222048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Geração distribuída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>
              <a:spcAft>
                <a:spcPts val="2400"/>
              </a:spcAft>
              <a:defRPr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Armazenamento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>
              <a:spcAft>
                <a:spcPts val="2400"/>
              </a:spcAft>
              <a:defRPr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Gestão da demanda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>
              <a:spcAft>
                <a:spcPts val="2400"/>
              </a:spcAft>
              <a:defRPr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Eficiência energética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>
              <a:spcAft>
                <a:spcPts val="2400"/>
              </a:spcAft>
              <a:defRPr/>
            </a:pP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Veículos elétricos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pic>
        <p:nvPicPr>
          <p:cNvPr id="9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1" y="4931099"/>
            <a:ext cx="524334" cy="52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65" y="4375564"/>
            <a:ext cx="452597" cy="45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03" y="2490423"/>
            <a:ext cx="525639" cy="5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5" y="3193359"/>
            <a:ext cx="507378" cy="35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89" y="3722822"/>
            <a:ext cx="512595" cy="51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ector reto 16"/>
          <p:cNvCxnSpPr/>
          <p:nvPr/>
        </p:nvCxnSpPr>
        <p:spPr>
          <a:xfrm>
            <a:off x="388318" y="2544049"/>
            <a:ext cx="0" cy="2988000"/>
          </a:xfrm>
          <a:prstGeom prst="line">
            <a:avLst/>
          </a:prstGeom>
          <a:ln w="57150">
            <a:solidFill>
              <a:schemeClr val="accent1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agem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77" y="3408002"/>
            <a:ext cx="4645104" cy="284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158330"/>
              </p:ext>
            </p:extLst>
          </p:nvPr>
        </p:nvGraphicFramePr>
        <p:xfrm>
          <a:off x="6310004" y="172465"/>
          <a:ext cx="5126636" cy="306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Retângulo 8"/>
          <p:cNvSpPr>
            <a:spLocks noChangeArrowheads="1"/>
          </p:cNvSpPr>
          <p:nvPr/>
        </p:nvSpPr>
        <p:spPr bwMode="auto">
          <a:xfrm>
            <a:off x="10924337" y="5909159"/>
            <a:ext cx="11031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Source: EPE (2018)</a:t>
            </a:r>
            <a:endParaRPr lang="pt-BR" alt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tângulo 8"/>
          <p:cNvSpPr>
            <a:spLocks noChangeArrowheads="1"/>
          </p:cNvSpPr>
          <p:nvPr/>
        </p:nvSpPr>
        <p:spPr bwMode="auto">
          <a:xfrm>
            <a:off x="10623953" y="2931445"/>
            <a:ext cx="1465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Source: </a:t>
            </a:r>
            <a:r>
              <a:rPr lang="en-US" altLang="pt-BR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Aneel</a:t>
            </a:r>
            <a:r>
              <a:rPr lang="en-US" alt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 (03/Jul/2019)</a:t>
            </a:r>
            <a:endParaRPr lang="pt-BR" alt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Elipse 21"/>
          <p:cNvSpPr/>
          <p:nvPr/>
        </p:nvSpPr>
        <p:spPr>
          <a:xfrm>
            <a:off x="7552146" y="5384867"/>
            <a:ext cx="368488" cy="3766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4505">
            <a:off x="7617448" y="1767791"/>
            <a:ext cx="33147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Quais tendências percebemos?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49508" y="1154244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4A66AC"/>
                </a:solidFill>
                <a:latin typeface="Gill Sans MT" panose="020B0502020104020203" pitchFamily="34" charset="0"/>
              </a:rPr>
              <a:t>Digitalização</a:t>
            </a:r>
            <a:endParaRPr lang="pt-BR" sz="2400" b="1" dirty="0">
              <a:solidFill>
                <a:srgbClr val="4A66AC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374754" y="1274163"/>
            <a:ext cx="209862" cy="269823"/>
          </a:xfrm>
          <a:prstGeom prst="triangle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8" y="2112474"/>
            <a:ext cx="5275961" cy="279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6244780" y="534125"/>
            <a:ext cx="5455782" cy="5407446"/>
            <a:chOff x="6244780" y="534125"/>
            <a:chExt cx="5455782" cy="5407446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0951" y="534125"/>
              <a:ext cx="4209279" cy="19338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/>
            <a:srcRect b="20958"/>
            <a:stretch/>
          </p:blipFill>
          <p:spPr>
            <a:xfrm>
              <a:off x="8106119" y="1288610"/>
              <a:ext cx="3594443" cy="2815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1158" y="2691001"/>
              <a:ext cx="2878308" cy="23220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9379" y="4389511"/>
              <a:ext cx="3970386" cy="15520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tângulo 11"/>
            <p:cNvSpPr/>
            <p:nvPr/>
          </p:nvSpPr>
          <p:spPr>
            <a:xfrm>
              <a:off x="6510951" y="605872"/>
              <a:ext cx="4209279" cy="4457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8247285" y="1487453"/>
              <a:ext cx="3108920" cy="4457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6244780" y="2836814"/>
              <a:ext cx="2798034" cy="6715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7522459" y="4613549"/>
              <a:ext cx="4178103" cy="7525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Retângulo 8"/>
          <p:cNvSpPr>
            <a:spLocks noChangeArrowheads="1"/>
          </p:cNvSpPr>
          <p:nvPr/>
        </p:nvSpPr>
        <p:spPr bwMode="auto">
          <a:xfrm>
            <a:off x="4557320" y="4905318"/>
            <a:ext cx="11031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pt-B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llerDailyOne-Roman"/>
              </a:rPr>
              <a:t>Source: EPE (2018)</a:t>
            </a:r>
            <a:endParaRPr lang="pt-BR" alt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73457" y="5176289"/>
            <a:ext cx="4118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2400"/>
              </a:spcAft>
            </a:pPr>
            <a:r>
              <a:rPr lang="pt-BR" sz="2400" b="1" dirty="0" smtClean="0">
                <a:solidFill>
                  <a:srgbClr val="CC6600"/>
                </a:solidFill>
                <a:latin typeface="Gill Sans MT" panose="020B0502020104020203" pitchFamily="34" charset="0"/>
              </a:rPr>
              <a:t>Crescimento da complexidade!</a:t>
            </a:r>
            <a:endParaRPr lang="pt-BR" sz="2400" b="1" dirty="0">
              <a:solidFill>
                <a:srgbClr val="CC66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Quais tendências percebemos?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49508" y="1154244"/>
            <a:ext cx="1052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4A66AC"/>
                </a:solidFill>
                <a:latin typeface="Gill Sans MT" panose="020B0502020104020203" pitchFamily="34" charset="0"/>
              </a:rPr>
              <a:t>Diversidade de soluções tecnológicas e modelos de negócios inovadores </a:t>
            </a:r>
            <a:endParaRPr lang="pt-BR" sz="2400" b="1" dirty="0">
              <a:solidFill>
                <a:srgbClr val="4A66AC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riângulo isósceles 4"/>
          <p:cNvSpPr/>
          <p:nvPr/>
        </p:nvSpPr>
        <p:spPr>
          <a:xfrm rot="5400000">
            <a:off x="374754" y="1274163"/>
            <a:ext cx="209862" cy="269823"/>
          </a:xfrm>
          <a:prstGeom prst="triangle">
            <a:avLst/>
          </a:prstGeom>
          <a:solidFill>
            <a:srgbClr val="4A6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14597" y="2132916"/>
            <a:ext cx="35880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400" dirty="0" smtClean="0">
                <a:solidFill>
                  <a:srgbClr val="CC6600"/>
                </a:solidFill>
                <a:latin typeface="Gill Sans MT" panose="020B0502020104020203" pitchFamily="34" charset="0"/>
              </a:rPr>
              <a:t>A inovação e desenvolvimento tecnológico requer uma combinação de políticas de P&amp;D e mercados que permitam ampla competição de soluções</a:t>
            </a:r>
            <a:endParaRPr lang="pt-BR" sz="2400" dirty="0">
              <a:solidFill>
                <a:srgbClr val="CC6600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7" name="Conector reto 6"/>
          <p:cNvCxnSpPr/>
          <p:nvPr/>
        </p:nvCxnSpPr>
        <p:spPr>
          <a:xfrm flipH="1">
            <a:off x="540000" y="2156142"/>
            <a:ext cx="0" cy="2589580"/>
          </a:xfrm>
          <a:prstGeom prst="line">
            <a:avLst/>
          </a:prstGeom>
          <a:ln w="57150">
            <a:solidFill>
              <a:srgbClr val="CC66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466" y="3755827"/>
            <a:ext cx="3855557" cy="219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clrChange>
              <a:clrFrom>
                <a:srgbClr val="CCCC99"/>
              </a:clrFrom>
              <a:clrTo>
                <a:srgbClr val="CCCC9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279" y="1870740"/>
            <a:ext cx="3818829" cy="216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47" y="1615909"/>
            <a:ext cx="2052723" cy="150091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857" y="2899189"/>
            <a:ext cx="3008027" cy="100169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633" y="4091115"/>
            <a:ext cx="4348380" cy="209460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7889" y="5069936"/>
            <a:ext cx="2714455" cy="11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2565009" y="3488787"/>
            <a:ext cx="7366782" cy="2187628"/>
          </a:xfrm>
        </p:spPr>
        <p:txBody>
          <a:bodyPr/>
          <a:lstStyle/>
          <a:p>
            <a:pPr algn="ctr"/>
            <a:r>
              <a:rPr lang="pt-BR" sz="3200" dirty="0" smtClean="0"/>
              <a:t>As oportunidades vão muito além do aproveitamento dos recursos naturais renováveis</a:t>
            </a:r>
          </a:p>
          <a:p>
            <a:pPr algn="ctr"/>
            <a:r>
              <a:rPr lang="pt-BR" sz="3200" b="0" dirty="0" smtClean="0">
                <a:solidFill>
                  <a:srgbClr val="E67115"/>
                </a:solidFill>
                <a:sym typeface="Wingdings" panose="05000000000000000000" pitchFamily="2" charset="2"/>
              </a:rPr>
              <a:t>soluções digitais, modelos de negócios, pesquisa e inovação...</a:t>
            </a:r>
            <a:endParaRPr lang="pt-BR" sz="3200" b="0" dirty="0">
              <a:solidFill>
                <a:srgbClr val="E67115"/>
              </a:solidFill>
            </a:endParaRPr>
          </a:p>
        </p:txBody>
      </p:sp>
      <p:sp>
        <p:nvSpPr>
          <p:cNvPr id="24" name="Espaço Reservado para Texto 2"/>
          <p:cNvSpPr txBox="1">
            <a:spLocks/>
          </p:cNvSpPr>
          <p:nvPr/>
        </p:nvSpPr>
        <p:spPr>
          <a:xfrm>
            <a:off x="1301262" y="785446"/>
            <a:ext cx="9894276" cy="2187628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800" b="1" kern="1200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90538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79488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70025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58975" indent="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dirty="0" smtClean="0"/>
              <a:t>A disponibilidade de recursos energéticos é uma fator de competitividade e deve ser aproveitado com racionalidade </a:t>
            </a:r>
          </a:p>
          <a:p>
            <a:pPr algn="ctr"/>
            <a:r>
              <a:rPr lang="pt-BR" sz="3200" b="0" dirty="0" smtClean="0">
                <a:solidFill>
                  <a:srgbClr val="E67115"/>
                </a:solidFill>
                <a:sym typeface="Wingdings" panose="05000000000000000000" pitchFamily="2" charset="2"/>
              </a:rPr>
              <a:t>paradoxo de abundância</a:t>
            </a:r>
            <a:endParaRPr lang="pt-BR" sz="3200" b="0" dirty="0">
              <a:solidFill>
                <a:srgbClr val="E671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991032" y="4336025"/>
            <a:ext cx="9310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spcAft>
                <a:spcPts val="2400"/>
              </a:spcAft>
            </a:pPr>
            <a:r>
              <a:rPr lang="pt-BR" sz="5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Plano Decenal </a:t>
            </a:r>
            <a:r>
              <a:rPr lang="pt-BR" sz="5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 Expansão de Energia </a:t>
            </a:r>
            <a:r>
              <a:rPr lang="pt-BR" sz="5400" b="1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2029</a:t>
            </a:r>
            <a:endParaRPr lang="pt-BR" sz="54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/>
        </p:nvGraphicFramePr>
        <p:xfrm>
          <a:off x="-2745150" y="1247106"/>
          <a:ext cx="8910320" cy="4550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69927353"/>
              </p:ext>
            </p:extLst>
          </p:nvPr>
        </p:nvGraphicFramePr>
        <p:xfrm>
          <a:off x="5019939" y="3836179"/>
          <a:ext cx="6563710" cy="2419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47974" y="115887"/>
            <a:ext cx="11670224" cy="881063"/>
          </a:xfrm>
        </p:spPr>
        <p:txBody>
          <a:bodyPr anchor="ctr"/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Plano Decenal de Expansão de Energia 2029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5920" y="640239"/>
            <a:ext cx="2195021" cy="30763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5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tângulo de cantos arredondados 2"/>
          <p:cNvSpPr/>
          <p:nvPr/>
        </p:nvSpPr>
        <p:spPr>
          <a:xfrm>
            <a:off x="6110926" y="1676970"/>
            <a:ext cx="2709239" cy="100289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Consulta Pública!</a:t>
            </a:r>
          </a:p>
          <a:p>
            <a:pPr algn="ctr"/>
            <a:r>
              <a:rPr lang="pt-BR" dirty="0" smtClean="0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www.mme.gov.br </a:t>
            </a:r>
            <a:endParaRPr lang="pt-BR" dirty="0">
              <a:solidFill>
                <a:srgbClr val="1E29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539999" y="360000"/>
            <a:ext cx="11202821" cy="533400"/>
          </a:xfrm>
        </p:spPr>
        <p:txBody>
          <a:bodyPr/>
          <a:lstStyle/>
          <a:p>
            <a:r>
              <a:rPr lang="pt-BR" dirty="0"/>
              <a:t>Alta participação de renováveis na matriz </a:t>
            </a:r>
            <a:r>
              <a:rPr lang="pt-BR" u="sng" dirty="0"/>
              <a:t>elétrica</a:t>
            </a:r>
          </a:p>
        </p:txBody>
      </p:sp>
      <p:pic>
        <p:nvPicPr>
          <p:cNvPr id="4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83"/>
          <a:stretch>
            <a:fillRect/>
          </a:stretch>
        </p:blipFill>
        <p:spPr bwMode="auto">
          <a:xfrm>
            <a:off x="596900" y="2603500"/>
            <a:ext cx="241458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46088" y="974725"/>
            <a:ext cx="1113631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54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pt-BR" sz="4800" b="1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80,2</a:t>
            </a:r>
            <a:r>
              <a:rPr lang="pt-BR" sz="4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pt-BR" sz="54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pt-BR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oferta de energia elétrica no Brasil em 2017 foi de </a:t>
            </a:r>
            <a:r>
              <a:rPr lang="pt-BR" sz="2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fontes renováveis </a:t>
            </a:r>
          </a:p>
        </p:txBody>
      </p:sp>
      <p:sp>
        <p:nvSpPr>
          <p:cNvPr id="6" name="Retângulo 13"/>
          <p:cNvSpPr>
            <a:spLocks noChangeArrowheads="1"/>
          </p:cNvSpPr>
          <p:nvPr/>
        </p:nvSpPr>
        <p:spPr bwMode="auto">
          <a:xfrm>
            <a:off x="10866438" y="5916613"/>
            <a:ext cx="1066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pt-BR" altLang="pt-BR" sz="11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pt-BR" altLang="pt-BR" sz="11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EPE</a:t>
            </a:r>
            <a:endParaRPr lang="pt-BR" altLang="pt-BR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3"/>
          <a:stretch>
            <a:fillRect/>
          </a:stretch>
        </p:blipFill>
        <p:spPr bwMode="auto">
          <a:xfrm>
            <a:off x="4098925" y="2306638"/>
            <a:ext cx="6767513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811" y="2855574"/>
            <a:ext cx="2493480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ítulo 1"/>
          <p:cNvSpPr txBox="1">
            <a:spLocks/>
          </p:cNvSpPr>
          <p:nvPr/>
        </p:nvSpPr>
        <p:spPr bwMode="auto">
          <a:xfrm>
            <a:off x="275473" y="719137"/>
            <a:ext cx="116427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pt-BR" altLang="pt-BR" i="1" dirty="0">
                <a:solidFill>
                  <a:schemeClr val="accent1"/>
                </a:solidFill>
                <a:latin typeface="Gill Sans MT" panose="020B0502020104020203" pitchFamily="34" charset="0"/>
              </a:rPr>
              <a:t>Como estimar o potencial hidrelétrico brasileiro de forma realista?</a:t>
            </a:r>
            <a:endParaRPr lang="pt-BR" altLang="pt-BR" i="1" dirty="0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247974" y="115887"/>
            <a:ext cx="11670224" cy="881063"/>
          </a:xfrm>
        </p:spPr>
        <p:txBody>
          <a:bodyPr anchor="ctr"/>
          <a:lstStyle/>
          <a:p>
            <a:r>
              <a:rPr lang="en-US" altLang="pt-BR" dirty="0" err="1"/>
              <a:t>Expansão</a:t>
            </a:r>
            <a:r>
              <a:rPr lang="en-US" altLang="pt-BR" dirty="0"/>
              <a:t> da </a:t>
            </a:r>
            <a:r>
              <a:rPr lang="en-US" altLang="pt-BR" dirty="0" err="1"/>
              <a:t>geração</a:t>
            </a:r>
            <a:r>
              <a:rPr lang="en-US" altLang="pt-BR" dirty="0"/>
              <a:t> </a:t>
            </a:r>
            <a:r>
              <a:rPr lang="en-US" altLang="pt-BR" dirty="0" err="1"/>
              <a:t>hidrelétrica</a:t>
            </a:r>
            <a:endParaRPr lang="pt-BR" dirty="0">
              <a:latin typeface="Gill Sans MT" panose="020B0502020104020203" pitchFamily="34" charset="0"/>
            </a:endParaRPr>
          </a:p>
        </p:txBody>
      </p:sp>
      <p:graphicFrame>
        <p:nvGraphicFramePr>
          <p:cNvPr id="10" name="Gráfico 23"/>
          <p:cNvGraphicFramePr>
            <a:graphicFrameLocks/>
          </p:cNvGraphicFramePr>
          <p:nvPr/>
        </p:nvGraphicFramePr>
        <p:xfrm>
          <a:off x="3730625" y="1465263"/>
          <a:ext cx="7821613" cy="457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3" name="Gráfico" r:id="rId3" imgW="7827942" imgH="4584589" progId="Excel.Chart.8">
                  <p:embed/>
                </p:oleObj>
              </mc:Choice>
              <mc:Fallback>
                <p:oleObj name="Gráfico" r:id="rId3" imgW="7827942" imgH="458458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25" y="1465263"/>
                        <a:ext cx="7821613" cy="457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2" y="1599926"/>
            <a:ext cx="3840933" cy="3849021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11341100" y="5573713"/>
            <a:ext cx="642938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GW</a:t>
            </a:r>
          </a:p>
        </p:txBody>
      </p:sp>
      <p:sp>
        <p:nvSpPr>
          <p:cNvPr id="14" name="CaixaDeTexto 30"/>
          <p:cNvSpPr txBox="1">
            <a:spLocks noChangeArrowheads="1"/>
          </p:cNvSpPr>
          <p:nvPr/>
        </p:nvSpPr>
        <p:spPr bwMode="auto">
          <a:xfrm>
            <a:off x="7808913" y="2968625"/>
            <a:ext cx="34178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4000" b="1">
                <a:solidFill>
                  <a:srgbClr val="CC6600"/>
                </a:solidFill>
                <a:latin typeface="Gill Sans MT" panose="020B0502020104020203" pitchFamily="34" charset="0"/>
              </a:rPr>
              <a:t>64%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2800">
                <a:solidFill>
                  <a:schemeClr val="accent1"/>
                </a:solidFill>
                <a:latin typeface="Gill Sans MT" panose="020B0502020104020203" pitchFamily="34" charset="0"/>
              </a:rPr>
              <a:t>estão localizados na Bacia Amazônica</a:t>
            </a:r>
            <a:endParaRPr lang="pt-BR" altLang="pt-BR" sz="2800" b="1">
              <a:solidFill>
                <a:schemeClr val="accent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Texto 3"/>
          <p:cNvSpPr txBox="1">
            <a:spLocks/>
          </p:cNvSpPr>
          <p:nvPr/>
        </p:nvSpPr>
        <p:spPr>
          <a:xfrm>
            <a:off x="540000" y="360000"/>
            <a:ext cx="8789530" cy="533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800" b="1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9053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948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002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5897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pt-BR" dirty="0"/>
              <a:t>Sobre a </a:t>
            </a:r>
            <a:r>
              <a:rPr lang="pt-BR" dirty="0">
                <a:solidFill>
                  <a:srgbClr val="E67115"/>
                </a:solidFill>
              </a:rPr>
              <a:t>Empresa de Pesquisa Energética </a:t>
            </a:r>
            <a:r>
              <a:rPr lang="pt-BR" dirty="0"/>
              <a:t>– EPE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406900" y="1154113"/>
            <a:ext cx="8394700" cy="4346575"/>
          </a:xfrm>
          <a:prstGeom prst="roundRect">
            <a:avLst/>
          </a:prstGeom>
          <a:solidFill>
            <a:srgbClr val="A6A6A6">
              <a:alpha val="30196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947863"/>
            <a:ext cx="40020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8"/>
          <p:cNvSpPr txBox="1">
            <a:spLocks noChangeArrowheads="1"/>
          </p:cNvSpPr>
          <p:nvPr/>
        </p:nvSpPr>
        <p:spPr bwMode="auto">
          <a:xfrm>
            <a:off x="5972175" y="1619250"/>
            <a:ext cx="5570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pt-BR" altLang="pt-BR" sz="28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Empresa pública federal vinculada ao Ministério de Minas e Energia</a:t>
            </a:r>
          </a:p>
        </p:txBody>
      </p:sp>
      <p:sp>
        <p:nvSpPr>
          <p:cNvPr id="17" name="CaixaDeTexto 9"/>
          <p:cNvSpPr txBox="1">
            <a:spLocks noChangeArrowheads="1"/>
          </p:cNvSpPr>
          <p:nvPr/>
        </p:nvSpPr>
        <p:spPr bwMode="auto">
          <a:xfrm>
            <a:off x="5972175" y="3079750"/>
            <a:ext cx="57927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pt-BR" altLang="pt-BR" sz="28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Desenvolvemos estudos e estatísticas </a:t>
            </a:r>
            <a:r>
              <a:rPr lang="pt-BR" altLang="pt-BR" sz="2800" dirty="0" smtClean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energéticas para </a:t>
            </a:r>
            <a:r>
              <a:rPr lang="pt-BR" altLang="pt-BR" sz="2800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  <a:t>subsidiar a formulação, implementação e avaliação da política energética nacional</a:t>
            </a:r>
          </a:p>
        </p:txBody>
      </p:sp>
      <p:pic>
        <p:nvPicPr>
          <p:cNvPr id="18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614738"/>
            <a:ext cx="7572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Institution Icon 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668463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1235075" y="4110038"/>
            <a:ext cx="1912938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dirty="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0"/>
              </a:rPr>
              <a:t>www.epe.gov.br</a:t>
            </a:r>
            <a:endParaRPr lang="pt-B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665913" y="5168900"/>
            <a:ext cx="4029075" cy="677863"/>
          </a:xfrm>
          <a:prstGeom prst="roundRect">
            <a:avLst/>
          </a:prstGeom>
          <a:solidFill>
            <a:srgbClr val="FFD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>
                <a:solidFill>
                  <a:srgbClr val="002A5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Integrante do Conselho Nacional de Política Energética (CNPE) com direito a voto</a:t>
            </a:r>
          </a:p>
        </p:txBody>
      </p:sp>
    </p:spTree>
    <p:extLst>
      <p:ext uri="{BB962C8B-B14F-4D97-AF65-F5344CB8AC3E}">
        <p14:creationId xmlns:p14="http://schemas.microsoft.com/office/powerpoint/2010/main" val="222165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311463" y="301186"/>
            <a:ext cx="10443472" cy="881063"/>
          </a:xfrm>
        </p:spPr>
        <p:txBody>
          <a:bodyPr anchor="ctr"/>
          <a:lstStyle/>
          <a:p>
            <a:r>
              <a:rPr lang="pt-BR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Eólica e solar baratearam, mas devem ser combinados com outros recursos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m 3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5740" r="1012" b="1480"/>
          <a:stretch/>
        </p:blipFill>
        <p:spPr bwMode="auto">
          <a:xfrm>
            <a:off x="736771" y="1412631"/>
            <a:ext cx="8738753" cy="4765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9809007" y="4303712"/>
            <a:ext cx="1709706" cy="1056215"/>
            <a:chOff x="10720551" y="2617076"/>
            <a:chExt cx="1709515" cy="1056370"/>
          </a:xfrm>
        </p:grpSpPr>
        <p:sp>
          <p:nvSpPr>
            <p:cNvPr id="6" name="Retângulo 2"/>
            <p:cNvSpPr>
              <a:spLocks noChangeArrowheads="1"/>
            </p:cNvSpPr>
            <p:nvPr/>
          </p:nvSpPr>
          <p:spPr bwMode="auto">
            <a:xfrm>
              <a:off x="11114923" y="2617076"/>
              <a:ext cx="1315143" cy="307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PCH</a:t>
              </a:r>
              <a:endParaRPr lang="pt-BR" alt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tângulo 9"/>
            <p:cNvSpPr>
              <a:spLocks noChangeArrowheads="1"/>
            </p:cNvSpPr>
            <p:nvPr/>
          </p:nvSpPr>
          <p:spPr bwMode="auto">
            <a:xfrm>
              <a:off x="11114922" y="2986408"/>
              <a:ext cx="1077076" cy="307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Eólica</a:t>
              </a:r>
              <a:endParaRPr lang="pt-BR" alt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tângulo 10"/>
            <p:cNvSpPr>
              <a:spLocks noChangeArrowheads="1"/>
            </p:cNvSpPr>
            <p:nvPr/>
          </p:nvSpPr>
          <p:spPr bwMode="auto">
            <a:xfrm>
              <a:off x="11114922" y="3365624"/>
              <a:ext cx="1077077" cy="307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2A5E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400" b="1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Solar</a:t>
              </a:r>
              <a:endParaRPr lang="pt-BR" altLang="pt-B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720551" y="2701225"/>
              <a:ext cx="273020" cy="193703"/>
            </a:xfrm>
            <a:prstGeom prst="rect">
              <a:avLst/>
            </a:prstGeom>
            <a:solidFill>
              <a:srgbClr val="75913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10720551" y="3063228"/>
              <a:ext cx="273020" cy="195292"/>
            </a:xfrm>
            <a:prstGeom prst="rect">
              <a:avLst/>
            </a:prstGeom>
            <a:solidFill>
              <a:srgbClr val="315B8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10720551" y="3426820"/>
              <a:ext cx="273020" cy="19529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Retângulo 10"/>
          <p:cNvSpPr>
            <a:spLocks noChangeArrowheads="1"/>
          </p:cNvSpPr>
          <p:nvPr/>
        </p:nvSpPr>
        <p:spPr bwMode="auto">
          <a:xfrm>
            <a:off x="10216337" y="5421523"/>
            <a:ext cx="10771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t-BR" altLang="pt-BR" sz="14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Biomassa</a:t>
            </a:r>
            <a:endParaRPr lang="pt-BR" alt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9821922" y="5482710"/>
            <a:ext cx="273050" cy="195262"/>
          </a:xfrm>
          <a:prstGeom prst="rect">
            <a:avLst/>
          </a:prstGeom>
          <a:solidFill>
            <a:srgbClr val="9537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5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47974" y="115887"/>
            <a:ext cx="11670224" cy="881063"/>
          </a:xfrm>
        </p:spPr>
        <p:txBody>
          <a:bodyPr anchor="ctr"/>
          <a:lstStyle/>
          <a:p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Matriz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elétrica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mudando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m 6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2"/>
          <a:stretch/>
        </p:blipFill>
        <p:spPr bwMode="auto">
          <a:xfrm>
            <a:off x="876092" y="996950"/>
            <a:ext cx="9354146" cy="5249003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7347686" y="1586225"/>
            <a:ext cx="215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16FC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Hidrelétricas</a:t>
            </a:r>
            <a:endParaRPr lang="pt-BR" sz="2400" b="1" dirty="0">
              <a:solidFill>
                <a:srgbClr val="016FC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133514" y="2929358"/>
            <a:ext cx="29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AE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Outras renováveis</a:t>
            </a:r>
            <a:endParaRPr lang="pt-BR" sz="2400" b="1" dirty="0">
              <a:solidFill>
                <a:srgbClr val="00AE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539813" y="5001695"/>
            <a:ext cx="6690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81818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Termelétricas e recursos complementares</a:t>
            </a:r>
            <a:endParaRPr lang="pt-BR" sz="2400" b="1" dirty="0">
              <a:solidFill>
                <a:srgbClr val="81818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973996" y="230025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16FC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49%</a:t>
            </a:r>
            <a:endParaRPr lang="pt-BR" sz="2400" b="1" dirty="0">
              <a:solidFill>
                <a:srgbClr val="016FC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959926" y="3390618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00AE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32%</a:t>
            </a:r>
            <a:endParaRPr lang="pt-BR" sz="2400" b="1" dirty="0">
              <a:solidFill>
                <a:srgbClr val="00AE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973994" y="4219104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81818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19%</a:t>
            </a:r>
            <a:endParaRPr lang="pt-BR" sz="2400" b="1" dirty="0">
              <a:solidFill>
                <a:srgbClr val="81818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0672028" y="5632674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sz="12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pt-BR" altLang="pt-B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EPE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7814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7126798" y="1951161"/>
            <a:ext cx="4760402" cy="3562133"/>
          </a:xfrm>
        </p:spPr>
        <p:txBody>
          <a:bodyPr>
            <a:noAutofit/>
          </a:bodyPr>
          <a:lstStyle/>
          <a:p>
            <a:pPr marL="457200" lvl="1" indent="0" algn="just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pt-BR" sz="4400" dirty="0" smtClean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11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 GW instalados</a:t>
            </a:r>
          </a:p>
          <a:p>
            <a:pPr marL="457200" lvl="1" indent="0" algn="just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pt-BR" sz="4400" dirty="0" smtClean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1,3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milhão de adotantes </a:t>
            </a:r>
            <a:endParaRPr lang="pt-BR" sz="2000" dirty="0" smtClean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  <a:sym typeface="Symbol"/>
            </a:endParaRPr>
          </a:p>
          <a:p>
            <a:pPr marL="457200" lvl="1" indent="0" algn="just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pt-BR" sz="4400" dirty="0" smtClean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R</a:t>
            </a:r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$ 50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bilhões em investimentos </a:t>
            </a:r>
            <a:endParaRPr lang="pt-BR" sz="2000" dirty="0" smtClean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  <a:sym typeface="Symbol"/>
            </a:endParaRPr>
          </a:p>
          <a:p>
            <a:pPr marL="457200" lvl="1" indent="0" algn="just">
              <a:lnSpc>
                <a:spcPct val="100000"/>
              </a:lnSpc>
              <a:spcAft>
                <a:spcPts val="1200"/>
              </a:spcAft>
              <a:buNone/>
              <a:defRPr/>
            </a:pPr>
            <a:r>
              <a:rPr lang="pt-BR" sz="4400" dirty="0" smtClean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2,3</a:t>
            </a:r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% </a:t>
            </a:r>
            <a:r>
              <a:rPr lang="pt-BR" sz="20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da carga total 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  <a:sym typeface="Symbol"/>
              </a:rPr>
              <a:t>nacional</a:t>
            </a:r>
            <a:endParaRPr lang="pt-BR" sz="2000" dirty="0">
              <a:solidFill>
                <a:schemeClr val="bg2">
                  <a:lumMod val="2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  <a:sym typeface="Symbol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61534" y="1506146"/>
            <a:ext cx="6083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Projeção da Capacidade Instalada da Micro e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Minigeração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Distribuída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134005" y="1477903"/>
          <a:ext cx="7629431" cy="4330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247974" y="115887"/>
            <a:ext cx="11670224" cy="8810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1E294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E29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 e </a:t>
            </a:r>
            <a:r>
              <a:rPr lang="pt-B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Minigeração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Distribuída atingirá 11,4 GW em 2029</a:t>
            </a:r>
          </a:p>
        </p:txBody>
      </p:sp>
    </p:spTree>
    <p:extLst>
      <p:ext uri="{BB962C8B-B14F-4D97-AF65-F5344CB8AC3E}">
        <p14:creationId xmlns:p14="http://schemas.microsoft.com/office/powerpoint/2010/main" val="15318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343722" y="89821"/>
            <a:ext cx="9070531" cy="941858"/>
          </a:xfrm>
          <a:extLst/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</a:pPr>
            <a:r>
              <a:rPr lang="pt-BR" altLang="pt-BR" dirty="0"/>
              <a:t>Novo sistema de energia exige novas regras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50" y="987107"/>
            <a:ext cx="9561258" cy="50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78490" y="5180087"/>
            <a:ext cx="9310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spcAft>
                <a:spcPts val="2400"/>
              </a:spcAft>
            </a:pPr>
            <a:r>
              <a:rPr lang="pt-BR" sz="5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Mensagem final</a:t>
            </a:r>
            <a:endParaRPr lang="pt-BR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343722" y="89821"/>
            <a:ext cx="9070531" cy="941858"/>
          </a:xfrm>
          <a:extLst/>
        </p:spPr>
        <p:txBody>
          <a:bodyPr anchor="ctr">
            <a:normAutofit/>
          </a:bodyPr>
          <a:lstStyle/>
          <a:p>
            <a:pPr>
              <a:spcBef>
                <a:spcPct val="0"/>
              </a:spcBef>
            </a:pPr>
            <a:r>
              <a:rPr lang="pt-BR" altLang="pt-BR" dirty="0" smtClean="0"/>
              <a:t>Mensagem final</a:t>
            </a:r>
            <a:endParaRPr lang="pt-BR" altLang="pt-BR" dirty="0"/>
          </a:p>
        </p:txBody>
      </p:sp>
      <p:sp>
        <p:nvSpPr>
          <p:cNvPr id="5" name="Retângulo 4"/>
          <p:cNvSpPr/>
          <p:nvPr/>
        </p:nvSpPr>
        <p:spPr>
          <a:xfrm>
            <a:off x="343722" y="1308379"/>
            <a:ext cx="11507621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Há oportunidades e novos mercados para as diversas fontes: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Brasil está bem posicionado para ser uma liderança na transição energética global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Foco em mercados competitivos, P&amp;D e inovação, nichos de mercado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Cuidado com “trancamento tecnológico” (</a:t>
            </a:r>
            <a:r>
              <a:rPr lang="pt-BR" sz="3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technology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pt-BR" sz="3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lock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-in)     </a:t>
            </a:r>
            <a:r>
              <a:rPr lang="pt-BR" sz="3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 risco “Blu-ray”</a:t>
            </a:r>
            <a:endParaRPr lang="pt-BR" sz="30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4845"/>
            <a:ext cx="12192000" cy="63291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62" y="-224383"/>
            <a:ext cx="5673678" cy="4563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86" y="401755"/>
            <a:ext cx="5673678" cy="22831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62" y="567985"/>
            <a:ext cx="1243931" cy="284327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526" y="3970009"/>
            <a:ext cx="6567436" cy="2225383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40542" y="308250"/>
            <a:ext cx="1177196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</a:pPr>
            <a:r>
              <a:rPr lang="pt-BR" altLang="pt-BR" sz="2800" b="1" dirty="0" smtClean="0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 visão alternativa sobre o futuro dos veículos leves no Brasil</a:t>
            </a:r>
            <a:endParaRPr lang="pt-BR" sz="2800" b="1" dirty="0">
              <a:solidFill>
                <a:srgbClr val="1E294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Divisa 27"/>
          <p:cNvSpPr/>
          <p:nvPr/>
        </p:nvSpPr>
        <p:spPr>
          <a:xfrm>
            <a:off x="2126686" y="4353534"/>
            <a:ext cx="641444" cy="1241946"/>
          </a:xfrm>
          <a:prstGeom prst="chevron">
            <a:avLst>
              <a:gd name="adj" fmla="val 5412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383800" y="4512842"/>
            <a:ext cx="181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Vendas de veículos leves (%)</a:t>
            </a:r>
            <a:endParaRPr lang="pt-BR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10255525" y="4434340"/>
            <a:ext cx="216000" cy="216000"/>
          </a:xfrm>
          <a:prstGeom prst="rect">
            <a:avLst/>
          </a:prstGeom>
          <a:solidFill>
            <a:srgbClr val="275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10255525" y="4930285"/>
            <a:ext cx="216000" cy="216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10255525" y="5411396"/>
            <a:ext cx="216000" cy="216000"/>
          </a:xfrm>
          <a:prstGeom prst="rect">
            <a:avLst/>
          </a:prstGeom>
          <a:solidFill>
            <a:srgbClr val="E67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10363525" y="4280730"/>
            <a:ext cx="164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Combustão interna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0363525" y="4884396"/>
            <a:ext cx="164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Híbridos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0363525" y="5360295"/>
            <a:ext cx="164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Elétricos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7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4"/>
          <p:cNvSpPr>
            <a:spLocks noGrp="1"/>
          </p:cNvSpPr>
          <p:nvPr>
            <p:ph type="title"/>
          </p:nvPr>
        </p:nvSpPr>
        <p:spPr>
          <a:xfrm>
            <a:off x="701094" y="951893"/>
            <a:ext cx="4284272" cy="968488"/>
          </a:xfrm>
        </p:spPr>
        <p:txBody>
          <a:bodyPr>
            <a:normAutofit/>
          </a:bodyPr>
          <a:lstStyle/>
          <a:p>
            <a:r>
              <a:rPr lang="pt-BR" altLang="pt-BR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Obrigado</a:t>
            </a:r>
          </a:p>
        </p:txBody>
      </p:sp>
      <p:sp>
        <p:nvSpPr>
          <p:cNvPr id="4" name="Espaço Reservado para Texto 2"/>
          <p:cNvSpPr txBox="1">
            <a:spLocks/>
          </p:cNvSpPr>
          <p:nvPr/>
        </p:nvSpPr>
        <p:spPr>
          <a:xfrm>
            <a:off x="701094" y="5461443"/>
            <a:ext cx="2839109" cy="3519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pt-BR" sz="1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hiago.barral@epe.gov.br</a:t>
            </a:r>
            <a:endParaRPr lang="pt-B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496579" y="1741869"/>
            <a:ext cx="2736000" cy="0"/>
          </a:xfrm>
          <a:prstGeom prst="line">
            <a:avLst/>
          </a:prstGeom>
          <a:ln w="57150">
            <a:solidFill>
              <a:srgbClr val="FAA429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Espaço Reservado para Texto 2"/>
          <p:cNvSpPr txBox="1">
            <a:spLocks/>
          </p:cNvSpPr>
          <p:nvPr/>
        </p:nvSpPr>
        <p:spPr>
          <a:xfrm>
            <a:off x="701094" y="5109541"/>
            <a:ext cx="2839109" cy="35190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A5E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Thiago Barral</a:t>
            </a:r>
            <a:endParaRPr lang="pt-BR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64" y="1356457"/>
            <a:ext cx="1501056" cy="214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31953" t="7222" r="32968" b="4306"/>
          <a:stretch/>
        </p:blipFill>
        <p:spPr>
          <a:xfrm>
            <a:off x="4334530" y="1356456"/>
            <a:ext cx="1513251" cy="214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519" y="1356456"/>
            <a:ext cx="1530528" cy="214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/>
          <a:srcRect l="29921" t="11570" r="30714" b="9841"/>
          <a:stretch/>
        </p:blipFill>
        <p:spPr bwMode="auto">
          <a:xfrm>
            <a:off x="8103785" y="1356456"/>
            <a:ext cx="1577277" cy="2146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Espaço Reservado para Texto 3"/>
          <p:cNvSpPr txBox="1">
            <a:spLocks/>
          </p:cNvSpPr>
          <p:nvPr/>
        </p:nvSpPr>
        <p:spPr>
          <a:xfrm>
            <a:off x="540000" y="360000"/>
            <a:ext cx="10446868" cy="533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800" b="1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9053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948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002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5897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pt-BR" dirty="0"/>
              <a:t>Sobre a </a:t>
            </a:r>
            <a:r>
              <a:rPr lang="pt-BR" dirty="0">
                <a:solidFill>
                  <a:srgbClr val="E67115"/>
                </a:solidFill>
              </a:rPr>
              <a:t>Empresa de Pesquisa Energética </a:t>
            </a:r>
            <a:r>
              <a:rPr lang="pt-BR" dirty="0"/>
              <a:t>– EPE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866" y="3780427"/>
            <a:ext cx="1501056" cy="211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095" y="3780426"/>
            <a:ext cx="1513251" cy="211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0519" y="3780426"/>
            <a:ext cx="1530528" cy="211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3785" y="3780427"/>
            <a:ext cx="1577277" cy="211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679098" y="173476"/>
            <a:ext cx="8888663" cy="600965"/>
          </a:xfrm>
        </p:spPr>
        <p:txBody>
          <a:bodyPr>
            <a:normAutofit/>
          </a:bodyPr>
          <a:lstStyle/>
          <a:p>
            <a:r>
              <a:rPr lang="pt-BR" sz="2400" cap="all" dirty="0" smtClean="0">
                <a:solidFill>
                  <a:srgbClr val="002060"/>
                </a:solidFill>
                <a:latin typeface="Verdana" pitchFamily="34" charset="0"/>
                <a:ea typeface="MS PGothic" panose="020B0600070205080204" pitchFamily="34" charset="-128"/>
              </a:rPr>
              <a:t>Produtos &amp; publicações: </a:t>
            </a:r>
            <a:r>
              <a:rPr lang="pt-BR" sz="2400" cap="all" dirty="0" err="1" smtClean="0">
                <a:solidFill>
                  <a:srgbClr val="002060"/>
                </a:solidFill>
                <a:latin typeface="Verdana" pitchFamily="34" charset="0"/>
                <a:ea typeface="MS PGothic" panose="020B0600070205080204" pitchFamily="34" charset="-128"/>
              </a:rPr>
              <a:t>Webmap</a:t>
            </a:r>
            <a:r>
              <a:rPr lang="pt-BR" sz="2400" cap="all" dirty="0" smtClean="0">
                <a:solidFill>
                  <a:srgbClr val="002060"/>
                </a:solidFill>
                <a:latin typeface="Verdana" pitchFamily="34" charset="0"/>
                <a:ea typeface="MS PGothic" panose="020B0600070205080204" pitchFamily="34" charset="-128"/>
              </a:rPr>
              <a:t> </a:t>
            </a:r>
            <a:r>
              <a:rPr lang="pt-BR" sz="2400" cap="all" dirty="0" err="1" smtClean="0">
                <a:solidFill>
                  <a:srgbClr val="002060"/>
                </a:solidFill>
                <a:latin typeface="Verdana" pitchFamily="34" charset="0"/>
                <a:ea typeface="MS PGothic" panose="020B0600070205080204" pitchFamily="34" charset="-128"/>
              </a:rPr>
              <a:t>epe</a:t>
            </a:r>
            <a:endParaRPr lang="pt-BR" sz="2400" cap="all" dirty="0">
              <a:solidFill>
                <a:srgbClr val="002060"/>
              </a:solidFill>
              <a:latin typeface="Verdana" pitchFamily="34" charset="0"/>
              <a:ea typeface="MS PGothic" panose="020B0600070205080204" pitchFamily="34" charset="-128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59798" t="11767" b="5187"/>
          <a:stretch/>
        </p:blipFill>
        <p:spPr>
          <a:xfrm>
            <a:off x="139001" y="1048477"/>
            <a:ext cx="6058681" cy="4223986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1" y="5377749"/>
            <a:ext cx="1553174" cy="757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2731670" y="5377749"/>
            <a:ext cx="3466012" cy="75536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https://gisepeprd.epe.gov.br/webmapepe/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229" y="1048477"/>
            <a:ext cx="5810796" cy="294657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891" y="3328420"/>
            <a:ext cx="3076627" cy="29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264326" y="154312"/>
            <a:ext cx="4634245" cy="600965"/>
          </a:xfrm>
        </p:spPr>
        <p:txBody>
          <a:bodyPr>
            <a:normAutofit fontScale="90000"/>
          </a:bodyPr>
          <a:lstStyle/>
          <a:p>
            <a:r>
              <a:rPr lang="pt-BR" sz="2400" cap="all" dirty="0" smtClean="0">
                <a:solidFill>
                  <a:srgbClr val="002060"/>
                </a:solidFill>
                <a:latin typeface="Verdana" pitchFamily="34" charset="0"/>
                <a:ea typeface="MS PGothic" panose="020B0600070205080204" pitchFamily="34" charset="-128"/>
              </a:rPr>
              <a:t>Produtos &amp; publicações: </a:t>
            </a:r>
            <a:r>
              <a:rPr lang="pt-BR" sz="2400" cap="all" dirty="0" err="1" smtClean="0">
                <a:solidFill>
                  <a:srgbClr val="002060"/>
                </a:solidFill>
                <a:latin typeface="Verdana" pitchFamily="34" charset="0"/>
                <a:ea typeface="MS PGothic" panose="020B0600070205080204" pitchFamily="34" charset="-128"/>
              </a:rPr>
              <a:t>SIEnergia</a:t>
            </a:r>
            <a:endParaRPr lang="pt-BR" sz="2400" cap="all" dirty="0">
              <a:solidFill>
                <a:srgbClr val="002060"/>
              </a:solidFill>
              <a:latin typeface="Verdana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2636" y="5625520"/>
            <a:ext cx="510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hlinkClick r:id="rId3"/>
              </a:rPr>
              <a:t>http://</a:t>
            </a:r>
            <a:r>
              <a:rPr lang="pt-BR" sz="1400" dirty="0" smtClean="0">
                <a:hlinkClick r:id="rId3"/>
              </a:rPr>
              <a:t>www.epe.gov.br/pt/publicacoes-dados-abertos/publicacoes/sienergia-sistema-de-informacoes-para-energia</a:t>
            </a:r>
            <a:r>
              <a:rPr lang="pt-BR" sz="1400" dirty="0" smtClean="0"/>
              <a:t> </a:t>
            </a:r>
            <a:endParaRPr lang="pt-BR" sz="14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6" y="1742154"/>
            <a:ext cx="4795935" cy="285231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429" y="128644"/>
            <a:ext cx="5420332" cy="305243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117" y="1184905"/>
            <a:ext cx="5240694" cy="293586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7656" y="2469188"/>
            <a:ext cx="4718180" cy="264848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749" y="3793430"/>
            <a:ext cx="4494245" cy="252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378830" y="4622594"/>
            <a:ext cx="79512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spcBef>
                <a:spcPts val="1200"/>
              </a:spcBef>
              <a:spcAft>
                <a:spcPts val="2400"/>
              </a:spcAft>
            </a:pPr>
            <a:r>
              <a:rPr lang="pt-BR" sz="4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Sistemas Energéticos:</a:t>
            </a:r>
            <a:r>
              <a:rPr lang="pt-BR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4800" b="1" dirty="0" smtClean="0">
                <a:solidFill>
                  <a:srgbClr val="F8B1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que está acontecendo?</a:t>
            </a:r>
            <a:endParaRPr lang="pt-BR" sz="5400" b="1" dirty="0">
              <a:solidFill>
                <a:srgbClr val="F8B13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19150870"/>
              </p:ext>
            </p:extLst>
          </p:nvPr>
        </p:nvGraphicFramePr>
        <p:xfrm>
          <a:off x="703385" y="1416984"/>
          <a:ext cx="7540284" cy="463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9115860" y="1623762"/>
            <a:ext cx="2940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Competição  </a:t>
            </a:r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nível global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416001" y="3128489"/>
            <a:ext cx="272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Políticas Públicas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Divisa 6"/>
          <p:cNvSpPr/>
          <p:nvPr/>
        </p:nvSpPr>
        <p:spPr>
          <a:xfrm rot="10800000">
            <a:off x="8468752" y="1515458"/>
            <a:ext cx="548641" cy="1223890"/>
          </a:xfrm>
          <a:prstGeom prst="chevron">
            <a:avLst/>
          </a:prstGeom>
          <a:solidFill>
            <a:srgbClr val="CC9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 rot="10800000">
            <a:off x="8743072" y="2981006"/>
            <a:ext cx="548641" cy="1223890"/>
          </a:xfrm>
          <a:prstGeom prst="chevron">
            <a:avLst/>
          </a:prstGeom>
          <a:solidFill>
            <a:srgbClr val="CC9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C9B00"/>
              </a:solidFill>
            </a:endParaRPr>
          </a:p>
        </p:txBody>
      </p:sp>
      <p:sp>
        <p:nvSpPr>
          <p:cNvPr id="9" name="Espaço Reservado para Texto 3"/>
          <p:cNvSpPr txBox="1">
            <a:spLocks/>
          </p:cNvSpPr>
          <p:nvPr/>
        </p:nvSpPr>
        <p:spPr>
          <a:xfrm>
            <a:off x="540000" y="360000"/>
            <a:ext cx="10179582" cy="533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800" b="1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9053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948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002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5897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pt-BR" dirty="0" smtClean="0"/>
              <a:t>Uma nova </a:t>
            </a:r>
            <a:r>
              <a:rPr lang="pt-BR" dirty="0" smtClean="0">
                <a:solidFill>
                  <a:srgbClr val="E67115"/>
                </a:solidFill>
              </a:rPr>
              <a:t>transição energética </a:t>
            </a:r>
            <a:r>
              <a:rPr lang="pt-BR" dirty="0" smtClean="0"/>
              <a:t>está sendo moldada...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322187" y="4578468"/>
            <a:ext cx="2729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Segurança Energética</a:t>
            </a:r>
            <a:endParaRPr lang="pt-BR" sz="16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 rot="10800000">
            <a:off x="9017392" y="4443577"/>
            <a:ext cx="548641" cy="1223890"/>
          </a:xfrm>
          <a:prstGeom prst="chevron">
            <a:avLst/>
          </a:prstGeom>
          <a:solidFill>
            <a:srgbClr val="CC9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/>
          <a:srcRect l="-22643" r="-1" b="48558"/>
          <a:stretch/>
        </p:blipFill>
        <p:spPr>
          <a:xfrm>
            <a:off x="8343300" y="1515457"/>
            <a:ext cx="672929" cy="62723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/>
          <a:srcRect l="-22643" r="-1" b="48558"/>
          <a:stretch/>
        </p:blipFill>
        <p:spPr>
          <a:xfrm>
            <a:off x="8618783" y="2978305"/>
            <a:ext cx="672929" cy="62723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/>
          <a:srcRect l="-22643" r="-1" b="48558"/>
          <a:stretch/>
        </p:blipFill>
        <p:spPr>
          <a:xfrm>
            <a:off x="8907172" y="4429509"/>
            <a:ext cx="672929" cy="62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7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477109" y="5212582"/>
            <a:ext cx="1786066" cy="6469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17951"/>
          <a:stretch/>
        </p:blipFill>
        <p:spPr>
          <a:xfrm>
            <a:off x="886265" y="1405673"/>
            <a:ext cx="9833317" cy="368683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324791" y="5871869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Source</a:t>
            </a:r>
            <a:r>
              <a:rPr lang="pt-B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0"/>
              </a:rPr>
              <a:t>: IEA (2019)</a:t>
            </a:r>
            <a:endParaRPr lang="pt-BR" sz="1400" dirty="0">
              <a:solidFill>
                <a:schemeClr val="tx1">
                  <a:lumMod val="50000"/>
                  <a:lumOff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Espaço Reservado para Texto 3"/>
          <p:cNvSpPr txBox="1">
            <a:spLocks/>
          </p:cNvSpPr>
          <p:nvPr/>
        </p:nvSpPr>
        <p:spPr>
          <a:xfrm>
            <a:off x="540000" y="360000"/>
            <a:ext cx="10179582" cy="533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800" b="1">
                <a:solidFill>
                  <a:srgbClr val="1E294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9053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9488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7002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58975" indent="0">
              <a:lnSpc>
                <a:spcPct val="90000"/>
              </a:lnSpc>
              <a:spcBef>
                <a:spcPts val="500"/>
              </a:spcBef>
              <a:buClr>
                <a:srgbClr val="002A5E"/>
              </a:buClr>
              <a:buFont typeface="Arial" panose="020B0604020202020204" pitchFamily="34" charset="0"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r>
              <a:rPr lang="pt-BR" dirty="0" smtClean="0">
                <a:solidFill>
                  <a:srgbClr val="E67115"/>
                </a:solidFill>
              </a:rPr>
              <a:t>Tecnologia</a:t>
            </a:r>
            <a:r>
              <a:rPr lang="pt-BR" dirty="0" smtClean="0"/>
              <a:t> é parte fundamental da estratégia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923352" y="1039842"/>
            <a:ext cx="57591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Orçamento público de P&amp;D em energia </a:t>
            </a:r>
          </a:p>
          <a:p>
            <a:pPr algn="ctr"/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(Países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membros da Agência Internacional de Energia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448973" y="5205046"/>
            <a:ext cx="178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Eficiência energética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48973" y="5399817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Nuclear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434905" y="5596402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Transversais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485250" y="5212583"/>
            <a:ext cx="1247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Comb. fósseis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98748" y="5399816"/>
            <a:ext cx="2650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Hidrogênio e célula combustível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484680" y="5582513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Não definido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7519508" y="5212582"/>
            <a:ext cx="1067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Renováveis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519939" y="5399815"/>
            <a:ext cx="3831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Outras tecnologias (elétrica e armazenamento)</a:t>
            </a:r>
            <a:endParaRPr lang="pt-BR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4528" r="93604"/>
          <a:stretch/>
        </p:blipFill>
        <p:spPr>
          <a:xfrm>
            <a:off x="876317" y="5188421"/>
            <a:ext cx="628927" cy="69525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759" t="84528" r="62845"/>
          <a:stretch/>
        </p:blipFill>
        <p:spPr>
          <a:xfrm>
            <a:off x="3842112" y="5212582"/>
            <a:ext cx="628927" cy="69525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1794" t="83871" r="31810" b="657"/>
          <a:stretch/>
        </p:blipFill>
        <p:spPr>
          <a:xfrm>
            <a:off x="6890581" y="5184446"/>
            <a:ext cx="628927" cy="69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7551949" y="1046749"/>
            <a:ext cx="4967901" cy="5073445"/>
          </a:xfrm>
          <a:prstGeom prst="roundRect">
            <a:avLst>
              <a:gd name="adj" fmla="val 5980"/>
            </a:avLst>
          </a:prstGeom>
          <a:solidFill>
            <a:srgbClr val="1E2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427455" y="360000"/>
            <a:ext cx="11122117" cy="533400"/>
          </a:xfrm>
        </p:spPr>
        <p:txBody>
          <a:bodyPr/>
          <a:lstStyle/>
          <a:p>
            <a:r>
              <a:rPr lang="pt-BR" dirty="0" smtClean="0"/>
              <a:t>Uma ambição clara: </a:t>
            </a:r>
            <a:r>
              <a:rPr lang="pt-BR" dirty="0" smtClean="0">
                <a:solidFill>
                  <a:srgbClr val="E67115"/>
                </a:solidFill>
              </a:rPr>
              <a:t>energia como motor de desenvolvimento</a:t>
            </a:r>
            <a:endParaRPr lang="pt-BR" dirty="0">
              <a:solidFill>
                <a:srgbClr val="E67115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937" y="1765101"/>
            <a:ext cx="2574059" cy="363674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4" name="Picture 2" descr="Mission Innov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1" y="2530824"/>
            <a:ext cx="2257777" cy="5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ço Reservado para Conteúdo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6706" b="10798"/>
          <a:stretch/>
        </p:blipFill>
        <p:spPr bwMode="auto">
          <a:xfrm>
            <a:off x="455591" y="3285503"/>
            <a:ext cx="2257777" cy="12805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visa 4"/>
          <p:cNvSpPr/>
          <p:nvPr/>
        </p:nvSpPr>
        <p:spPr>
          <a:xfrm>
            <a:off x="2933943" y="2213847"/>
            <a:ext cx="666427" cy="2614493"/>
          </a:xfrm>
          <a:prstGeom prst="chevron">
            <a:avLst>
              <a:gd name="adj" fmla="val 47368"/>
            </a:avLst>
          </a:prstGeom>
          <a:solidFill>
            <a:srgbClr val="E6711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6644259" y="2213847"/>
            <a:ext cx="666427" cy="2614493"/>
          </a:xfrm>
          <a:prstGeom prst="chevron">
            <a:avLst>
              <a:gd name="adj" fmla="val 47368"/>
            </a:avLst>
          </a:prstGeom>
          <a:solidFill>
            <a:srgbClr val="E6711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7839175" y="1288182"/>
            <a:ext cx="4012644" cy="4590584"/>
            <a:chOff x="7745640" y="1173226"/>
            <a:chExt cx="4012644" cy="4590584"/>
          </a:xfrm>
        </p:grpSpPr>
        <p:sp>
          <p:nvSpPr>
            <p:cNvPr id="6" name="CaixaDeTexto 5"/>
            <p:cNvSpPr txBox="1"/>
            <p:nvPr/>
          </p:nvSpPr>
          <p:spPr>
            <a:xfrm>
              <a:off x="7769661" y="1173226"/>
              <a:ext cx="39886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Bases de dados integrada, pública, acessível e comparável</a:t>
              </a:r>
              <a:endParaRPr lang="pt-B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757652" y="2298356"/>
              <a:ext cx="3988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 perene com instituições envolvidas</a:t>
              </a:r>
              <a:endParaRPr lang="pt-B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745640" y="3115709"/>
              <a:ext cx="40126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Indicadores confiáveis e relevantes</a:t>
              </a:r>
              <a:endParaRPr lang="pt-B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7745640" y="3933062"/>
              <a:ext cx="40126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Ampliar oportunidades público-privado e nacional-internacional</a:t>
              </a:r>
              <a:endParaRPr lang="pt-B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7757652" y="5055924"/>
              <a:ext cx="39886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Maior impacto/qualidade dos investimentos</a:t>
              </a:r>
              <a:endParaRPr lang="pt-B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9" name="Conector reto 18"/>
          <p:cNvCxnSpPr/>
          <p:nvPr/>
        </p:nvCxnSpPr>
        <p:spPr>
          <a:xfrm>
            <a:off x="8257307" y="2362837"/>
            <a:ext cx="3170903" cy="0"/>
          </a:xfrm>
          <a:prstGeom prst="line">
            <a:avLst/>
          </a:prstGeom>
          <a:ln w="38100">
            <a:solidFill>
              <a:srgbClr val="FFC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8276973" y="3178911"/>
            <a:ext cx="3170903" cy="0"/>
          </a:xfrm>
          <a:prstGeom prst="line">
            <a:avLst/>
          </a:prstGeom>
          <a:ln w="38100">
            <a:solidFill>
              <a:srgbClr val="FFC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8262225" y="4004821"/>
            <a:ext cx="3170903" cy="0"/>
          </a:xfrm>
          <a:prstGeom prst="line">
            <a:avLst/>
          </a:prstGeom>
          <a:ln w="38100">
            <a:solidFill>
              <a:srgbClr val="FFC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8276975" y="5125704"/>
            <a:ext cx="3170903" cy="0"/>
          </a:xfrm>
          <a:prstGeom prst="line">
            <a:avLst/>
          </a:prstGeom>
          <a:ln w="38100">
            <a:solidFill>
              <a:srgbClr val="FFC000"/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Azul Quent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ersonalizada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4A66AC"/>
          </a:solidFill>
          <a:headEnd type="none" w="lg" len="lg"/>
          <a:tailEnd type="none" w="lg" len="lg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19210</TotalTime>
  <Words>756</Words>
  <Application>Microsoft Office PowerPoint</Application>
  <PresentationFormat>Widescreen</PresentationFormat>
  <Paragraphs>143</Paragraphs>
  <Slides>27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41" baseType="lpstr">
      <vt:lpstr>MS PGothic</vt:lpstr>
      <vt:lpstr>MS PGothic</vt:lpstr>
      <vt:lpstr>Arial</vt:lpstr>
      <vt:lpstr>Calibri</vt:lpstr>
      <vt:lpstr>Calibri Light</vt:lpstr>
      <vt:lpstr>Gill Sans MT</vt:lpstr>
      <vt:lpstr>MillerDailyOne-Roman</vt:lpstr>
      <vt:lpstr>Open Sans Condensed</vt:lpstr>
      <vt:lpstr>Symbol</vt:lpstr>
      <vt:lpstr>Tahoma</vt:lpstr>
      <vt:lpstr>Verdana</vt:lpstr>
      <vt:lpstr>Wingdings</vt:lpstr>
      <vt:lpstr>1_Tema do Office</vt:lpstr>
      <vt:lpstr>Gráfico do Microsoft Excel</vt:lpstr>
      <vt:lpstr>Novas tecnologias para produção de energia limpa</vt:lpstr>
      <vt:lpstr>Apresentação do PowerPoint</vt:lpstr>
      <vt:lpstr>Apresentação do PowerPoint</vt:lpstr>
      <vt:lpstr>Produtos &amp; publicações: Webmap epe</vt:lpstr>
      <vt:lpstr>Produtos &amp; publicações: SIEnergia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Plano Decenal de Expansão de Energia 2029</vt:lpstr>
      <vt:lpstr>Apresentação do PowerPoint</vt:lpstr>
      <vt:lpstr>Expansão da geração hidrelétrica</vt:lpstr>
      <vt:lpstr>Eólica e solar baratearam, mas devem ser combinados com outros recursos</vt:lpstr>
      <vt:lpstr>Matriz elétrica vai mudando sua cara…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Energia de Reserva: Uma análise do processo de implementação</dc:title>
  <dc:creator>Thiago</dc:creator>
  <cp:lastModifiedBy>Thiago Vasconcellos Barral Ferreira</cp:lastModifiedBy>
  <cp:revision>1189</cp:revision>
  <cp:lastPrinted>2018-06-11T23:52:12Z</cp:lastPrinted>
  <dcterms:created xsi:type="dcterms:W3CDTF">2017-07-16T13:12:34Z</dcterms:created>
  <dcterms:modified xsi:type="dcterms:W3CDTF">2019-11-20T02:20:14Z</dcterms:modified>
</cp:coreProperties>
</file>