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7" r:id="rId2"/>
  </p:sldMasterIdLst>
  <p:notesMasterIdLst>
    <p:notesMasterId r:id="rId19"/>
  </p:notesMasterIdLst>
  <p:handoutMasterIdLst>
    <p:handoutMasterId r:id="rId20"/>
  </p:handoutMasterIdLst>
  <p:sldIdLst>
    <p:sldId id="333" r:id="rId3"/>
    <p:sldId id="385" r:id="rId4"/>
    <p:sldId id="387" r:id="rId5"/>
    <p:sldId id="382" r:id="rId6"/>
    <p:sldId id="384" r:id="rId7"/>
    <p:sldId id="371" r:id="rId8"/>
    <p:sldId id="369" r:id="rId9"/>
    <p:sldId id="376" r:id="rId10"/>
    <p:sldId id="380" r:id="rId11"/>
    <p:sldId id="392" r:id="rId12"/>
    <p:sldId id="393" r:id="rId13"/>
    <p:sldId id="396" r:id="rId14"/>
    <p:sldId id="379" r:id="rId15"/>
    <p:sldId id="378" r:id="rId16"/>
    <p:sldId id="394" r:id="rId17"/>
    <p:sldId id="395" r:id="rId18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687A"/>
    <a:srgbClr val="286F82"/>
    <a:srgbClr val="00ADD6"/>
    <a:srgbClr val="A6A200"/>
    <a:srgbClr val="0DD1FF"/>
    <a:srgbClr val="47DCFF"/>
    <a:srgbClr val="5BE0FF"/>
    <a:srgbClr val="75E6FF"/>
    <a:srgbClr val="1FD8F1"/>
    <a:srgbClr val="3186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2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D872B-6E0C-44BC-A65A-C4F607B9A2DB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7744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862" y="9427744"/>
            <a:ext cx="2946275" cy="497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6D553-3645-49BB-B623-829FF33A31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131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E205C-CBEC-45C0-AE71-14733A03426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1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D0C34-F3B0-4B7D-A353-0725C5AB67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913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D0C34-F3B0-4B7D-A353-0725C5AB6705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704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D0C34-F3B0-4B7D-A353-0725C5AB6705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237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07396"/>
            <a:ext cx="6984776" cy="432048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sz="18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98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816247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19872" y="816247"/>
            <a:ext cx="5544616" cy="5709097"/>
          </a:xfrm>
          <a:prstGeom prst="rect">
            <a:avLst/>
          </a:prstGeom>
          <a:ln>
            <a:solidFill>
              <a:srgbClr val="ABD9E5"/>
            </a:solidFill>
          </a:ln>
        </p:spPr>
        <p:txBody>
          <a:bodyPr/>
          <a:lstStyle>
            <a:lvl1pPr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1520" y="1978297"/>
            <a:ext cx="3008313" cy="45470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5" name="Título 1"/>
          <p:cNvSpPr txBox="1">
            <a:spLocks/>
          </p:cNvSpPr>
          <p:nvPr userDrawn="1"/>
        </p:nvSpPr>
        <p:spPr>
          <a:xfrm>
            <a:off x="251520" y="116632"/>
            <a:ext cx="6984776" cy="432048"/>
          </a:xfrm>
          <a:prstGeom prst="rect">
            <a:avLst/>
          </a:prstGeom>
        </p:spPr>
        <p:txBody>
          <a:bodyPr/>
          <a:lstStyle>
            <a:lvl1pPr lv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  <a:cs typeface="Arial" charset="0"/>
              </a:defRPr>
            </a:lvl9pPr>
          </a:lstStyle>
          <a:p>
            <a:pPr lvl="0"/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799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0540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238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6517028" cy="4752528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887816" y="836712"/>
            <a:ext cx="2076671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05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05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251520" y="5661247"/>
            <a:ext cx="6517028" cy="948275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78000"/>
              <a:buFont typeface="Segoe UI Symbol" panose="020B0502040204020203" pitchFamily="34" charset="0"/>
              <a:buChar char="≫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05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05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07488"/>
            <a:ext cx="8712968" cy="432048"/>
          </a:xfrm>
          <a:prstGeom prst="rect">
            <a:avLst/>
          </a:prstGeom>
        </p:spPr>
        <p:txBody>
          <a:bodyPr/>
          <a:lstStyle>
            <a:lvl1pPr>
              <a:defRPr lang="pt-BR"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998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2564904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3600">
                <a:solidFill>
                  <a:srgbClr val="2D7C9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5044579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rgbClr val="2D7C9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9118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228944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3600">
                <a:solidFill>
                  <a:srgbClr val="31859C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516917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31859C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67389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84776" cy="432048"/>
          </a:xfrm>
          <a:prstGeom prst="rect">
            <a:avLst/>
          </a:prstGeom>
        </p:spPr>
        <p:txBody>
          <a:bodyPr/>
          <a:lstStyle>
            <a:lvl1pPr algn="l">
              <a:defRPr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688632"/>
          </a:xfrm>
          <a:prstGeom prst="rect">
            <a:avLst/>
          </a:prstGeom>
          <a:ln>
            <a:solidFill>
              <a:srgbClr val="ABD9E5"/>
            </a:solidFill>
          </a:ln>
        </p:spPr>
        <p:txBody>
          <a:bodyPr/>
          <a:lstStyle>
            <a:lvl1pPr marL="342900" indent="-342900">
              <a:buSzPct val="65000"/>
              <a:buFont typeface="Wingdings 3" panose="05040102010807070707" pitchFamily="18" charset="2"/>
              <a:buChar char="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sz="20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sz="18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sz="160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6351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84776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6103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4248472" cy="5688632"/>
          </a:xfrm>
          <a:prstGeom prst="rect">
            <a:avLst/>
          </a:prstGeom>
          <a:ln>
            <a:solidFill>
              <a:srgbClr val="ABD9E5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37856" y="836712"/>
            <a:ext cx="4326632" cy="5688632"/>
          </a:xfrm>
          <a:prstGeom prst="rect">
            <a:avLst/>
          </a:prstGeom>
          <a:ln>
            <a:solidFill>
              <a:srgbClr val="ABD9E5"/>
            </a:solidFill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251520" y="107396"/>
            <a:ext cx="6984776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293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84776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3285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4248472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37856" y="836712"/>
            <a:ext cx="4326632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251520" y="107396"/>
            <a:ext cx="6984776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272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8712968" cy="1800200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1520" y="4725144"/>
            <a:ext cx="8712968" cy="1800200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251520" y="107396"/>
            <a:ext cx="6984776" cy="432048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5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251520" y="2780928"/>
            <a:ext cx="8712968" cy="1800200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8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4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6186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5256584" cy="4752528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5652120" y="836712"/>
            <a:ext cx="3312368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251520" y="5661247"/>
            <a:ext cx="5256584" cy="856533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78000"/>
              <a:buFont typeface="Segoe UI Symbol" panose="020B0502040204020203" pitchFamily="34" charset="0"/>
              <a:buChar char="≫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05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05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07488"/>
            <a:ext cx="6950596" cy="432048"/>
          </a:xfrm>
          <a:prstGeom prst="rect">
            <a:avLst/>
          </a:prstGeom>
        </p:spPr>
        <p:txBody>
          <a:bodyPr/>
          <a:lstStyle>
            <a:lvl1pPr>
              <a:defRPr lang="pt-BR" sz="2200" b="1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2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635896" y="829148"/>
            <a:ext cx="5256584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1520" y="829148"/>
            <a:ext cx="3312368" cy="568863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lang="pt-BR" sz="11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1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012764" cy="422904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4500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8712968" cy="4032448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7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1520" y="4941168"/>
            <a:ext cx="8712968" cy="1584176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buSzPct val="65000"/>
              <a:buFont typeface="Segoe UI Symbol" panose="020B0502040204020203" pitchFamily="34" charset="0"/>
              <a:buChar char="▶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  <a:lvl2pPr marL="742950" indent="-285750">
              <a:buSzPct val="100000"/>
              <a:buFont typeface="Segoe UI Symbol" panose="020B0502040204020203" pitchFamily="34" charset="0"/>
              <a:buChar char="&gt;"/>
              <a:defRPr lang="pt-BR" sz="16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2pPr>
            <a:lvl3pPr marL="1143000" indent="-228600">
              <a:buSzPct val="80000"/>
              <a:buFont typeface="Segoe UI Symbol" panose="020B0502040204020203" pitchFamily="34" charset="0"/>
              <a:buChar char="≫"/>
              <a:defRPr lang="pt-BR" sz="14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3pPr>
            <a:lvl4pPr marL="1600200" indent="-228600">
              <a:buSzPct val="100000"/>
              <a:buFont typeface="Wingdings" panose="05000000000000000000" pitchFamily="2" charset="2"/>
              <a:buChar char="§"/>
              <a:defRPr lang="pt-BR" sz="1200" dirty="0" smtClean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4pPr>
            <a:lvl5pPr>
              <a:defRPr lang="pt-BR" sz="1200" dirty="0">
                <a:solidFill>
                  <a:srgbClr val="286F82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5pPr>
          </a:lstStyle>
          <a:p>
            <a:pPr lvl="0">
              <a:buSzPct val="65000"/>
              <a:buFont typeface="Wingdings 3" panose="05040102010807070707" pitchFamily="18" charset="2"/>
              <a:buChar char=""/>
            </a:pPr>
            <a:r>
              <a:rPr lang="pt-BR" dirty="0" smtClean="0"/>
              <a:t>Clique para editar os estilos do texto mestre</a:t>
            </a:r>
          </a:p>
          <a:p>
            <a:pPr lvl="1">
              <a:buSzPct val="100000"/>
              <a:buFont typeface="Segoe UI Symbol" panose="020B0502040204020203" pitchFamily="34" charset="0"/>
              <a:buChar char="&gt;"/>
            </a:pPr>
            <a:r>
              <a:rPr lang="pt-BR" dirty="0" smtClean="0"/>
              <a:t>Segundo nível</a:t>
            </a:r>
          </a:p>
          <a:p>
            <a:pPr lvl="2">
              <a:buSzPct val="80000"/>
              <a:buFont typeface="Segoe UI Symbol" panose="020B0502040204020203" pitchFamily="34" charset="0"/>
              <a:buChar char="≫"/>
            </a:pPr>
            <a:r>
              <a:rPr lang="pt-BR" dirty="0" smtClean="0"/>
              <a:t>Terceiro nível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43560" y="116632"/>
            <a:ext cx="6992736" cy="428470"/>
          </a:xfrm>
          <a:prstGeom prst="rect">
            <a:avLst/>
          </a:prstGeom>
        </p:spPr>
        <p:txBody>
          <a:bodyPr/>
          <a:lstStyle>
            <a:lvl1pPr>
              <a:defRPr lang="pt-BR" sz="2200" b="1" dirty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defRPr>
            </a:lvl1pPr>
          </a:lstStyle>
          <a:p>
            <a:pPr lvl="0" algn="l"/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1960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4515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2126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 userDrawn="1"/>
        </p:nvSpPr>
        <p:spPr>
          <a:xfrm>
            <a:off x="179512" y="6597932"/>
            <a:ext cx="6880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b="1" dirty="0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rPr>
              <a:t>Página </a:t>
            </a:r>
            <a:fld id="{831A5DB2-738D-4865-94AE-63F45C9D0B43}" type="slidenum">
              <a:rPr lang="pt-BR" sz="800" b="1" smtClean="0">
                <a:solidFill>
                  <a:srgbClr val="296E8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Tahoma" panose="020B0604030504040204" pitchFamily="34" charset="0"/>
              </a:rPr>
              <a:t>‹nº›</a:t>
            </a:fld>
            <a:endParaRPr lang="pt-BR" sz="800" b="1" dirty="0">
              <a:solidFill>
                <a:srgbClr val="296E81"/>
              </a:solidFill>
              <a:latin typeface="Segoe UI Symbol" panose="020B0502040204020203" pitchFamily="34" charset="0"/>
              <a:ea typeface="Segoe UI Symbol" panose="020B0502040204020203" pitchFamily="34" charset="0"/>
              <a:cs typeface="Tahoma" panose="020B0604030504040204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4083" b="13246"/>
          <a:stretch/>
        </p:blipFill>
        <p:spPr>
          <a:xfrm>
            <a:off x="7276757" y="44624"/>
            <a:ext cx="1831747" cy="83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54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4" r:id="rId2"/>
    <p:sldLayoutId id="2147483664" r:id="rId3"/>
    <p:sldLayoutId id="2147483682" r:id="rId4"/>
    <p:sldLayoutId id="2147483675" r:id="rId5"/>
    <p:sldLayoutId id="2147483676" r:id="rId6"/>
    <p:sldLayoutId id="2147483673" r:id="rId7"/>
    <p:sldLayoutId id="2147483661" r:id="rId8"/>
    <p:sldLayoutId id="2147483663" r:id="rId9"/>
    <p:sldLayoutId id="2147483668" r:id="rId10"/>
    <p:sldLayoutId id="2147483669" r:id="rId11"/>
    <p:sldLayoutId id="2147483667" r:id="rId12"/>
    <p:sldLayoutId id="2147483685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7584" y="-243408"/>
            <a:ext cx="7315834" cy="40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2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0" r:id="rId2"/>
    <p:sldLayoutId id="2147483681" r:id="rId3"/>
    <p:sldLayoutId id="2147483683" r:id="rId4"/>
    <p:sldLayoutId id="214748368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.jpeg"/><Relationship Id="rId21" Type="http://schemas.openxmlformats.org/officeDocument/2006/relationships/hyperlink" Target="http://br.atos.net/pt-br/home.html" TargetMode="External"/><Relationship Id="rId34" Type="http://schemas.openxmlformats.org/officeDocument/2006/relationships/image" Target="../media/image18.jpeg"/><Relationship Id="rId42" Type="http://schemas.openxmlformats.org/officeDocument/2006/relationships/image" Target="../media/image22.jpeg"/><Relationship Id="rId47" Type="http://schemas.openxmlformats.org/officeDocument/2006/relationships/hyperlink" Target="http://www.linx.com.br/" TargetMode="External"/><Relationship Id="rId50" Type="http://schemas.openxmlformats.org/officeDocument/2006/relationships/image" Target="../media/image26.jpeg"/><Relationship Id="rId55" Type="http://schemas.openxmlformats.org/officeDocument/2006/relationships/hyperlink" Target="http://www.br.promonlogicalis.com/" TargetMode="External"/><Relationship Id="rId63" Type="http://schemas.openxmlformats.org/officeDocument/2006/relationships/hyperlink" Target="http://www.stefanini.com/" TargetMode="External"/><Relationship Id="rId68" Type="http://schemas.openxmlformats.org/officeDocument/2006/relationships/image" Target="../media/image35.jpeg"/><Relationship Id="rId76" Type="http://schemas.openxmlformats.org/officeDocument/2006/relationships/image" Target="../media/image39.png"/><Relationship Id="rId84" Type="http://schemas.openxmlformats.org/officeDocument/2006/relationships/image" Target="../media/image43.jpeg"/><Relationship Id="rId89" Type="http://schemas.openxmlformats.org/officeDocument/2006/relationships/hyperlink" Target="http://www.gft.com/index.html" TargetMode="External"/><Relationship Id="rId97" Type="http://schemas.openxmlformats.org/officeDocument/2006/relationships/image" Target="../media/image52.jpeg"/><Relationship Id="rId7" Type="http://schemas.openxmlformats.org/officeDocument/2006/relationships/hyperlink" Target="https://www.ufpe.br/ufpenova/" TargetMode="External"/><Relationship Id="rId71" Type="http://schemas.openxmlformats.org/officeDocument/2006/relationships/hyperlink" Target="http://www.tivit.com.br/" TargetMode="External"/><Relationship Id="rId92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29" Type="http://schemas.openxmlformats.org/officeDocument/2006/relationships/hyperlink" Target="http://www.dell.com.br/" TargetMode="External"/><Relationship Id="rId11" Type="http://schemas.openxmlformats.org/officeDocument/2006/relationships/hyperlink" Target="http://www.inatel.br/home/" TargetMode="External"/><Relationship Id="rId24" Type="http://schemas.openxmlformats.org/officeDocument/2006/relationships/image" Target="../media/image13.jpeg"/><Relationship Id="rId32" Type="http://schemas.openxmlformats.org/officeDocument/2006/relationships/image" Target="../media/image17.jpeg"/><Relationship Id="rId37" Type="http://schemas.openxmlformats.org/officeDocument/2006/relationships/hyperlink" Target="http://www8.hp.com/br/pt/home.html" TargetMode="External"/><Relationship Id="rId40" Type="http://schemas.openxmlformats.org/officeDocument/2006/relationships/image" Target="../media/image21.jpeg"/><Relationship Id="rId45" Type="http://schemas.openxmlformats.org/officeDocument/2006/relationships/hyperlink" Target="http://www.intel.com.br/content/www/br/pt/homepage.html" TargetMode="External"/><Relationship Id="rId53" Type="http://schemas.openxmlformats.org/officeDocument/2006/relationships/hyperlink" Target="http://www.oracle.com/index.html" TargetMode="External"/><Relationship Id="rId58" Type="http://schemas.openxmlformats.org/officeDocument/2006/relationships/image" Target="../media/image30.png"/><Relationship Id="rId66" Type="http://schemas.openxmlformats.org/officeDocument/2006/relationships/image" Target="../media/image34.jpeg"/><Relationship Id="rId74" Type="http://schemas.openxmlformats.org/officeDocument/2006/relationships/image" Target="../media/image38.png"/><Relationship Id="rId79" Type="http://schemas.openxmlformats.org/officeDocument/2006/relationships/hyperlink" Target="https://www.facebook.com/" TargetMode="External"/><Relationship Id="rId87" Type="http://schemas.openxmlformats.org/officeDocument/2006/relationships/hyperlink" Target="http://www.diebold.com.br/" TargetMode="External"/><Relationship Id="rId5" Type="http://schemas.openxmlformats.org/officeDocument/2006/relationships/hyperlink" Target="http://www.unesp.br/" TargetMode="External"/><Relationship Id="rId61" Type="http://schemas.openxmlformats.org/officeDocument/2006/relationships/hyperlink" Target="http://www.spread.com.br/" TargetMode="External"/><Relationship Id="rId82" Type="http://schemas.openxmlformats.org/officeDocument/2006/relationships/image" Target="../media/image42.jpeg"/><Relationship Id="rId90" Type="http://schemas.openxmlformats.org/officeDocument/2006/relationships/image" Target="../media/image46.jpeg"/><Relationship Id="rId95" Type="http://schemas.openxmlformats.org/officeDocument/2006/relationships/image" Target="../media/image50.jpeg"/><Relationship Id="rId19" Type="http://schemas.openxmlformats.org/officeDocument/2006/relationships/hyperlink" Target="http://b2bmagazine.consumidormoderno.uol.com.br/" TargetMode="External"/><Relationship Id="rId14" Type="http://schemas.openxmlformats.org/officeDocument/2006/relationships/image" Target="../media/image8.jpeg"/><Relationship Id="rId22" Type="http://schemas.openxmlformats.org/officeDocument/2006/relationships/image" Target="../media/image12.jpeg"/><Relationship Id="rId27" Type="http://schemas.openxmlformats.org/officeDocument/2006/relationships/hyperlink" Target="http://www.cisco.com/web/BR/index.html" TargetMode="External"/><Relationship Id="rId30" Type="http://schemas.openxmlformats.org/officeDocument/2006/relationships/image" Target="../media/image16.png"/><Relationship Id="rId35" Type="http://schemas.openxmlformats.org/officeDocument/2006/relationships/hyperlink" Target="http://www.google.com/about/" TargetMode="External"/><Relationship Id="rId43" Type="http://schemas.openxmlformats.org/officeDocument/2006/relationships/hyperlink" Target="http://www.infosys.com/" TargetMode="External"/><Relationship Id="rId48" Type="http://schemas.openxmlformats.org/officeDocument/2006/relationships/image" Target="../media/image25.jpeg"/><Relationship Id="rId56" Type="http://schemas.openxmlformats.org/officeDocument/2006/relationships/image" Target="../media/image29.jpeg"/><Relationship Id="rId64" Type="http://schemas.openxmlformats.org/officeDocument/2006/relationships/image" Target="../media/image33.jpeg"/><Relationship Id="rId69" Type="http://schemas.openxmlformats.org/officeDocument/2006/relationships/hyperlink" Target="http://www.techmahindra.com/pages/default.aspx" TargetMode="External"/><Relationship Id="rId77" Type="http://schemas.openxmlformats.org/officeDocument/2006/relationships/hyperlink" Target="http://algartech.com/portugues/inicio/" TargetMode="External"/><Relationship Id="rId100" Type="http://schemas.openxmlformats.org/officeDocument/2006/relationships/image" Target="../media/image55.jpeg"/><Relationship Id="rId8" Type="http://schemas.openxmlformats.org/officeDocument/2006/relationships/image" Target="../media/image5.jpeg"/><Relationship Id="rId51" Type="http://schemas.openxmlformats.org/officeDocument/2006/relationships/hyperlink" Target="http://www.microsoft.com/en-us/" TargetMode="External"/><Relationship Id="rId72" Type="http://schemas.openxmlformats.org/officeDocument/2006/relationships/image" Target="../media/image37.jpeg"/><Relationship Id="rId80" Type="http://schemas.openxmlformats.org/officeDocument/2006/relationships/image" Target="../media/image41.jpeg"/><Relationship Id="rId85" Type="http://schemas.openxmlformats.org/officeDocument/2006/relationships/hyperlink" Target="http://www.brq.com/sobre-a-brq/" TargetMode="External"/><Relationship Id="rId93" Type="http://schemas.openxmlformats.org/officeDocument/2006/relationships/image" Target="../media/image48.jpeg"/><Relationship Id="rId98" Type="http://schemas.openxmlformats.org/officeDocument/2006/relationships/image" Target="../media/image53.jpeg"/><Relationship Id="rId3" Type="http://schemas.openxmlformats.org/officeDocument/2006/relationships/hyperlink" Target="http://www.unicamp.br/unicamp/" TargetMode="External"/><Relationship Id="rId12" Type="http://schemas.openxmlformats.org/officeDocument/2006/relationships/image" Target="../media/image7.jpeg"/><Relationship Id="rId17" Type="http://schemas.openxmlformats.org/officeDocument/2006/relationships/hyperlink" Target="http://www.cesar.org.br/" TargetMode="External"/><Relationship Id="rId25" Type="http://schemas.openxmlformats.org/officeDocument/2006/relationships/hyperlink" Target="http://www.ciandt.com/br-pt/" TargetMode="External"/><Relationship Id="rId33" Type="http://schemas.openxmlformats.org/officeDocument/2006/relationships/hyperlink" Target="http://www.globalweb.com.br/" TargetMode="External"/><Relationship Id="rId38" Type="http://schemas.openxmlformats.org/officeDocument/2006/relationships/image" Target="../media/image20.png"/><Relationship Id="rId46" Type="http://schemas.openxmlformats.org/officeDocument/2006/relationships/image" Target="../media/image24.jpeg"/><Relationship Id="rId59" Type="http://schemas.openxmlformats.org/officeDocument/2006/relationships/hyperlink" Target="http://go.sap.com/index.html" TargetMode="External"/><Relationship Id="rId67" Type="http://schemas.openxmlformats.org/officeDocument/2006/relationships/hyperlink" Target="http://www.tcs.com/worldwide/br/pt/Pages/default.aspx" TargetMode="External"/><Relationship Id="rId20" Type="http://schemas.openxmlformats.org/officeDocument/2006/relationships/image" Target="../media/image11.gif"/><Relationship Id="rId41" Type="http://schemas.openxmlformats.org/officeDocument/2006/relationships/hyperlink" Target="http://www.ibm.com/br/pt/" TargetMode="External"/><Relationship Id="rId54" Type="http://schemas.openxmlformats.org/officeDocument/2006/relationships/image" Target="../media/image28.jpeg"/><Relationship Id="rId62" Type="http://schemas.openxmlformats.org/officeDocument/2006/relationships/image" Target="../media/image32.jpeg"/><Relationship Id="rId70" Type="http://schemas.openxmlformats.org/officeDocument/2006/relationships/image" Target="../media/image36.png"/><Relationship Id="rId75" Type="http://schemas.openxmlformats.org/officeDocument/2006/relationships/hyperlink" Target="http://www.unisys.com/" TargetMode="External"/><Relationship Id="rId83" Type="http://schemas.openxmlformats.org/officeDocument/2006/relationships/hyperlink" Target="https://www.accenture.com/br-pt/" TargetMode="External"/><Relationship Id="rId88" Type="http://schemas.openxmlformats.org/officeDocument/2006/relationships/image" Target="../media/image45.jpeg"/><Relationship Id="rId91" Type="http://schemas.openxmlformats.org/officeDocument/2006/relationships/hyperlink" Target="http://www.scopus.com.br/" TargetMode="External"/><Relationship Id="rId96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5" Type="http://schemas.openxmlformats.org/officeDocument/2006/relationships/hyperlink" Target="http://www.cdi.org.br/" TargetMode="External"/><Relationship Id="rId23" Type="http://schemas.openxmlformats.org/officeDocument/2006/relationships/hyperlink" Target="https://www.br.capgemini.com/" TargetMode="External"/><Relationship Id="rId28" Type="http://schemas.openxmlformats.org/officeDocument/2006/relationships/image" Target="../media/image15.png"/><Relationship Id="rId36" Type="http://schemas.openxmlformats.org/officeDocument/2006/relationships/image" Target="../media/image19.png"/><Relationship Id="rId49" Type="http://schemas.openxmlformats.org/officeDocument/2006/relationships/hyperlink" Target="http://www.locaweb.com.br/default.html" TargetMode="External"/><Relationship Id="rId57" Type="http://schemas.openxmlformats.org/officeDocument/2006/relationships/hyperlink" Target="http://www.resource.com.br/" TargetMode="External"/><Relationship Id="rId10" Type="http://schemas.openxmlformats.org/officeDocument/2006/relationships/image" Target="../media/image6.jpeg"/><Relationship Id="rId31" Type="http://schemas.openxmlformats.org/officeDocument/2006/relationships/hyperlink" Target="http://brazil.emc.com/index.htm" TargetMode="External"/><Relationship Id="rId44" Type="http://schemas.openxmlformats.org/officeDocument/2006/relationships/image" Target="../media/image23.jpeg"/><Relationship Id="rId52" Type="http://schemas.openxmlformats.org/officeDocument/2006/relationships/image" Target="../media/image27.png"/><Relationship Id="rId60" Type="http://schemas.openxmlformats.org/officeDocument/2006/relationships/image" Target="../media/image31.png"/><Relationship Id="rId65" Type="http://schemas.openxmlformats.org/officeDocument/2006/relationships/hyperlink" Target="http://www.t-systems.com.br/" TargetMode="External"/><Relationship Id="rId73" Type="http://schemas.openxmlformats.org/officeDocument/2006/relationships/hyperlink" Target="http://www.totvs.com/" TargetMode="External"/><Relationship Id="rId78" Type="http://schemas.openxmlformats.org/officeDocument/2006/relationships/image" Target="../media/image40.jpeg"/><Relationship Id="rId81" Type="http://schemas.openxmlformats.org/officeDocument/2006/relationships/hyperlink" Target="http://www.equinix.com/" TargetMode="External"/><Relationship Id="rId86" Type="http://schemas.openxmlformats.org/officeDocument/2006/relationships/image" Target="../media/image44.jpeg"/><Relationship Id="rId94" Type="http://schemas.openxmlformats.org/officeDocument/2006/relationships/image" Target="../media/image49.jpeg"/><Relationship Id="rId99" Type="http://schemas.openxmlformats.org/officeDocument/2006/relationships/image" Target="../media/image54.png"/><Relationship Id="rId4" Type="http://schemas.openxmlformats.org/officeDocument/2006/relationships/image" Target="../media/image3.jpeg"/><Relationship Id="rId9" Type="http://schemas.openxmlformats.org/officeDocument/2006/relationships/hyperlink" Target="http://www.inpe.br/" TargetMode="External"/><Relationship Id="rId13" Type="http://schemas.openxmlformats.org/officeDocument/2006/relationships/hyperlink" Target="http://www.cti.gov.br/" TargetMode="External"/><Relationship Id="rId18" Type="http://schemas.openxmlformats.org/officeDocument/2006/relationships/image" Target="../media/image10.jpeg"/><Relationship Id="rId39" Type="http://schemas.openxmlformats.org/officeDocument/2006/relationships/hyperlink" Target="http://www.hughes.com.br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13" Type="http://schemas.openxmlformats.org/officeDocument/2006/relationships/image" Target="../media/image67.jpeg"/><Relationship Id="rId18" Type="http://schemas.openxmlformats.org/officeDocument/2006/relationships/image" Target="../media/image68.png"/><Relationship Id="rId26" Type="http://schemas.openxmlformats.org/officeDocument/2006/relationships/image" Target="../media/image72.jpeg"/><Relationship Id="rId3" Type="http://schemas.openxmlformats.org/officeDocument/2006/relationships/image" Target="../media/image57.jpeg"/><Relationship Id="rId21" Type="http://schemas.openxmlformats.org/officeDocument/2006/relationships/image" Target="../media/image27.png"/><Relationship Id="rId7" Type="http://schemas.openxmlformats.org/officeDocument/2006/relationships/image" Target="../media/image61.jpeg"/><Relationship Id="rId12" Type="http://schemas.openxmlformats.org/officeDocument/2006/relationships/image" Target="../media/image66.png"/><Relationship Id="rId17" Type="http://schemas.openxmlformats.org/officeDocument/2006/relationships/image" Target="../media/image33.jpeg"/><Relationship Id="rId25" Type="http://schemas.openxmlformats.org/officeDocument/2006/relationships/image" Target="../media/image71.jpeg"/><Relationship Id="rId2" Type="http://schemas.openxmlformats.org/officeDocument/2006/relationships/image" Target="../media/image56.jpeg"/><Relationship Id="rId16" Type="http://schemas.openxmlformats.org/officeDocument/2006/relationships/image" Target="../media/image20.png"/><Relationship Id="rId20" Type="http://schemas.openxmlformats.org/officeDocument/2006/relationships/image" Target="../media/image37.jpeg"/><Relationship Id="rId29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24" Type="http://schemas.openxmlformats.org/officeDocument/2006/relationships/image" Target="../media/image70.jpeg"/><Relationship Id="rId5" Type="http://schemas.openxmlformats.org/officeDocument/2006/relationships/image" Target="../media/image59.jpeg"/><Relationship Id="rId15" Type="http://schemas.openxmlformats.org/officeDocument/2006/relationships/image" Target="../media/image24.jpeg"/><Relationship Id="rId23" Type="http://schemas.openxmlformats.org/officeDocument/2006/relationships/image" Target="../media/image22.jpeg"/><Relationship Id="rId28" Type="http://schemas.openxmlformats.org/officeDocument/2006/relationships/image" Target="../media/image74.jpeg"/><Relationship Id="rId10" Type="http://schemas.openxmlformats.org/officeDocument/2006/relationships/image" Target="../media/image64.png"/><Relationship Id="rId19" Type="http://schemas.openxmlformats.org/officeDocument/2006/relationships/image" Target="../media/image69.jpeg"/><Relationship Id="rId31" Type="http://schemas.openxmlformats.org/officeDocument/2006/relationships/image" Target="../media/image77.jpeg"/><Relationship Id="rId4" Type="http://schemas.openxmlformats.org/officeDocument/2006/relationships/image" Target="../media/image58.jpeg"/><Relationship Id="rId9" Type="http://schemas.openxmlformats.org/officeDocument/2006/relationships/image" Target="../media/image63.png"/><Relationship Id="rId14" Type="http://schemas.openxmlformats.org/officeDocument/2006/relationships/image" Target="../media/image38.png"/><Relationship Id="rId22" Type="http://schemas.openxmlformats.org/officeDocument/2006/relationships/image" Target="../media/image13.jpeg"/><Relationship Id="rId27" Type="http://schemas.openxmlformats.org/officeDocument/2006/relationships/image" Target="../media/image73.jpg"/><Relationship Id="rId30" Type="http://schemas.openxmlformats.org/officeDocument/2006/relationships/image" Target="../media/image7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2564904"/>
            <a:ext cx="6858000" cy="2952328"/>
          </a:xfrm>
        </p:spPr>
        <p:txBody>
          <a:bodyPr/>
          <a:lstStyle/>
          <a:p>
            <a:r>
              <a:rPr lang="pt-BR" sz="3200" dirty="0" smtClean="0"/>
              <a:t>Audiência Pública, Senado Federal</a:t>
            </a:r>
            <a:br>
              <a:rPr lang="pt-BR" sz="3200" dirty="0" smtClean="0"/>
            </a:br>
            <a:r>
              <a:rPr lang="pt-BR" sz="3200" dirty="0"/>
              <a:t/>
            </a:r>
            <a:br>
              <a:rPr lang="pt-BR" sz="3200" dirty="0"/>
            </a:br>
            <a:r>
              <a:rPr lang="pt-BR" sz="3200" dirty="0" smtClean="0"/>
              <a:t>Medida Provisória nº690/2015</a:t>
            </a:r>
            <a:endParaRPr lang="pt-BR" sz="1800" dirty="0"/>
          </a:p>
        </p:txBody>
      </p: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1143000" y="5733255"/>
            <a:ext cx="6858000" cy="967085"/>
          </a:xfrm>
        </p:spPr>
        <p:txBody>
          <a:bodyPr/>
          <a:lstStyle/>
          <a:p>
            <a:r>
              <a:rPr lang="pt-BR" dirty="0" smtClean="0"/>
              <a:t>Brasília, 14 de novembro de 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475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25" y="1218432"/>
            <a:ext cx="8642350" cy="5378920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MP 690 – Oneração da Inclusão Digital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Setor </a:t>
            </a:r>
            <a:r>
              <a:rPr lang="pt-BR" dirty="0"/>
              <a:t>de TIC </a:t>
            </a:r>
            <a:r>
              <a:rPr lang="pt-BR" dirty="0" smtClean="0"/>
              <a:t>– Hardware Pessoal e Móveis (Q4-2014)</a:t>
            </a:r>
            <a:endParaRPr lang="pt-BR" dirty="0"/>
          </a:p>
        </p:txBody>
      </p:sp>
      <p:sp>
        <p:nvSpPr>
          <p:cNvPr id="8" name="CaixaDeTexto 1"/>
          <p:cNvSpPr txBox="1"/>
          <p:nvPr/>
        </p:nvSpPr>
        <p:spPr>
          <a:xfrm>
            <a:off x="179512" y="800945"/>
            <a:ext cx="994501" cy="251791"/>
          </a:xfrm>
          <a:prstGeom prst="round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 anchorCtr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(R$ bilhões)</a:t>
            </a:r>
          </a:p>
        </p:txBody>
      </p:sp>
      <p:sp>
        <p:nvSpPr>
          <p:cNvPr id="9" name="CaixaDeTexto 1"/>
          <p:cNvSpPr txBox="1"/>
          <p:nvPr/>
        </p:nvSpPr>
        <p:spPr>
          <a:xfrm>
            <a:off x="7524328" y="6574786"/>
            <a:ext cx="1541818" cy="238590"/>
          </a:xfrm>
          <a:prstGeom prst="round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900" b="1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Ano: </a:t>
            </a:r>
            <a:r>
              <a:rPr lang="pt-BR" sz="9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2014</a:t>
            </a:r>
          </a:p>
          <a:p>
            <a:pPr algn="l"/>
            <a:r>
              <a:rPr lang="pt-BR" sz="900" b="1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Fontes</a:t>
            </a:r>
            <a:r>
              <a:rPr lang="pt-BR" sz="9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:</a:t>
            </a:r>
            <a:r>
              <a:rPr lang="pt-BR" sz="900" b="0" i="1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 </a:t>
            </a:r>
            <a:r>
              <a:rPr lang="pt-BR" sz="900" b="0" i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IDC, Brasscom</a:t>
            </a:r>
            <a:endParaRPr lang="pt-BR" sz="900" b="0" i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5288437" y="908720"/>
            <a:ext cx="2582944" cy="4896544"/>
            <a:chOff x="5288437" y="908720"/>
            <a:chExt cx="2582944" cy="4896544"/>
          </a:xfrm>
        </p:grpSpPr>
        <p:cxnSp>
          <p:nvCxnSpPr>
            <p:cNvPr id="18" name="Conector de seta reta 17"/>
            <p:cNvCxnSpPr/>
            <p:nvPr/>
          </p:nvCxnSpPr>
          <p:spPr>
            <a:xfrm flipV="1">
              <a:off x="5288437" y="944147"/>
              <a:ext cx="2582944" cy="1313"/>
            </a:xfrm>
            <a:prstGeom prst="straightConnector1">
              <a:avLst/>
            </a:prstGeom>
            <a:ln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aixaDeTexto 20"/>
            <p:cNvSpPr txBox="1"/>
            <p:nvPr/>
          </p:nvSpPr>
          <p:spPr>
            <a:xfrm>
              <a:off x="6947036" y="908720"/>
              <a:ext cx="84991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900" dirty="0" smtClean="0">
                  <a:solidFill>
                    <a:srgbClr val="FFC000"/>
                  </a:solidFill>
                </a:rPr>
                <a:t>Projeção (IDC)</a:t>
              </a:r>
              <a:endParaRPr lang="pt-BR" sz="900" dirty="0">
                <a:solidFill>
                  <a:srgbClr val="FFC000"/>
                </a:solidFill>
              </a:endParaRPr>
            </a:p>
          </p:txBody>
        </p:sp>
        <p:cxnSp>
          <p:nvCxnSpPr>
            <p:cNvPr id="11" name="Conector reto 10"/>
            <p:cNvCxnSpPr/>
            <p:nvPr/>
          </p:nvCxnSpPr>
          <p:spPr>
            <a:xfrm>
              <a:off x="5288437" y="923034"/>
              <a:ext cx="3643" cy="4882230"/>
            </a:xfrm>
            <a:prstGeom prst="line">
              <a:avLst/>
            </a:prstGeom>
            <a:ln w="12700">
              <a:solidFill>
                <a:srgbClr val="FFC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8446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MP 690 – Oneração da Inclusão Digital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Produção, Vendas e Comercio Exterior de Dispositivos</a:t>
            </a:r>
            <a:endParaRPr lang="pt-BR" dirty="0"/>
          </a:p>
        </p:txBody>
      </p:sp>
      <p:sp>
        <p:nvSpPr>
          <p:cNvPr id="8" name="CaixaDeTexto 1"/>
          <p:cNvSpPr txBox="1"/>
          <p:nvPr/>
        </p:nvSpPr>
        <p:spPr>
          <a:xfrm>
            <a:off x="179512" y="800945"/>
            <a:ext cx="994501" cy="251791"/>
          </a:xfrm>
          <a:prstGeom prst="roundRect">
            <a:avLst/>
          </a:prstGeom>
          <a:noFill/>
          <a:ln>
            <a:noFill/>
          </a:ln>
        </p:spPr>
        <p:txBody>
          <a:bodyPr wrap="square" lIns="36000" tIns="36000" rIns="36000" bIns="36000" rtlCol="0" anchor="ctr" anchorCtr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(Milhões</a:t>
            </a:r>
            <a:r>
              <a:rPr lang="pt-BR" sz="10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  <p:sp>
        <p:nvSpPr>
          <p:cNvPr id="9" name="CaixaDeTexto 1"/>
          <p:cNvSpPr txBox="1"/>
          <p:nvPr/>
        </p:nvSpPr>
        <p:spPr>
          <a:xfrm>
            <a:off x="7524328" y="6574786"/>
            <a:ext cx="1541818" cy="238590"/>
          </a:xfrm>
          <a:prstGeom prst="round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900" b="1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Ano: </a:t>
            </a:r>
            <a:r>
              <a:rPr lang="pt-BR" sz="90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2015</a:t>
            </a:r>
            <a:endParaRPr lang="pt-BR" sz="900" b="0" i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Segoe UI Symbol" panose="020B0502040204020203" pitchFamily="34" charset="0"/>
              <a:cs typeface="+mn-cs"/>
            </a:endParaRPr>
          </a:p>
          <a:p>
            <a:pPr algn="l"/>
            <a:r>
              <a:rPr lang="pt-BR" sz="900" b="1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Fontes</a:t>
            </a:r>
            <a:r>
              <a:rPr lang="pt-BR" sz="9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:</a:t>
            </a:r>
            <a:r>
              <a:rPr lang="pt-BR" sz="900" b="0" i="1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 </a:t>
            </a:r>
            <a:r>
              <a:rPr lang="pt-BR" sz="900" b="0" i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Segoe UI Symbol" panose="020B0502040204020203" pitchFamily="34" charset="0"/>
                <a:cs typeface="+mn-cs"/>
              </a:rPr>
              <a:t>IDC, Brasscom</a:t>
            </a:r>
            <a:endParaRPr lang="pt-BR" sz="900" b="0" i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Espaço Reservado para Conteúdo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25" y="983987"/>
            <a:ext cx="8642350" cy="539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MP 690 – Oneração da Inclusão Digital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Acesso a Internet x Banda Larga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3168352"/>
          </a:xfrm>
        </p:spPr>
        <p:txBody>
          <a:bodyPr/>
          <a:lstStyle/>
          <a:p>
            <a:r>
              <a:rPr lang="pt-BR" dirty="0" smtClean="0"/>
              <a:t>Encerrou 2013 com 85,6 </a:t>
            </a:r>
            <a:r>
              <a:rPr lang="pt-BR" dirty="0"/>
              <a:t>milhões de usuários conectados à </a:t>
            </a:r>
            <a:r>
              <a:rPr lang="pt-BR" dirty="0" smtClean="0"/>
              <a:t>Internet representando </a:t>
            </a:r>
            <a:r>
              <a:rPr lang="pt-BR" dirty="0"/>
              <a:t>49,4% da população com idade maior ou igual a 10 </a:t>
            </a:r>
            <a:r>
              <a:rPr lang="pt-BR" dirty="0" smtClean="0"/>
              <a:t>anos </a:t>
            </a:r>
          </a:p>
          <a:p>
            <a:endParaRPr lang="pt-BR" dirty="0"/>
          </a:p>
          <a:p>
            <a:r>
              <a:rPr lang="pt-BR" dirty="0"/>
              <a:t>P</a:t>
            </a:r>
            <a:r>
              <a:rPr lang="pt-BR" dirty="0" smtClean="0"/>
              <a:t>ercentual </a:t>
            </a:r>
            <a:r>
              <a:rPr lang="pt-BR" dirty="0"/>
              <a:t>é superior à média mundial, mas substantivamente inferior à penetração da América do </a:t>
            </a:r>
            <a:r>
              <a:rPr lang="pt-BR" dirty="0" smtClean="0"/>
              <a:t>Norte</a:t>
            </a:r>
            <a:r>
              <a:rPr lang="pt-BR" dirty="0"/>
              <a:t> </a:t>
            </a:r>
            <a:r>
              <a:rPr lang="pt-BR" dirty="0" smtClean="0"/>
              <a:t>(87.7%), </a:t>
            </a:r>
            <a:r>
              <a:rPr lang="pt-BR" dirty="0"/>
              <a:t>Austrália/Oceania </a:t>
            </a:r>
            <a:r>
              <a:rPr lang="pt-BR" dirty="0" smtClean="0"/>
              <a:t>(72,9%) e Europa (70.5%)</a:t>
            </a:r>
          </a:p>
          <a:p>
            <a:endParaRPr lang="pt-BR" dirty="0"/>
          </a:p>
          <a:p>
            <a:r>
              <a:rPr lang="pt-BR" dirty="0"/>
              <a:t>Brasil teria entrado em 2015 com cerca de 85,9 acessos banda larga para cada 100 habitantes, posicionado logo atrás da América do Norte </a:t>
            </a:r>
          </a:p>
        </p:txBody>
      </p:sp>
    </p:spTree>
    <p:extLst>
      <p:ext uri="{BB962C8B-B14F-4D97-AF65-F5344CB8AC3E}">
        <p14:creationId xmlns:p14="http://schemas.microsoft.com/office/powerpoint/2010/main" val="367696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71800" y="1124744"/>
            <a:ext cx="6121375" cy="4844650"/>
          </a:xfrm>
        </p:spPr>
      </p:pic>
      <p:sp>
        <p:nvSpPr>
          <p:cNvPr id="9" name="Espaço Reservado para Conteúdo 8"/>
          <p:cNvSpPr>
            <a:spLocks noGrp="1"/>
          </p:cNvSpPr>
          <p:nvPr>
            <p:ph sz="half" idx="2"/>
          </p:nvPr>
        </p:nvSpPr>
        <p:spPr>
          <a:xfrm>
            <a:off x="251520" y="829148"/>
            <a:ext cx="2520280" cy="5473188"/>
          </a:xfrm>
        </p:spPr>
        <p:txBody>
          <a:bodyPr/>
          <a:lstStyle/>
          <a:p>
            <a:endParaRPr lang="pt-BR" sz="1400" dirty="0" smtClean="0"/>
          </a:p>
          <a:p>
            <a:pPr marL="180000" indent="-180000"/>
            <a:r>
              <a:rPr lang="pt-BR" sz="1400" dirty="0" smtClean="0"/>
              <a:t>Encerrou </a:t>
            </a:r>
            <a:r>
              <a:rPr lang="pt-BR" sz="1400" dirty="0"/>
              <a:t>2013 com 85,6 milhões de usuários conectados à Internet representando 49,4% da população com idade maior ou igual a 10 </a:t>
            </a:r>
            <a:r>
              <a:rPr lang="pt-BR" sz="1400" dirty="0" smtClean="0"/>
              <a:t>anos</a:t>
            </a:r>
          </a:p>
          <a:p>
            <a:pPr marL="0" indent="0">
              <a:buNone/>
            </a:pPr>
            <a:r>
              <a:rPr lang="pt-BR" sz="1400" dirty="0" smtClean="0"/>
              <a:t> </a:t>
            </a:r>
            <a:endParaRPr lang="pt-BR" sz="1400" dirty="0"/>
          </a:p>
          <a:p>
            <a:pPr marL="180000" indent="-180000"/>
            <a:r>
              <a:rPr lang="pt-BR" sz="1400" dirty="0"/>
              <a:t>Percentual é superior à média mundial, mas substantivamente inferior à penetração da América do Norte (87.7%), Austrália/Oceania (72,9%) e Europa (70.5</a:t>
            </a:r>
            <a:r>
              <a:rPr lang="pt-BR" sz="1400" dirty="0" smtClean="0"/>
              <a:t>%)</a:t>
            </a:r>
            <a:endParaRPr lang="pt-BR" sz="1400" dirty="0"/>
          </a:p>
          <a:p>
            <a:pPr marL="180000" indent="-180000"/>
            <a:endParaRPr lang="pt-BR" sz="1400" dirty="0" smtClean="0"/>
          </a:p>
          <a:p>
            <a:pPr marL="180000" indent="-180000"/>
            <a:r>
              <a:rPr lang="pt-BR" sz="1400" dirty="0" smtClean="0"/>
              <a:t>Brasil </a:t>
            </a:r>
            <a:r>
              <a:rPr lang="pt-BR" sz="1400" dirty="0"/>
              <a:t>teria entrado em 2015 com cerca de 85,9 acessos banda larga para cada 100 habitantes, posicionado logo atrás da América do Norte </a:t>
            </a:r>
          </a:p>
          <a:p>
            <a:endParaRPr lang="pt-BR" sz="14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MP 690 – Oneração da Inclusão Digital</a:t>
            </a:r>
            <a:br>
              <a:rPr lang="pt-BR" dirty="0" smtClean="0"/>
            </a:br>
            <a:r>
              <a:rPr lang="pt-BR" dirty="0" smtClean="0"/>
              <a:t>Estratificação por classe e canal de acesso à Internet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7604040" y="6302336"/>
            <a:ext cx="1289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dirty="0" smtClean="0">
                <a:solidFill>
                  <a:schemeClr val="bg1">
                    <a:lumMod val="50000"/>
                  </a:schemeClr>
                </a:solidFill>
              </a:rPr>
              <a:t>Média 2008-2013</a:t>
            </a:r>
          </a:p>
          <a:p>
            <a:r>
              <a:rPr lang="pt-BR" sz="1100" b="1" dirty="0" smtClean="0">
                <a:solidFill>
                  <a:schemeClr val="bg1">
                    <a:lumMod val="50000"/>
                  </a:schemeClr>
                </a:solidFill>
              </a:rPr>
              <a:t>Fonte: </a:t>
            </a:r>
            <a:r>
              <a:rPr lang="pt-BR" sz="1100" b="1" dirty="0" err="1" smtClean="0">
                <a:solidFill>
                  <a:schemeClr val="bg1">
                    <a:lumMod val="50000"/>
                  </a:schemeClr>
                </a:solidFill>
              </a:rPr>
              <a:t>NIC.Br</a:t>
            </a:r>
            <a:r>
              <a:rPr lang="pt-BR" sz="1100" b="1" dirty="0" smtClean="0">
                <a:solidFill>
                  <a:schemeClr val="bg1">
                    <a:lumMod val="50000"/>
                  </a:schemeClr>
                </a:solidFill>
              </a:rPr>
              <a:t> / CGI</a:t>
            </a:r>
            <a:endParaRPr lang="pt-BR" sz="11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04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MP 690 – Oneração da Inclusão Digital</a:t>
            </a:r>
            <a:br>
              <a:rPr lang="pt-BR" dirty="0"/>
            </a:br>
            <a:r>
              <a:rPr lang="pt-BR" dirty="0" smtClean="0"/>
              <a:t>Transformação Digital do serviço Bancário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373522"/>
            <a:ext cx="8575143" cy="500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7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/>
              <a:t>Unificação do </a:t>
            </a:r>
            <a:r>
              <a:rPr lang="pt-BR" dirty="0" smtClean="0"/>
              <a:t>PIS/Cofins – Cenários na Indústria</a:t>
            </a:r>
            <a:r>
              <a:rPr lang="pt-BR" dirty="0"/>
              <a:t/>
            </a:r>
            <a:br>
              <a:rPr lang="pt-BR" dirty="0"/>
            </a:br>
            <a:r>
              <a:rPr lang="pt-BR" sz="2000" dirty="0" smtClean="0"/>
              <a:t>A indústria é levemente onerada com uma alíquota de 12%</a:t>
            </a:r>
            <a:endParaRPr lang="pt-BR" dirty="0"/>
          </a:p>
        </p:txBody>
      </p:sp>
      <p:pic>
        <p:nvPicPr>
          <p:cNvPr id="3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980728"/>
            <a:ext cx="7704856" cy="532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80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/>
              <a:t>Unificação do </a:t>
            </a:r>
            <a:r>
              <a:rPr lang="pt-BR" dirty="0" smtClean="0"/>
              <a:t>PIS/Cofins – Cenários de Impacto </a:t>
            </a:r>
            <a:r>
              <a:rPr lang="pt-BR" dirty="0"/>
              <a:t>em TI</a:t>
            </a:r>
            <a:br>
              <a:rPr lang="pt-BR" dirty="0"/>
            </a:br>
            <a:r>
              <a:rPr lang="pt-BR" dirty="0"/>
              <a:t>Setor de TI </a:t>
            </a:r>
            <a:r>
              <a:rPr lang="pt-BR" dirty="0" smtClean="0"/>
              <a:t>pode ser ainda mais severamente onerado </a:t>
            </a:r>
            <a:endParaRPr lang="pt-BR" dirty="0"/>
          </a:p>
        </p:txBody>
      </p:sp>
      <p:pic>
        <p:nvPicPr>
          <p:cNvPr id="14" name="Espaço Reservado para Conteúdo 1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9552" y="980727"/>
            <a:ext cx="7920880" cy="547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59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tângulo de cantos arredondados 55"/>
          <p:cNvSpPr/>
          <p:nvPr/>
        </p:nvSpPr>
        <p:spPr>
          <a:xfrm>
            <a:off x="304054" y="5517232"/>
            <a:ext cx="8511164" cy="108012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8" name="Picture 3" descr="C:\Users\Luely.Barbosa\Dropbox (Brasscom)\Comunicação\Comunicação Interna\Logos\Associadas\Unicamp\logo-unicamp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708" y="6066661"/>
            <a:ext cx="420611" cy="44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 descr="C:\Users\Luely.Barbosa\Dropbox (Brasscom)\Comunicação\Comunicação Interna\Logos\Associadas\Unesp\unesp_2013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780" y="6086977"/>
            <a:ext cx="961493" cy="34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" descr="C:\Users\Luely.Barbosa\Dropbox (Brasscom)\Comunicação\Comunicação Interna\Logos\Associadas\UFPE\UFPE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921" y="5958080"/>
            <a:ext cx="386836" cy="49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inpe_2013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BFFFC"/>
              </a:clrFrom>
              <a:clrTo>
                <a:srgbClr val="FBFF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114" y="6091555"/>
            <a:ext cx="535611" cy="43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3" descr="C:\Users\Luely.Barbosa\Dropbox (Brasscom)\Comunicação\Comunicação Interna\Logos\Associadas\Inatel\Logo_Inatel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813" y="5720640"/>
            <a:ext cx="719718" cy="201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8" descr="CTI (2)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BFF"/>
              </a:clrFrom>
              <a:clrTo>
                <a:srgbClr val="FFFB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734" y="5682199"/>
            <a:ext cx="682161" cy="32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57" descr="LOGO_MARCA_CDI fundo transparente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703" y="5667248"/>
            <a:ext cx="523707" cy="34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56" descr="LOGO_CESAR_300DPI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331" y="5674289"/>
            <a:ext cx="682495" cy="40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6" descr="C:\Users\Luely.Barbosa\Dropbox (Brasscom)\Comunicação\Comunicação Interna\Logos\Associadas\B2B\logob2bblackwhite.gif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44987"/>
            <a:ext cx="735718" cy="43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7" descr="ATOS - Logo_RGB">
            <a:hlinkClick r:id="rId21"/>
          </p:cNvPr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17406" y="942315"/>
            <a:ext cx="977011" cy="491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Picture 2" descr="C:\Users\Luely.Barbosa\Dropbox (Brasscom)\Comunicação\Comunicação Interna\Logos\Associadas\Capgemini\05947102-photo-capgemini-logo.jpg">
            <a:hlinkClick r:id="rId23"/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" t="11339" r="7303" b="7326"/>
          <a:stretch/>
        </p:blipFill>
        <p:spPr bwMode="auto">
          <a:xfrm>
            <a:off x="6456999" y="908720"/>
            <a:ext cx="781745" cy="55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5" descr="Ci&amp;T atualizado">
            <a:hlinkClick r:id="rId25"/>
          </p:cNvPr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t="20104" b="29637"/>
          <a:stretch>
            <a:fillRect/>
          </a:stretch>
        </p:blipFill>
        <p:spPr bwMode="auto">
          <a:xfrm>
            <a:off x="7728711" y="932231"/>
            <a:ext cx="883881" cy="418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Picture 50" descr="Cisco_Logo_RGB_Screen_2color">
            <a:hlinkClick r:id="rId27"/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71" y="1615137"/>
            <a:ext cx="772282" cy="41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42">
            <a:hlinkClick r:id="rId29"/>
          </p:cNvPr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848" y="1547330"/>
            <a:ext cx="571745" cy="52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29" descr="EMC-no-tag_blue_RGB">
            <a:hlinkClick r:id="rId31"/>
          </p:cNvPr>
          <p:cNvPicPr>
            <a:picLocks noChangeAspect="1" noChangeArrowheads="1"/>
          </p:cNvPicPr>
          <p:nvPr/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1323" y="1676678"/>
            <a:ext cx="857147" cy="26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" name="Picture 2" descr="C:\Users\Luely.Barbosa\Dropbox (Brasscom)\Comunicação\Comunicação Interna\Logos\Associadas\Globalweb\baixa.jpg">
            <a:hlinkClick r:id="rId33"/>
          </p:cNvPr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134" y="2233976"/>
            <a:ext cx="1281042" cy="47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39">
            <a:hlinkClick r:id="rId35"/>
          </p:cNvPr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1841" y="2294161"/>
            <a:ext cx="1094495" cy="414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Picture 45" descr="HP_Blue_RGB_150_LG">
            <a:hlinkClick r:id="rId37"/>
          </p:cNvPr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8066162" y="2225705"/>
            <a:ext cx="471474" cy="47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" name="Picture 17" descr="HUGHES">
            <a:hlinkClick r:id="rId39"/>
          </p:cNvPr>
          <p:cNvPicPr>
            <a:picLocks noChangeAspect="1" noChangeArrowheads="1"/>
          </p:cNvPicPr>
          <p:nvPr/>
        </p:nvPicPr>
        <p:blipFill>
          <a:blip r:embed="rId40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018" y="3078906"/>
            <a:ext cx="1222972" cy="25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" name="Picture 18" descr="IBM">
            <a:hlinkClick r:id="rId41"/>
          </p:cNvPr>
          <p:cNvPicPr>
            <a:picLocks noChangeAspect="1" noChangeArrowheads="1"/>
          </p:cNvPicPr>
          <p:nvPr/>
        </p:nvPicPr>
        <p:blipFill>
          <a:blip r:embed="rId4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63864" y="3085627"/>
            <a:ext cx="697679" cy="282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" name="Picture 56" descr="Z:\COMUNICAÇÃO ESTRATÉGICA\COMUNICAÇÃO INTERNA\LOGOS\ASSOCIADAS\Infosys\Infosys-logo.jpg">
            <a:hlinkClick r:id="rId43"/>
          </p:cNvPr>
          <p:cNvPicPr>
            <a:picLocks noChangeAspect="1" noChangeArrowheads="1"/>
          </p:cNvPicPr>
          <p:nvPr/>
        </p:nvPicPr>
        <p:blipFill>
          <a:blip r:embed="rId4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35337" y="3014222"/>
            <a:ext cx="852769" cy="33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" name="Picture 37" descr="INTEL">
            <a:hlinkClick r:id="rId45"/>
          </p:cNvPr>
          <p:cNvPicPr>
            <a:picLocks noChangeAspect="1" noChangeArrowheads="1"/>
          </p:cNvPicPr>
          <p:nvPr/>
        </p:nvPicPr>
        <p:blipFill>
          <a:blip r:embed="rId46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6570" t="10000" r="8023" b="10000"/>
          <a:stretch>
            <a:fillRect/>
          </a:stretch>
        </p:blipFill>
        <p:spPr bwMode="auto">
          <a:xfrm>
            <a:off x="5098773" y="2873464"/>
            <a:ext cx="820411" cy="50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" name="Picture 2" descr="C:\Users\Luely.Barbosa\Dropbox (Brasscom)\Comunicação\Comunicação Interna\Logos\Associadas\Linx\Logo Site - Cópia.jpg">
            <a:hlinkClick r:id="rId47"/>
          </p:cNvPr>
          <p:cNvPicPr>
            <a:picLocks noChangeAspect="1" noChangeArrowheads="1"/>
          </p:cNvPicPr>
          <p:nvPr/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132" y="2852936"/>
            <a:ext cx="576121" cy="49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C:\Users\Luely.Barbosa\Dropbox (Brasscom)\Comunicação\Comunicação Interna\Logos\Associadas\Locaweb\Locaweb_logo.jpg">
            <a:hlinkClick r:id="rId49"/>
          </p:cNvPr>
          <p:cNvPicPr>
            <a:picLocks noChangeAspect="1" noChangeArrowheads="1"/>
          </p:cNvPicPr>
          <p:nvPr/>
        </p:nvPicPr>
        <p:blipFill>
          <a:blip r:embed="rId50" cstate="print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400" y="3085627"/>
            <a:ext cx="1083080" cy="24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33">
            <a:hlinkClick r:id="rId51"/>
          </p:cNvPr>
          <p:cNvPicPr>
            <a:picLocks noChangeAspect="1" noChangeArrowheads="1"/>
          </p:cNvPicPr>
          <p:nvPr/>
        </p:nvPicPr>
        <p:blipFill>
          <a:blip r:embed="rId5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018" y="3775602"/>
            <a:ext cx="1183290" cy="272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Picture 2" descr="C:\Users\Luely.Barbosa\Dropbox (Brasscom)\Comunicação\Comunicação Interna\Logos\Associadas\Oracle\ORACLE -large.jpg">
            <a:hlinkClick r:id="rId53"/>
          </p:cNvPr>
          <p:cNvPicPr>
            <a:picLocks noChangeAspect="1" noChangeArrowheads="1"/>
          </p:cNvPicPr>
          <p:nvPr/>
        </p:nvPicPr>
        <p:blipFill>
          <a:blip r:embed="rId5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804248"/>
            <a:ext cx="1282586" cy="26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31" descr="PromonLogicalis_Strapline_Preto_Vermelho_vert">
            <a:hlinkClick r:id="rId55"/>
          </p:cNvPr>
          <p:cNvPicPr>
            <a:picLocks noChangeAspect="1" noChangeArrowheads="1"/>
          </p:cNvPicPr>
          <p:nvPr/>
        </p:nvPicPr>
        <p:blipFill>
          <a:blip r:embed="rId56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31380" y="3601147"/>
            <a:ext cx="842507" cy="46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" name="Picture 53" descr="Z:\COMUNICAÇÃO ESTRATÉGICA\COMUNICAÇÃO INTERNA\LOGOS\ASSOCIADAS\Resource\LOGO - Closer Faster Better.png">
            <a:hlinkClick r:id="rId57"/>
          </p:cNvPr>
          <p:cNvPicPr>
            <a:picLocks noChangeAspect="1" noChangeArrowheads="1"/>
          </p:cNvPicPr>
          <p:nvPr/>
        </p:nvPicPr>
        <p:blipFill>
          <a:blip r:embed="rId58" cstate="print"/>
          <a:srcRect/>
          <a:stretch>
            <a:fillRect/>
          </a:stretch>
        </p:blipFill>
        <p:spPr bwMode="auto">
          <a:xfrm>
            <a:off x="6408707" y="3643565"/>
            <a:ext cx="1256965" cy="56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" name="Picture 32">
            <a:hlinkClick r:id="rId59"/>
          </p:cNvPr>
          <p:cNvPicPr>
            <a:picLocks noChangeAspect="1" noChangeArrowheads="1"/>
          </p:cNvPicPr>
          <p:nvPr/>
        </p:nvPicPr>
        <p:blipFill>
          <a:blip r:embed="rId6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16319" y="3717032"/>
            <a:ext cx="755738" cy="369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" name="Picture 22" descr="spread atual">
            <a:hlinkClick r:id="rId61"/>
          </p:cNvPr>
          <p:cNvPicPr>
            <a:picLocks noChangeAspect="1" noChangeArrowheads="1"/>
          </p:cNvPicPr>
          <p:nvPr/>
        </p:nvPicPr>
        <p:blipFill>
          <a:blip r:embed="rId6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07833" y="4293096"/>
            <a:ext cx="1050577" cy="43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" name="Picture 30" descr="Stefanini_RGB">
            <a:hlinkClick r:id="rId63"/>
          </p:cNvPr>
          <p:cNvPicPr>
            <a:picLocks noChangeAspect="1" noChangeArrowheads="1"/>
          </p:cNvPicPr>
          <p:nvPr/>
        </p:nvPicPr>
        <p:blipFill>
          <a:blip r:embed="rId6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8761" y="4453887"/>
            <a:ext cx="1236614" cy="26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" name="Picture 41" descr="t-system jpeg">
            <a:hlinkClick r:id="rId65"/>
          </p:cNvPr>
          <p:cNvPicPr>
            <a:picLocks noChangeAspect="1" noChangeArrowheads="1"/>
          </p:cNvPicPr>
          <p:nvPr/>
        </p:nvPicPr>
        <p:blipFill>
          <a:blip r:embed="rId66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0645" y="4381879"/>
            <a:ext cx="1376684" cy="31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4" descr="C:\Users\Luely.Barbosa\Dropbox (Brasscom)\Comunicação\Comunicação Interna\Logos\Associadas\Tata\tcs_logo.jpg">
            <a:hlinkClick r:id="rId67"/>
          </p:cNvPr>
          <p:cNvPicPr>
            <a:picLocks noChangeAspect="1" noChangeArrowheads="1"/>
          </p:cNvPicPr>
          <p:nvPr/>
        </p:nvPicPr>
        <p:blipFill rotWithShape="1">
          <a:blip r:embed="rId6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89" t="11333" r="39161" b="37301"/>
          <a:stretch/>
        </p:blipFill>
        <p:spPr bwMode="auto">
          <a:xfrm>
            <a:off x="538445" y="4862430"/>
            <a:ext cx="608904" cy="50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54" descr="C:\Users\Luély Barbosa\Desktop\Logo_True_Colors.png">
            <a:hlinkClick r:id="rId69"/>
          </p:cNvPr>
          <p:cNvPicPr>
            <a:picLocks noChangeAspect="1" noChangeArrowheads="1"/>
          </p:cNvPicPr>
          <p:nvPr/>
        </p:nvPicPr>
        <p:blipFill>
          <a:blip r:embed="rId70" cstate="print"/>
          <a:srcRect/>
          <a:stretch>
            <a:fillRect/>
          </a:stretch>
        </p:blipFill>
        <p:spPr bwMode="auto">
          <a:xfrm>
            <a:off x="2063202" y="5010437"/>
            <a:ext cx="1072038" cy="29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" name="Picture 27" descr="TIVIT_Book">
            <a:hlinkClick r:id="rId71"/>
          </p:cNvPr>
          <p:cNvPicPr>
            <a:picLocks noChangeAspect="1" noChangeArrowheads="1"/>
          </p:cNvPicPr>
          <p:nvPr/>
        </p:nvPicPr>
        <p:blipFill>
          <a:blip r:embed="rId7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30228" y="5013176"/>
            <a:ext cx="872823" cy="20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9" name="Imagem 54" descr="TOTVS_pos.png">
            <a:hlinkClick r:id="rId73"/>
          </p:cNvPr>
          <p:cNvPicPr>
            <a:picLocks noChangeAspect="1"/>
          </p:cNvPicPr>
          <p:nvPr/>
        </p:nvPicPr>
        <p:blipFill>
          <a:blip r:embed="rId74" cstate="print"/>
          <a:srcRect/>
          <a:stretch>
            <a:fillRect/>
          </a:stretch>
        </p:blipFill>
        <p:spPr bwMode="auto">
          <a:xfrm>
            <a:off x="4974292" y="4931309"/>
            <a:ext cx="1154098" cy="46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" name="Picture 25" descr="Unisys_Red_Transparent">
            <a:hlinkClick r:id="rId75"/>
          </p:cNvPr>
          <p:cNvPicPr>
            <a:picLocks noChangeAspect="1" noChangeArrowheads="1"/>
          </p:cNvPicPr>
          <p:nvPr/>
        </p:nvPicPr>
        <p:blipFill>
          <a:blip r:embed="rId76" cstate="print"/>
          <a:srcRect/>
          <a:stretch>
            <a:fillRect/>
          </a:stretch>
        </p:blipFill>
        <p:spPr bwMode="auto">
          <a:xfrm>
            <a:off x="6590754" y="5013176"/>
            <a:ext cx="933574" cy="29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Luely.Barbosa\Dropbox (Brasscom)\Comunicação\Comunicação Interna\Logos\Associadas\Algar\Algar Tech\Nova Marca - Cópia.jpg">
            <a:hlinkClick r:id="rId77"/>
          </p:cNvPr>
          <p:cNvPicPr>
            <a:picLocks noChangeAspect="1" noChangeArrowheads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969" y="984753"/>
            <a:ext cx="969629" cy="39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CaixaDeTexto 52"/>
          <p:cNvSpPr txBox="1"/>
          <p:nvPr/>
        </p:nvSpPr>
        <p:spPr>
          <a:xfrm>
            <a:off x="7499734" y="6428081"/>
            <a:ext cx="1132856" cy="202236"/>
          </a:xfrm>
          <a:prstGeom prst="rect">
            <a:avLst/>
          </a:prstGeom>
          <a:noFill/>
          <a:ln>
            <a:noFill/>
          </a:ln>
        </p:spPr>
        <p:txBody>
          <a:bodyPr wrap="none" lIns="72000" tIns="46800" rIns="72000" bIns="46800" rtlCol="0" anchor="ctr" anchorCtr="0">
            <a:spAutoFit/>
          </a:bodyPr>
          <a:lstStyle/>
          <a:p>
            <a:r>
              <a:rPr lang="pt-BR" sz="700" dirty="0" smtClean="0">
                <a:solidFill>
                  <a:schemeClr val="bg1">
                    <a:lumMod val="5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Associados Institucionais</a:t>
            </a:r>
          </a:p>
        </p:txBody>
      </p:sp>
      <p:pic>
        <p:nvPicPr>
          <p:cNvPr id="4" name="Picture 2" descr="C:\Users\Luely.Barbosa\Desktop\Facebook-logo-PSD.jpg">
            <a:hlinkClick r:id="rId79"/>
          </p:cNvPr>
          <p:cNvPicPr>
            <a:picLocks noChangeAspect="1" noChangeArrowheads="1"/>
          </p:cNvPicPr>
          <p:nvPr/>
        </p:nvPicPr>
        <p:blipFill>
          <a:blip r:embed="rId8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341" y="2348880"/>
            <a:ext cx="919540" cy="27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Luely.Barbosa\Dropbox (Brasscom)\Comunicação\Comunicação Interna\Logos\Associadas\Equinix\Equinix_JPEG.jpg">
            <a:hlinkClick r:id="rId81"/>
          </p:cNvPr>
          <p:cNvPicPr>
            <a:picLocks noChangeAspect="1" noChangeArrowheads="1"/>
          </p:cNvPicPr>
          <p:nvPr/>
        </p:nvPicPr>
        <p:blipFill>
          <a:blip r:embed="rId8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63" y="2276872"/>
            <a:ext cx="813182" cy="39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984776" cy="432048"/>
          </a:xfrm>
        </p:spPr>
        <p:txBody>
          <a:bodyPr/>
          <a:lstStyle/>
          <a:p>
            <a:pPr algn="l"/>
            <a:r>
              <a:rPr lang="pt-BR" dirty="0" smtClean="0"/>
              <a:t>Associados</a:t>
            </a:r>
            <a:endParaRPr lang="pt-BR" dirty="0"/>
          </a:p>
        </p:txBody>
      </p:sp>
      <p:pic>
        <p:nvPicPr>
          <p:cNvPr id="2" name="Imagem 1">
            <a:hlinkClick r:id="rId83"/>
          </p:cNvPr>
          <p:cNvPicPr>
            <a:picLocks noChangeAspect="1"/>
          </p:cNvPicPr>
          <p:nvPr/>
        </p:nvPicPr>
        <p:blipFill>
          <a:blip r:embed="rId8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81" y="942315"/>
            <a:ext cx="1015989" cy="422683"/>
          </a:xfrm>
          <a:prstGeom prst="rect">
            <a:avLst/>
          </a:prstGeom>
        </p:spPr>
      </p:pic>
      <p:pic>
        <p:nvPicPr>
          <p:cNvPr id="6" name="Imagem 5">
            <a:hlinkClick r:id="rId85"/>
          </p:cNvPr>
          <p:cNvPicPr>
            <a:picLocks noChangeAspect="1"/>
          </p:cNvPicPr>
          <p:nvPr/>
        </p:nvPicPr>
        <p:blipFill>
          <a:blip r:embed="rId8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789" y="996657"/>
            <a:ext cx="661027" cy="435848"/>
          </a:xfrm>
          <a:prstGeom prst="rect">
            <a:avLst/>
          </a:prstGeom>
        </p:spPr>
      </p:pic>
      <p:pic>
        <p:nvPicPr>
          <p:cNvPr id="7" name="Picture 2" descr="C:\Users\Luely\Dropbox (Brasscom)\Comunicação\Comunicação Interna\Logos\Associadas\Dielbod\DIEBOLD_LOGO.jpg">
            <a:hlinkClick r:id="rId87"/>
          </p:cNvPr>
          <p:cNvPicPr>
            <a:picLocks noChangeAspect="1" noChangeArrowheads="1"/>
          </p:cNvPicPr>
          <p:nvPr/>
        </p:nvPicPr>
        <p:blipFill>
          <a:blip r:embed="rId8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195" y="1709174"/>
            <a:ext cx="1058957" cy="17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uely\Dropbox (Brasscom)\Comunicação\Comunicação Interna\Logos\Associadas\GFT\GFT_Logo_300dpi.jpg">
            <a:hlinkClick r:id="rId89"/>
          </p:cNvPr>
          <p:cNvPicPr>
            <a:picLocks noChangeAspect="1" noChangeArrowheads="1"/>
          </p:cNvPicPr>
          <p:nvPr/>
        </p:nvPicPr>
        <p:blipFill>
          <a:blip r:embed="rId9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922" y="2362194"/>
            <a:ext cx="1112643" cy="20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uely\Dropbox (Brasscom)\Comunicação\Comunicação Interna\Logos\Associadas\Scopus\logo copy.png">
            <a:hlinkClick r:id="rId91"/>
          </p:cNvPr>
          <p:cNvPicPr>
            <a:picLocks noChangeAspect="1" noChangeArrowheads="1"/>
          </p:cNvPicPr>
          <p:nvPr/>
        </p:nvPicPr>
        <p:blipFill>
          <a:blip r:embed="rId9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02" y="4414012"/>
            <a:ext cx="1005454" cy="25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Luely\Dropbox (Brasscom)\Comunicação\Comunicação Interna\Logos\Associadas\Embratel\assinatura_02 (2).jpg"/>
          <p:cNvPicPr>
            <a:picLocks noChangeAspect="1" noChangeArrowheads="1"/>
          </p:cNvPicPr>
          <p:nvPr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68447"/>
            <a:ext cx="1094874" cy="33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Luely\Dropbox (Brasscom)\Comunicação\Comunicação Interna\Logos\Associadas\USP\usp_logo.jpg"/>
          <p:cNvPicPr>
            <a:picLocks noChangeAspect="1" noChangeArrowheads="1"/>
          </p:cNvPicPr>
          <p:nvPr/>
        </p:nvPicPr>
        <p:blipFill>
          <a:blip r:embed="rId9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667" y="6087723"/>
            <a:ext cx="603280" cy="23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Luely\Dropbox (Brasscom)\Comunicação\Comunicação Interna\Logos\Associadas\CSEM Brasil\csem1.jpg"/>
          <p:cNvPicPr>
            <a:picLocks noChangeAspect="1" noChangeArrowheads="1"/>
          </p:cNvPicPr>
          <p:nvPr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350" y="5710289"/>
            <a:ext cx="919401" cy="25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Luely\Dropbox (Brasscom)\Comunicação\Comunicação Interna\Logos\Associadas\IOS\IOS_unifemm.jpg"/>
          <p:cNvPicPr>
            <a:picLocks noChangeAspect="1" noChangeArrowheads="1"/>
          </p:cNvPicPr>
          <p:nvPr/>
        </p:nvPicPr>
        <p:blipFill>
          <a:blip r:embed="rId9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290" y="6067612"/>
            <a:ext cx="810885" cy="43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9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665" y="4254435"/>
            <a:ext cx="1187941" cy="572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72557"/>
            <a:ext cx="836615" cy="404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 descr="C:\Users\Luely\Dropbox (Brasscom)\Comunicação\Comunicação Interna\Logos\Associadas\Take.net\takenet-colorida-hd-v1_0.png"/>
          <p:cNvPicPr>
            <a:picLocks noChangeAspect="1" noChangeArrowheads="1"/>
          </p:cNvPicPr>
          <p:nvPr/>
        </p:nvPicPr>
        <p:blipFill>
          <a:blip r:embed="rId9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238" y="4281739"/>
            <a:ext cx="917387" cy="45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Luely\Dropbox (Brasscom)\Comunicação\Comunicação Interna\Logos\Associadas\Grupo Contax\Contax.jpg"/>
          <p:cNvPicPr>
            <a:picLocks noChangeAspect="1" noChangeArrowheads="1"/>
          </p:cNvPicPr>
          <p:nvPr/>
        </p:nvPicPr>
        <p:blipFill>
          <a:blip r:embed="rId10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285" y="1708068"/>
            <a:ext cx="1004836" cy="30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94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>
                <a:solidFill>
                  <a:srgbClr val="456E80"/>
                </a:solidFill>
              </a:rPr>
              <a:t>Conselho de Administração e Diretoria</a:t>
            </a:r>
            <a:endParaRPr lang="pt-BR" dirty="0">
              <a:solidFill>
                <a:srgbClr val="456E8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676343" y="121664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Presidente do Conselho </a:t>
            </a:r>
            <a:r>
              <a:rPr lang="pt-BR" sz="14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Laércio Cosentino</a:t>
            </a:r>
            <a:endParaRPr lang="pt-BR" sz="14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242088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Vice-Presidentes</a:t>
            </a:r>
            <a:endParaRPr lang="pt-BR" sz="14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3528" y="4602614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Conselheiros</a:t>
            </a:r>
            <a:endParaRPr lang="pt-BR" sz="16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835696" y="3996432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Fernando Martins </a:t>
            </a:r>
            <a:endParaRPr lang="pt-BR" sz="12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203848" y="3972716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Luciano Corsini</a:t>
            </a:r>
            <a:endParaRPr lang="pt-BR" sz="12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572000" y="3982888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Marco Stefanini</a:t>
            </a:r>
            <a:endParaRPr lang="pt-BR" sz="12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23528" y="398288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Benjamin Quadros </a:t>
            </a:r>
            <a:endParaRPr lang="pt-BR" sz="12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51520" y="5909210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Carlos Zanvettor </a:t>
            </a:r>
            <a:endParaRPr lang="pt-BR" sz="10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596335" y="5949280"/>
            <a:ext cx="1080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Marcelo Lyra Porto</a:t>
            </a:r>
            <a:endParaRPr lang="pt-BR" sz="10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2267744" y="5900578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José Antônio Fechio </a:t>
            </a:r>
          </a:p>
        </p:txBody>
      </p:sp>
      <p:sp>
        <p:nvSpPr>
          <p:cNvPr id="82" name="CaixaDeTexto 81"/>
          <p:cNvSpPr txBox="1"/>
          <p:nvPr/>
        </p:nvSpPr>
        <p:spPr>
          <a:xfrm>
            <a:off x="3347864" y="589933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Leonardo </a:t>
            </a:r>
            <a:r>
              <a:rPr lang="pt-BR" sz="1000" dirty="0" err="1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Framil</a:t>
            </a:r>
            <a:endParaRPr lang="pt-BR" sz="10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87" name="CaixaDeTexto 86"/>
          <p:cNvSpPr txBox="1"/>
          <p:nvPr/>
        </p:nvSpPr>
        <p:spPr>
          <a:xfrm>
            <a:off x="4355976" y="5962038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Luiz Mattar </a:t>
            </a:r>
          </a:p>
        </p:txBody>
      </p:sp>
      <p:sp>
        <p:nvSpPr>
          <p:cNvPr id="89" name="CaixaDeTexto 88"/>
          <p:cNvSpPr txBox="1"/>
          <p:nvPr/>
        </p:nvSpPr>
        <p:spPr>
          <a:xfrm>
            <a:off x="5364087" y="5949280"/>
            <a:ext cx="9290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Paula </a:t>
            </a:r>
            <a:r>
              <a:rPr lang="pt-BR" sz="1000" dirty="0" err="1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Bellizia</a:t>
            </a:r>
            <a:endParaRPr lang="pt-BR" sz="10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91" name="CaixaDeTexto 90"/>
          <p:cNvSpPr txBox="1"/>
          <p:nvPr/>
        </p:nvSpPr>
        <p:spPr>
          <a:xfrm>
            <a:off x="6372200" y="595036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Paulo Marcelo Lessa Moreira</a:t>
            </a:r>
            <a:endParaRPr lang="pt-BR" sz="10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cxnSp>
        <p:nvCxnSpPr>
          <p:cNvPr id="105" name="Conector reto 104"/>
          <p:cNvCxnSpPr/>
          <p:nvPr/>
        </p:nvCxnSpPr>
        <p:spPr>
          <a:xfrm>
            <a:off x="298458" y="2708920"/>
            <a:ext cx="54976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to 105"/>
          <p:cNvCxnSpPr/>
          <p:nvPr/>
        </p:nvCxnSpPr>
        <p:spPr>
          <a:xfrm>
            <a:off x="251520" y="4941168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CaixaDeTexto 108"/>
          <p:cNvSpPr txBox="1"/>
          <p:nvPr/>
        </p:nvSpPr>
        <p:spPr>
          <a:xfrm>
            <a:off x="7308304" y="1372473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Sergio Paulo Gallindo</a:t>
            </a:r>
          </a:p>
          <a:p>
            <a:r>
              <a:rPr lang="pt-BR" sz="1200" b="1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Presidente Executivo</a:t>
            </a:r>
            <a:endParaRPr lang="pt-BR" sz="1200" dirty="0">
              <a:solidFill>
                <a:srgbClr val="456E8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14" name="CaixaDeTexto 113"/>
          <p:cNvSpPr txBox="1"/>
          <p:nvPr/>
        </p:nvSpPr>
        <p:spPr>
          <a:xfrm>
            <a:off x="7338894" y="2679228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Mariana Oliveira</a:t>
            </a:r>
          </a:p>
          <a:p>
            <a:r>
              <a:rPr lang="pt-BR" sz="1000" b="1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Diretora Executiva</a:t>
            </a:r>
          </a:p>
        </p:txBody>
      </p:sp>
      <p:sp>
        <p:nvSpPr>
          <p:cNvPr id="115" name="CaixaDeTexto 114"/>
          <p:cNvSpPr txBox="1"/>
          <p:nvPr/>
        </p:nvSpPr>
        <p:spPr>
          <a:xfrm>
            <a:off x="7308304" y="3768660"/>
            <a:ext cx="17281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Sérgio Sgobbi</a:t>
            </a:r>
          </a:p>
          <a:p>
            <a:r>
              <a:rPr lang="pt-BR" sz="1000" b="1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Diretor de Relações Institucionais</a:t>
            </a:r>
          </a:p>
        </p:txBody>
      </p:sp>
      <p:cxnSp>
        <p:nvCxnSpPr>
          <p:cNvPr id="117" name="Conector reto 116"/>
          <p:cNvCxnSpPr/>
          <p:nvPr/>
        </p:nvCxnSpPr>
        <p:spPr>
          <a:xfrm>
            <a:off x="5940152" y="927337"/>
            <a:ext cx="0" cy="3869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5" descr="Z:\ADM\FOTOS E CURRÍCULOS\FOTOS BRASSCOM\SERGIO SGOBBI\SERGIO SGOBBI (5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4" r="9985" b="34535"/>
          <a:stretch/>
        </p:blipFill>
        <p:spPr bwMode="auto">
          <a:xfrm>
            <a:off x="6300192" y="3717032"/>
            <a:ext cx="894741" cy="8746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Users\Sala Reuniao\Dropbox (Brasscom)\Pública\Secretariado\Fotos Conselho\Laercio Cosentino-Totvs.jpg"/>
          <p:cNvPicPr>
            <a:picLocks noChangeAspect="1" noChangeArrowheads="1"/>
          </p:cNvPicPr>
          <p:nvPr/>
        </p:nvPicPr>
        <p:blipFill rotWithShape="1">
          <a:blip r:embed="rId3" cstate="print"/>
          <a:srcRect l="9243" r="9243" b="44874"/>
          <a:stretch/>
        </p:blipFill>
        <p:spPr bwMode="auto">
          <a:xfrm>
            <a:off x="305532" y="927337"/>
            <a:ext cx="1314140" cy="1341797"/>
          </a:xfrm>
          <a:prstGeom prst="ellipse">
            <a:avLst/>
          </a:prstGeom>
          <a:noFill/>
        </p:spPr>
      </p:pic>
      <p:pic>
        <p:nvPicPr>
          <p:cNvPr id="43" name="Imagem 4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2" t="4945" r="32821" b="40326"/>
          <a:stretch/>
        </p:blipFill>
        <p:spPr>
          <a:xfrm>
            <a:off x="6084168" y="1067655"/>
            <a:ext cx="1177776" cy="1255969"/>
          </a:xfrm>
          <a:prstGeom prst="ellipse">
            <a:avLst/>
          </a:prstGeom>
          <a:noFill/>
        </p:spPr>
      </p:pic>
      <p:pic>
        <p:nvPicPr>
          <p:cNvPr id="44" name="Picture 5" descr="C:\Users\Sala Reuniao\Dropbox (Brasscom)\Pública\Secretariado\Fotos Conselho\Fernando_Martins Intel.JPG"/>
          <p:cNvPicPr>
            <a:picLocks noChangeAspect="1" noChangeArrowheads="1"/>
          </p:cNvPicPr>
          <p:nvPr/>
        </p:nvPicPr>
        <p:blipFill rotWithShape="1">
          <a:blip r:embed="rId5" cstate="print"/>
          <a:srcRect l="14127" t="4289" r="8510" b="44954"/>
          <a:stretch/>
        </p:blipFill>
        <p:spPr bwMode="auto">
          <a:xfrm flipH="1">
            <a:off x="1907704" y="2838086"/>
            <a:ext cx="1037359" cy="1022962"/>
          </a:xfrm>
          <a:prstGeom prst="ellipse">
            <a:avLst/>
          </a:prstGeom>
          <a:noFill/>
        </p:spPr>
      </p:pic>
      <p:pic>
        <p:nvPicPr>
          <p:cNvPr id="45" name="Picture 5" descr="C:\Users\Luely.Barbosa\Dropbox (Brasscom)\Pública\Secretariado\Fotos Conselho\Benjamim - BRQ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8" t="780" r="13912" b="9783"/>
          <a:stretch/>
        </p:blipFill>
        <p:spPr bwMode="auto">
          <a:xfrm>
            <a:off x="395536" y="2852936"/>
            <a:ext cx="998689" cy="102296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" descr="C:\Users\Sala Reuniao\Dropbox (Brasscom)\Pública\Secretariado\Fotos Conselho\Luciano_Corsini_HP(2).jpg"/>
          <p:cNvPicPr>
            <a:picLocks noChangeAspect="1" noChangeArrowheads="1"/>
          </p:cNvPicPr>
          <p:nvPr/>
        </p:nvPicPr>
        <p:blipFill rotWithShape="1">
          <a:blip r:embed="rId7" cstate="print"/>
          <a:srcRect l="9506" t="2383" r="25434" b="46137"/>
          <a:stretch/>
        </p:blipFill>
        <p:spPr bwMode="auto">
          <a:xfrm>
            <a:off x="3347864" y="2852937"/>
            <a:ext cx="993275" cy="1022962"/>
          </a:xfrm>
          <a:prstGeom prst="ellipse">
            <a:avLst/>
          </a:prstGeom>
          <a:noFill/>
        </p:spPr>
      </p:pic>
      <p:pic>
        <p:nvPicPr>
          <p:cNvPr id="47" name="Picture 4" descr="C:\Users\Sala Reuniao\Dropbox (Brasscom)\Pública\Secretariado\Fotos Conselho\Marco_Stefanin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4695439" y="2852936"/>
            <a:ext cx="956681" cy="1022962"/>
          </a:xfrm>
          <a:prstGeom prst="ellipse">
            <a:avLst/>
          </a:prstGeom>
          <a:noFill/>
        </p:spPr>
      </p:pic>
      <p:pic>
        <p:nvPicPr>
          <p:cNvPr id="48" name="Picture 6"/>
          <p:cNvPicPr>
            <a:picLocks noChangeAspect="1" noChangeArrowheads="1"/>
          </p:cNvPicPr>
          <p:nvPr/>
        </p:nvPicPr>
        <p:blipFill rotWithShape="1">
          <a:blip r:embed="rId9" cstate="print"/>
          <a:srcRect l="37907" t="10454" r="37189" b="47219"/>
          <a:stretch/>
        </p:blipFill>
        <p:spPr bwMode="auto">
          <a:xfrm>
            <a:off x="317781" y="5017596"/>
            <a:ext cx="840890" cy="830716"/>
          </a:xfrm>
          <a:prstGeom prst="ellipse">
            <a:avLst/>
          </a:prstGeom>
          <a:noFill/>
        </p:spPr>
      </p:pic>
      <p:pic>
        <p:nvPicPr>
          <p:cNvPr id="49" name="Picture 7"/>
          <p:cNvPicPr>
            <a:picLocks noChangeAspect="1" noChangeArrowheads="1"/>
          </p:cNvPicPr>
          <p:nvPr/>
        </p:nvPicPr>
        <p:blipFill>
          <a:blip r:embed="rId10" cstate="print"/>
          <a:srcRect l="34504" t="20469" r="36164" b="19485"/>
          <a:stretch>
            <a:fillRect/>
          </a:stretch>
        </p:blipFill>
        <p:spPr bwMode="auto">
          <a:xfrm>
            <a:off x="2339753" y="5044228"/>
            <a:ext cx="791241" cy="824412"/>
          </a:xfrm>
          <a:prstGeom prst="ellipse">
            <a:avLst/>
          </a:prstGeom>
          <a:noFill/>
        </p:spPr>
      </p:pic>
      <p:pic>
        <p:nvPicPr>
          <p:cNvPr id="53" name="Picture 4" descr="C:\Users\Luely.Barbosa\Dropbox (Brasscom)\Pública\Secretariado\Fotos Conselho\Luiz Mattar -Tivit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0" t="2741" r="47642" b="52616"/>
          <a:stretch/>
        </p:blipFill>
        <p:spPr bwMode="auto">
          <a:xfrm>
            <a:off x="4451267" y="5051337"/>
            <a:ext cx="748273" cy="76323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/>
          <p:cNvPicPr>
            <a:picLocks noChangeAspect="1" noChangeArrowheads="1"/>
          </p:cNvPicPr>
          <p:nvPr/>
        </p:nvPicPr>
        <p:blipFill rotWithShape="1">
          <a:blip r:embed="rId12" cstate="print"/>
          <a:srcRect l="36251" t="9183" r="35353" b="41095"/>
          <a:stretch/>
        </p:blipFill>
        <p:spPr bwMode="auto">
          <a:xfrm>
            <a:off x="6509191" y="5013176"/>
            <a:ext cx="799113" cy="786589"/>
          </a:xfrm>
          <a:prstGeom prst="ellipse">
            <a:avLst/>
          </a:prstGeom>
          <a:noFill/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1640" y="5028878"/>
            <a:ext cx="805188" cy="845448"/>
          </a:xfrm>
          <a:prstGeom prst="ellipse">
            <a:avLst/>
          </a:prstGeom>
        </p:spPr>
      </p:pic>
      <p:sp>
        <p:nvSpPr>
          <p:cNvPr id="39" name="CaixaDeTexto 38"/>
          <p:cNvSpPr txBox="1"/>
          <p:nvPr/>
        </p:nvSpPr>
        <p:spPr>
          <a:xfrm>
            <a:off x="1301782" y="5900578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456E80"/>
                </a:solidFill>
                <a:latin typeface="Segoe UI Symbol" pitchFamily="34" charset="0"/>
                <a:ea typeface="Segoe UI Symbol" pitchFamily="34" charset="0"/>
              </a:rPr>
              <a:t>Gilmar Batistela </a:t>
            </a:r>
          </a:p>
        </p:txBody>
      </p:sp>
      <p:pic>
        <p:nvPicPr>
          <p:cNvPr id="50" name="Imagem 54" descr="TOTVS_pos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40564" y="1687344"/>
            <a:ext cx="671196" cy="268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37" descr="INTE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 l="6570" t="10000" r="8023" b="10000"/>
          <a:stretch>
            <a:fillRect/>
          </a:stretch>
        </p:blipFill>
        <p:spPr bwMode="auto">
          <a:xfrm>
            <a:off x="1907704" y="4232269"/>
            <a:ext cx="455286" cy="280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45" descr="HP_Blue_RGB_150_L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319914" y="4253202"/>
            <a:ext cx="259311" cy="25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30" descr="Stefanini_RGB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8862" y="4251405"/>
            <a:ext cx="797078" cy="171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Picture 53" descr="Z:\COMUNICAÇÃO ESTRATÉGICA\COMUNICAÇÃO INTERNA\LOGOS\ASSOCIADAS\Resource\LOGO - Closer Faster Better.png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06184" y="6124370"/>
            <a:ext cx="776790" cy="256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Picture 2" descr="C:\Users\Luely.Barbosa\Dropbox (Brasscom)\Comunicação\Comunicação Interna\Logos\Associadas\Algar\Algar Tech\Nova Marca - Cópia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91" y="6316074"/>
            <a:ext cx="510990" cy="20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7" descr="TIVIT_Book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0487" y="6275673"/>
            <a:ext cx="451553" cy="10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33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0731" y="6241000"/>
            <a:ext cx="650810" cy="150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2" descr="C:\Users\Luely.Barbosa\Dropbox (Brasscom)\Comunicação\Comunicação Interna\Logos\Associadas\Capgemini\05947102-photo-capgemini-logo.jpg"/>
          <p:cNvPicPr>
            <a:picLocks noChangeAspect="1" noChangeArrowheads="1"/>
          </p:cNvPicPr>
          <p:nvPr/>
        </p:nvPicPr>
        <p:blipFill rotWithShape="1"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" t="11339" r="7303" b="7326"/>
          <a:stretch/>
        </p:blipFill>
        <p:spPr bwMode="auto">
          <a:xfrm>
            <a:off x="6459779" y="6338265"/>
            <a:ext cx="462949" cy="33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8" descr="IBM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92985" y="6381328"/>
            <a:ext cx="344653" cy="139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Imagem 68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4083" b="13246"/>
          <a:stretch/>
        </p:blipFill>
        <p:spPr>
          <a:xfrm>
            <a:off x="7391563" y="1763781"/>
            <a:ext cx="780837" cy="354804"/>
          </a:xfrm>
          <a:prstGeom prst="rect">
            <a:avLst/>
          </a:prstGeom>
        </p:spPr>
      </p:pic>
      <p:pic>
        <p:nvPicPr>
          <p:cNvPr id="70" name="Imagem 69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4083" b="13246"/>
          <a:stretch/>
        </p:blipFill>
        <p:spPr>
          <a:xfrm>
            <a:off x="7391563" y="3013876"/>
            <a:ext cx="780837" cy="354804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4083" b="13246"/>
          <a:stretch/>
        </p:blipFill>
        <p:spPr>
          <a:xfrm>
            <a:off x="7391563" y="4259171"/>
            <a:ext cx="780837" cy="354804"/>
          </a:xfrm>
          <a:prstGeom prst="rect">
            <a:avLst/>
          </a:prstGeom>
        </p:spPr>
      </p:pic>
      <p:pic>
        <p:nvPicPr>
          <p:cNvPr id="65" name="Picture 2" descr="C:\Users\Luely.Barbosa\Desktop\IMG_0481.jpg"/>
          <p:cNvPicPr>
            <a:picLocks noChangeAspect="1" noChangeArrowheads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2414" r="9376" b="35778"/>
          <a:stretch/>
        </p:blipFill>
        <p:spPr bwMode="auto">
          <a:xfrm>
            <a:off x="6293187" y="2520250"/>
            <a:ext cx="908750" cy="9087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914" y="5028878"/>
            <a:ext cx="792088" cy="792088"/>
          </a:xfrm>
          <a:prstGeom prst="ellipse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" t="7829" r="15424" b="7536"/>
          <a:stretch/>
        </p:blipFill>
        <p:spPr>
          <a:xfrm>
            <a:off x="7625563" y="5051745"/>
            <a:ext cx="824150" cy="824150"/>
          </a:xfrm>
          <a:prstGeom prst="ellipse">
            <a:avLst/>
          </a:prstGeom>
        </p:spPr>
      </p:pic>
      <p:pic>
        <p:nvPicPr>
          <p:cNvPr id="72" name="Imagem 7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662" y="6316074"/>
            <a:ext cx="573499" cy="238594"/>
          </a:xfrm>
          <a:prstGeom prst="rect">
            <a:avLst/>
          </a:prstGeom>
        </p:spPr>
      </p:pic>
      <p:pic>
        <p:nvPicPr>
          <p:cNvPr id="73" name="Imagem 7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68851"/>
            <a:ext cx="323367" cy="213211"/>
          </a:xfrm>
          <a:prstGeom prst="rect">
            <a:avLst/>
          </a:prstGeom>
        </p:spPr>
      </p:pic>
      <p:pic>
        <p:nvPicPr>
          <p:cNvPr id="1026" name="Picture 2" descr="C:\Users\Luely\Dropbox (Brasscom)\Pública\Secretariado\Fotos\Fotos CEOs Associados\Paula Bellizia - Microsoft.jp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4" t="-337" r="2582" b="45074"/>
          <a:stretch/>
        </p:blipFill>
        <p:spPr bwMode="auto">
          <a:xfrm>
            <a:off x="5535583" y="5019337"/>
            <a:ext cx="809138" cy="76668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C:\Users\Luely\Dropbox (Brasscom)\Comunicação\Comunicação Interna\Logos\Associadas\Grupo Contax\Contax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62" y="6176969"/>
            <a:ext cx="572788" cy="17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05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7"/>
          <p:cNvSpPr txBox="1">
            <a:spLocks noChangeArrowheads="1"/>
          </p:cNvSpPr>
          <p:nvPr/>
        </p:nvSpPr>
        <p:spPr bwMode="auto">
          <a:xfrm>
            <a:off x="697918" y="1844824"/>
            <a:ext cx="3658058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2400" b="1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R$ 489,3 Bi</a:t>
            </a:r>
            <a:r>
              <a:rPr lang="pt-BR" sz="24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 </a:t>
            </a:r>
          </a:p>
          <a:p>
            <a:pPr eaLnBrk="1" hangingPunct="1"/>
            <a:r>
              <a:rPr lang="pt-BR" sz="11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TIC e Telecom</a:t>
            </a:r>
            <a:endParaRPr lang="pt-BR" sz="1200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endParaRPr lang="pt-BR" sz="1400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2400" b="1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R$ 255,2 Bi </a:t>
            </a:r>
          </a:p>
          <a:p>
            <a:pPr eaLnBrk="1" hangingPunct="1"/>
            <a:r>
              <a:rPr lang="pt-BR" sz="11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TIC, BPO, Exportação </a:t>
            </a:r>
            <a:r>
              <a:rPr lang="pt-BR" sz="1100" dirty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e</a:t>
            </a:r>
            <a:r>
              <a:rPr lang="pt-BR" sz="11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 </a:t>
            </a:r>
            <a:r>
              <a:rPr lang="pt-BR" sz="1100" i="1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In </a:t>
            </a:r>
            <a:r>
              <a:rPr lang="pt-BR" sz="1100" i="1" dirty="0" err="1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House</a:t>
            </a:r>
            <a:endParaRPr lang="pt-BR" sz="1100" i="1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endParaRPr lang="pt-BR" sz="1400" b="1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2400" b="1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R$ 141,6 Bi</a:t>
            </a:r>
            <a:endParaRPr lang="pt-BR" sz="1100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11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TIC e BPO</a:t>
            </a:r>
            <a:endParaRPr lang="pt-BR" sz="1200" b="1" dirty="0" smtClean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1200" b="1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7º </a:t>
            </a:r>
            <a:r>
              <a:rPr lang="pt-BR" sz="1200" dirty="0" smtClean="0">
                <a:solidFill>
                  <a:srgbClr val="00B050"/>
                </a:solidFill>
                <a:latin typeface="Segoe UI Symbol" pitchFamily="34" charset="0"/>
                <a:ea typeface="Segoe UI Symbol" pitchFamily="34" charset="0"/>
              </a:rPr>
              <a:t>maior do mundo</a:t>
            </a:r>
          </a:p>
          <a:p>
            <a:pPr eaLnBrk="1" hangingPunct="1"/>
            <a:endParaRPr lang="pt-BR" sz="1400" dirty="0">
              <a:solidFill>
                <a:srgbClr val="00B050"/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Setor de Tecnologia de Informação e  Comunicação</a:t>
            </a:r>
            <a:br>
              <a:rPr lang="pt-BR" dirty="0" smtClean="0"/>
            </a:br>
            <a:r>
              <a:rPr lang="pt-BR" dirty="0" smtClean="0"/>
              <a:t>Produção e relevância setorial em 2014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539552" y="1086112"/>
            <a:ext cx="3312368" cy="630149"/>
          </a:xfrm>
          <a:prstGeom prst="round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>
              <a:spcBef>
                <a:spcPct val="0"/>
              </a:spcBef>
            </a:pPr>
            <a:r>
              <a:rPr lang="pt-BR" sz="2000" b="1" cap="small" dirty="0" smtClean="0">
                <a:solidFill>
                  <a:schemeClr val="bg1"/>
                </a:solidFill>
                <a:latin typeface="Segoe UI Symbol" pitchFamily="34" charset="0"/>
                <a:ea typeface="Segoe UI Symbol" pitchFamily="34" charset="0"/>
                <a:cs typeface="+mj-cs"/>
              </a:rPr>
              <a:t>Produção Setorial (R$)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225910" y="6113807"/>
            <a:ext cx="3193962" cy="423331"/>
          </a:xfrm>
          <a:prstGeom prst="roundRect">
            <a:avLst>
              <a:gd name="adj" fmla="val 2381"/>
            </a:avLst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00" i="1" dirty="0" smtClean="0">
                <a:solidFill>
                  <a:srgbClr val="00B05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TIC: Hardware, Software e Serviços </a:t>
            </a:r>
          </a:p>
          <a:p>
            <a:r>
              <a:rPr lang="pt-BR" sz="900" i="1" dirty="0" smtClean="0">
                <a:solidFill>
                  <a:srgbClr val="00B05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Telecom: Voz, Celular e Dados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95878" y="5955181"/>
            <a:ext cx="1786185" cy="173231"/>
          </a:xfrm>
          <a:prstGeom prst="roundRect">
            <a:avLst>
              <a:gd name="adj" fmla="val 2381"/>
            </a:avLst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1000" i="1" dirty="0" smtClean="0">
                <a:solidFill>
                  <a:srgbClr val="00B050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Fonte: Brasscom, IDC 2014</a:t>
            </a:r>
          </a:p>
        </p:txBody>
      </p:sp>
      <p:sp>
        <p:nvSpPr>
          <p:cNvPr id="16" name="CaixaDeTexto 7"/>
          <p:cNvSpPr txBox="1">
            <a:spLocks noChangeArrowheads="1"/>
          </p:cNvSpPr>
          <p:nvPr/>
        </p:nvSpPr>
        <p:spPr bwMode="auto">
          <a:xfrm>
            <a:off x="5450447" y="1844824"/>
            <a:ext cx="3009985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2400" b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US$ 207,8 Bi</a:t>
            </a:r>
            <a:r>
              <a:rPr lang="pt-BR" sz="2400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 </a:t>
            </a:r>
          </a:p>
          <a:p>
            <a:pPr eaLnBrk="1" hangingPunct="1"/>
            <a:r>
              <a:rPr lang="pt-BR" sz="1100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TIC e Telecom</a:t>
            </a:r>
            <a:endParaRPr lang="pt-BR" sz="1200" dirty="0" smtClean="0">
              <a:solidFill>
                <a:srgbClr val="286F82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endParaRPr lang="pt-BR" sz="1400" dirty="0" smtClean="0">
              <a:solidFill>
                <a:srgbClr val="286F82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2400" b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US$ 108,4 Bi </a:t>
            </a:r>
          </a:p>
          <a:p>
            <a:pPr eaLnBrk="1" hangingPunct="1"/>
            <a:r>
              <a:rPr lang="pt-BR" sz="1100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TIC, BPO, Exportação e </a:t>
            </a:r>
            <a:r>
              <a:rPr lang="pt-BR" sz="1100" i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In </a:t>
            </a:r>
            <a:r>
              <a:rPr lang="pt-BR" sz="1100" i="1" dirty="0" err="1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House</a:t>
            </a:r>
            <a:endParaRPr lang="pt-BR" sz="1100" i="1" dirty="0" smtClean="0">
              <a:solidFill>
                <a:srgbClr val="286F82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endParaRPr lang="pt-BR" sz="1200" b="1" dirty="0" smtClean="0">
              <a:solidFill>
                <a:srgbClr val="286F82"/>
              </a:solidFill>
              <a:latin typeface="Segoe UI Symbol" pitchFamily="34" charset="0"/>
              <a:ea typeface="Segoe UI Symbol" pitchFamily="34" charset="0"/>
            </a:endParaRPr>
          </a:p>
          <a:p>
            <a:pPr eaLnBrk="1" hangingPunct="1"/>
            <a:r>
              <a:rPr lang="pt-BR" sz="2400" b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US$   60,1 Bi </a:t>
            </a:r>
          </a:p>
          <a:p>
            <a:pPr eaLnBrk="1" hangingPunct="1"/>
            <a:r>
              <a:rPr lang="pt-BR" sz="1100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TIC e BPO</a:t>
            </a:r>
          </a:p>
          <a:p>
            <a:pPr eaLnBrk="1" hangingPunct="1"/>
            <a:r>
              <a:rPr lang="pt-BR" sz="1200" b="1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7º </a:t>
            </a:r>
            <a:r>
              <a:rPr lang="pt-BR" sz="1200" dirty="0" smtClean="0">
                <a:solidFill>
                  <a:srgbClr val="286F82"/>
                </a:solidFill>
                <a:latin typeface="Segoe UI Symbol" pitchFamily="34" charset="0"/>
                <a:ea typeface="Segoe UI Symbol" pitchFamily="34" charset="0"/>
              </a:rPr>
              <a:t>maior do mundo</a:t>
            </a: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5292080" y="1086112"/>
            <a:ext cx="3312368" cy="630149"/>
          </a:xfrm>
          <a:prstGeom prst="roundRect">
            <a:avLst/>
          </a:prstGeom>
          <a:solidFill>
            <a:srgbClr val="286F8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>
              <a:spcBef>
                <a:spcPct val="0"/>
              </a:spcBef>
            </a:pPr>
            <a:r>
              <a:rPr lang="pt-BR" sz="2000" b="1" cap="small" dirty="0" smtClean="0">
                <a:solidFill>
                  <a:schemeClr val="bg1"/>
                </a:solidFill>
                <a:latin typeface="Segoe UI Symbol" pitchFamily="34" charset="0"/>
                <a:ea typeface="Segoe UI Symbol" pitchFamily="34" charset="0"/>
                <a:cs typeface="+mj-cs"/>
              </a:rPr>
              <a:t>Produção Setorial (US$)</a:t>
            </a:r>
          </a:p>
        </p:txBody>
      </p:sp>
      <p:sp>
        <p:nvSpPr>
          <p:cNvPr id="20" name="CaixaDeTexto 7"/>
          <p:cNvSpPr txBox="1">
            <a:spLocks noChangeArrowheads="1"/>
          </p:cNvSpPr>
          <p:nvPr/>
        </p:nvSpPr>
        <p:spPr bwMode="auto">
          <a:xfrm>
            <a:off x="2627909" y="5037564"/>
            <a:ext cx="2462624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7,7% </a:t>
            </a:r>
            <a:r>
              <a:rPr lang="pt-BR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em R$</a:t>
            </a:r>
          </a:p>
          <a:p>
            <a:pPr eaLnBrk="1" hangingPunct="1"/>
            <a:r>
              <a:rPr lang="pt-BR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Crescimento de TIC</a:t>
            </a:r>
          </a:p>
          <a:p>
            <a:pPr eaLnBrk="1" hangingPunct="1"/>
            <a:endParaRPr lang="pt-BR" sz="1400" dirty="0" smtClean="0">
              <a:solidFill>
                <a:schemeClr val="tx2">
                  <a:lumMod val="60000"/>
                  <a:lumOff val="40000"/>
                </a:schemeClr>
              </a:solidFill>
              <a:latin typeface="Segoe UI Symbol" pitchFamily="34" charset="0"/>
              <a:ea typeface="Segoe UI Symbol" pitchFamily="34" charset="0"/>
            </a:endParaRPr>
          </a:p>
          <a:p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8,9% do PIB</a:t>
            </a:r>
          </a:p>
          <a:p>
            <a:r>
              <a:rPr lang="pt-BR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Participação de TIC </a:t>
            </a:r>
            <a:r>
              <a:rPr lang="pt-BR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e</a:t>
            </a:r>
            <a:r>
              <a:rPr lang="pt-BR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itchFamily="34" charset="0"/>
                <a:ea typeface="Segoe UI Symbol" pitchFamily="34" charset="0"/>
              </a:rPr>
              <a:t> Telecom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2311049" y="4453877"/>
            <a:ext cx="4608512" cy="55458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>
              <a:spcBef>
                <a:spcPct val="0"/>
              </a:spcBef>
            </a:pPr>
            <a:r>
              <a:rPr lang="pt-BR" sz="2000" b="1" cap="small" dirty="0" smtClean="0">
                <a:solidFill>
                  <a:schemeClr val="bg1"/>
                </a:solidFill>
                <a:latin typeface="Segoe UI Symbol" pitchFamily="34" charset="0"/>
                <a:ea typeface="Segoe UI Symbol" pitchFamily="34" charset="0"/>
                <a:cs typeface="+mj-cs"/>
              </a:rPr>
              <a:t>Relevância do Sector</a:t>
            </a:r>
          </a:p>
        </p:txBody>
      </p:sp>
      <p:sp>
        <p:nvSpPr>
          <p:cNvPr id="23" name="CaixaDeTexto 7"/>
          <p:cNvSpPr txBox="1">
            <a:spLocks noChangeArrowheads="1"/>
          </p:cNvSpPr>
          <p:nvPr/>
        </p:nvSpPr>
        <p:spPr bwMode="auto">
          <a:xfrm>
            <a:off x="5061704" y="5020542"/>
            <a:ext cx="24626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1,5 milhão</a:t>
            </a:r>
            <a:endParaRPr lang="pt-BR" sz="2400" dirty="0" smtClean="0">
              <a:solidFill>
                <a:schemeClr val="tx2">
                  <a:lumMod val="60000"/>
                  <a:lumOff val="40000"/>
                </a:schemeClr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  <a:p>
            <a:pPr eaLnBrk="1" hangingPunct="1"/>
            <a:r>
              <a:rPr lang="pt-BR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Empregados em TIC</a:t>
            </a:r>
            <a:r>
              <a:rPr lang="pt-B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endParaRPr lang="pt-BR" sz="1200" b="1" dirty="0">
              <a:solidFill>
                <a:schemeClr val="tx2">
                  <a:lumMod val="60000"/>
                  <a:lumOff val="40000"/>
                </a:schemeClr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79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Setor de TIC em 2014 – Segmentação </a:t>
            </a:r>
            <a:r>
              <a:rPr lang="pt-BR" dirty="0"/>
              <a:t>e</a:t>
            </a:r>
            <a:r>
              <a:rPr lang="pt-BR" dirty="0" smtClean="0"/>
              <a:t> Crescimento</a:t>
            </a:r>
            <a:endParaRPr lang="pt-BR" dirty="0"/>
          </a:p>
        </p:txBody>
      </p:sp>
      <p:pic>
        <p:nvPicPr>
          <p:cNvPr id="14" name="Espaço Reservado para Conteúdo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25" y="983987"/>
            <a:ext cx="8642350" cy="539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9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07396"/>
            <a:ext cx="7920880" cy="432048"/>
          </a:xfrm>
        </p:spPr>
        <p:txBody>
          <a:bodyPr/>
          <a:lstStyle/>
          <a:p>
            <a:r>
              <a:rPr lang="pt-BR" dirty="0"/>
              <a:t>Manutenção da Desoneração x Alíquota CPP=4,5%</a:t>
            </a:r>
          </a:p>
        </p:txBody>
      </p:sp>
      <p:sp>
        <p:nvSpPr>
          <p:cNvPr id="5" name="Retângulo 4"/>
          <p:cNvSpPr/>
          <p:nvPr/>
        </p:nvSpPr>
        <p:spPr>
          <a:xfrm>
            <a:off x="251520" y="498059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solidFill>
                  <a:srgbClr val="26687A"/>
                </a:solidFill>
                <a:latin typeface="Segoe UI Semibold" panose="020B0702040204020203" pitchFamily="34" charset="0"/>
              </a:rPr>
              <a:t>Impacto na Receita </a:t>
            </a:r>
            <a:r>
              <a:rPr lang="pt-BR" sz="1600" b="1" dirty="0">
                <a:solidFill>
                  <a:srgbClr val="26687A"/>
                </a:solidFill>
                <a:latin typeface="Segoe UI Semibold" panose="020B0702040204020203" pitchFamily="34" charset="0"/>
              </a:rPr>
              <a:t>Bruta, Remunerações e </a:t>
            </a:r>
            <a:r>
              <a:rPr lang="pt-BR" sz="1600" b="1" dirty="0" smtClean="0">
                <a:solidFill>
                  <a:srgbClr val="FF0000"/>
                </a:solidFill>
                <a:latin typeface="Segoe UI Semibold" panose="020B0702040204020203" pitchFamily="34" charset="0"/>
              </a:rPr>
              <a:t>no Emprego </a:t>
            </a:r>
            <a:endParaRPr lang="pt-BR" sz="1600" b="1" dirty="0">
              <a:solidFill>
                <a:srgbClr val="26687A"/>
              </a:solidFill>
              <a:latin typeface="Segoe UI Semibold" panose="020B0702040204020203" pitchFamily="34" charset="0"/>
            </a:endParaRP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10" y="989097"/>
            <a:ext cx="9119529" cy="568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1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07396"/>
            <a:ext cx="7920880" cy="432048"/>
          </a:xfrm>
        </p:spPr>
        <p:txBody>
          <a:bodyPr/>
          <a:lstStyle/>
          <a:p>
            <a:r>
              <a:rPr lang="pt-BR" dirty="0" smtClean="0"/>
              <a:t>Manutenção da Desoneração </a:t>
            </a:r>
            <a:r>
              <a:rPr lang="pt-BR" dirty="0"/>
              <a:t>x </a:t>
            </a:r>
            <a:r>
              <a:rPr lang="pt-BR" dirty="0" smtClean="0"/>
              <a:t>Alíquota CPP=4,5%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251520" y="498059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26687A"/>
                </a:solidFill>
                <a:latin typeface="Segoe UI Semibold" panose="020B0702040204020203" pitchFamily="34" charset="0"/>
              </a:rPr>
              <a:t>Impacto, </a:t>
            </a:r>
            <a:r>
              <a:rPr lang="pt-BR" sz="1600" b="1" dirty="0" smtClean="0">
                <a:solidFill>
                  <a:srgbClr val="26687A"/>
                </a:solidFill>
                <a:latin typeface="Segoe UI Semibold" panose="020B0702040204020203" pitchFamily="34" charset="0"/>
              </a:rPr>
              <a:t>recuperação, crescimento </a:t>
            </a:r>
            <a:r>
              <a:rPr lang="pt-BR" sz="1600" b="1" dirty="0">
                <a:solidFill>
                  <a:srgbClr val="26687A"/>
                </a:solidFill>
                <a:latin typeface="Segoe UI Semibold" panose="020B0702040204020203" pitchFamily="34" charset="0"/>
              </a:rPr>
              <a:t>da arrecadação e </a:t>
            </a:r>
            <a:r>
              <a:rPr lang="pt-BR" sz="1600" b="1" dirty="0" smtClean="0">
                <a:solidFill>
                  <a:srgbClr val="FF0000"/>
                </a:solidFill>
                <a:latin typeface="Segoe UI Semibold" panose="020B0702040204020203" pitchFamily="34" charset="0"/>
              </a:rPr>
              <a:t>no emprego </a:t>
            </a:r>
            <a:endParaRPr lang="pt-BR" sz="1600" b="1" dirty="0">
              <a:solidFill>
                <a:srgbClr val="FF0000"/>
              </a:solidFill>
              <a:latin typeface="Segoe UI Semibold" panose="020B0702040204020203" pitchFamily="34" charset="0"/>
            </a:endParaRP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321" y="837823"/>
            <a:ext cx="8893175" cy="5543505"/>
          </a:xfrm>
          <a:prstGeom prst="rect">
            <a:avLst/>
          </a:prstGeom>
        </p:spPr>
      </p:pic>
      <p:sp>
        <p:nvSpPr>
          <p:cNvPr id="8" name="Retângulo de cantos arredondados 7"/>
          <p:cNvSpPr/>
          <p:nvPr/>
        </p:nvSpPr>
        <p:spPr>
          <a:xfrm>
            <a:off x="539552" y="6309320"/>
            <a:ext cx="8353623" cy="516153"/>
          </a:xfrm>
          <a:prstGeom prst="roundRect">
            <a:avLst/>
          </a:prstGeom>
          <a:solidFill>
            <a:srgbClr val="26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A manutenção da </a:t>
            </a:r>
            <a:r>
              <a:rPr lang="pt-BR" sz="1350" b="1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desoneração é vantajosa 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para o Brasil em </a:t>
            </a:r>
            <a:r>
              <a:rPr lang="pt-BR" sz="1350" dirty="0">
                <a:latin typeface="Segoe UI Symbol" panose="020B0502040204020203" pitchFamily="34" charset="0"/>
                <a:ea typeface="Segoe UI Symbol" panose="020B0502040204020203" pitchFamily="34" charset="0"/>
              </a:rPr>
              <a:t>relação ao 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aumento da CPP:</a:t>
            </a:r>
          </a:p>
          <a:p>
            <a:pPr algn="ctr"/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Evita a perda de </a:t>
            </a:r>
            <a:r>
              <a:rPr lang="pt-BR" sz="1350" dirty="0">
                <a:latin typeface="Segoe UI Symbol" panose="020B0502040204020203" pitchFamily="34" charset="0"/>
                <a:ea typeface="Segoe UI Symbol" panose="020B0502040204020203" pitchFamily="34" charset="0"/>
              </a:rPr>
              <a:t>8</a:t>
            </a:r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1 mil empregos, gera 12 mil empregos e supera a arrecadação em R$ 360 milhões.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4283968" y="1772816"/>
            <a:ext cx="2088331" cy="58816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Redução de 3.182 posições </a:t>
            </a:r>
            <a:r>
              <a:rPr lang="pt-BR" sz="1200" i="1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Fonte</a:t>
            </a:r>
            <a:r>
              <a:rPr lang="pt-BR" sz="120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: CAGED 08/2015</a:t>
            </a:r>
          </a:p>
        </p:txBody>
      </p:sp>
    </p:spTree>
    <p:extLst>
      <p:ext uri="{BB962C8B-B14F-4D97-AF65-F5344CB8AC3E}">
        <p14:creationId xmlns:p14="http://schemas.microsoft.com/office/powerpoint/2010/main" val="298257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560840" cy="432048"/>
          </a:xfrm>
        </p:spPr>
        <p:txBody>
          <a:bodyPr/>
          <a:lstStyle/>
          <a:p>
            <a:r>
              <a:rPr lang="pt-BR" dirty="0">
                <a:solidFill>
                  <a:srgbClr val="387484"/>
                </a:solidFill>
              </a:rPr>
              <a:t>Serviços de </a:t>
            </a:r>
            <a:r>
              <a:rPr lang="pt-BR" dirty="0" smtClean="0">
                <a:solidFill>
                  <a:srgbClr val="387484"/>
                </a:solidFill>
              </a:rPr>
              <a:t>TI e </a:t>
            </a:r>
            <a:r>
              <a:rPr lang="pt-BR" dirty="0" smtClean="0"/>
              <a:t>Reoneração Previdenciária</a:t>
            </a:r>
            <a:br>
              <a:rPr lang="pt-BR" dirty="0" smtClean="0"/>
            </a:br>
            <a:r>
              <a:rPr lang="pt-BR" sz="1800" dirty="0" smtClean="0"/>
              <a:t>Relevância da medida e sua natureza estruturante </a:t>
            </a:r>
            <a:endParaRPr lang="pt-BR" sz="1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800708"/>
            <a:ext cx="8640960" cy="4860540"/>
          </a:xfrm>
          <a:ln>
            <a:solidFill>
              <a:schemeClr val="bg1">
                <a:lumMod val="85000"/>
              </a:schemeClr>
            </a:solidFill>
          </a:ln>
        </p:spPr>
        <p:txBody>
          <a:bodyPr anchor="ctr"/>
          <a:lstStyle/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pt-BR" sz="1500" b="1" dirty="0" smtClean="0"/>
              <a:t>Protagonismo do Setor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O setor de serviços de TI e TIC foi instituído como piloto pela Lei 12.546/2011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O setor de TI e TIC é definido pela Lei 11.774/2008, Art.14,  §4º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pt-BR" sz="1500" b="1" dirty="0" smtClean="0"/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pt-BR" sz="1500" b="1" dirty="0" smtClean="0"/>
              <a:t>Necessidade da medida e sua natureza estruturante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A medida endereça vários problemas de fundo: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Falta de competitividade internacional em função do </a:t>
            </a:r>
            <a:r>
              <a:rPr lang="pt-BR" sz="1500" i="1" dirty="0" smtClean="0"/>
              <a:t>overhead </a:t>
            </a:r>
            <a:r>
              <a:rPr lang="pt-BR" sz="1500" dirty="0" smtClean="0"/>
              <a:t>sobre custo laboral.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Profissionais especializados em TI com remuneração cerca de 2,2 vezes a média nacional.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Criatividade nas relações laborais para fazer face ao alto custo laboral.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Adversa situação cambial agravada pelo aumento dos salários em patamares acima da inflação.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A medida potencializa importantes vocações brasileiras: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Atendimento ao cliente, técnico, operacional ou comercial, em vários idiomas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Desenvolvimento de sistemas ou software, </a:t>
            </a:r>
            <a:r>
              <a:rPr lang="pt-BR" sz="1500" dirty="0" err="1" smtClean="0"/>
              <a:t>produtizados</a:t>
            </a:r>
            <a:r>
              <a:rPr lang="pt-BR" sz="1500" dirty="0" smtClean="0"/>
              <a:t> e sob medida.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500" dirty="0" smtClean="0"/>
              <a:t>Serviços de operação, manutenção e suporte de redes e infraestrutura computacional.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pt-BR" sz="1500" dirty="0"/>
              <a:t>Serviços de </a:t>
            </a:r>
            <a:r>
              <a:rPr lang="pt-BR" sz="1500" dirty="0" smtClean="0"/>
              <a:t>customização, </a:t>
            </a:r>
            <a:r>
              <a:rPr lang="pt-BR" sz="1500" dirty="0"/>
              <a:t>manutenção e </a:t>
            </a:r>
            <a:r>
              <a:rPr lang="pt-BR" sz="1500" dirty="0" smtClean="0"/>
              <a:t>suporte de sistemas e software.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395188" y="5733256"/>
            <a:ext cx="8353623" cy="93610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70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A majoração da alíquota da CPP para 4,5% e o fim da obrigatoriedade do recolhimento sobre a receita bruta, </a:t>
            </a:r>
            <a:r>
              <a:rPr lang="pt-BR" sz="1700" b="1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impactarão severamente </a:t>
            </a:r>
            <a:r>
              <a:rPr lang="pt-BR" sz="170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o setor e </a:t>
            </a:r>
            <a:r>
              <a:rPr lang="pt-BR" sz="1700" b="1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impulsionarão a informalidade do trabalho</a:t>
            </a:r>
            <a:r>
              <a:rPr lang="pt-BR" sz="170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91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825" y="873399"/>
            <a:ext cx="8642350" cy="538985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MP 690 – Oneração da Inclusão Digital</a:t>
            </a:r>
            <a:br>
              <a:rPr lang="pt-BR" dirty="0" smtClean="0"/>
            </a:br>
            <a:r>
              <a:rPr lang="pt-BR" dirty="0" smtClean="0"/>
              <a:t>Setor </a:t>
            </a:r>
            <a:r>
              <a:rPr lang="pt-BR" dirty="0"/>
              <a:t>de TIC </a:t>
            </a:r>
            <a:r>
              <a:rPr lang="pt-BR" dirty="0" smtClean="0"/>
              <a:t>– Telefonia e Banda Larga, Fixa e Móvel</a:t>
            </a: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635804" y="6293278"/>
            <a:ext cx="8107143" cy="516153"/>
          </a:xfrm>
          <a:prstGeom prst="roundRect">
            <a:avLst/>
          </a:prstGeom>
          <a:solidFill>
            <a:srgbClr val="266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Continuidade da massificação da banda larga, aumento da banda disponibilizada por acesso e modicidade tarifária são essenciais para o crescimento do setor de TIC como um todo.</a:t>
            </a:r>
          </a:p>
        </p:txBody>
      </p:sp>
    </p:spTree>
    <p:extLst>
      <p:ext uri="{BB962C8B-B14F-4D97-AF65-F5344CB8AC3E}">
        <p14:creationId xmlns:p14="http://schemas.microsoft.com/office/powerpoint/2010/main" val="142135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1_Tema do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6924</TotalTime>
  <Words>750</Words>
  <Application>Microsoft Office PowerPoint</Application>
  <PresentationFormat>Apresentação na tela (4:3)</PresentationFormat>
  <Paragraphs>114</Paragraphs>
  <Slides>16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6" baseType="lpstr">
      <vt:lpstr>Arial</vt:lpstr>
      <vt:lpstr>Calibri</vt:lpstr>
      <vt:lpstr>Segoe UI Semibold</vt:lpstr>
      <vt:lpstr>Segoe UI Symbol</vt:lpstr>
      <vt:lpstr>Tahoma</vt:lpstr>
      <vt:lpstr>Verdana</vt:lpstr>
      <vt:lpstr>Wingdings</vt:lpstr>
      <vt:lpstr>Wingdings 3</vt:lpstr>
      <vt:lpstr>1_Tema do Office</vt:lpstr>
      <vt:lpstr>Personalizar design</vt:lpstr>
      <vt:lpstr>Audiência Pública, Senado Federal  Medida Provisória nº690/2015</vt:lpstr>
      <vt:lpstr>Associados</vt:lpstr>
      <vt:lpstr>Conselho de Administração e Diretoria</vt:lpstr>
      <vt:lpstr>Setor de Tecnologia de Informação e  Comunicação Produção e relevância setorial em 2014 </vt:lpstr>
      <vt:lpstr>Setor de TIC em 2014 – Segmentação e Crescimento</vt:lpstr>
      <vt:lpstr>Manutenção da Desoneração x Alíquota CPP=4,5%</vt:lpstr>
      <vt:lpstr>Manutenção da Desoneração x Alíquota CPP=4,5%</vt:lpstr>
      <vt:lpstr>Serviços de TI e Reoneração Previdenciária Relevância da medida e sua natureza estruturante </vt:lpstr>
      <vt:lpstr>MP 690 – Oneração da Inclusão Digital Setor de TIC – Telefonia e Banda Larga, Fixa e Móvel</vt:lpstr>
      <vt:lpstr>MP 690 – Oneração da Inclusão Digital  Setor de TIC – Hardware Pessoal e Móveis (Q4-2014)</vt:lpstr>
      <vt:lpstr>MP 690 – Oneração da Inclusão Digital  Produção, Vendas e Comercio Exterior de Dispositivos</vt:lpstr>
      <vt:lpstr>MP 690 – Oneração da Inclusão Digital  Acesso a Internet x Banda Larga</vt:lpstr>
      <vt:lpstr>MP 690 – Oneração da Inclusão Digital Estratificação por classe e canal de acesso à Internet</vt:lpstr>
      <vt:lpstr>MP 690 – Oneração da Inclusão Digital Transformação Digital do serviço Bancário</vt:lpstr>
      <vt:lpstr>Unificação do PIS/Cofins – Cenários na Indústria A indústria é levemente onerada com uma alíquota de 12%</vt:lpstr>
      <vt:lpstr>Unificação do PIS/Cofins – Cenários de Impacto em TI Setor de TI pode ser ainda mais severamente onerado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Mariana Oliveira</dc:creator>
  <cp:lastModifiedBy>Tiago Torres de Lima Brum</cp:lastModifiedBy>
  <cp:revision>482</cp:revision>
  <cp:lastPrinted>2013-12-12T20:40:57Z</cp:lastPrinted>
  <dcterms:created xsi:type="dcterms:W3CDTF">2012-03-21T21:35:43Z</dcterms:created>
  <dcterms:modified xsi:type="dcterms:W3CDTF">2015-10-14T20:01:46Z</dcterms:modified>
</cp:coreProperties>
</file>