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</p:sldMasterIdLst>
  <p:notesMasterIdLst>
    <p:notesMasterId r:id="rId19"/>
  </p:notesMasterIdLst>
  <p:handoutMasterIdLst>
    <p:handoutMasterId r:id="rId20"/>
  </p:handoutMasterIdLst>
  <p:sldIdLst>
    <p:sldId id="333" r:id="rId3"/>
    <p:sldId id="385" r:id="rId4"/>
    <p:sldId id="387" r:id="rId5"/>
    <p:sldId id="382" r:id="rId6"/>
    <p:sldId id="384" r:id="rId7"/>
    <p:sldId id="371" r:id="rId8"/>
    <p:sldId id="369" r:id="rId9"/>
    <p:sldId id="376" r:id="rId10"/>
    <p:sldId id="380" r:id="rId11"/>
    <p:sldId id="392" r:id="rId12"/>
    <p:sldId id="393" r:id="rId13"/>
    <p:sldId id="396" r:id="rId14"/>
    <p:sldId id="379" r:id="rId15"/>
    <p:sldId id="378" r:id="rId16"/>
    <p:sldId id="394" r:id="rId17"/>
    <p:sldId id="395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87A"/>
    <a:srgbClr val="286F82"/>
    <a:srgbClr val="00ADD6"/>
    <a:srgbClr val="A6A200"/>
    <a:srgbClr val="0DD1FF"/>
    <a:srgbClr val="47DCFF"/>
    <a:srgbClr val="5BE0FF"/>
    <a:srgbClr val="75E6FF"/>
    <a:srgbClr val="1FD8F1"/>
    <a:srgbClr val="318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2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872B-6E0C-44BC-A65A-C4F607B9A2D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744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7744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553-3645-49BB-B623-829FF33A31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131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205C-CBEC-45C0-AE71-14733A03426C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0C34-F3B0-4B7D-A353-0725C5AB6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1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0C34-F3B0-4B7D-A353-0725C5AB670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7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0C34-F3B0-4B7D-A353-0725C5AB670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sz="18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8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1624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9872" y="816247"/>
            <a:ext cx="5544616" cy="5709097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1520" y="1978297"/>
            <a:ext cx="3008313" cy="454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Título 1"/>
          <p:cNvSpPr txBox="1">
            <a:spLocks/>
          </p:cNvSpPr>
          <p:nvPr userDrawn="1"/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 lv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9pPr>
          </a:lstStyle>
          <a:p>
            <a:pPr lvl="0"/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99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054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23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6517028" cy="475252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887816" y="836712"/>
            <a:ext cx="2076671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251520" y="5661247"/>
            <a:ext cx="6517028" cy="94827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78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488"/>
            <a:ext cx="8712968" cy="432048"/>
          </a:xfrm>
          <a:prstGeom prst="rect">
            <a:avLst/>
          </a:prstGeom>
        </p:spPr>
        <p:txBody>
          <a:bodyPr/>
          <a:lstStyle>
            <a:lvl1pPr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64904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2D7C9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044579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D7C9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911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22894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516917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6738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 marL="342900" indent="-342900">
              <a:buSzPct val="65000"/>
              <a:buFont typeface="Wingdings 3" panose="05040102010807070707" pitchFamily="18" charset="2"/>
              <a:buChar char="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sz="18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35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103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8472" cy="5688632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7856" y="836712"/>
            <a:ext cx="4326632" cy="5688632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9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28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8472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7856" y="836712"/>
            <a:ext cx="4326632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7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712968" cy="1800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4725144"/>
            <a:ext cx="8712968" cy="1800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1520" y="107396"/>
            <a:ext cx="6984776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251520" y="2780928"/>
            <a:ext cx="8712968" cy="1800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1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5256584" cy="475252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652120" y="836712"/>
            <a:ext cx="3312368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251520" y="5661247"/>
            <a:ext cx="5256584" cy="856533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78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488"/>
            <a:ext cx="6950596" cy="432048"/>
          </a:xfrm>
          <a:prstGeom prst="rect">
            <a:avLst/>
          </a:prstGeom>
        </p:spPr>
        <p:txBody>
          <a:bodyPr/>
          <a:lstStyle>
            <a:lvl1pPr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2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635896" y="829148"/>
            <a:ext cx="5256584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829148"/>
            <a:ext cx="3312368" cy="568863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12764" cy="422904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5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712968" cy="403244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7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4941168"/>
            <a:ext cx="8712968" cy="158417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 smtClean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 smtClean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 smtClean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43560" y="116632"/>
            <a:ext cx="6992736" cy="428470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9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51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212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179512" y="6597932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Página </a:t>
            </a:r>
            <a:fld id="{831A5DB2-738D-4865-94AE-63F45C9D0B43}" type="slidenum">
              <a:rPr lang="pt-BR" sz="800" b="1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‹nº›</a:t>
            </a:fld>
            <a:endParaRPr lang="pt-BR" sz="800" b="1" dirty="0">
              <a:solidFill>
                <a:srgbClr val="296E8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276757" y="44624"/>
            <a:ext cx="1831747" cy="8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4" r:id="rId3"/>
    <p:sldLayoutId id="2147483682" r:id="rId4"/>
    <p:sldLayoutId id="2147483675" r:id="rId5"/>
    <p:sldLayoutId id="2147483676" r:id="rId6"/>
    <p:sldLayoutId id="2147483673" r:id="rId7"/>
    <p:sldLayoutId id="2147483661" r:id="rId8"/>
    <p:sldLayoutId id="2147483663" r:id="rId9"/>
    <p:sldLayoutId id="2147483668" r:id="rId10"/>
    <p:sldLayoutId id="2147483669" r:id="rId11"/>
    <p:sldLayoutId id="2147483667" r:id="rId12"/>
    <p:sldLayoutId id="214748368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7584" y="-243408"/>
            <a:ext cx="7315834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jpeg"/><Relationship Id="rId21" Type="http://schemas.openxmlformats.org/officeDocument/2006/relationships/hyperlink" Target="http://br.atos.net/pt-br/home.html" TargetMode="External"/><Relationship Id="rId34" Type="http://schemas.openxmlformats.org/officeDocument/2006/relationships/image" Target="../media/image18.jpeg"/><Relationship Id="rId42" Type="http://schemas.openxmlformats.org/officeDocument/2006/relationships/image" Target="../media/image22.jpeg"/><Relationship Id="rId47" Type="http://schemas.openxmlformats.org/officeDocument/2006/relationships/hyperlink" Target="http://www.linx.com.br/" TargetMode="External"/><Relationship Id="rId50" Type="http://schemas.openxmlformats.org/officeDocument/2006/relationships/image" Target="../media/image26.jpeg"/><Relationship Id="rId55" Type="http://schemas.openxmlformats.org/officeDocument/2006/relationships/hyperlink" Target="http://www.br.promonlogicalis.com/" TargetMode="External"/><Relationship Id="rId63" Type="http://schemas.openxmlformats.org/officeDocument/2006/relationships/hyperlink" Target="http://www.stefanini.com/" TargetMode="External"/><Relationship Id="rId68" Type="http://schemas.openxmlformats.org/officeDocument/2006/relationships/image" Target="../media/image35.jpeg"/><Relationship Id="rId76" Type="http://schemas.openxmlformats.org/officeDocument/2006/relationships/image" Target="../media/image39.png"/><Relationship Id="rId84" Type="http://schemas.openxmlformats.org/officeDocument/2006/relationships/image" Target="../media/image43.jpeg"/><Relationship Id="rId89" Type="http://schemas.openxmlformats.org/officeDocument/2006/relationships/hyperlink" Target="http://www.gft.com/index.html" TargetMode="External"/><Relationship Id="rId97" Type="http://schemas.openxmlformats.org/officeDocument/2006/relationships/image" Target="../media/image52.jpeg"/><Relationship Id="rId7" Type="http://schemas.openxmlformats.org/officeDocument/2006/relationships/hyperlink" Target="https://www.ufpe.br/ufpenova/" TargetMode="External"/><Relationship Id="rId71" Type="http://schemas.openxmlformats.org/officeDocument/2006/relationships/hyperlink" Target="http://www.tivit.com.br/" TargetMode="External"/><Relationship Id="rId9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9" Type="http://schemas.openxmlformats.org/officeDocument/2006/relationships/hyperlink" Target="http://www.dell.com.br/" TargetMode="External"/><Relationship Id="rId11" Type="http://schemas.openxmlformats.org/officeDocument/2006/relationships/hyperlink" Target="http://www.inatel.br/home/" TargetMode="External"/><Relationship Id="rId24" Type="http://schemas.openxmlformats.org/officeDocument/2006/relationships/image" Target="../media/image13.jpeg"/><Relationship Id="rId32" Type="http://schemas.openxmlformats.org/officeDocument/2006/relationships/image" Target="../media/image17.jpeg"/><Relationship Id="rId37" Type="http://schemas.openxmlformats.org/officeDocument/2006/relationships/hyperlink" Target="http://www8.hp.com/br/pt/home.html" TargetMode="External"/><Relationship Id="rId40" Type="http://schemas.openxmlformats.org/officeDocument/2006/relationships/image" Target="../media/image21.jpeg"/><Relationship Id="rId45" Type="http://schemas.openxmlformats.org/officeDocument/2006/relationships/hyperlink" Target="http://www.intel.com.br/content/www/br/pt/homepage.html" TargetMode="External"/><Relationship Id="rId53" Type="http://schemas.openxmlformats.org/officeDocument/2006/relationships/hyperlink" Target="http://www.oracle.com/index.html" TargetMode="External"/><Relationship Id="rId58" Type="http://schemas.openxmlformats.org/officeDocument/2006/relationships/image" Target="../media/image30.png"/><Relationship Id="rId66" Type="http://schemas.openxmlformats.org/officeDocument/2006/relationships/image" Target="../media/image34.jpeg"/><Relationship Id="rId74" Type="http://schemas.openxmlformats.org/officeDocument/2006/relationships/image" Target="../media/image38.png"/><Relationship Id="rId79" Type="http://schemas.openxmlformats.org/officeDocument/2006/relationships/hyperlink" Target="https://www.facebook.com/" TargetMode="External"/><Relationship Id="rId87" Type="http://schemas.openxmlformats.org/officeDocument/2006/relationships/hyperlink" Target="http://www.diebold.com.br/" TargetMode="External"/><Relationship Id="rId5" Type="http://schemas.openxmlformats.org/officeDocument/2006/relationships/hyperlink" Target="http://www.unesp.br/" TargetMode="External"/><Relationship Id="rId61" Type="http://schemas.openxmlformats.org/officeDocument/2006/relationships/hyperlink" Target="http://www.spread.com.br/" TargetMode="External"/><Relationship Id="rId82" Type="http://schemas.openxmlformats.org/officeDocument/2006/relationships/image" Target="../media/image42.jpeg"/><Relationship Id="rId90" Type="http://schemas.openxmlformats.org/officeDocument/2006/relationships/image" Target="../media/image46.jpeg"/><Relationship Id="rId95" Type="http://schemas.openxmlformats.org/officeDocument/2006/relationships/image" Target="../media/image50.jpeg"/><Relationship Id="rId19" Type="http://schemas.openxmlformats.org/officeDocument/2006/relationships/hyperlink" Target="http://b2bmagazine.consumidormoderno.uol.com.br/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Relationship Id="rId27" Type="http://schemas.openxmlformats.org/officeDocument/2006/relationships/hyperlink" Target="http://www.cisco.com/web/BR/index.html" TargetMode="External"/><Relationship Id="rId30" Type="http://schemas.openxmlformats.org/officeDocument/2006/relationships/image" Target="../media/image16.png"/><Relationship Id="rId35" Type="http://schemas.openxmlformats.org/officeDocument/2006/relationships/hyperlink" Target="http://www.google.com/about/" TargetMode="External"/><Relationship Id="rId43" Type="http://schemas.openxmlformats.org/officeDocument/2006/relationships/hyperlink" Target="http://www.infosys.com/" TargetMode="External"/><Relationship Id="rId48" Type="http://schemas.openxmlformats.org/officeDocument/2006/relationships/image" Target="../media/image25.jpeg"/><Relationship Id="rId56" Type="http://schemas.openxmlformats.org/officeDocument/2006/relationships/image" Target="../media/image29.jpeg"/><Relationship Id="rId64" Type="http://schemas.openxmlformats.org/officeDocument/2006/relationships/image" Target="../media/image33.jpeg"/><Relationship Id="rId69" Type="http://schemas.openxmlformats.org/officeDocument/2006/relationships/hyperlink" Target="http://www.techmahindra.com/pages/default.aspx" TargetMode="External"/><Relationship Id="rId77" Type="http://schemas.openxmlformats.org/officeDocument/2006/relationships/hyperlink" Target="http://algartech.com/portugues/inicio/" TargetMode="External"/><Relationship Id="rId100" Type="http://schemas.openxmlformats.org/officeDocument/2006/relationships/image" Target="../media/image55.jpeg"/><Relationship Id="rId8" Type="http://schemas.openxmlformats.org/officeDocument/2006/relationships/image" Target="../media/image5.jpeg"/><Relationship Id="rId51" Type="http://schemas.openxmlformats.org/officeDocument/2006/relationships/hyperlink" Target="http://www.microsoft.com/en-us/" TargetMode="External"/><Relationship Id="rId72" Type="http://schemas.openxmlformats.org/officeDocument/2006/relationships/image" Target="../media/image37.jpeg"/><Relationship Id="rId80" Type="http://schemas.openxmlformats.org/officeDocument/2006/relationships/image" Target="../media/image41.jpeg"/><Relationship Id="rId85" Type="http://schemas.openxmlformats.org/officeDocument/2006/relationships/hyperlink" Target="http://www.brq.com/sobre-a-brq/" TargetMode="External"/><Relationship Id="rId93" Type="http://schemas.openxmlformats.org/officeDocument/2006/relationships/image" Target="../media/image48.jpeg"/><Relationship Id="rId98" Type="http://schemas.openxmlformats.org/officeDocument/2006/relationships/image" Target="../media/image53.jpeg"/><Relationship Id="rId3" Type="http://schemas.openxmlformats.org/officeDocument/2006/relationships/hyperlink" Target="http://www.unicamp.br/unicamp/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://www.cesar.org.br/" TargetMode="External"/><Relationship Id="rId25" Type="http://schemas.openxmlformats.org/officeDocument/2006/relationships/hyperlink" Target="http://www.ciandt.com/br-pt/" TargetMode="External"/><Relationship Id="rId33" Type="http://schemas.openxmlformats.org/officeDocument/2006/relationships/hyperlink" Target="http://www.globalweb.com.br/" TargetMode="External"/><Relationship Id="rId38" Type="http://schemas.openxmlformats.org/officeDocument/2006/relationships/image" Target="../media/image20.png"/><Relationship Id="rId46" Type="http://schemas.openxmlformats.org/officeDocument/2006/relationships/image" Target="../media/image24.jpeg"/><Relationship Id="rId59" Type="http://schemas.openxmlformats.org/officeDocument/2006/relationships/hyperlink" Target="http://go.sap.com/index.html" TargetMode="External"/><Relationship Id="rId67" Type="http://schemas.openxmlformats.org/officeDocument/2006/relationships/hyperlink" Target="http://www.tcs.com/worldwide/br/pt/Pages/default.aspx" TargetMode="External"/><Relationship Id="rId20" Type="http://schemas.openxmlformats.org/officeDocument/2006/relationships/image" Target="../media/image11.gif"/><Relationship Id="rId41" Type="http://schemas.openxmlformats.org/officeDocument/2006/relationships/hyperlink" Target="http://www.ibm.com/br/pt/" TargetMode="External"/><Relationship Id="rId54" Type="http://schemas.openxmlformats.org/officeDocument/2006/relationships/image" Target="../media/image28.jpeg"/><Relationship Id="rId62" Type="http://schemas.openxmlformats.org/officeDocument/2006/relationships/image" Target="../media/image32.jpeg"/><Relationship Id="rId70" Type="http://schemas.openxmlformats.org/officeDocument/2006/relationships/image" Target="../media/image36.png"/><Relationship Id="rId75" Type="http://schemas.openxmlformats.org/officeDocument/2006/relationships/hyperlink" Target="http://www.unisys.com/" TargetMode="External"/><Relationship Id="rId83" Type="http://schemas.openxmlformats.org/officeDocument/2006/relationships/hyperlink" Target="https://www.accenture.com/br-pt/" TargetMode="External"/><Relationship Id="rId88" Type="http://schemas.openxmlformats.org/officeDocument/2006/relationships/image" Target="../media/image45.jpeg"/><Relationship Id="rId91" Type="http://schemas.openxmlformats.org/officeDocument/2006/relationships/hyperlink" Target="http://www.scopus.com.br/" TargetMode="External"/><Relationship Id="rId9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5" Type="http://schemas.openxmlformats.org/officeDocument/2006/relationships/hyperlink" Target="http://www.cdi.org.br/" TargetMode="External"/><Relationship Id="rId23" Type="http://schemas.openxmlformats.org/officeDocument/2006/relationships/hyperlink" Target="https://www.br.capgemini.com/" TargetMode="Externa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hyperlink" Target="http://www.locaweb.com.br/default.html" TargetMode="External"/><Relationship Id="rId57" Type="http://schemas.openxmlformats.org/officeDocument/2006/relationships/hyperlink" Target="http://www.resource.com.br/" TargetMode="External"/><Relationship Id="rId10" Type="http://schemas.openxmlformats.org/officeDocument/2006/relationships/image" Target="../media/image6.jpeg"/><Relationship Id="rId31" Type="http://schemas.openxmlformats.org/officeDocument/2006/relationships/hyperlink" Target="http://brazil.emc.com/index.htm" TargetMode="External"/><Relationship Id="rId44" Type="http://schemas.openxmlformats.org/officeDocument/2006/relationships/image" Target="../media/image23.jpe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hyperlink" Target="http://www.t-systems.com.br/" TargetMode="External"/><Relationship Id="rId73" Type="http://schemas.openxmlformats.org/officeDocument/2006/relationships/hyperlink" Target="http://www.totvs.com/" TargetMode="External"/><Relationship Id="rId78" Type="http://schemas.openxmlformats.org/officeDocument/2006/relationships/image" Target="../media/image40.jpeg"/><Relationship Id="rId81" Type="http://schemas.openxmlformats.org/officeDocument/2006/relationships/hyperlink" Target="http://www.equinix.com/" TargetMode="External"/><Relationship Id="rId86" Type="http://schemas.openxmlformats.org/officeDocument/2006/relationships/image" Target="../media/image44.jpeg"/><Relationship Id="rId94" Type="http://schemas.openxmlformats.org/officeDocument/2006/relationships/image" Target="../media/image49.jpeg"/><Relationship Id="rId99" Type="http://schemas.openxmlformats.org/officeDocument/2006/relationships/image" Target="../media/image54.png"/><Relationship Id="rId4" Type="http://schemas.openxmlformats.org/officeDocument/2006/relationships/image" Target="../media/image3.jpeg"/><Relationship Id="rId9" Type="http://schemas.openxmlformats.org/officeDocument/2006/relationships/hyperlink" Target="http://www.inpe.br/" TargetMode="External"/><Relationship Id="rId13" Type="http://schemas.openxmlformats.org/officeDocument/2006/relationships/hyperlink" Target="http://www.cti.gov.br/" TargetMode="External"/><Relationship Id="rId18" Type="http://schemas.openxmlformats.org/officeDocument/2006/relationships/image" Target="../media/image10.jpeg"/><Relationship Id="rId39" Type="http://schemas.openxmlformats.org/officeDocument/2006/relationships/hyperlink" Target="http://www.hughes.com.b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68.png"/><Relationship Id="rId26" Type="http://schemas.openxmlformats.org/officeDocument/2006/relationships/image" Target="../media/image72.jpeg"/><Relationship Id="rId3" Type="http://schemas.openxmlformats.org/officeDocument/2006/relationships/image" Target="../media/image57.jpeg"/><Relationship Id="rId21" Type="http://schemas.openxmlformats.org/officeDocument/2006/relationships/image" Target="../media/image27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33.jpeg"/><Relationship Id="rId25" Type="http://schemas.openxmlformats.org/officeDocument/2006/relationships/image" Target="../media/image71.jpeg"/><Relationship Id="rId2" Type="http://schemas.openxmlformats.org/officeDocument/2006/relationships/image" Target="../media/image56.jpeg"/><Relationship Id="rId16" Type="http://schemas.openxmlformats.org/officeDocument/2006/relationships/image" Target="../media/image20.png"/><Relationship Id="rId20" Type="http://schemas.openxmlformats.org/officeDocument/2006/relationships/image" Target="../media/image37.jpeg"/><Relationship Id="rId29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24" Type="http://schemas.openxmlformats.org/officeDocument/2006/relationships/image" Target="../media/image70.jpeg"/><Relationship Id="rId5" Type="http://schemas.openxmlformats.org/officeDocument/2006/relationships/image" Target="../media/image59.jpeg"/><Relationship Id="rId15" Type="http://schemas.openxmlformats.org/officeDocument/2006/relationships/image" Target="../media/image24.jpeg"/><Relationship Id="rId23" Type="http://schemas.openxmlformats.org/officeDocument/2006/relationships/image" Target="../media/image22.jpeg"/><Relationship Id="rId28" Type="http://schemas.openxmlformats.org/officeDocument/2006/relationships/image" Target="../media/image74.jpeg"/><Relationship Id="rId10" Type="http://schemas.openxmlformats.org/officeDocument/2006/relationships/image" Target="../media/image64.png"/><Relationship Id="rId19" Type="http://schemas.openxmlformats.org/officeDocument/2006/relationships/image" Target="../media/image69.jpeg"/><Relationship Id="rId31" Type="http://schemas.openxmlformats.org/officeDocument/2006/relationships/image" Target="../media/image77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Relationship Id="rId14" Type="http://schemas.openxmlformats.org/officeDocument/2006/relationships/image" Target="../media/image38.png"/><Relationship Id="rId22" Type="http://schemas.openxmlformats.org/officeDocument/2006/relationships/image" Target="../media/image13.jpeg"/><Relationship Id="rId27" Type="http://schemas.openxmlformats.org/officeDocument/2006/relationships/image" Target="../media/image73.jpg"/><Relationship Id="rId30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64904"/>
            <a:ext cx="6858000" cy="2952328"/>
          </a:xfrm>
        </p:spPr>
        <p:txBody>
          <a:bodyPr/>
          <a:lstStyle/>
          <a:p>
            <a:r>
              <a:rPr lang="pt-BR" sz="3200" dirty="0" smtClean="0"/>
              <a:t>Audiência Pública, Senado Federal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Medida Provisória nº690/2015</a:t>
            </a:r>
            <a:endParaRPr lang="pt-BR" sz="1800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143000" y="5733255"/>
            <a:ext cx="6858000" cy="967085"/>
          </a:xfrm>
        </p:spPr>
        <p:txBody>
          <a:bodyPr/>
          <a:lstStyle/>
          <a:p>
            <a:r>
              <a:rPr lang="pt-BR" dirty="0" smtClean="0"/>
              <a:t>Brasília, 14 de novembro de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7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218432"/>
            <a:ext cx="8642350" cy="537892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MP 690 – Oneração da Inclusão Digital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Setor </a:t>
            </a:r>
            <a:r>
              <a:rPr lang="pt-BR" dirty="0"/>
              <a:t>de TIC </a:t>
            </a:r>
            <a:r>
              <a:rPr lang="pt-BR" dirty="0" smtClean="0"/>
              <a:t>– Hardware Pessoal e Móveis (Q4-2014)</a:t>
            </a:r>
            <a:endParaRPr lang="pt-BR" dirty="0"/>
          </a:p>
        </p:txBody>
      </p:sp>
      <p:sp>
        <p:nvSpPr>
          <p:cNvPr id="8" name="CaixaDeTexto 1"/>
          <p:cNvSpPr txBox="1"/>
          <p:nvPr/>
        </p:nvSpPr>
        <p:spPr>
          <a:xfrm>
            <a:off x="179512" y="800945"/>
            <a:ext cx="994501" cy="251791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(R$ bilhões)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7524328" y="6574786"/>
            <a:ext cx="1541818" cy="238590"/>
          </a:xfrm>
          <a:prstGeom prst="round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Ano: </a:t>
            </a:r>
            <a:r>
              <a:rPr lang="pt-BR" sz="9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2014</a:t>
            </a:r>
          </a:p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Fontes</a:t>
            </a:r>
            <a:r>
              <a:rPr lang="pt-BR" sz="9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:</a:t>
            </a:r>
            <a:r>
              <a:rPr lang="pt-BR" sz="900" b="0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 </a:t>
            </a:r>
            <a:r>
              <a:rPr lang="pt-BR" sz="900" b="0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IDC, Brasscom</a:t>
            </a:r>
            <a:endParaRPr lang="pt-BR" sz="9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88437" y="908720"/>
            <a:ext cx="2582944" cy="4896544"/>
            <a:chOff x="5288437" y="908720"/>
            <a:chExt cx="2582944" cy="489654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5288437" y="944147"/>
              <a:ext cx="2582944" cy="131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6947036" y="908720"/>
              <a:ext cx="8499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>
                  <a:solidFill>
                    <a:srgbClr val="FFC000"/>
                  </a:solidFill>
                </a:rPr>
                <a:t>Projeção (IDC)</a:t>
              </a:r>
              <a:endParaRPr lang="pt-BR" sz="900" dirty="0">
                <a:solidFill>
                  <a:srgbClr val="FFC000"/>
                </a:solidFill>
              </a:endParaRP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5288437" y="923034"/>
              <a:ext cx="3643" cy="4882230"/>
            </a:xfrm>
            <a:prstGeom prst="line">
              <a:avLst/>
            </a:prstGeom>
            <a:ln w="127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44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MP 690 – Oneração da Inclusão Digital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Produção, Vendas e Comercio Exterior de Dispositivos</a:t>
            </a:r>
            <a:endParaRPr lang="pt-BR" dirty="0"/>
          </a:p>
        </p:txBody>
      </p:sp>
      <p:sp>
        <p:nvSpPr>
          <p:cNvPr id="8" name="CaixaDeTexto 1"/>
          <p:cNvSpPr txBox="1"/>
          <p:nvPr/>
        </p:nvSpPr>
        <p:spPr>
          <a:xfrm>
            <a:off x="179512" y="800945"/>
            <a:ext cx="994501" cy="251791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(Milhões</a:t>
            </a: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7524328" y="6574786"/>
            <a:ext cx="1541818" cy="238590"/>
          </a:xfrm>
          <a:prstGeom prst="round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Ano: </a:t>
            </a:r>
            <a:r>
              <a:rPr lang="pt-BR" sz="9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2015</a:t>
            </a:r>
            <a:endParaRPr lang="pt-BR" sz="900" b="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Segoe UI Symbol" panose="020B0502040204020203" pitchFamily="34" charset="0"/>
              <a:cs typeface="+mn-cs"/>
            </a:endParaRPr>
          </a:p>
          <a:p>
            <a:pPr algn="l"/>
            <a:r>
              <a:rPr lang="pt-BR" sz="9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Fontes</a:t>
            </a:r>
            <a:r>
              <a:rPr lang="pt-BR" sz="9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:</a:t>
            </a:r>
            <a:r>
              <a:rPr lang="pt-BR" sz="900" b="0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 </a:t>
            </a:r>
            <a:r>
              <a:rPr lang="pt-BR" sz="900" b="0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Segoe UI Symbol" panose="020B0502040204020203" pitchFamily="34" charset="0"/>
                <a:cs typeface="+mn-cs"/>
              </a:rPr>
              <a:t>IDC, Brasscom</a:t>
            </a:r>
            <a:endParaRPr lang="pt-BR" sz="9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83987"/>
            <a:ext cx="8642350" cy="53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MP 690 – Oneração da Inclusão Digital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Acesso a Internet x Banda Larga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168352"/>
          </a:xfrm>
        </p:spPr>
        <p:txBody>
          <a:bodyPr/>
          <a:lstStyle/>
          <a:p>
            <a:r>
              <a:rPr lang="pt-BR" dirty="0" smtClean="0"/>
              <a:t>Encerrou 2013 com 85,6 </a:t>
            </a:r>
            <a:r>
              <a:rPr lang="pt-BR" dirty="0"/>
              <a:t>milhões de usuários conectados à </a:t>
            </a:r>
            <a:r>
              <a:rPr lang="pt-BR" dirty="0" smtClean="0"/>
              <a:t>Internet representando </a:t>
            </a:r>
            <a:r>
              <a:rPr lang="pt-BR" dirty="0"/>
              <a:t>49,4% da população com idade maior ou igual a 10 </a:t>
            </a:r>
            <a:r>
              <a:rPr lang="pt-BR" dirty="0" smtClean="0"/>
              <a:t>anos </a:t>
            </a:r>
          </a:p>
          <a:p>
            <a:endParaRPr lang="pt-BR" dirty="0"/>
          </a:p>
          <a:p>
            <a:r>
              <a:rPr lang="pt-BR" dirty="0"/>
              <a:t>P</a:t>
            </a:r>
            <a:r>
              <a:rPr lang="pt-BR" dirty="0" smtClean="0"/>
              <a:t>ercentual </a:t>
            </a:r>
            <a:r>
              <a:rPr lang="pt-BR" dirty="0"/>
              <a:t>é superior à média mundial, mas substantivamente inferior à penetração da América do </a:t>
            </a:r>
            <a:r>
              <a:rPr lang="pt-BR" dirty="0" smtClean="0"/>
              <a:t>Norte</a:t>
            </a:r>
            <a:r>
              <a:rPr lang="pt-BR" dirty="0"/>
              <a:t> </a:t>
            </a:r>
            <a:r>
              <a:rPr lang="pt-BR" dirty="0" smtClean="0"/>
              <a:t>(87.7%), </a:t>
            </a:r>
            <a:r>
              <a:rPr lang="pt-BR" dirty="0"/>
              <a:t>Austrália/Oceania </a:t>
            </a:r>
            <a:r>
              <a:rPr lang="pt-BR" dirty="0" smtClean="0"/>
              <a:t>(72,9%) e Europa (70.5%)</a:t>
            </a:r>
          </a:p>
          <a:p>
            <a:endParaRPr lang="pt-BR" dirty="0"/>
          </a:p>
          <a:p>
            <a:r>
              <a:rPr lang="pt-BR" dirty="0"/>
              <a:t>Brasil teria entrado em 2015 com cerca de 85,9 acessos banda larga para cada 100 habitantes, posicionado logo atrás da América do Norte </a:t>
            </a:r>
          </a:p>
        </p:txBody>
      </p:sp>
    </p:spTree>
    <p:extLst>
      <p:ext uri="{BB962C8B-B14F-4D97-AF65-F5344CB8AC3E}">
        <p14:creationId xmlns:p14="http://schemas.microsoft.com/office/powerpoint/2010/main" val="36769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1800" y="1124744"/>
            <a:ext cx="6121375" cy="4844650"/>
          </a:xfrm>
        </p:spPr>
      </p:pic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251520" y="829148"/>
            <a:ext cx="2520280" cy="5473188"/>
          </a:xfrm>
        </p:spPr>
        <p:txBody>
          <a:bodyPr/>
          <a:lstStyle/>
          <a:p>
            <a:endParaRPr lang="pt-BR" sz="1400" dirty="0" smtClean="0"/>
          </a:p>
          <a:p>
            <a:pPr marL="180000" indent="-180000"/>
            <a:r>
              <a:rPr lang="pt-BR" sz="1400" dirty="0" smtClean="0"/>
              <a:t>Encerrou </a:t>
            </a:r>
            <a:r>
              <a:rPr lang="pt-BR" sz="1400" dirty="0"/>
              <a:t>2013 com 85,6 milhões de usuários conectados à Internet representando 49,4% da população com idade maior ou igual a 10 </a:t>
            </a:r>
            <a:r>
              <a:rPr lang="pt-BR" sz="1400" dirty="0" smtClean="0"/>
              <a:t>anos</a:t>
            </a:r>
          </a:p>
          <a:p>
            <a:pPr marL="0" indent="0">
              <a:buNone/>
            </a:pPr>
            <a:r>
              <a:rPr lang="pt-BR" sz="1400" dirty="0" smtClean="0"/>
              <a:t> </a:t>
            </a:r>
            <a:endParaRPr lang="pt-BR" sz="1400" dirty="0"/>
          </a:p>
          <a:p>
            <a:pPr marL="180000" indent="-180000"/>
            <a:r>
              <a:rPr lang="pt-BR" sz="1400" dirty="0"/>
              <a:t>Percentual é superior à média mundial, mas substantivamente inferior à penetração da América do Norte (87.7%), Austrália/Oceania (72,9%) e Europa (70.5</a:t>
            </a:r>
            <a:r>
              <a:rPr lang="pt-BR" sz="1400" dirty="0" smtClean="0"/>
              <a:t>%)</a:t>
            </a:r>
            <a:endParaRPr lang="pt-BR" sz="1400" dirty="0"/>
          </a:p>
          <a:p>
            <a:pPr marL="180000" indent="-180000"/>
            <a:endParaRPr lang="pt-BR" sz="1400" dirty="0" smtClean="0"/>
          </a:p>
          <a:p>
            <a:pPr marL="180000" indent="-180000"/>
            <a:r>
              <a:rPr lang="pt-BR" sz="1400" dirty="0" smtClean="0"/>
              <a:t>Brasil </a:t>
            </a:r>
            <a:r>
              <a:rPr lang="pt-BR" sz="1400" dirty="0"/>
              <a:t>teria entrado em 2015 com cerca de 85,9 acessos banda larga para cada 100 habitantes, posicionado logo atrás da América do Norte </a:t>
            </a:r>
          </a:p>
          <a:p>
            <a:endParaRPr lang="pt-BR" sz="1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MP 690 – Oneração da Inclusão Digital</a:t>
            </a:r>
            <a:br>
              <a:rPr lang="pt-BR" dirty="0" smtClean="0"/>
            </a:br>
            <a:r>
              <a:rPr lang="pt-BR" dirty="0" smtClean="0"/>
              <a:t>Estratificação por classe e canal de acesso à Internet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604040" y="6302336"/>
            <a:ext cx="1289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</a:rPr>
              <a:t>Média 2008-2013</a:t>
            </a:r>
          </a:p>
          <a:p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pt-BR" sz="1100" b="1" dirty="0" err="1" smtClean="0">
                <a:solidFill>
                  <a:schemeClr val="bg1">
                    <a:lumMod val="50000"/>
                  </a:schemeClr>
                </a:solidFill>
              </a:rPr>
              <a:t>NIC.Br</a:t>
            </a:r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</a:rPr>
              <a:t> / CGI</a:t>
            </a:r>
            <a:endParaRPr lang="pt-BR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MP 690 – Oneração da Inclusão Digital</a:t>
            </a:r>
            <a:br>
              <a:rPr lang="pt-BR" dirty="0"/>
            </a:br>
            <a:r>
              <a:rPr lang="pt-BR" dirty="0" smtClean="0"/>
              <a:t>Transformação Digital do serviço Bancário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73522"/>
            <a:ext cx="8575143" cy="50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Unificação do </a:t>
            </a:r>
            <a:r>
              <a:rPr lang="pt-BR" dirty="0" smtClean="0"/>
              <a:t>PIS/Cofins – Cenários na Indústria</a:t>
            </a:r>
            <a:r>
              <a:rPr lang="pt-BR" dirty="0"/>
              <a:t/>
            </a:r>
            <a:br>
              <a:rPr lang="pt-BR" dirty="0"/>
            </a:br>
            <a:r>
              <a:rPr lang="pt-BR" sz="2000" dirty="0" smtClean="0"/>
              <a:t>A indústria é levemente onerada com uma alíquota de 12%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980728"/>
            <a:ext cx="7704856" cy="53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Unificação do </a:t>
            </a:r>
            <a:r>
              <a:rPr lang="pt-BR" dirty="0" smtClean="0"/>
              <a:t>PIS/Cofins – Cenários de Impacto </a:t>
            </a:r>
            <a:r>
              <a:rPr lang="pt-BR" dirty="0"/>
              <a:t>em TI</a:t>
            </a:r>
            <a:br>
              <a:rPr lang="pt-BR" dirty="0"/>
            </a:br>
            <a:r>
              <a:rPr lang="pt-BR" dirty="0"/>
              <a:t>Setor de TI </a:t>
            </a:r>
            <a:r>
              <a:rPr lang="pt-BR" dirty="0" smtClean="0"/>
              <a:t>pode ser ainda mais severamente onerado </a:t>
            </a:r>
            <a:endParaRPr lang="pt-BR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980727"/>
            <a:ext cx="7920880" cy="54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de cantos arredondados 55"/>
          <p:cNvSpPr/>
          <p:nvPr/>
        </p:nvSpPr>
        <p:spPr>
          <a:xfrm>
            <a:off x="304054" y="5517232"/>
            <a:ext cx="8511164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8" name="Picture 3" descr="C:\Users\Luely.Barbosa\Dropbox (Brasscom)\Comunicação\Comunicação Interna\Logos\Associadas\Unicamp\logo-unicam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8" y="6066661"/>
            <a:ext cx="420611" cy="4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Luely.Barbosa\Dropbox (Brasscom)\Comunicação\Comunicação Interna\Logos\Associadas\Unesp\unesp_201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80" y="6086977"/>
            <a:ext cx="961493" cy="3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Luely.Barbosa\Dropbox (Brasscom)\Comunicação\Comunicação Interna\Logos\Associadas\UFPE\UFP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21" y="5958080"/>
            <a:ext cx="386836" cy="4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inpe_201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14" y="6091555"/>
            <a:ext cx="535611" cy="43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 descr="C:\Users\Luely.Barbosa\Dropbox (Brasscom)\Comunicação\Comunicação Interna\Logos\Associadas\Inatel\Logo_Inate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13" y="5720640"/>
            <a:ext cx="719718" cy="2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8" descr="CTI (2)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34" y="5682199"/>
            <a:ext cx="682161" cy="3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7" descr="LOGO_MARCA_CDI fundo transparent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03" y="5667248"/>
            <a:ext cx="523707" cy="3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6" descr="LOGO_CESAR_300DPI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31" y="5674289"/>
            <a:ext cx="682495" cy="4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C:\Users\Luely.Barbosa\Dropbox (Brasscom)\Comunicação\Comunicação Interna\Logos\Associadas\B2B\logob2bblackwhite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4987"/>
            <a:ext cx="735718" cy="4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ATOS - Logo_RGB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7406" y="942315"/>
            <a:ext cx="977011" cy="49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2" descr="C:\Users\Luely.Barbosa\Dropbox (Brasscom)\Comunicação\Comunicação Interna\Logos\Associadas\Capgemini\05947102-photo-capgemini-logo.jpg">
            <a:hlinkClick r:id="rId23"/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1339" r="7303" b="7326"/>
          <a:stretch/>
        </p:blipFill>
        <p:spPr bwMode="auto">
          <a:xfrm>
            <a:off x="6456999" y="908720"/>
            <a:ext cx="781745" cy="5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5" descr="Ci&amp;T atualizado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20104" b="29637"/>
          <a:stretch>
            <a:fillRect/>
          </a:stretch>
        </p:blipFill>
        <p:spPr bwMode="auto">
          <a:xfrm>
            <a:off x="7728711" y="932231"/>
            <a:ext cx="883881" cy="41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0" descr="Cisco_Logo_RGB_Screen_2colo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1" y="1615137"/>
            <a:ext cx="772282" cy="4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2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48" y="1547330"/>
            <a:ext cx="571745" cy="5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9" descr="EMC-no-tag_blue_RGB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1323" y="1676678"/>
            <a:ext cx="857147" cy="2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 descr="C:\Users\Luely.Barbosa\Dropbox (Brasscom)\Comunicação\Comunicação Interna\Logos\Associadas\Globalweb\baixa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34" y="2233976"/>
            <a:ext cx="1281042" cy="4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9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1841" y="2294161"/>
            <a:ext cx="1094495" cy="4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5" descr="HP_Blue_RGB_150_L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8066162" y="2225705"/>
            <a:ext cx="471474" cy="4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7" descr="HUGHES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018" y="3078906"/>
            <a:ext cx="1222972" cy="2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8" descr="IBM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864" y="3085627"/>
            <a:ext cx="697679" cy="2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6" descr="Z:\COMUNICAÇÃO ESTRATÉGICA\COMUNICAÇÃO INTERNA\LOGOS\ASSOCIADAS\Infosys\Infosys-logo.jpg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5337" y="3014222"/>
            <a:ext cx="852769" cy="33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7" descr="INTEL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570" t="10000" r="8023" b="10000"/>
          <a:stretch>
            <a:fillRect/>
          </a:stretch>
        </p:blipFill>
        <p:spPr bwMode="auto">
          <a:xfrm>
            <a:off x="5098773" y="2873464"/>
            <a:ext cx="820411" cy="50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Luely.Barbosa\Dropbox (Brasscom)\Comunicação\Comunicação Interna\Logos\Associadas\Linx\Logo Site - Cópia.jpg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32" y="2852936"/>
            <a:ext cx="576121" cy="4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Luely.Barbosa\Dropbox (Brasscom)\Comunicação\Comunicação Interna\Logos\Associadas\Locaweb\Locaweb_logo.jpg">
            <a:hlinkClick r:id="rId49"/>
          </p:cNvPr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00" y="3085627"/>
            <a:ext cx="1083080" cy="2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3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018" y="3775602"/>
            <a:ext cx="1183290" cy="27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Luely.Barbosa\Dropbox (Brasscom)\Comunicação\Comunicação Interna\Logos\Associadas\Oracle\ORACLE -large.jpg">
            <a:hlinkClick r:id="rId53"/>
          </p:cNvPr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04248"/>
            <a:ext cx="1282586" cy="2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1" descr="PromonLogicalis_Strapline_Preto_Vermelho_vert">
            <a:hlinkClick r:id="rId55"/>
          </p:cNvPr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1380" y="3601147"/>
            <a:ext cx="842507" cy="4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3" descr="Z:\COMUNICAÇÃO ESTRATÉGICA\COMUNICAÇÃO INTERNA\LOGOS\ASSOCIADAS\Resource\LOGO - Closer Faster Better.png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408707" y="3643565"/>
            <a:ext cx="1256965" cy="56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32">
            <a:hlinkClick r:id="rId59"/>
          </p:cNvPr>
          <p:cNvPicPr>
            <a:picLocks noChangeAspect="1" noChangeArrowheads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319" y="3717032"/>
            <a:ext cx="755738" cy="3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2" descr="spread atual">
            <a:hlinkClick r:id="rId61"/>
          </p:cNvPr>
          <p:cNvPicPr>
            <a:picLocks noChangeAspect="1" noChangeArrowheads="1"/>
          </p:cNvPicPr>
          <p:nvPr/>
        </p:nvPicPr>
        <p:blipFill>
          <a:blip r:embed="rId6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7833" y="4293096"/>
            <a:ext cx="1050577" cy="4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30" descr="Stefanini_RGB">
            <a:hlinkClick r:id="rId63"/>
          </p:cNvPr>
          <p:cNvPicPr>
            <a:picLocks noChangeAspect="1" noChangeArrowheads="1"/>
          </p:cNvPicPr>
          <p:nvPr/>
        </p:nvPicPr>
        <p:blipFill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8761" y="4453887"/>
            <a:ext cx="1236614" cy="2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41" descr="t-system jpeg">
            <a:hlinkClick r:id="rId65"/>
          </p:cNvPr>
          <p:cNvPicPr>
            <a:picLocks noChangeAspect="1" noChangeArrowheads="1"/>
          </p:cNvPicPr>
          <p:nvPr/>
        </p:nvPicPr>
        <p:blipFill>
          <a:blip r:embed="rId6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0645" y="4381879"/>
            <a:ext cx="1376684" cy="31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4" descr="C:\Users\Luely.Barbosa\Dropbox (Brasscom)\Comunicação\Comunicação Interna\Logos\Associadas\Tata\tcs_logo.jpg">
            <a:hlinkClick r:id="rId67"/>
          </p:cNvPr>
          <p:cNvPicPr>
            <a:picLocks noChangeAspect="1" noChangeArrowheads="1"/>
          </p:cNvPicPr>
          <p:nvPr/>
        </p:nvPicPr>
        <p:blipFill rotWithShape="1"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t="11333" r="39161" b="37301"/>
          <a:stretch/>
        </p:blipFill>
        <p:spPr bwMode="auto">
          <a:xfrm>
            <a:off x="538445" y="4862430"/>
            <a:ext cx="608904" cy="5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54" descr="C:\Users\Luély Barbosa\Desktop\Logo_True_Colors.png">
            <a:hlinkClick r:id="rId69"/>
          </p:cNvPr>
          <p:cNvPicPr>
            <a:picLocks noChangeAspect="1"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2063202" y="5010437"/>
            <a:ext cx="1072038" cy="2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7" descr="TIVIT_Book">
            <a:hlinkClick r:id="rId71"/>
          </p:cNvPr>
          <p:cNvPicPr>
            <a:picLocks noChangeAspect="1" noChangeArrowheads="1"/>
          </p:cNvPicPr>
          <p:nvPr/>
        </p:nvPicPr>
        <p:blipFill>
          <a:blip r:embed="rId7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0228" y="5013176"/>
            <a:ext cx="872823" cy="20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Imagem 54" descr="TOTVS_pos.png">
            <a:hlinkClick r:id="rId73"/>
          </p:cNvPr>
          <p:cNvPicPr>
            <a:picLocks noChangeAspect="1"/>
          </p:cNvPicPr>
          <p:nvPr/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974292" y="4931309"/>
            <a:ext cx="1154098" cy="4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25" descr="Unisys_Red_Transparent">
            <a:hlinkClick r:id="rId75"/>
          </p:cNvPr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590754" y="5013176"/>
            <a:ext cx="933574" cy="29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uely.Barbosa\Dropbox (Brasscom)\Comunicação\Comunicação Interna\Logos\Associadas\Algar\Algar Tech\Nova Marca - Cópia.jpg">
            <a:hlinkClick r:id="rId77"/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9" y="984753"/>
            <a:ext cx="969629" cy="3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ixaDeTexto 52"/>
          <p:cNvSpPr txBox="1"/>
          <p:nvPr/>
        </p:nvSpPr>
        <p:spPr>
          <a:xfrm>
            <a:off x="7499734" y="6428081"/>
            <a:ext cx="1132856" cy="202236"/>
          </a:xfrm>
          <a:prstGeom prst="rect">
            <a:avLst/>
          </a:prstGeom>
          <a:noFill/>
          <a:ln>
            <a:noFill/>
          </a:ln>
        </p:spPr>
        <p:txBody>
          <a:bodyPr wrap="none" lIns="72000" tIns="46800" rIns="72000" bIns="46800" rtlCol="0" anchor="ctr" anchorCtr="0">
            <a:spAutoFit/>
          </a:bodyPr>
          <a:lstStyle/>
          <a:p>
            <a:r>
              <a:rPr lang="pt-BR" sz="700" dirty="0" smtClean="0">
                <a:solidFill>
                  <a:schemeClr val="bg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Associados Institucionais</a:t>
            </a:r>
          </a:p>
        </p:txBody>
      </p:sp>
      <p:pic>
        <p:nvPicPr>
          <p:cNvPr id="4" name="Picture 2" descr="C:\Users\Luely.Barbosa\Desktop\Facebook-logo-PSD.jpg">
            <a:hlinkClick r:id="rId79"/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41" y="2348880"/>
            <a:ext cx="919540" cy="2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ely.Barbosa\Dropbox (Brasscom)\Comunicação\Comunicação Interna\Logos\Associadas\Equinix\Equinix_JPEG.jpg">
            <a:hlinkClick r:id="rId81"/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" y="2276872"/>
            <a:ext cx="813182" cy="3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432048"/>
          </a:xfrm>
        </p:spPr>
        <p:txBody>
          <a:bodyPr/>
          <a:lstStyle/>
          <a:p>
            <a:pPr algn="l"/>
            <a:r>
              <a:rPr lang="pt-BR" dirty="0" smtClean="0"/>
              <a:t>Associados</a:t>
            </a:r>
            <a:endParaRPr lang="pt-BR" dirty="0"/>
          </a:p>
        </p:txBody>
      </p:sp>
      <p:pic>
        <p:nvPicPr>
          <p:cNvPr id="2" name="Imagem 1">
            <a:hlinkClick r:id="rId83"/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" y="942315"/>
            <a:ext cx="1015989" cy="422683"/>
          </a:xfrm>
          <a:prstGeom prst="rect">
            <a:avLst/>
          </a:prstGeom>
        </p:spPr>
      </p:pic>
      <p:pic>
        <p:nvPicPr>
          <p:cNvPr id="6" name="Imagem 5">
            <a:hlinkClick r:id="rId85"/>
          </p:cNvPr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89" y="996657"/>
            <a:ext cx="661027" cy="435848"/>
          </a:xfrm>
          <a:prstGeom prst="rect">
            <a:avLst/>
          </a:prstGeom>
        </p:spPr>
      </p:pic>
      <p:pic>
        <p:nvPicPr>
          <p:cNvPr id="7" name="Picture 2" descr="C:\Users\Luely\Dropbox (Brasscom)\Comunicação\Comunicação Interna\Logos\Associadas\Dielbod\DIEBOLD_LOGO.jpg">
            <a:hlinkClick r:id="rId87"/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95" y="1709174"/>
            <a:ext cx="1058957" cy="1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ely\Dropbox (Brasscom)\Comunicação\Comunicação Interna\Logos\Associadas\GFT\GFT_Logo_300dpi.jpg">
            <a:hlinkClick r:id="rId89"/>
          </p:cNvPr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22" y="2362194"/>
            <a:ext cx="1112643" cy="2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uely\Dropbox (Brasscom)\Comunicação\Comunicação Interna\Logos\Associadas\Scopus\logo copy.png">
            <a:hlinkClick r:id="rId91"/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2" y="4414012"/>
            <a:ext cx="1005454" cy="25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uely\Dropbox (Brasscom)\Comunicação\Comunicação Interna\Logos\Associadas\Embratel\assinatura_02 (2).jpg"/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8447"/>
            <a:ext cx="1094874" cy="3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uely\Dropbox (Brasscom)\Comunicação\Comunicação Interna\Logos\Associadas\USP\usp_logo.jpg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67" y="6087723"/>
            <a:ext cx="603280" cy="2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uely\Dropbox (Brasscom)\Comunicação\Comunicação Interna\Logos\Associadas\CSEM Brasil\csem1.jpg"/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50" y="5710289"/>
            <a:ext cx="919401" cy="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uely\Dropbox (Brasscom)\Comunicação\Comunicação Interna\Logos\Associadas\IOS\IOS_unifemm.jpg"/>
          <p:cNvPicPr>
            <a:picLocks noChangeAspect="1" noChangeArrowheads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90" y="6067612"/>
            <a:ext cx="810885" cy="4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65" y="4254435"/>
            <a:ext cx="1187941" cy="5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72557"/>
            <a:ext cx="836615" cy="4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Luely\Dropbox (Brasscom)\Comunicação\Comunicação Interna\Logos\Associadas\Take.net\takenet-colorida-hd-v1_0.png"/>
          <p:cNvPicPr>
            <a:picLocks noChangeAspect="1" noChangeArrowheads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38" y="4281739"/>
            <a:ext cx="917387" cy="4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uely\Dropbox (Brasscom)\Comunicação\Comunicação Interna\Logos\Associadas\Grupo Contax\Contax.jpg"/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85" y="1708068"/>
            <a:ext cx="1004836" cy="3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456E80"/>
                </a:solidFill>
              </a:rPr>
              <a:t>Conselho de Administração e Diretoria</a:t>
            </a:r>
            <a:endParaRPr lang="pt-BR" dirty="0">
              <a:solidFill>
                <a:srgbClr val="456E8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76343" y="121664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Presidente do Conselho </a:t>
            </a:r>
            <a:r>
              <a:rPr lang="pt-BR" sz="14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Laércio Cosentino</a:t>
            </a:r>
            <a:endParaRPr lang="pt-BR" sz="14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242088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Vice-Presidentes</a:t>
            </a:r>
            <a:endParaRPr lang="pt-BR" sz="14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46026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Conselheiros</a:t>
            </a:r>
            <a:endParaRPr lang="pt-BR" sz="16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5696" y="399643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Fernando Martins </a:t>
            </a:r>
            <a:endParaRPr lang="pt-BR" sz="12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03848" y="397271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Luciano Corsini</a:t>
            </a:r>
            <a:endParaRPr lang="pt-BR" sz="12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9828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Marco Stefanini</a:t>
            </a:r>
            <a:endParaRPr lang="pt-BR" sz="12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398288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Benjamin Quadros </a:t>
            </a:r>
            <a:endParaRPr lang="pt-BR" sz="12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1520" y="590921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Carlos Zanvettor </a:t>
            </a:r>
            <a:endParaRPr lang="pt-BR" sz="10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596335" y="5949280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Marcelo Lyra Porto</a:t>
            </a:r>
            <a:endParaRPr lang="pt-BR" sz="10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267744" y="590057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José Antônio Fechio 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3347864" y="58993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Leonardo </a:t>
            </a:r>
            <a:r>
              <a:rPr lang="pt-BR" sz="1000" dirty="0" err="1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Framil</a:t>
            </a:r>
            <a:endParaRPr lang="pt-BR" sz="10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4355976" y="596203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Luiz Mattar 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5364087" y="5949280"/>
            <a:ext cx="92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Paula </a:t>
            </a:r>
            <a:r>
              <a:rPr lang="pt-BR" sz="1000" dirty="0" err="1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Bellizia</a:t>
            </a:r>
            <a:endParaRPr lang="pt-BR" sz="10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6372200" y="59503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Paulo Marcelo Lessa Moreira</a:t>
            </a:r>
            <a:endParaRPr lang="pt-BR" sz="10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105" name="Conector reto 104"/>
          <p:cNvCxnSpPr/>
          <p:nvPr/>
        </p:nvCxnSpPr>
        <p:spPr>
          <a:xfrm>
            <a:off x="298458" y="2708920"/>
            <a:ext cx="5497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251520" y="494116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7308304" y="13724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Sergio Paulo Gallindo</a:t>
            </a:r>
          </a:p>
          <a:p>
            <a:r>
              <a:rPr lang="pt-BR" sz="1200" b="1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Presidente Executivo</a:t>
            </a:r>
            <a:endParaRPr lang="pt-BR" sz="1200" dirty="0">
              <a:solidFill>
                <a:srgbClr val="456E8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7338894" y="26792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Mariana Oliveira</a:t>
            </a:r>
          </a:p>
          <a:p>
            <a:r>
              <a:rPr lang="pt-BR" sz="1000" b="1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Diretora Executiva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7308304" y="376866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Sérgio Sgobbi</a:t>
            </a:r>
          </a:p>
          <a:p>
            <a:r>
              <a:rPr lang="pt-BR" sz="1000" b="1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Diretor de Relações Institucionais</a:t>
            </a:r>
          </a:p>
        </p:txBody>
      </p:sp>
      <p:cxnSp>
        <p:nvCxnSpPr>
          <p:cNvPr id="117" name="Conector reto 116"/>
          <p:cNvCxnSpPr/>
          <p:nvPr/>
        </p:nvCxnSpPr>
        <p:spPr>
          <a:xfrm>
            <a:off x="5940152" y="927337"/>
            <a:ext cx="0" cy="3869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Z:\ADM\FOTOS E CURRÍCULOS\FOTOS BRASSCOM\SERGIO SGOBBI\SERGIO SGOBBI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r="9985" b="34535"/>
          <a:stretch/>
        </p:blipFill>
        <p:spPr bwMode="auto">
          <a:xfrm>
            <a:off x="6300192" y="3717032"/>
            <a:ext cx="894741" cy="874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Sala Reuniao\Dropbox (Brasscom)\Pública\Secretariado\Fotos Conselho\Laercio Cosentino-Totvs.jpg"/>
          <p:cNvPicPr>
            <a:picLocks noChangeAspect="1" noChangeArrowheads="1"/>
          </p:cNvPicPr>
          <p:nvPr/>
        </p:nvPicPr>
        <p:blipFill rotWithShape="1">
          <a:blip r:embed="rId3" cstate="print"/>
          <a:srcRect l="9243" r="9243" b="44874"/>
          <a:stretch/>
        </p:blipFill>
        <p:spPr bwMode="auto">
          <a:xfrm>
            <a:off x="305532" y="927337"/>
            <a:ext cx="1314140" cy="1341797"/>
          </a:xfrm>
          <a:prstGeom prst="ellipse">
            <a:avLst/>
          </a:prstGeom>
          <a:noFill/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t="4945" r="32821" b="40326"/>
          <a:stretch/>
        </p:blipFill>
        <p:spPr>
          <a:xfrm>
            <a:off x="6084168" y="1067655"/>
            <a:ext cx="1177776" cy="1255969"/>
          </a:xfrm>
          <a:prstGeom prst="ellipse">
            <a:avLst/>
          </a:prstGeom>
          <a:noFill/>
        </p:spPr>
      </p:pic>
      <p:pic>
        <p:nvPicPr>
          <p:cNvPr id="44" name="Picture 5" descr="C:\Users\Sala Reuniao\Dropbox (Brasscom)\Pública\Secretariado\Fotos Conselho\Fernando_Martins Intel.JPG"/>
          <p:cNvPicPr>
            <a:picLocks noChangeAspect="1" noChangeArrowheads="1"/>
          </p:cNvPicPr>
          <p:nvPr/>
        </p:nvPicPr>
        <p:blipFill rotWithShape="1">
          <a:blip r:embed="rId5" cstate="print"/>
          <a:srcRect l="14127" t="4289" r="8510" b="44954"/>
          <a:stretch/>
        </p:blipFill>
        <p:spPr bwMode="auto">
          <a:xfrm flipH="1">
            <a:off x="1907704" y="2838086"/>
            <a:ext cx="1037359" cy="1022962"/>
          </a:xfrm>
          <a:prstGeom prst="ellipse">
            <a:avLst/>
          </a:prstGeom>
          <a:noFill/>
        </p:spPr>
      </p:pic>
      <p:pic>
        <p:nvPicPr>
          <p:cNvPr id="45" name="Picture 5" descr="C:\Users\Luely.Barbosa\Dropbox (Brasscom)\Pública\Secretariado\Fotos Conselho\Benjamim - BR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780" r="13912" b="9783"/>
          <a:stretch/>
        </p:blipFill>
        <p:spPr bwMode="auto">
          <a:xfrm>
            <a:off x="395536" y="2852936"/>
            <a:ext cx="998689" cy="10229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Sala Reuniao\Dropbox (Brasscom)\Pública\Secretariado\Fotos Conselho\Luciano_Corsini_HP(2).jpg"/>
          <p:cNvPicPr>
            <a:picLocks noChangeAspect="1" noChangeArrowheads="1"/>
          </p:cNvPicPr>
          <p:nvPr/>
        </p:nvPicPr>
        <p:blipFill rotWithShape="1">
          <a:blip r:embed="rId7" cstate="print"/>
          <a:srcRect l="9506" t="2383" r="25434" b="46137"/>
          <a:stretch/>
        </p:blipFill>
        <p:spPr bwMode="auto">
          <a:xfrm>
            <a:off x="3347864" y="2852937"/>
            <a:ext cx="993275" cy="1022962"/>
          </a:xfrm>
          <a:prstGeom prst="ellipse">
            <a:avLst/>
          </a:prstGeom>
          <a:noFill/>
        </p:spPr>
      </p:pic>
      <p:pic>
        <p:nvPicPr>
          <p:cNvPr id="47" name="Picture 4" descr="C:\Users\Sala Reuniao\Dropbox (Brasscom)\Pública\Secretariado\Fotos Conselho\Marco_Stefanin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695439" y="2852936"/>
            <a:ext cx="956681" cy="1022962"/>
          </a:xfrm>
          <a:prstGeom prst="ellipse">
            <a:avLst/>
          </a:prstGeom>
          <a:noFill/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 rotWithShape="1">
          <a:blip r:embed="rId9" cstate="print"/>
          <a:srcRect l="37907" t="10454" r="37189" b="47219"/>
          <a:stretch/>
        </p:blipFill>
        <p:spPr bwMode="auto">
          <a:xfrm>
            <a:off x="317781" y="5017596"/>
            <a:ext cx="840890" cy="830716"/>
          </a:xfrm>
          <a:prstGeom prst="ellipse">
            <a:avLst/>
          </a:prstGeom>
          <a:noFill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0" cstate="print"/>
          <a:srcRect l="34504" t="20469" r="36164" b="19485"/>
          <a:stretch>
            <a:fillRect/>
          </a:stretch>
        </p:blipFill>
        <p:spPr bwMode="auto">
          <a:xfrm>
            <a:off x="2339753" y="5044228"/>
            <a:ext cx="791241" cy="824412"/>
          </a:xfrm>
          <a:prstGeom prst="ellipse">
            <a:avLst/>
          </a:prstGeom>
          <a:noFill/>
        </p:spPr>
      </p:pic>
      <p:pic>
        <p:nvPicPr>
          <p:cNvPr id="53" name="Picture 4" descr="C:\Users\Luely.Barbosa\Dropbox (Brasscom)\Pública\Secretariado\Fotos Conselho\Luiz Mattar -Tivit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2741" r="47642" b="52616"/>
          <a:stretch/>
        </p:blipFill>
        <p:spPr bwMode="auto">
          <a:xfrm>
            <a:off x="4451267" y="5051337"/>
            <a:ext cx="748273" cy="7632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 rotWithShape="1">
          <a:blip r:embed="rId12" cstate="print"/>
          <a:srcRect l="36251" t="9183" r="35353" b="41095"/>
          <a:stretch/>
        </p:blipFill>
        <p:spPr bwMode="auto">
          <a:xfrm>
            <a:off x="6509191" y="5013176"/>
            <a:ext cx="799113" cy="786589"/>
          </a:xfrm>
          <a:prstGeom prst="ellipse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5028878"/>
            <a:ext cx="805188" cy="845448"/>
          </a:xfrm>
          <a:prstGeom prst="ellipse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1301782" y="590057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456E80"/>
                </a:solidFill>
                <a:latin typeface="Segoe UI Symbol" pitchFamily="34" charset="0"/>
                <a:ea typeface="Segoe UI Symbol" pitchFamily="34" charset="0"/>
              </a:rPr>
              <a:t>Gilmar Batistela </a:t>
            </a:r>
          </a:p>
        </p:txBody>
      </p:sp>
      <p:pic>
        <p:nvPicPr>
          <p:cNvPr id="50" name="Imagem 54" descr="TOTVS_pos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40564" y="1687344"/>
            <a:ext cx="671196" cy="26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7" descr="INTE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570" t="10000" r="8023" b="10000"/>
          <a:stretch>
            <a:fillRect/>
          </a:stretch>
        </p:blipFill>
        <p:spPr bwMode="auto">
          <a:xfrm>
            <a:off x="1907704" y="4232269"/>
            <a:ext cx="455286" cy="28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5" descr="HP_Blue_RGB_150_L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19914" y="4253202"/>
            <a:ext cx="259311" cy="2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0" descr="Stefanini_RGB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8862" y="4251405"/>
            <a:ext cx="797078" cy="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3" descr="Z:\COMUNICAÇÃO ESTRATÉGICA\COMUNICAÇÃO INTERNA\LOGOS\ASSOCIADAS\Resource\LOGO - Closer Faster Better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6184" y="6124370"/>
            <a:ext cx="776790" cy="25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 descr="C:\Users\Luely.Barbosa\Dropbox (Brasscom)\Comunicação\Comunicação Interna\Logos\Associadas\Algar\Algar Tech\Nova Marca - Cópi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91" y="6316074"/>
            <a:ext cx="510990" cy="20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" descr="TIVIT_Book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0487" y="6275673"/>
            <a:ext cx="451553" cy="1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731" y="6241000"/>
            <a:ext cx="650810" cy="15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 descr="C:\Users\Luely.Barbosa\Dropbox (Brasscom)\Comunicação\Comunicação Interna\Logos\Associadas\Capgemini\05947102-photo-capgemini-logo.jpg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1339" r="7303" b="7326"/>
          <a:stretch/>
        </p:blipFill>
        <p:spPr bwMode="auto">
          <a:xfrm>
            <a:off x="6459779" y="6338265"/>
            <a:ext cx="462949" cy="3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8" descr="IBM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2985" y="6381328"/>
            <a:ext cx="344653" cy="13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m 6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391563" y="1763781"/>
            <a:ext cx="780837" cy="354804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391563" y="3013876"/>
            <a:ext cx="780837" cy="354804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083" b="13246"/>
          <a:stretch/>
        </p:blipFill>
        <p:spPr>
          <a:xfrm>
            <a:off x="7391563" y="4259171"/>
            <a:ext cx="780837" cy="354804"/>
          </a:xfrm>
          <a:prstGeom prst="rect">
            <a:avLst/>
          </a:prstGeom>
        </p:spPr>
      </p:pic>
      <p:pic>
        <p:nvPicPr>
          <p:cNvPr id="65" name="Picture 2" descr="C:\Users\Luely.Barbosa\Desktop\IMG_0481.jp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414" r="9376" b="35778"/>
          <a:stretch/>
        </p:blipFill>
        <p:spPr bwMode="auto">
          <a:xfrm>
            <a:off x="6293187" y="2520250"/>
            <a:ext cx="908750" cy="908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14" y="5028878"/>
            <a:ext cx="792088" cy="792088"/>
          </a:xfrm>
          <a:prstGeom prst="ellipse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7829" r="15424" b="7536"/>
          <a:stretch/>
        </p:blipFill>
        <p:spPr>
          <a:xfrm>
            <a:off x="7625563" y="5051745"/>
            <a:ext cx="824150" cy="824150"/>
          </a:xfrm>
          <a:prstGeom prst="ellipse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62" y="6316074"/>
            <a:ext cx="573499" cy="238594"/>
          </a:xfrm>
          <a:prstGeom prst="rect">
            <a:avLst/>
          </a:prstGeom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68851"/>
            <a:ext cx="323367" cy="213211"/>
          </a:xfrm>
          <a:prstGeom prst="rect">
            <a:avLst/>
          </a:prstGeom>
        </p:spPr>
      </p:pic>
      <p:pic>
        <p:nvPicPr>
          <p:cNvPr id="1026" name="Picture 2" descr="C:\Users\Luely\Dropbox (Brasscom)\Pública\Secretariado\Fotos\Fotos CEOs Associados\Paula Bellizia - Microsoft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4" t="-337" r="2582" b="45074"/>
          <a:stretch/>
        </p:blipFill>
        <p:spPr bwMode="auto">
          <a:xfrm>
            <a:off x="5535583" y="5019337"/>
            <a:ext cx="809138" cy="7666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Luely\Dropbox (Brasscom)\Comunicação\Comunicação Interna\Logos\Associadas\Grupo Contax\Contax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2" y="6176969"/>
            <a:ext cx="572788" cy="17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697918" y="1844824"/>
            <a:ext cx="3658058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R$ 489,3 Bi</a:t>
            </a:r>
            <a:r>
              <a:rPr lang="pt-BR" sz="24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 </a:t>
            </a:r>
          </a:p>
          <a:p>
            <a:pPr eaLnBrk="1" hangingPunct="1"/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TIC e Telecom</a:t>
            </a:r>
            <a:endParaRPr lang="pt-BR" sz="1200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400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R$ 255,2 Bi </a:t>
            </a:r>
          </a:p>
          <a:p>
            <a:pPr eaLnBrk="1" hangingPunct="1"/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TIC, BPO, Exportação </a:t>
            </a:r>
            <a:r>
              <a:rPr lang="pt-BR" sz="1100" dirty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e</a:t>
            </a:r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 </a:t>
            </a:r>
            <a:r>
              <a:rPr lang="pt-BR" sz="1100" i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In </a:t>
            </a:r>
            <a:r>
              <a:rPr lang="pt-BR" sz="1100" i="1" dirty="0" err="1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House</a:t>
            </a:r>
            <a:endParaRPr lang="pt-BR" sz="1100" i="1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400" b="1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R$ 141,6 Bi</a:t>
            </a:r>
            <a:endParaRPr lang="pt-BR" sz="1100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11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TIC e BPO</a:t>
            </a:r>
            <a:endParaRPr lang="pt-BR" sz="1200" b="1" dirty="0" smtClean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1200" b="1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7º </a:t>
            </a:r>
            <a:r>
              <a:rPr lang="pt-BR" sz="1200" dirty="0" smtClean="0">
                <a:solidFill>
                  <a:srgbClr val="00B050"/>
                </a:solidFill>
                <a:latin typeface="Segoe UI Symbol" pitchFamily="34" charset="0"/>
                <a:ea typeface="Segoe UI Symbol" pitchFamily="34" charset="0"/>
              </a:rPr>
              <a:t>maior do mundo</a:t>
            </a:r>
          </a:p>
          <a:p>
            <a:pPr eaLnBrk="1" hangingPunct="1"/>
            <a:endParaRPr lang="pt-BR" sz="1400" dirty="0">
              <a:solidFill>
                <a:srgbClr val="00B050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Setor de Tecnologia de Informação e  Comunicação</a:t>
            </a:r>
            <a:br>
              <a:rPr lang="pt-BR" dirty="0" smtClean="0"/>
            </a:br>
            <a:r>
              <a:rPr lang="pt-BR" dirty="0" smtClean="0"/>
              <a:t>Produção e relevância setorial em 2014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39552" y="1086112"/>
            <a:ext cx="3312368" cy="630149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pt-BR" sz="2000" b="1" cap="small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Produção Setorial (R$)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5910" y="6113807"/>
            <a:ext cx="3193962" cy="423331"/>
          </a:xfrm>
          <a:prstGeom prst="roundRect">
            <a:avLst>
              <a:gd name="adj" fmla="val 2381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i="1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TIC: Hardware, Software e Serviços </a:t>
            </a:r>
          </a:p>
          <a:p>
            <a:r>
              <a:rPr lang="pt-BR" sz="900" i="1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Telecom: Voz, Celular e Dados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95878" y="5955181"/>
            <a:ext cx="1786185" cy="173231"/>
          </a:xfrm>
          <a:prstGeom prst="roundRect">
            <a:avLst>
              <a:gd name="adj" fmla="val 2381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i="1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Fonte: Brasscom, IDC 2014</a:t>
            </a: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5450447" y="1844824"/>
            <a:ext cx="300998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US$ 207,8 Bi</a:t>
            </a:r>
            <a:r>
              <a:rPr lang="pt-BR" sz="24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 </a:t>
            </a:r>
          </a:p>
          <a:p>
            <a:pPr eaLnBrk="1" hangingPunct="1"/>
            <a:r>
              <a:rPr lang="pt-BR" sz="11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TIC e Telecom</a:t>
            </a:r>
            <a:endParaRPr lang="pt-BR" sz="1200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400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US$ 108,4 Bi </a:t>
            </a:r>
          </a:p>
          <a:p>
            <a:pPr eaLnBrk="1" hangingPunct="1"/>
            <a:r>
              <a:rPr lang="pt-BR" sz="11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TIC, BPO, Exportação e </a:t>
            </a:r>
            <a:r>
              <a:rPr lang="pt-BR" sz="1100" i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In </a:t>
            </a:r>
            <a:r>
              <a:rPr lang="pt-BR" sz="1100" i="1" dirty="0" err="1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House</a:t>
            </a:r>
            <a:endParaRPr lang="pt-BR" sz="1100" i="1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endParaRPr lang="pt-BR" sz="1200" b="1" dirty="0" smtClean="0">
              <a:solidFill>
                <a:srgbClr val="286F82"/>
              </a:solidFill>
              <a:latin typeface="Segoe UI Symbol" pitchFamily="34" charset="0"/>
              <a:ea typeface="Segoe UI Symbol" pitchFamily="34" charset="0"/>
            </a:endParaRPr>
          </a:p>
          <a:p>
            <a:pPr eaLnBrk="1" hangingPunct="1"/>
            <a:r>
              <a:rPr lang="pt-BR" sz="24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US$   60,1 Bi </a:t>
            </a:r>
          </a:p>
          <a:p>
            <a:pPr eaLnBrk="1" hangingPunct="1"/>
            <a:r>
              <a:rPr lang="pt-BR" sz="11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TIC e BPO</a:t>
            </a:r>
          </a:p>
          <a:p>
            <a:pPr eaLnBrk="1" hangingPunct="1"/>
            <a:r>
              <a:rPr lang="pt-BR" sz="1200" b="1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7º </a:t>
            </a:r>
            <a:r>
              <a:rPr lang="pt-BR" sz="1200" dirty="0" smtClean="0">
                <a:solidFill>
                  <a:srgbClr val="286F82"/>
                </a:solidFill>
                <a:latin typeface="Segoe UI Symbol" pitchFamily="34" charset="0"/>
                <a:ea typeface="Segoe UI Symbol" pitchFamily="34" charset="0"/>
              </a:rPr>
              <a:t>maior do mundo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292080" y="1086112"/>
            <a:ext cx="3312368" cy="630149"/>
          </a:xfrm>
          <a:prstGeom prst="roundRect">
            <a:avLst/>
          </a:prstGeom>
          <a:solidFill>
            <a:srgbClr val="286F8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pt-BR" sz="2000" b="1" cap="small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Produção Setorial (US$)</a:t>
            </a:r>
          </a:p>
        </p:txBody>
      </p:sp>
      <p:sp>
        <p:nvSpPr>
          <p:cNvPr id="20" name="CaixaDeTexto 7"/>
          <p:cNvSpPr txBox="1">
            <a:spLocks noChangeArrowheads="1"/>
          </p:cNvSpPr>
          <p:nvPr/>
        </p:nvSpPr>
        <p:spPr bwMode="auto">
          <a:xfrm>
            <a:off x="2627909" y="5037564"/>
            <a:ext cx="246262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7,7% 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em R$</a:t>
            </a:r>
          </a:p>
          <a:p>
            <a:pPr eaLnBrk="1" hangingPunct="1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Crescimento de TIC</a:t>
            </a:r>
          </a:p>
          <a:p>
            <a:pPr eaLnBrk="1" hangingPunct="1"/>
            <a:endParaRPr lang="pt-B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8,9% do PIB</a:t>
            </a:r>
          </a:p>
          <a:p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Participação de TIC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e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itchFamily="34" charset="0"/>
                <a:ea typeface="Segoe UI Symbol" pitchFamily="34" charset="0"/>
              </a:rPr>
              <a:t> Telecom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311049" y="4453877"/>
            <a:ext cx="4608512" cy="5545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pt-BR" sz="2000" b="1" cap="small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Relevância do Sector</a:t>
            </a:r>
          </a:p>
        </p:txBody>
      </p:sp>
      <p:sp>
        <p:nvSpPr>
          <p:cNvPr id="23" name="CaixaDeTexto 7"/>
          <p:cNvSpPr txBox="1">
            <a:spLocks noChangeArrowheads="1"/>
          </p:cNvSpPr>
          <p:nvPr/>
        </p:nvSpPr>
        <p:spPr bwMode="auto">
          <a:xfrm>
            <a:off x="5061704" y="5020542"/>
            <a:ext cx="2462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1,5 milhão</a:t>
            </a:r>
            <a:endParaRPr lang="pt-B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eaLnBrk="1" hangingPunct="1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Empregados em TIC</a:t>
            </a:r>
            <a:r>
              <a:rPr lang="pt-B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Setor de TIC em 2014 – Segmentação </a:t>
            </a:r>
            <a:r>
              <a:rPr lang="pt-BR" dirty="0"/>
              <a:t>e</a:t>
            </a:r>
            <a:r>
              <a:rPr lang="pt-BR" dirty="0" smtClean="0"/>
              <a:t> Crescimento</a:t>
            </a:r>
            <a:endParaRPr lang="pt-BR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983987"/>
            <a:ext cx="8642350" cy="53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396"/>
            <a:ext cx="7920880" cy="432048"/>
          </a:xfrm>
        </p:spPr>
        <p:txBody>
          <a:bodyPr/>
          <a:lstStyle/>
          <a:p>
            <a:r>
              <a:rPr lang="pt-BR" dirty="0"/>
              <a:t>Manutenção da Desoneração x Alíquota CPP=4,5%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498059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Impacto na Receita </a:t>
            </a:r>
            <a:r>
              <a:rPr lang="pt-BR" sz="1600" b="1" dirty="0">
                <a:solidFill>
                  <a:srgbClr val="26687A"/>
                </a:solidFill>
                <a:latin typeface="Segoe UI Semibold" panose="020B0702040204020203" pitchFamily="34" charset="0"/>
              </a:rPr>
              <a:t>Bruta, Remunerações e </a:t>
            </a:r>
            <a:r>
              <a:rPr lang="pt-BR" sz="16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no Emprego </a:t>
            </a:r>
            <a:endParaRPr lang="pt-BR" sz="1600" b="1" dirty="0">
              <a:solidFill>
                <a:srgbClr val="26687A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0" y="989097"/>
            <a:ext cx="9119529" cy="56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396"/>
            <a:ext cx="7920880" cy="432048"/>
          </a:xfrm>
        </p:spPr>
        <p:txBody>
          <a:bodyPr/>
          <a:lstStyle/>
          <a:p>
            <a:r>
              <a:rPr lang="pt-BR" dirty="0" smtClean="0"/>
              <a:t>Manutenção da Desoneração </a:t>
            </a:r>
            <a:r>
              <a:rPr lang="pt-BR" dirty="0"/>
              <a:t>x </a:t>
            </a:r>
            <a:r>
              <a:rPr lang="pt-BR" dirty="0" smtClean="0"/>
              <a:t>Alíquota CPP=4,5%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498059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6687A"/>
                </a:solidFill>
                <a:latin typeface="Segoe UI Semibold" panose="020B0702040204020203" pitchFamily="34" charset="0"/>
              </a:rPr>
              <a:t>Impacto, </a:t>
            </a:r>
            <a:r>
              <a:rPr lang="pt-BR" sz="1600" b="1" dirty="0" smtClean="0">
                <a:solidFill>
                  <a:srgbClr val="26687A"/>
                </a:solidFill>
                <a:latin typeface="Segoe UI Semibold" panose="020B0702040204020203" pitchFamily="34" charset="0"/>
              </a:rPr>
              <a:t>recuperação, crescimento </a:t>
            </a:r>
            <a:r>
              <a:rPr lang="pt-BR" sz="1600" b="1" dirty="0">
                <a:solidFill>
                  <a:srgbClr val="26687A"/>
                </a:solidFill>
                <a:latin typeface="Segoe UI Semibold" panose="020B0702040204020203" pitchFamily="34" charset="0"/>
              </a:rPr>
              <a:t>da arrecadação e </a:t>
            </a:r>
            <a:r>
              <a:rPr lang="pt-BR" sz="16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no emprego </a:t>
            </a:r>
            <a:endParaRPr lang="pt-BR" sz="16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21" y="837823"/>
            <a:ext cx="8893175" cy="5543505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539552" y="6309320"/>
            <a:ext cx="8353623" cy="516153"/>
          </a:xfrm>
          <a:prstGeom prst="roundRect">
            <a:avLst/>
          </a:prstGeom>
          <a:solidFill>
            <a:srgbClr val="266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A manutenção da </a:t>
            </a:r>
            <a:r>
              <a:rPr lang="pt-BR" sz="135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desoneração é vantajosa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para o Brasil em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relação ao 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aumento da CPP:</a:t>
            </a:r>
          </a:p>
          <a:p>
            <a:pPr algn="ctr"/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Evita a perda de </a:t>
            </a:r>
            <a:r>
              <a:rPr lang="pt-BR" sz="1350" dirty="0">
                <a:latin typeface="Segoe UI Symbol" panose="020B0502040204020203" pitchFamily="34" charset="0"/>
                <a:ea typeface="Segoe UI Symbol" panose="020B0502040204020203" pitchFamily="34" charset="0"/>
              </a:rPr>
              <a:t>8</a:t>
            </a:r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1 mil empregos, gera 12 mil empregos e supera a arrecadação em R$ 360 milhões.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283968" y="1772816"/>
            <a:ext cx="2088331" cy="5881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Redução de 3.182 posições </a:t>
            </a:r>
            <a:r>
              <a:rPr lang="pt-BR" sz="12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Fonte</a:t>
            </a:r>
            <a:r>
              <a:rPr lang="pt-BR" sz="12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: CAGED 08/2015</a:t>
            </a:r>
          </a:p>
        </p:txBody>
      </p:sp>
    </p:spTree>
    <p:extLst>
      <p:ext uri="{BB962C8B-B14F-4D97-AF65-F5344CB8AC3E}">
        <p14:creationId xmlns:p14="http://schemas.microsoft.com/office/powerpoint/2010/main" val="29825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60840" cy="432048"/>
          </a:xfrm>
        </p:spPr>
        <p:txBody>
          <a:bodyPr/>
          <a:lstStyle/>
          <a:p>
            <a:r>
              <a:rPr lang="pt-BR" dirty="0">
                <a:solidFill>
                  <a:srgbClr val="387484"/>
                </a:solidFill>
              </a:rPr>
              <a:t>Serviços de </a:t>
            </a:r>
            <a:r>
              <a:rPr lang="pt-BR" dirty="0" smtClean="0">
                <a:solidFill>
                  <a:srgbClr val="387484"/>
                </a:solidFill>
              </a:rPr>
              <a:t>TI e </a:t>
            </a:r>
            <a:r>
              <a:rPr lang="pt-BR" dirty="0" smtClean="0"/>
              <a:t>Reoneração Previdenciária</a:t>
            </a:r>
            <a:br>
              <a:rPr lang="pt-BR" dirty="0" smtClean="0"/>
            </a:br>
            <a:r>
              <a:rPr lang="pt-BR" sz="1800" dirty="0" smtClean="0"/>
              <a:t>Relevância da medida e sua natureza estruturante 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00708"/>
            <a:ext cx="8640960" cy="4860540"/>
          </a:xfr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500" b="1" dirty="0" smtClean="0"/>
              <a:t>Protagonismo do Setor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O setor de serviços de TI e TIC foi instituído como piloto pela Lei 12.546/2011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O setor de TI e TIC é definido pela Lei 11.774/2008, Art.14,  §4º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t-BR" sz="1500" b="1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500" b="1" dirty="0" smtClean="0"/>
              <a:t>Necessidade da medida e sua natureza estruturante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A medida endereça vários problemas de fundo: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Falta de competitividade internacional em função do </a:t>
            </a:r>
            <a:r>
              <a:rPr lang="pt-BR" sz="1500" i="1" dirty="0" smtClean="0"/>
              <a:t>overhead </a:t>
            </a:r>
            <a:r>
              <a:rPr lang="pt-BR" sz="1500" dirty="0" smtClean="0"/>
              <a:t>sobre custo laboral.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Profissionais especializados em TI com remuneração cerca de 2,2 vezes a média nacional.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Criatividade nas relações laborais para fazer face ao alto custo laboral.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Adversa situação cambial agravada pelo aumento dos salários em patamares acima da inflação.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A medida potencializa importantes vocações brasileiras: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Atendimento ao cliente, técnico, operacional ou comercial, em vários idiomas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Desenvolvimento de sistemas ou software, </a:t>
            </a:r>
            <a:r>
              <a:rPr lang="pt-BR" sz="1500" dirty="0" err="1" smtClean="0"/>
              <a:t>produtizados</a:t>
            </a:r>
            <a:r>
              <a:rPr lang="pt-BR" sz="1500" dirty="0" smtClean="0"/>
              <a:t> e sob medida.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 smtClean="0"/>
              <a:t>Serviços de operação, manutenção e suporte de redes e infraestrutura computacional.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sz="1500" dirty="0"/>
              <a:t>Serviços de </a:t>
            </a:r>
            <a:r>
              <a:rPr lang="pt-BR" sz="1500" dirty="0" smtClean="0"/>
              <a:t>customização, </a:t>
            </a:r>
            <a:r>
              <a:rPr lang="pt-BR" sz="1500" dirty="0"/>
              <a:t>manutenção e </a:t>
            </a:r>
            <a:r>
              <a:rPr lang="pt-BR" sz="1500" dirty="0" smtClean="0"/>
              <a:t>suporte de sistemas e software.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95188" y="5733256"/>
            <a:ext cx="8353623" cy="9361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A majoração da alíquota da CPP para 4,5% e o fim da obrigatoriedade do recolhimento sobre a receita bruta, </a:t>
            </a:r>
            <a:r>
              <a:rPr lang="pt-BR" sz="17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impactarão severamente </a:t>
            </a:r>
            <a:r>
              <a:rPr lang="pt-BR" sz="17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o setor e </a:t>
            </a:r>
            <a:r>
              <a:rPr lang="pt-BR" sz="17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impulsionarão a informalidade do trabalho</a:t>
            </a:r>
            <a:r>
              <a:rPr lang="pt-BR" sz="17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873399"/>
            <a:ext cx="8642350" cy="53898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MP 690 – Oneração da Inclusão Digital</a:t>
            </a:r>
            <a:br>
              <a:rPr lang="pt-BR" dirty="0" smtClean="0"/>
            </a:br>
            <a:r>
              <a:rPr lang="pt-BR" dirty="0" smtClean="0"/>
              <a:t>Setor </a:t>
            </a:r>
            <a:r>
              <a:rPr lang="pt-BR" dirty="0"/>
              <a:t>de TIC </a:t>
            </a:r>
            <a:r>
              <a:rPr lang="pt-BR" dirty="0" smtClean="0"/>
              <a:t>– Telefonia e Banda Larga, Fixa e Móvel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35804" y="6293278"/>
            <a:ext cx="8107143" cy="516153"/>
          </a:xfrm>
          <a:prstGeom prst="roundRect">
            <a:avLst/>
          </a:prstGeom>
          <a:solidFill>
            <a:srgbClr val="266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Continuidade da massificação da banda larga, aumento da banda disponibilizada por acesso e modicidade tarifária são essenciais para o crescimento do setor de TIC como um todo.</a:t>
            </a:r>
          </a:p>
        </p:txBody>
      </p:sp>
    </p:spTree>
    <p:extLst>
      <p:ext uri="{BB962C8B-B14F-4D97-AF65-F5344CB8AC3E}">
        <p14:creationId xmlns:p14="http://schemas.microsoft.com/office/powerpoint/2010/main" val="14213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750</Words>
  <Application>Microsoft Office PowerPoint</Application>
  <PresentationFormat>Apresentação na tela (4:3)</PresentationFormat>
  <Paragraphs>114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Calibri</vt:lpstr>
      <vt:lpstr>Segoe UI Semibold</vt:lpstr>
      <vt:lpstr>Segoe UI Symbol</vt:lpstr>
      <vt:lpstr>Tahoma</vt:lpstr>
      <vt:lpstr>Verdana</vt:lpstr>
      <vt:lpstr>Wingdings</vt:lpstr>
      <vt:lpstr>Wingdings 3</vt:lpstr>
      <vt:lpstr>1_Tema do Office</vt:lpstr>
      <vt:lpstr>Personalizar design</vt:lpstr>
      <vt:lpstr>Audiência Pública, Senado Federal  Medida Provisória nº690/2015</vt:lpstr>
      <vt:lpstr>Associados</vt:lpstr>
      <vt:lpstr>Conselho de Administração e Diretoria</vt:lpstr>
      <vt:lpstr>Setor de Tecnologia de Informação e  Comunicação Produção e relevância setorial em 2014 </vt:lpstr>
      <vt:lpstr>Setor de TIC em 2014 – Segmentação e Crescimento</vt:lpstr>
      <vt:lpstr>Manutenção da Desoneração x Alíquota CPP=4,5%</vt:lpstr>
      <vt:lpstr>Manutenção da Desoneração x Alíquota CPP=4,5%</vt:lpstr>
      <vt:lpstr>Serviços de TI e Reoneração Previdenciária Relevância da medida e sua natureza estruturante </vt:lpstr>
      <vt:lpstr>MP 690 – Oneração da Inclusão Digital Setor de TIC – Telefonia e Banda Larga, Fixa e Móvel</vt:lpstr>
      <vt:lpstr>MP 690 – Oneração da Inclusão Digital  Setor de TIC – Hardware Pessoal e Móveis (Q4-2014)</vt:lpstr>
      <vt:lpstr>MP 690 – Oneração da Inclusão Digital  Produção, Vendas e Comercio Exterior de Dispositivos</vt:lpstr>
      <vt:lpstr>MP 690 – Oneração da Inclusão Digital  Acesso a Internet x Banda Larga</vt:lpstr>
      <vt:lpstr>MP 690 – Oneração da Inclusão Digital Estratificação por classe e canal de acesso à Internet</vt:lpstr>
      <vt:lpstr>MP 690 – Oneração da Inclusão Digital Transformação Digital do serviço Bancário</vt:lpstr>
      <vt:lpstr>Unificação do PIS/Cofins – Cenários na Indústria A indústria é levemente onerada com uma alíquota de 12%</vt:lpstr>
      <vt:lpstr>Unificação do PIS/Cofins – Cenários de Impacto em TI Setor de TI pode ser ainda mais severamente onerado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Oliveira</dc:creator>
  <cp:lastModifiedBy>Tiago Torres de Lima Brum</cp:lastModifiedBy>
  <cp:revision>482</cp:revision>
  <cp:lastPrinted>2013-12-12T20:40:57Z</cp:lastPrinted>
  <dcterms:created xsi:type="dcterms:W3CDTF">2012-03-21T21:35:43Z</dcterms:created>
  <dcterms:modified xsi:type="dcterms:W3CDTF">2015-10-14T20:01:46Z</dcterms:modified>
</cp:coreProperties>
</file>