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67" r:id="rId3"/>
    <p:sldId id="368" r:id="rId4"/>
    <p:sldId id="372" r:id="rId5"/>
    <p:sldId id="369" r:id="rId6"/>
    <p:sldId id="371" r:id="rId7"/>
    <p:sldId id="370" r:id="rId8"/>
    <p:sldId id="377" r:id="rId9"/>
    <p:sldId id="375" r:id="rId10"/>
    <p:sldId id="376" r:id="rId11"/>
    <p:sldId id="378" r:id="rId12"/>
    <p:sldId id="379" r:id="rId13"/>
    <p:sldId id="373" r:id="rId14"/>
    <p:sldId id="358" r:id="rId15"/>
    <p:sldId id="359" r:id="rId16"/>
    <p:sldId id="318" r:id="rId17"/>
    <p:sldId id="357" r:id="rId18"/>
    <p:sldId id="325" r:id="rId19"/>
    <p:sldId id="326" r:id="rId20"/>
    <p:sldId id="327" r:id="rId21"/>
    <p:sldId id="328" r:id="rId22"/>
    <p:sldId id="360" r:id="rId23"/>
    <p:sldId id="361" r:id="rId24"/>
    <p:sldId id="362" r:id="rId25"/>
    <p:sldId id="324" r:id="rId26"/>
    <p:sldId id="348" r:id="rId27"/>
    <p:sldId id="344" r:id="rId28"/>
    <p:sldId id="356" r:id="rId29"/>
    <p:sldId id="353" r:id="rId30"/>
    <p:sldId id="354" r:id="rId31"/>
    <p:sldId id="355" r:id="rId32"/>
    <p:sldId id="315" r:id="rId33"/>
  </p:sldIdLst>
  <p:sldSz cx="9144000" cy="6858000" type="screen4x3"/>
  <p:notesSz cx="6799263" cy="9929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  <a:srgbClr val="002060"/>
    <a:srgbClr val="17375E"/>
    <a:srgbClr val="457D99"/>
    <a:srgbClr val="D5E0F3"/>
    <a:srgbClr val="C0D0EE"/>
    <a:srgbClr val="8EB7CC"/>
    <a:srgbClr val="86B2C8"/>
    <a:srgbClr val="78A9C2"/>
    <a:srgbClr val="539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6" autoAdjust="0"/>
    <p:restoredTop sz="95840" autoAdjust="0"/>
  </p:normalViewPr>
  <p:slideViewPr>
    <p:cSldViewPr>
      <p:cViewPr varScale="1">
        <p:scale>
          <a:sx n="69" d="100"/>
          <a:sy n="69" d="100"/>
        </p:scale>
        <p:origin x="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6EF9F-4773-44F6-845F-329102C967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9DED4A-6AE4-4465-8965-CEC6C06775DF}">
      <dgm:prSet phldrT="[Texto]"/>
      <dgm:spPr/>
      <dgm:t>
        <a:bodyPr/>
        <a:lstStyle/>
        <a:p>
          <a:r>
            <a:rPr lang="pt-BR" dirty="0" smtClean="0"/>
            <a:t>Transparência ativa</a:t>
          </a:r>
          <a:endParaRPr lang="pt-BR" dirty="0"/>
        </a:p>
      </dgm:t>
    </dgm:pt>
    <dgm:pt modelId="{2B3EF33F-1D1F-4F33-BE85-301F5951C55A}" type="parTrans" cxnId="{BFE54A15-1B46-4603-8733-F978697ECF28}">
      <dgm:prSet/>
      <dgm:spPr/>
      <dgm:t>
        <a:bodyPr/>
        <a:lstStyle/>
        <a:p>
          <a:endParaRPr lang="pt-BR"/>
        </a:p>
      </dgm:t>
    </dgm:pt>
    <dgm:pt modelId="{412A2B32-5FD4-438D-8FDE-52B5AF6B650D}" type="sibTrans" cxnId="{BFE54A15-1B46-4603-8733-F978697ECF28}">
      <dgm:prSet/>
      <dgm:spPr/>
      <dgm:t>
        <a:bodyPr/>
        <a:lstStyle/>
        <a:p>
          <a:endParaRPr lang="pt-BR"/>
        </a:p>
      </dgm:t>
    </dgm:pt>
    <dgm:pt modelId="{DE3CD150-DB53-4154-8D9E-298BD6A23913}">
      <dgm:prSet phldrT="[Texto]"/>
      <dgm:spPr/>
      <dgm:t>
        <a:bodyPr/>
        <a:lstStyle/>
        <a:p>
          <a:r>
            <a:rPr lang="pt-BR" dirty="0" smtClean="0"/>
            <a:t>Portal da Transparência</a:t>
          </a:r>
          <a:endParaRPr lang="pt-BR" dirty="0"/>
        </a:p>
      </dgm:t>
    </dgm:pt>
    <dgm:pt modelId="{C50512D1-39AE-433E-BF70-2C14197C91CB}" type="parTrans" cxnId="{DB229206-E786-46B5-AB22-71AFCB59598B}">
      <dgm:prSet/>
      <dgm:spPr/>
      <dgm:t>
        <a:bodyPr/>
        <a:lstStyle/>
        <a:p>
          <a:endParaRPr lang="pt-BR"/>
        </a:p>
      </dgm:t>
    </dgm:pt>
    <dgm:pt modelId="{392101CD-762A-4988-A59B-BE8904A1E9BB}" type="sibTrans" cxnId="{DB229206-E786-46B5-AB22-71AFCB59598B}">
      <dgm:prSet/>
      <dgm:spPr/>
      <dgm:t>
        <a:bodyPr/>
        <a:lstStyle/>
        <a:p>
          <a:endParaRPr lang="pt-BR"/>
        </a:p>
      </dgm:t>
    </dgm:pt>
    <dgm:pt modelId="{4B3DD09B-DA2F-4E49-8A88-2EE46464CC3F}">
      <dgm:prSet phldrT="[Texto]"/>
      <dgm:spPr/>
      <dgm:t>
        <a:bodyPr/>
        <a:lstStyle/>
        <a:p>
          <a:r>
            <a:rPr lang="pt-BR" dirty="0" smtClean="0"/>
            <a:t>Divulgação de informações públicas </a:t>
          </a:r>
          <a:endParaRPr lang="pt-BR" dirty="0"/>
        </a:p>
      </dgm:t>
    </dgm:pt>
    <dgm:pt modelId="{F0B3DA23-DC5F-492F-B900-0768055B1B16}" type="parTrans" cxnId="{A426A7C5-C503-4FDA-AF8A-9F78714381A1}">
      <dgm:prSet/>
      <dgm:spPr/>
      <dgm:t>
        <a:bodyPr/>
        <a:lstStyle/>
        <a:p>
          <a:endParaRPr lang="pt-BR"/>
        </a:p>
      </dgm:t>
    </dgm:pt>
    <dgm:pt modelId="{D393D388-9EEE-4416-BFE1-3B0D4EA97DEC}" type="sibTrans" cxnId="{A426A7C5-C503-4FDA-AF8A-9F78714381A1}">
      <dgm:prSet/>
      <dgm:spPr/>
      <dgm:t>
        <a:bodyPr/>
        <a:lstStyle/>
        <a:p>
          <a:endParaRPr lang="pt-BR"/>
        </a:p>
      </dgm:t>
    </dgm:pt>
    <dgm:pt modelId="{87F06B08-462D-4D01-ACD1-3501DB48A374}">
      <dgm:prSet phldrT="[Texto]"/>
      <dgm:spPr/>
      <dgm:t>
        <a:bodyPr/>
        <a:lstStyle/>
        <a:p>
          <a:r>
            <a:rPr lang="pt-BR" dirty="0" smtClean="0"/>
            <a:t>Controle Social</a:t>
          </a:r>
          <a:endParaRPr lang="pt-BR" dirty="0"/>
        </a:p>
      </dgm:t>
    </dgm:pt>
    <dgm:pt modelId="{81D743B5-2CC2-46AC-95A2-E2C58373E741}" type="parTrans" cxnId="{42A9D79B-1360-4565-A0B1-1F62C88469BE}">
      <dgm:prSet/>
      <dgm:spPr/>
      <dgm:t>
        <a:bodyPr/>
        <a:lstStyle/>
        <a:p>
          <a:endParaRPr lang="pt-BR"/>
        </a:p>
      </dgm:t>
    </dgm:pt>
    <dgm:pt modelId="{F2359AEB-82A7-4622-B57E-C1581ACD6E53}" type="sibTrans" cxnId="{42A9D79B-1360-4565-A0B1-1F62C88469BE}">
      <dgm:prSet/>
      <dgm:spPr/>
      <dgm:t>
        <a:bodyPr/>
        <a:lstStyle/>
        <a:p>
          <a:endParaRPr lang="pt-BR"/>
        </a:p>
      </dgm:t>
    </dgm:pt>
    <dgm:pt modelId="{E373C645-383B-4BDF-92E6-DE34DBEEB5AC}">
      <dgm:prSet phldrT="[Texto]"/>
      <dgm:spPr/>
      <dgm:t>
        <a:bodyPr/>
        <a:lstStyle/>
        <a:p>
          <a:r>
            <a:rPr lang="pt-BR" dirty="0" smtClean="0"/>
            <a:t>Pesquisas de Opinião</a:t>
          </a:r>
          <a:endParaRPr lang="pt-BR" dirty="0"/>
        </a:p>
      </dgm:t>
    </dgm:pt>
    <dgm:pt modelId="{CAEF23D9-5138-4272-80B0-DDE622326084}" type="parTrans" cxnId="{C2D782E4-09B5-4310-AA1E-17E80DEE2838}">
      <dgm:prSet/>
      <dgm:spPr/>
      <dgm:t>
        <a:bodyPr/>
        <a:lstStyle/>
        <a:p>
          <a:endParaRPr lang="pt-BR"/>
        </a:p>
      </dgm:t>
    </dgm:pt>
    <dgm:pt modelId="{D994CEA4-3258-41FC-A557-F03DF2C2C9F5}" type="sibTrans" cxnId="{C2D782E4-09B5-4310-AA1E-17E80DEE2838}">
      <dgm:prSet/>
      <dgm:spPr/>
      <dgm:t>
        <a:bodyPr/>
        <a:lstStyle/>
        <a:p>
          <a:endParaRPr lang="pt-BR"/>
        </a:p>
      </dgm:t>
    </dgm:pt>
    <dgm:pt modelId="{EA600B73-15C9-4A30-94C0-8C57D9F48CAF}">
      <dgm:prSet phldrT="[Texto]"/>
      <dgm:spPr/>
      <dgm:t>
        <a:bodyPr/>
        <a:lstStyle/>
        <a:p>
          <a:r>
            <a:rPr lang="pt-BR" dirty="0" smtClean="0"/>
            <a:t>Gestão de Sistemas de Informação</a:t>
          </a:r>
          <a:endParaRPr lang="pt-BR" dirty="0"/>
        </a:p>
      </dgm:t>
    </dgm:pt>
    <dgm:pt modelId="{DA243A85-21B5-40C7-9767-C42C2F5985CD}" type="parTrans" cxnId="{456A67F7-7EAA-49F9-926A-FC9B8EE398D4}">
      <dgm:prSet/>
      <dgm:spPr/>
      <dgm:t>
        <a:bodyPr/>
        <a:lstStyle/>
        <a:p>
          <a:endParaRPr lang="pt-BR"/>
        </a:p>
      </dgm:t>
    </dgm:pt>
    <dgm:pt modelId="{1435E316-8188-40BB-97A6-45BE7539B1B4}" type="sibTrans" cxnId="{456A67F7-7EAA-49F9-926A-FC9B8EE398D4}">
      <dgm:prSet/>
      <dgm:spPr/>
      <dgm:t>
        <a:bodyPr/>
        <a:lstStyle/>
        <a:p>
          <a:endParaRPr lang="pt-BR"/>
        </a:p>
      </dgm:t>
    </dgm:pt>
    <dgm:pt modelId="{37C10C35-734F-4D96-83A0-2E230AC9FACA}">
      <dgm:prSet phldrT="[Texto]"/>
      <dgm:spPr/>
      <dgm:t>
        <a:bodyPr/>
        <a:lstStyle/>
        <a:p>
          <a:r>
            <a:rPr lang="pt-BR" dirty="0" smtClean="0"/>
            <a:t>Contato com o cidadão</a:t>
          </a:r>
          <a:endParaRPr lang="pt-BR" dirty="0"/>
        </a:p>
      </dgm:t>
    </dgm:pt>
    <dgm:pt modelId="{07BC2480-1EE9-4E77-96F1-C8A2B4DCD2E3}" type="parTrans" cxnId="{2E8D1594-C2EC-425F-90F6-E5506894988B}">
      <dgm:prSet/>
      <dgm:spPr/>
      <dgm:t>
        <a:bodyPr/>
        <a:lstStyle/>
        <a:p>
          <a:endParaRPr lang="pt-BR"/>
        </a:p>
      </dgm:t>
    </dgm:pt>
    <dgm:pt modelId="{EAB5C6D3-A88B-49FD-8E18-4104213719DA}" type="sibTrans" cxnId="{2E8D1594-C2EC-425F-90F6-E5506894988B}">
      <dgm:prSet/>
      <dgm:spPr/>
      <dgm:t>
        <a:bodyPr/>
        <a:lstStyle/>
        <a:p>
          <a:endParaRPr lang="pt-BR"/>
        </a:p>
      </dgm:t>
    </dgm:pt>
    <dgm:pt modelId="{314AD62D-DCAD-40D9-BFB3-F83A958AC2E9}">
      <dgm:prSet phldrT="[Texto]"/>
      <dgm:spPr/>
      <dgm:t>
        <a:bodyPr/>
        <a:lstStyle/>
        <a:p>
          <a:r>
            <a:rPr lang="pt-BR" dirty="0" smtClean="0"/>
            <a:t>Participação da Sociedade</a:t>
          </a:r>
          <a:endParaRPr lang="pt-BR" dirty="0"/>
        </a:p>
      </dgm:t>
    </dgm:pt>
    <dgm:pt modelId="{27041987-EEAD-47E4-9AA0-C84826134636}" type="parTrans" cxnId="{58114C96-6A85-42E6-B988-FB4BD0CECBB9}">
      <dgm:prSet/>
      <dgm:spPr/>
    </dgm:pt>
    <dgm:pt modelId="{0A3EAAC9-8BFC-4E14-9230-4E3DFDAC071E}" type="sibTrans" cxnId="{58114C96-6A85-42E6-B988-FB4BD0CECBB9}">
      <dgm:prSet/>
      <dgm:spPr/>
    </dgm:pt>
    <dgm:pt modelId="{545FC6E3-5A27-49C2-ACB1-C728DF68E473}">
      <dgm:prSet phldrT="[Texto]"/>
      <dgm:spPr/>
      <dgm:t>
        <a:bodyPr/>
        <a:lstStyle/>
        <a:p>
          <a:r>
            <a:rPr lang="pt-BR" dirty="0" smtClean="0"/>
            <a:t>Conselho de Transparência</a:t>
          </a:r>
          <a:endParaRPr lang="pt-BR" dirty="0"/>
        </a:p>
      </dgm:t>
    </dgm:pt>
    <dgm:pt modelId="{0DF01DC5-38B5-48A8-8CD6-9914A51318C7}" type="parTrans" cxnId="{06BC4D32-6038-45B1-8BA4-C659A1F8E70E}">
      <dgm:prSet/>
      <dgm:spPr/>
    </dgm:pt>
    <dgm:pt modelId="{B3038F60-9547-496E-BE10-161BC12EEC0E}" type="sibTrans" cxnId="{06BC4D32-6038-45B1-8BA4-C659A1F8E70E}">
      <dgm:prSet/>
      <dgm:spPr/>
    </dgm:pt>
    <dgm:pt modelId="{3BCA7AF2-E034-4C4D-8D66-FF3144C4B24F}">
      <dgm:prSet phldrT="[Texto]"/>
      <dgm:spPr/>
      <dgm:t>
        <a:bodyPr/>
        <a:lstStyle/>
        <a:p>
          <a:r>
            <a:rPr lang="pt-BR" dirty="0" smtClean="0"/>
            <a:t>Dados de economia do Senado</a:t>
          </a:r>
          <a:endParaRPr lang="pt-BR" dirty="0"/>
        </a:p>
      </dgm:t>
    </dgm:pt>
    <dgm:pt modelId="{4E5424DF-997B-4361-9855-19BE49119C33}" type="parTrans" cxnId="{6630D5DC-7B8C-4A7A-9809-BD07B90C7CD3}">
      <dgm:prSet/>
      <dgm:spPr/>
    </dgm:pt>
    <dgm:pt modelId="{1DA5E226-867F-4D5C-B7D0-085375BFBAF1}" type="sibTrans" cxnId="{6630D5DC-7B8C-4A7A-9809-BD07B90C7CD3}">
      <dgm:prSet/>
      <dgm:spPr/>
    </dgm:pt>
    <dgm:pt modelId="{79189659-9B8A-4371-A7B5-AB87E7D7E662}">
      <dgm:prSet phldrT="[Texto]"/>
      <dgm:spPr/>
      <dgm:t>
        <a:bodyPr/>
        <a:lstStyle/>
        <a:p>
          <a:r>
            <a:rPr lang="pt-BR" dirty="0" smtClean="0"/>
            <a:t>Sistemas que alimentam o portal, em parceria com outras unidades da Casa</a:t>
          </a:r>
          <a:endParaRPr lang="pt-BR" dirty="0"/>
        </a:p>
      </dgm:t>
    </dgm:pt>
    <dgm:pt modelId="{08871F69-2DB6-418A-9810-0913824B6BE5}" type="parTrans" cxnId="{F333BF8B-61BD-495A-A0BE-88BB6314236E}">
      <dgm:prSet/>
      <dgm:spPr/>
    </dgm:pt>
    <dgm:pt modelId="{46CE2845-F5BF-4C98-9FAE-3ED786A4E917}" type="sibTrans" cxnId="{F333BF8B-61BD-495A-A0BE-88BB6314236E}">
      <dgm:prSet/>
      <dgm:spPr/>
    </dgm:pt>
    <dgm:pt modelId="{6E8104E8-F4AF-4143-AA79-6448CEBBC295}">
      <dgm:prSet phldrT="[Texto]"/>
      <dgm:spPr/>
      <dgm:t>
        <a:bodyPr/>
        <a:lstStyle/>
        <a:p>
          <a:r>
            <a:rPr lang="pt-BR" dirty="0" smtClean="0"/>
            <a:t>Metodologia de avaliação da transparência do Legislativo</a:t>
          </a:r>
          <a:endParaRPr lang="pt-BR" dirty="0"/>
        </a:p>
      </dgm:t>
    </dgm:pt>
    <dgm:pt modelId="{B6B7A1C5-36B7-47CC-A781-DFEF0CC5CBCD}" type="parTrans" cxnId="{DFCD8F18-BE72-47C9-9D37-FF12576CA71E}">
      <dgm:prSet/>
      <dgm:spPr/>
    </dgm:pt>
    <dgm:pt modelId="{DA02389C-9723-459D-B0BE-2AE6062A5477}" type="sibTrans" cxnId="{DFCD8F18-BE72-47C9-9D37-FF12576CA71E}">
      <dgm:prSet/>
      <dgm:spPr/>
    </dgm:pt>
    <dgm:pt modelId="{390D5F10-5727-400C-AAC3-D43CDE63DC20}" type="pres">
      <dgm:prSet presAssocID="{4406EF9F-4773-44F6-845F-329102C967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49431F-0B7C-4EFE-93D3-B62F7AFC8E03}" type="pres">
      <dgm:prSet presAssocID="{B09DED4A-6AE4-4465-8965-CEC6C06775DF}" presName="composite" presStyleCnt="0"/>
      <dgm:spPr/>
    </dgm:pt>
    <dgm:pt modelId="{AD2D6F38-9A7E-4103-A05D-80D23BAA6BF4}" type="pres">
      <dgm:prSet presAssocID="{B09DED4A-6AE4-4465-8965-CEC6C06775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0D636E-B8F7-4054-8DC8-01349F06FAEB}" type="pres">
      <dgm:prSet presAssocID="{B09DED4A-6AE4-4465-8965-CEC6C06775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A1C28-D0E6-4206-8B2D-DE308B41C821}" type="pres">
      <dgm:prSet presAssocID="{412A2B32-5FD4-438D-8FDE-52B5AF6B650D}" presName="space" presStyleCnt="0"/>
      <dgm:spPr/>
    </dgm:pt>
    <dgm:pt modelId="{94F5C1A9-F478-46B9-9959-6F18A7CC1F6A}" type="pres">
      <dgm:prSet presAssocID="{87F06B08-462D-4D01-ACD1-3501DB48A374}" presName="composite" presStyleCnt="0"/>
      <dgm:spPr/>
    </dgm:pt>
    <dgm:pt modelId="{2453972D-CF14-4809-88F4-6B22007DC140}" type="pres">
      <dgm:prSet presAssocID="{87F06B08-462D-4D01-ACD1-3501DB48A3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271B6-3AE3-4D9B-81BD-47E309DAACE7}" type="pres">
      <dgm:prSet presAssocID="{87F06B08-462D-4D01-ACD1-3501DB48A3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C61C94-45FB-4A08-9A71-D4E07F9ACCC8}" type="pres">
      <dgm:prSet presAssocID="{F2359AEB-82A7-4622-B57E-C1581ACD6E53}" presName="space" presStyleCnt="0"/>
      <dgm:spPr/>
    </dgm:pt>
    <dgm:pt modelId="{B2FFA3CE-5CE8-4BEA-9695-2D218B72BADE}" type="pres">
      <dgm:prSet presAssocID="{EA600B73-15C9-4A30-94C0-8C57D9F48CAF}" presName="composite" presStyleCnt="0"/>
      <dgm:spPr/>
    </dgm:pt>
    <dgm:pt modelId="{AD97C23D-6D88-4BA6-B172-5ADED63BE59A}" type="pres">
      <dgm:prSet presAssocID="{EA600B73-15C9-4A30-94C0-8C57D9F48C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225DD6-263E-40AC-A15C-7A8D336449CA}" type="pres">
      <dgm:prSet presAssocID="{EA600B73-15C9-4A30-94C0-8C57D9F48CA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1B7037-5A03-49F7-84DD-C494013004B0}" type="presOf" srcId="{87F06B08-462D-4D01-ACD1-3501DB48A374}" destId="{2453972D-CF14-4809-88F4-6B22007DC140}" srcOrd="0" destOrd="0" presId="urn:microsoft.com/office/officeart/2005/8/layout/hList1"/>
    <dgm:cxn modelId="{2E8D1594-C2EC-425F-90F6-E5506894988B}" srcId="{EA600B73-15C9-4A30-94C0-8C57D9F48CAF}" destId="{37C10C35-734F-4D96-83A0-2E230AC9FACA}" srcOrd="0" destOrd="0" parTransId="{07BC2480-1EE9-4E77-96F1-C8A2B4DCD2E3}" sibTransId="{EAB5C6D3-A88B-49FD-8E18-4104213719DA}"/>
    <dgm:cxn modelId="{42A9D79B-1360-4565-A0B1-1F62C88469BE}" srcId="{4406EF9F-4773-44F6-845F-329102C9670F}" destId="{87F06B08-462D-4D01-ACD1-3501DB48A374}" srcOrd="1" destOrd="0" parTransId="{81D743B5-2CC2-46AC-95A2-E2C58373E741}" sibTransId="{F2359AEB-82A7-4622-B57E-C1581ACD6E53}"/>
    <dgm:cxn modelId="{3156B2C3-0EE2-4BDB-A3BF-BACEDF1D3DD3}" type="presOf" srcId="{37C10C35-734F-4D96-83A0-2E230AC9FACA}" destId="{5C225DD6-263E-40AC-A15C-7A8D336449CA}" srcOrd="0" destOrd="0" presId="urn:microsoft.com/office/officeart/2005/8/layout/hList1"/>
    <dgm:cxn modelId="{58114C96-6A85-42E6-B988-FB4BD0CECBB9}" srcId="{87F06B08-462D-4D01-ACD1-3501DB48A374}" destId="{314AD62D-DCAD-40D9-BFB3-F83A958AC2E9}" srcOrd="2" destOrd="0" parTransId="{27041987-EEAD-47E4-9AA0-C84826134636}" sibTransId="{0A3EAAC9-8BFC-4E14-9230-4E3DFDAC071E}"/>
    <dgm:cxn modelId="{C2D782E4-09B5-4310-AA1E-17E80DEE2838}" srcId="{87F06B08-462D-4D01-ACD1-3501DB48A374}" destId="{E373C645-383B-4BDF-92E6-DE34DBEEB5AC}" srcOrd="1" destOrd="0" parTransId="{CAEF23D9-5138-4272-80B0-DDE622326084}" sibTransId="{D994CEA4-3258-41FC-A557-F03DF2C2C9F5}"/>
    <dgm:cxn modelId="{7AF6E579-E7E2-498D-B0C4-1F45DCA45FD3}" type="presOf" srcId="{4B3DD09B-DA2F-4E49-8A88-2EE46464CC3F}" destId="{F60D636E-B8F7-4054-8DC8-01349F06FAEB}" srcOrd="0" destOrd="1" presId="urn:microsoft.com/office/officeart/2005/8/layout/hList1"/>
    <dgm:cxn modelId="{8B5EC399-D508-4166-B68F-62EBE6170C0B}" type="presOf" srcId="{3BCA7AF2-E034-4C4D-8D66-FF3144C4B24F}" destId="{F60D636E-B8F7-4054-8DC8-01349F06FAEB}" srcOrd="0" destOrd="2" presId="urn:microsoft.com/office/officeart/2005/8/layout/hList1"/>
    <dgm:cxn modelId="{57440BF9-8107-49DE-B5AD-2AF8012D8A26}" type="presOf" srcId="{6E8104E8-F4AF-4143-AA79-6448CEBBC295}" destId="{8BF271B6-3AE3-4D9B-81BD-47E309DAACE7}" srcOrd="0" destOrd="3" presId="urn:microsoft.com/office/officeart/2005/8/layout/hList1"/>
    <dgm:cxn modelId="{DFCD8F18-BE72-47C9-9D37-FF12576CA71E}" srcId="{87F06B08-462D-4D01-ACD1-3501DB48A374}" destId="{6E8104E8-F4AF-4143-AA79-6448CEBBC295}" srcOrd="3" destOrd="0" parTransId="{B6B7A1C5-36B7-47CC-A781-DFEF0CC5CBCD}" sibTransId="{DA02389C-9723-459D-B0BE-2AE6062A5477}"/>
    <dgm:cxn modelId="{7E131E99-3F0A-4AD3-8C55-D81575F85FD8}" type="presOf" srcId="{314AD62D-DCAD-40D9-BFB3-F83A958AC2E9}" destId="{8BF271B6-3AE3-4D9B-81BD-47E309DAACE7}" srcOrd="0" destOrd="2" presId="urn:microsoft.com/office/officeart/2005/8/layout/hList1"/>
    <dgm:cxn modelId="{6630D5DC-7B8C-4A7A-9809-BD07B90C7CD3}" srcId="{B09DED4A-6AE4-4465-8965-CEC6C06775DF}" destId="{3BCA7AF2-E034-4C4D-8D66-FF3144C4B24F}" srcOrd="2" destOrd="0" parTransId="{4E5424DF-997B-4361-9855-19BE49119C33}" sibTransId="{1DA5E226-867F-4D5C-B7D0-085375BFBAF1}"/>
    <dgm:cxn modelId="{DB229206-E786-46B5-AB22-71AFCB59598B}" srcId="{B09DED4A-6AE4-4465-8965-CEC6C06775DF}" destId="{DE3CD150-DB53-4154-8D9E-298BD6A23913}" srcOrd="0" destOrd="0" parTransId="{C50512D1-39AE-433E-BF70-2C14197C91CB}" sibTransId="{392101CD-762A-4988-A59B-BE8904A1E9BB}"/>
    <dgm:cxn modelId="{FB6B5718-CFEA-480C-9E52-04617C2A97A2}" type="presOf" srcId="{4406EF9F-4773-44F6-845F-329102C9670F}" destId="{390D5F10-5727-400C-AAC3-D43CDE63DC20}" srcOrd="0" destOrd="0" presId="urn:microsoft.com/office/officeart/2005/8/layout/hList1"/>
    <dgm:cxn modelId="{B4D5C7F5-A39D-4810-A0DE-458CFE6770CB}" type="presOf" srcId="{79189659-9B8A-4371-A7B5-AB87E7D7E662}" destId="{5C225DD6-263E-40AC-A15C-7A8D336449CA}" srcOrd="0" destOrd="1" presId="urn:microsoft.com/office/officeart/2005/8/layout/hList1"/>
    <dgm:cxn modelId="{BFE54A15-1B46-4603-8733-F978697ECF28}" srcId="{4406EF9F-4773-44F6-845F-329102C9670F}" destId="{B09DED4A-6AE4-4465-8965-CEC6C06775DF}" srcOrd="0" destOrd="0" parTransId="{2B3EF33F-1D1F-4F33-BE85-301F5951C55A}" sibTransId="{412A2B32-5FD4-438D-8FDE-52B5AF6B650D}"/>
    <dgm:cxn modelId="{82419D36-0D17-4E7E-88D1-7C379656F6D9}" type="presOf" srcId="{545FC6E3-5A27-49C2-ACB1-C728DF68E473}" destId="{8BF271B6-3AE3-4D9B-81BD-47E309DAACE7}" srcOrd="0" destOrd="0" presId="urn:microsoft.com/office/officeart/2005/8/layout/hList1"/>
    <dgm:cxn modelId="{A426A7C5-C503-4FDA-AF8A-9F78714381A1}" srcId="{B09DED4A-6AE4-4465-8965-CEC6C06775DF}" destId="{4B3DD09B-DA2F-4E49-8A88-2EE46464CC3F}" srcOrd="1" destOrd="0" parTransId="{F0B3DA23-DC5F-492F-B900-0768055B1B16}" sibTransId="{D393D388-9EEE-4416-BFE1-3B0D4EA97DEC}"/>
    <dgm:cxn modelId="{F333BF8B-61BD-495A-A0BE-88BB6314236E}" srcId="{EA600B73-15C9-4A30-94C0-8C57D9F48CAF}" destId="{79189659-9B8A-4371-A7B5-AB87E7D7E662}" srcOrd="1" destOrd="0" parTransId="{08871F69-2DB6-418A-9810-0913824B6BE5}" sibTransId="{46CE2845-F5BF-4C98-9FAE-3ED786A4E917}"/>
    <dgm:cxn modelId="{B3C8CE60-65FE-4841-A721-9699FD487B43}" type="presOf" srcId="{E373C645-383B-4BDF-92E6-DE34DBEEB5AC}" destId="{8BF271B6-3AE3-4D9B-81BD-47E309DAACE7}" srcOrd="0" destOrd="1" presId="urn:microsoft.com/office/officeart/2005/8/layout/hList1"/>
    <dgm:cxn modelId="{06BC4D32-6038-45B1-8BA4-C659A1F8E70E}" srcId="{87F06B08-462D-4D01-ACD1-3501DB48A374}" destId="{545FC6E3-5A27-49C2-ACB1-C728DF68E473}" srcOrd="0" destOrd="0" parTransId="{0DF01DC5-38B5-48A8-8CD6-9914A51318C7}" sibTransId="{B3038F60-9547-496E-BE10-161BC12EEC0E}"/>
    <dgm:cxn modelId="{753804A0-4B3C-4FF2-AF52-5F66FEF01078}" type="presOf" srcId="{EA600B73-15C9-4A30-94C0-8C57D9F48CAF}" destId="{AD97C23D-6D88-4BA6-B172-5ADED63BE59A}" srcOrd="0" destOrd="0" presId="urn:microsoft.com/office/officeart/2005/8/layout/hList1"/>
    <dgm:cxn modelId="{8E9801B9-5DF0-497A-A073-0FFCB87B6ED5}" type="presOf" srcId="{DE3CD150-DB53-4154-8D9E-298BD6A23913}" destId="{F60D636E-B8F7-4054-8DC8-01349F06FAEB}" srcOrd="0" destOrd="0" presId="urn:microsoft.com/office/officeart/2005/8/layout/hList1"/>
    <dgm:cxn modelId="{456A67F7-7EAA-49F9-926A-FC9B8EE398D4}" srcId="{4406EF9F-4773-44F6-845F-329102C9670F}" destId="{EA600B73-15C9-4A30-94C0-8C57D9F48CAF}" srcOrd="2" destOrd="0" parTransId="{DA243A85-21B5-40C7-9767-C42C2F5985CD}" sibTransId="{1435E316-8188-40BB-97A6-45BE7539B1B4}"/>
    <dgm:cxn modelId="{EEEAC5C8-87BD-45B5-B97D-DEC050065D47}" type="presOf" srcId="{B09DED4A-6AE4-4465-8965-CEC6C06775DF}" destId="{AD2D6F38-9A7E-4103-A05D-80D23BAA6BF4}" srcOrd="0" destOrd="0" presId="urn:microsoft.com/office/officeart/2005/8/layout/hList1"/>
    <dgm:cxn modelId="{8710B3D0-3395-40A4-852D-19DDE57FA0A6}" type="presParOf" srcId="{390D5F10-5727-400C-AAC3-D43CDE63DC20}" destId="{C049431F-0B7C-4EFE-93D3-B62F7AFC8E03}" srcOrd="0" destOrd="0" presId="urn:microsoft.com/office/officeart/2005/8/layout/hList1"/>
    <dgm:cxn modelId="{24A47ABC-29A1-42E0-8928-335C345CB1CD}" type="presParOf" srcId="{C049431F-0B7C-4EFE-93D3-B62F7AFC8E03}" destId="{AD2D6F38-9A7E-4103-A05D-80D23BAA6BF4}" srcOrd="0" destOrd="0" presId="urn:microsoft.com/office/officeart/2005/8/layout/hList1"/>
    <dgm:cxn modelId="{90F8167F-A7E9-4BF5-8BEE-90A7BA9BAE03}" type="presParOf" srcId="{C049431F-0B7C-4EFE-93D3-B62F7AFC8E03}" destId="{F60D636E-B8F7-4054-8DC8-01349F06FAEB}" srcOrd="1" destOrd="0" presId="urn:microsoft.com/office/officeart/2005/8/layout/hList1"/>
    <dgm:cxn modelId="{14E3D2C5-42DC-496E-98BA-94E662BB6C4C}" type="presParOf" srcId="{390D5F10-5727-400C-AAC3-D43CDE63DC20}" destId="{513A1C28-D0E6-4206-8B2D-DE308B41C821}" srcOrd="1" destOrd="0" presId="urn:microsoft.com/office/officeart/2005/8/layout/hList1"/>
    <dgm:cxn modelId="{5C2143D1-5260-4EC5-8A6F-6893DCFD5852}" type="presParOf" srcId="{390D5F10-5727-400C-AAC3-D43CDE63DC20}" destId="{94F5C1A9-F478-46B9-9959-6F18A7CC1F6A}" srcOrd="2" destOrd="0" presId="urn:microsoft.com/office/officeart/2005/8/layout/hList1"/>
    <dgm:cxn modelId="{1B9D2A2C-E527-4CB7-9FF1-5E59B1941DD7}" type="presParOf" srcId="{94F5C1A9-F478-46B9-9959-6F18A7CC1F6A}" destId="{2453972D-CF14-4809-88F4-6B22007DC140}" srcOrd="0" destOrd="0" presId="urn:microsoft.com/office/officeart/2005/8/layout/hList1"/>
    <dgm:cxn modelId="{107974A5-B14E-450F-9C85-51E4E7FDD50A}" type="presParOf" srcId="{94F5C1A9-F478-46B9-9959-6F18A7CC1F6A}" destId="{8BF271B6-3AE3-4D9B-81BD-47E309DAACE7}" srcOrd="1" destOrd="0" presId="urn:microsoft.com/office/officeart/2005/8/layout/hList1"/>
    <dgm:cxn modelId="{96EFC004-7D2C-4B42-829B-6AA1AB2E96E3}" type="presParOf" srcId="{390D5F10-5727-400C-AAC3-D43CDE63DC20}" destId="{D5C61C94-45FB-4A08-9A71-D4E07F9ACCC8}" srcOrd="3" destOrd="0" presId="urn:microsoft.com/office/officeart/2005/8/layout/hList1"/>
    <dgm:cxn modelId="{F8A658EE-35C6-4547-992A-1B9D7429CBCF}" type="presParOf" srcId="{390D5F10-5727-400C-AAC3-D43CDE63DC20}" destId="{B2FFA3CE-5CE8-4BEA-9695-2D218B72BADE}" srcOrd="4" destOrd="0" presId="urn:microsoft.com/office/officeart/2005/8/layout/hList1"/>
    <dgm:cxn modelId="{0F50F11A-5585-41BC-AA13-52178A1BBD6E}" type="presParOf" srcId="{B2FFA3CE-5CE8-4BEA-9695-2D218B72BADE}" destId="{AD97C23D-6D88-4BA6-B172-5ADED63BE59A}" srcOrd="0" destOrd="0" presId="urn:microsoft.com/office/officeart/2005/8/layout/hList1"/>
    <dgm:cxn modelId="{AE1C74E2-1548-4D17-BA3A-21FDA4269541}" type="presParOf" srcId="{B2FFA3CE-5CE8-4BEA-9695-2D218B72BADE}" destId="{5C225DD6-263E-40AC-A15C-7A8D33644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E61D6-0011-4C73-9994-1C8686BD6EE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9829E0-0CED-49F1-A451-30DF2C844AEE}">
      <dgm:prSet phldrT="[Texto]"/>
      <dgm:spPr/>
      <dgm:t>
        <a:bodyPr/>
        <a:lstStyle/>
        <a:p>
          <a:r>
            <a:rPr lang="pt-BR" dirty="0" smtClean="0"/>
            <a:t>Avaliação de Políticas Públicas</a:t>
          </a:r>
          <a:endParaRPr lang="pt-BR" dirty="0"/>
        </a:p>
      </dgm:t>
    </dgm:pt>
    <dgm:pt modelId="{787DA0FC-11DA-42AC-8A35-F67100F10316}" type="parTrans" cxnId="{2AE9C099-C3FA-4B6A-89C4-8614BCC95FA3}">
      <dgm:prSet/>
      <dgm:spPr/>
      <dgm:t>
        <a:bodyPr/>
        <a:lstStyle/>
        <a:p>
          <a:endParaRPr lang="pt-BR"/>
        </a:p>
      </dgm:t>
    </dgm:pt>
    <dgm:pt modelId="{7E7001CC-90C8-48EA-83C6-049A1860946A}" type="sibTrans" cxnId="{2AE9C099-C3FA-4B6A-89C4-8614BCC95FA3}">
      <dgm:prSet/>
      <dgm:spPr/>
      <dgm:t>
        <a:bodyPr/>
        <a:lstStyle/>
        <a:p>
          <a:endParaRPr lang="pt-BR"/>
        </a:p>
      </dgm:t>
    </dgm:pt>
    <dgm:pt modelId="{5D9E8643-B598-4958-A066-D2AECC8285AB}">
      <dgm:prSet phldrT="[Texto]"/>
      <dgm:spPr/>
      <dgm:t>
        <a:bodyPr/>
        <a:lstStyle/>
        <a:p>
          <a:r>
            <a:rPr lang="pt-BR" dirty="0" smtClean="0"/>
            <a:t>Violência Doméstica</a:t>
          </a:r>
          <a:endParaRPr lang="pt-BR" dirty="0"/>
        </a:p>
      </dgm:t>
    </dgm:pt>
    <dgm:pt modelId="{791F0166-0CA0-4F4B-80B7-B4181113239D}" type="parTrans" cxnId="{D43FDB53-C0C0-4B69-ADAC-D7F22D45F3F0}">
      <dgm:prSet/>
      <dgm:spPr/>
      <dgm:t>
        <a:bodyPr/>
        <a:lstStyle/>
        <a:p>
          <a:endParaRPr lang="pt-BR"/>
        </a:p>
      </dgm:t>
    </dgm:pt>
    <dgm:pt modelId="{9C377BA7-C40A-480F-A3E6-2635781F4C28}" type="sibTrans" cxnId="{D43FDB53-C0C0-4B69-ADAC-D7F22D45F3F0}">
      <dgm:prSet/>
      <dgm:spPr/>
      <dgm:t>
        <a:bodyPr/>
        <a:lstStyle/>
        <a:p>
          <a:endParaRPr lang="pt-BR"/>
        </a:p>
      </dgm:t>
    </dgm:pt>
    <dgm:pt modelId="{0339EBD1-F5A5-4947-99FB-A3D3C1155463}">
      <dgm:prSet phldrT="[Texto]"/>
      <dgm:spPr/>
      <dgm:t>
        <a:bodyPr/>
        <a:lstStyle/>
        <a:p>
          <a:r>
            <a:rPr lang="pt-BR" dirty="0" smtClean="0"/>
            <a:t>Segurança Pública</a:t>
          </a:r>
          <a:endParaRPr lang="pt-BR" dirty="0"/>
        </a:p>
      </dgm:t>
    </dgm:pt>
    <dgm:pt modelId="{20A50C8A-A8DF-4DA5-9C29-43C9DA52B26B}" type="parTrans" cxnId="{7B5EAC72-7063-443F-B57B-519CA5118E05}">
      <dgm:prSet/>
      <dgm:spPr/>
      <dgm:t>
        <a:bodyPr/>
        <a:lstStyle/>
        <a:p>
          <a:endParaRPr lang="pt-BR"/>
        </a:p>
      </dgm:t>
    </dgm:pt>
    <dgm:pt modelId="{AF7C5253-60CF-4CD1-98F3-45FC17BF3D84}" type="sibTrans" cxnId="{7B5EAC72-7063-443F-B57B-519CA5118E05}">
      <dgm:prSet/>
      <dgm:spPr/>
      <dgm:t>
        <a:bodyPr/>
        <a:lstStyle/>
        <a:p>
          <a:endParaRPr lang="pt-BR"/>
        </a:p>
      </dgm:t>
    </dgm:pt>
    <dgm:pt modelId="{6826D6BE-C24A-4E5C-9EE8-5CAF51F8C61E}">
      <dgm:prSet phldrT="[Texto]"/>
      <dgm:spPr/>
      <dgm:t>
        <a:bodyPr/>
        <a:lstStyle/>
        <a:p>
          <a:r>
            <a:rPr lang="pt-BR" dirty="0" smtClean="0"/>
            <a:t>Reforma Política</a:t>
          </a:r>
          <a:endParaRPr lang="pt-BR" dirty="0"/>
        </a:p>
      </dgm:t>
    </dgm:pt>
    <dgm:pt modelId="{8342CE4F-91E8-4DD6-9798-B088C461D285}" type="parTrans" cxnId="{3A842281-4BD4-497F-86B4-7B03DC15529E}">
      <dgm:prSet/>
      <dgm:spPr/>
      <dgm:t>
        <a:bodyPr/>
        <a:lstStyle/>
        <a:p>
          <a:endParaRPr lang="pt-BR"/>
        </a:p>
      </dgm:t>
    </dgm:pt>
    <dgm:pt modelId="{53EA21AA-6708-45A4-A340-E1AC2806215A}" type="sibTrans" cxnId="{3A842281-4BD4-497F-86B4-7B03DC15529E}">
      <dgm:prSet/>
      <dgm:spPr/>
      <dgm:t>
        <a:bodyPr/>
        <a:lstStyle/>
        <a:p>
          <a:endParaRPr lang="pt-BR"/>
        </a:p>
      </dgm:t>
    </dgm:pt>
    <dgm:pt modelId="{FDD95248-9DA2-448C-9E51-23FAD798E112}">
      <dgm:prSet phldrT="[Texto]"/>
      <dgm:spPr/>
      <dgm:t>
        <a:bodyPr/>
        <a:lstStyle/>
        <a:p>
          <a:r>
            <a:rPr lang="pt-BR" dirty="0" smtClean="0"/>
            <a:t>Meio Ambiente</a:t>
          </a:r>
          <a:endParaRPr lang="pt-BR" dirty="0"/>
        </a:p>
      </dgm:t>
    </dgm:pt>
    <dgm:pt modelId="{2AA21C3D-6340-4425-8BC2-094F06D3177E}" type="parTrans" cxnId="{86F62C21-4DF5-40E9-AB98-B07F82F58313}">
      <dgm:prSet/>
      <dgm:spPr/>
      <dgm:t>
        <a:bodyPr/>
        <a:lstStyle/>
        <a:p>
          <a:endParaRPr lang="pt-BR"/>
        </a:p>
      </dgm:t>
    </dgm:pt>
    <dgm:pt modelId="{62209C22-3B48-4F85-B8E5-04F3F05AF165}" type="sibTrans" cxnId="{86F62C21-4DF5-40E9-AB98-B07F82F58313}">
      <dgm:prSet/>
      <dgm:spPr/>
      <dgm:t>
        <a:bodyPr/>
        <a:lstStyle/>
        <a:p>
          <a:endParaRPr lang="pt-BR"/>
        </a:p>
      </dgm:t>
    </dgm:pt>
    <dgm:pt modelId="{B28F298F-D995-41AA-BA4A-99889D2C6ACF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4E038F77-2F34-42D2-9254-35639F975117}" type="parTrans" cxnId="{F9E0F9B6-2D3C-44B0-BA6F-7841CEB22A36}">
      <dgm:prSet/>
      <dgm:spPr/>
      <dgm:t>
        <a:bodyPr/>
        <a:lstStyle/>
        <a:p>
          <a:endParaRPr lang="pt-BR"/>
        </a:p>
      </dgm:t>
    </dgm:pt>
    <dgm:pt modelId="{EA7C3E04-D8AB-4F25-93C2-C84EB2B4630F}" type="sibTrans" cxnId="{F9E0F9B6-2D3C-44B0-BA6F-7841CEB22A36}">
      <dgm:prSet/>
      <dgm:spPr/>
      <dgm:t>
        <a:bodyPr/>
        <a:lstStyle/>
        <a:p>
          <a:endParaRPr lang="pt-BR"/>
        </a:p>
      </dgm:t>
    </dgm:pt>
    <dgm:pt modelId="{0DDCE642-711D-4B39-94C8-852699F9EF37}" type="pres">
      <dgm:prSet presAssocID="{124E61D6-0011-4C73-9994-1C8686BD6E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EA3C-9B17-4A82-BEF4-2D58FE1E947E}" type="pres">
      <dgm:prSet presAssocID="{029829E0-0CED-49F1-A451-30DF2C844A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B2CDE-34B8-4CB3-AFDC-9C272111E932}" type="pres">
      <dgm:prSet presAssocID="{7E7001CC-90C8-48EA-83C6-049A1860946A}" presName="sibTrans" presStyleCnt="0"/>
      <dgm:spPr/>
    </dgm:pt>
    <dgm:pt modelId="{BBCA0DF8-5667-4B1C-9F5C-AFA0C0582545}" type="pres">
      <dgm:prSet presAssocID="{5D9E8643-B598-4958-A066-D2AECC8285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DBC79-7875-4A3B-A23B-5AB3CD4DAF59}" type="pres">
      <dgm:prSet presAssocID="{9C377BA7-C40A-480F-A3E6-2635781F4C28}" presName="sibTrans" presStyleCnt="0"/>
      <dgm:spPr/>
    </dgm:pt>
    <dgm:pt modelId="{4C7A7451-6A12-47E5-9951-71605CA464FC}" type="pres">
      <dgm:prSet presAssocID="{0339EBD1-F5A5-4947-99FB-A3D3C11554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F0654A-36E7-4C5D-9853-EB66E2639041}" type="pres">
      <dgm:prSet presAssocID="{AF7C5253-60CF-4CD1-98F3-45FC17BF3D84}" presName="sibTrans" presStyleCnt="0"/>
      <dgm:spPr/>
    </dgm:pt>
    <dgm:pt modelId="{2432B470-8DC8-4E53-8132-11B417901E97}" type="pres">
      <dgm:prSet presAssocID="{6826D6BE-C24A-4E5C-9EE8-5CAF51F8C6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B239C8-C710-4E68-953D-E7702E741700}" type="pres">
      <dgm:prSet presAssocID="{53EA21AA-6708-45A4-A340-E1AC2806215A}" presName="sibTrans" presStyleCnt="0"/>
      <dgm:spPr/>
    </dgm:pt>
    <dgm:pt modelId="{7FE348A9-44AE-4C1E-B456-4F0F1EFB1F04}" type="pres">
      <dgm:prSet presAssocID="{FDD95248-9DA2-448C-9E51-23FAD798E1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7791B6-053D-45F2-A00D-21105E7B9975}" type="pres">
      <dgm:prSet presAssocID="{62209C22-3B48-4F85-B8E5-04F3F05AF165}" presName="sibTrans" presStyleCnt="0"/>
      <dgm:spPr/>
    </dgm:pt>
    <dgm:pt modelId="{EAEEB70D-53FF-4E01-9BD8-8618B9ED9483}" type="pres">
      <dgm:prSet presAssocID="{B28F298F-D995-41AA-BA4A-99889D2C6A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06ABA7-6370-40C5-9E1A-24DD532C29AF}" type="presOf" srcId="{0339EBD1-F5A5-4947-99FB-A3D3C1155463}" destId="{4C7A7451-6A12-47E5-9951-71605CA464FC}" srcOrd="0" destOrd="0" presId="urn:microsoft.com/office/officeart/2005/8/layout/default#1"/>
    <dgm:cxn modelId="{F9E0F9B6-2D3C-44B0-BA6F-7841CEB22A36}" srcId="{124E61D6-0011-4C73-9994-1C8686BD6EE1}" destId="{B28F298F-D995-41AA-BA4A-99889D2C6ACF}" srcOrd="5" destOrd="0" parTransId="{4E038F77-2F34-42D2-9254-35639F975117}" sibTransId="{EA7C3E04-D8AB-4F25-93C2-C84EB2B4630F}"/>
    <dgm:cxn modelId="{D43FDB53-C0C0-4B69-ADAC-D7F22D45F3F0}" srcId="{124E61D6-0011-4C73-9994-1C8686BD6EE1}" destId="{5D9E8643-B598-4958-A066-D2AECC8285AB}" srcOrd="1" destOrd="0" parTransId="{791F0166-0CA0-4F4B-80B7-B4181113239D}" sibTransId="{9C377BA7-C40A-480F-A3E6-2635781F4C28}"/>
    <dgm:cxn modelId="{7A50E70C-C3D9-46BC-9A32-429E42DC4BBF}" type="presOf" srcId="{FDD95248-9DA2-448C-9E51-23FAD798E112}" destId="{7FE348A9-44AE-4C1E-B456-4F0F1EFB1F04}" srcOrd="0" destOrd="0" presId="urn:microsoft.com/office/officeart/2005/8/layout/default#1"/>
    <dgm:cxn modelId="{2C849A6B-032F-4C23-BCB3-80CC60736047}" type="presOf" srcId="{029829E0-0CED-49F1-A451-30DF2C844AEE}" destId="{2E6BEA3C-9B17-4A82-BEF4-2D58FE1E947E}" srcOrd="0" destOrd="0" presId="urn:microsoft.com/office/officeart/2005/8/layout/default#1"/>
    <dgm:cxn modelId="{2AE9C099-C3FA-4B6A-89C4-8614BCC95FA3}" srcId="{124E61D6-0011-4C73-9994-1C8686BD6EE1}" destId="{029829E0-0CED-49F1-A451-30DF2C844AEE}" srcOrd="0" destOrd="0" parTransId="{787DA0FC-11DA-42AC-8A35-F67100F10316}" sibTransId="{7E7001CC-90C8-48EA-83C6-049A1860946A}"/>
    <dgm:cxn modelId="{7B5EAC72-7063-443F-B57B-519CA5118E05}" srcId="{124E61D6-0011-4C73-9994-1C8686BD6EE1}" destId="{0339EBD1-F5A5-4947-99FB-A3D3C1155463}" srcOrd="2" destOrd="0" parTransId="{20A50C8A-A8DF-4DA5-9C29-43C9DA52B26B}" sibTransId="{AF7C5253-60CF-4CD1-98F3-45FC17BF3D84}"/>
    <dgm:cxn modelId="{5AB8D687-8697-4889-9978-FFA270A09FCD}" type="presOf" srcId="{B28F298F-D995-41AA-BA4A-99889D2C6ACF}" destId="{EAEEB70D-53FF-4E01-9BD8-8618B9ED9483}" srcOrd="0" destOrd="0" presId="urn:microsoft.com/office/officeart/2005/8/layout/default#1"/>
    <dgm:cxn modelId="{C10C9F4D-10F4-497A-81DC-EB199C5C8AE3}" type="presOf" srcId="{124E61D6-0011-4C73-9994-1C8686BD6EE1}" destId="{0DDCE642-711D-4B39-94C8-852699F9EF37}" srcOrd="0" destOrd="0" presId="urn:microsoft.com/office/officeart/2005/8/layout/default#1"/>
    <dgm:cxn modelId="{750AC97A-B8CD-4800-AAE6-CF9B912C6B9A}" type="presOf" srcId="{6826D6BE-C24A-4E5C-9EE8-5CAF51F8C61E}" destId="{2432B470-8DC8-4E53-8132-11B417901E97}" srcOrd="0" destOrd="0" presId="urn:microsoft.com/office/officeart/2005/8/layout/default#1"/>
    <dgm:cxn modelId="{86F62C21-4DF5-40E9-AB98-B07F82F58313}" srcId="{124E61D6-0011-4C73-9994-1C8686BD6EE1}" destId="{FDD95248-9DA2-448C-9E51-23FAD798E112}" srcOrd="4" destOrd="0" parTransId="{2AA21C3D-6340-4425-8BC2-094F06D3177E}" sibTransId="{62209C22-3B48-4F85-B8E5-04F3F05AF165}"/>
    <dgm:cxn modelId="{3A842281-4BD4-497F-86B4-7B03DC15529E}" srcId="{124E61D6-0011-4C73-9994-1C8686BD6EE1}" destId="{6826D6BE-C24A-4E5C-9EE8-5CAF51F8C61E}" srcOrd="3" destOrd="0" parTransId="{8342CE4F-91E8-4DD6-9798-B088C461D285}" sibTransId="{53EA21AA-6708-45A4-A340-E1AC2806215A}"/>
    <dgm:cxn modelId="{EFC48D4C-E56A-496E-9D21-B34AEB7166A5}" type="presOf" srcId="{5D9E8643-B598-4958-A066-D2AECC8285AB}" destId="{BBCA0DF8-5667-4B1C-9F5C-AFA0C0582545}" srcOrd="0" destOrd="0" presId="urn:microsoft.com/office/officeart/2005/8/layout/default#1"/>
    <dgm:cxn modelId="{AE7584A5-CEE6-4021-8FE6-B05B638EEE61}" type="presParOf" srcId="{0DDCE642-711D-4B39-94C8-852699F9EF37}" destId="{2E6BEA3C-9B17-4A82-BEF4-2D58FE1E947E}" srcOrd="0" destOrd="0" presId="urn:microsoft.com/office/officeart/2005/8/layout/default#1"/>
    <dgm:cxn modelId="{FADAF332-B2D3-4791-B9CB-BA0D50E6FE6A}" type="presParOf" srcId="{0DDCE642-711D-4B39-94C8-852699F9EF37}" destId="{71EB2CDE-34B8-4CB3-AFDC-9C272111E932}" srcOrd="1" destOrd="0" presId="urn:microsoft.com/office/officeart/2005/8/layout/default#1"/>
    <dgm:cxn modelId="{6550EED6-4E91-4AE1-B81B-45EA4851499A}" type="presParOf" srcId="{0DDCE642-711D-4B39-94C8-852699F9EF37}" destId="{BBCA0DF8-5667-4B1C-9F5C-AFA0C0582545}" srcOrd="2" destOrd="0" presId="urn:microsoft.com/office/officeart/2005/8/layout/default#1"/>
    <dgm:cxn modelId="{236A5678-2B0E-472F-BE4F-7112D5FE1FA2}" type="presParOf" srcId="{0DDCE642-711D-4B39-94C8-852699F9EF37}" destId="{C29DBC79-7875-4A3B-A23B-5AB3CD4DAF59}" srcOrd="3" destOrd="0" presId="urn:microsoft.com/office/officeart/2005/8/layout/default#1"/>
    <dgm:cxn modelId="{39A5234B-FA6D-4BD1-A3B9-BC0DAE83BB7F}" type="presParOf" srcId="{0DDCE642-711D-4B39-94C8-852699F9EF37}" destId="{4C7A7451-6A12-47E5-9951-71605CA464FC}" srcOrd="4" destOrd="0" presId="urn:microsoft.com/office/officeart/2005/8/layout/default#1"/>
    <dgm:cxn modelId="{FBF9D865-F18E-4A46-B71E-35FF9259BB95}" type="presParOf" srcId="{0DDCE642-711D-4B39-94C8-852699F9EF37}" destId="{D1F0654A-36E7-4C5D-9853-EB66E2639041}" srcOrd="5" destOrd="0" presId="urn:microsoft.com/office/officeart/2005/8/layout/default#1"/>
    <dgm:cxn modelId="{1199812D-D304-46D9-9F58-DA97153E4E92}" type="presParOf" srcId="{0DDCE642-711D-4B39-94C8-852699F9EF37}" destId="{2432B470-8DC8-4E53-8132-11B417901E97}" srcOrd="6" destOrd="0" presId="urn:microsoft.com/office/officeart/2005/8/layout/default#1"/>
    <dgm:cxn modelId="{C2EEB893-08F4-4091-B208-88EDF048E276}" type="presParOf" srcId="{0DDCE642-711D-4B39-94C8-852699F9EF37}" destId="{E5B239C8-C710-4E68-953D-E7702E741700}" srcOrd="7" destOrd="0" presId="urn:microsoft.com/office/officeart/2005/8/layout/default#1"/>
    <dgm:cxn modelId="{2546D74A-9A43-4345-8C1B-C3E55B560B3E}" type="presParOf" srcId="{0DDCE642-711D-4B39-94C8-852699F9EF37}" destId="{7FE348A9-44AE-4C1E-B456-4F0F1EFB1F04}" srcOrd="8" destOrd="0" presId="urn:microsoft.com/office/officeart/2005/8/layout/default#1"/>
    <dgm:cxn modelId="{707A06C9-552A-4BEF-BD57-A80AD087EA41}" type="presParOf" srcId="{0DDCE642-711D-4B39-94C8-852699F9EF37}" destId="{BC7791B6-053D-45F2-A00D-21105E7B9975}" srcOrd="9" destOrd="0" presId="urn:microsoft.com/office/officeart/2005/8/layout/default#1"/>
    <dgm:cxn modelId="{C142A351-0C32-4D2F-92DD-C2C5AF816B43}" type="presParOf" srcId="{0DDCE642-711D-4B39-94C8-852699F9EF37}" destId="{EAEEB70D-53FF-4E01-9BD8-8618B9ED948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D6F38-9A7E-4103-A05D-80D23BAA6BF4}">
      <dsp:nvSpPr>
        <dsp:cNvPr id="0" name=""/>
        <dsp:cNvSpPr/>
      </dsp:nvSpPr>
      <dsp:spPr>
        <a:xfrm>
          <a:off x="2571" y="193583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Transparência ativa</a:t>
          </a:r>
          <a:endParaRPr lang="pt-BR" sz="2100" kern="1200" dirty="0"/>
        </a:p>
      </dsp:txBody>
      <dsp:txXfrm>
        <a:off x="2571" y="193583"/>
        <a:ext cx="2507456" cy="766561"/>
      </dsp:txXfrm>
    </dsp:sp>
    <dsp:sp modelId="{F60D636E-B8F7-4054-8DC8-01349F06FAEB}">
      <dsp:nvSpPr>
        <dsp:cNvPr id="0" name=""/>
        <dsp:cNvSpPr/>
      </dsp:nvSpPr>
      <dsp:spPr>
        <a:xfrm>
          <a:off x="2571" y="960145"/>
          <a:ext cx="2507456" cy="33722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Portal da Transparência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Divulgação de informações públicas 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Dados de economia do Senado</a:t>
          </a:r>
          <a:endParaRPr lang="pt-BR" sz="2100" kern="1200" dirty="0"/>
        </a:p>
      </dsp:txBody>
      <dsp:txXfrm>
        <a:off x="2571" y="960145"/>
        <a:ext cx="2507456" cy="3372232"/>
      </dsp:txXfrm>
    </dsp:sp>
    <dsp:sp modelId="{2453972D-CF14-4809-88F4-6B22007DC140}">
      <dsp:nvSpPr>
        <dsp:cNvPr id="0" name=""/>
        <dsp:cNvSpPr/>
      </dsp:nvSpPr>
      <dsp:spPr>
        <a:xfrm>
          <a:off x="2861071" y="193583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Controle Social</a:t>
          </a:r>
          <a:endParaRPr lang="pt-BR" sz="2100" kern="1200" dirty="0"/>
        </a:p>
      </dsp:txBody>
      <dsp:txXfrm>
        <a:off x="2861071" y="193583"/>
        <a:ext cx="2507456" cy="766561"/>
      </dsp:txXfrm>
    </dsp:sp>
    <dsp:sp modelId="{8BF271B6-3AE3-4D9B-81BD-47E309DAACE7}">
      <dsp:nvSpPr>
        <dsp:cNvPr id="0" name=""/>
        <dsp:cNvSpPr/>
      </dsp:nvSpPr>
      <dsp:spPr>
        <a:xfrm>
          <a:off x="2861071" y="960145"/>
          <a:ext cx="2507456" cy="33722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Conselho de Transparência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Pesquisas de Opinião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Participação da Sociedade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Metodologia de avaliação da transparência do Legislativo</a:t>
          </a:r>
          <a:endParaRPr lang="pt-BR" sz="2100" kern="1200" dirty="0"/>
        </a:p>
      </dsp:txBody>
      <dsp:txXfrm>
        <a:off x="2861071" y="960145"/>
        <a:ext cx="2507456" cy="3372232"/>
      </dsp:txXfrm>
    </dsp:sp>
    <dsp:sp modelId="{AD97C23D-6D88-4BA6-B172-5ADED63BE59A}">
      <dsp:nvSpPr>
        <dsp:cNvPr id="0" name=""/>
        <dsp:cNvSpPr/>
      </dsp:nvSpPr>
      <dsp:spPr>
        <a:xfrm>
          <a:off x="5719571" y="193583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Gestão de Sistemas de Informação</a:t>
          </a:r>
          <a:endParaRPr lang="pt-BR" sz="2100" kern="1200" dirty="0"/>
        </a:p>
      </dsp:txBody>
      <dsp:txXfrm>
        <a:off x="5719571" y="193583"/>
        <a:ext cx="2507456" cy="766561"/>
      </dsp:txXfrm>
    </dsp:sp>
    <dsp:sp modelId="{5C225DD6-263E-40AC-A15C-7A8D336449CA}">
      <dsp:nvSpPr>
        <dsp:cNvPr id="0" name=""/>
        <dsp:cNvSpPr/>
      </dsp:nvSpPr>
      <dsp:spPr>
        <a:xfrm>
          <a:off x="5719571" y="960145"/>
          <a:ext cx="2507456" cy="33722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Contato com o cidadão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Sistemas que alimentam o portal, em parceria com outras unidades da Casa</a:t>
          </a:r>
          <a:endParaRPr lang="pt-BR" sz="2100" kern="1200" dirty="0"/>
        </a:p>
      </dsp:txBody>
      <dsp:txXfrm>
        <a:off x="5719571" y="960145"/>
        <a:ext cx="2507456" cy="337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87826A1-6E87-47F5-8263-0D4434F7B09E}" type="datetimeFigureOut">
              <a:rPr lang="pt-BR" smtClean="0"/>
              <a:pPr/>
              <a:t>23/02/2016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73126975-1735-4331-83AF-42E7A1E92F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0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pPr>
              <a:defRPr/>
            </a:pPr>
            <a:fld id="{D246B39F-CD97-4047-858D-5C49E63EEB53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9" y="4716383"/>
            <a:ext cx="5440046" cy="4468654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pPr>
              <a:defRPr/>
            </a:pPr>
            <a:fld id="{EEBDED9C-F652-4EB4-B0A5-4C7A80005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54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4749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9420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5229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9056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5219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2596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1015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5302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05153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3482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5529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55719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1955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94216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21651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68799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0055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90130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2334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73726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29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0939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659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01148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31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81089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32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9765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598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116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017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2475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670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3464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A16-A206-4DB3-884E-B3552CE1957C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E75F-7F79-4900-AF52-7B60251BEA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896C-271D-4428-A03F-568C1380635B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50ED-8822-43DB-8662-96F820B1C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040E-F71A-4FB1-95EA-BDC2B167EB41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0EC-45BF-459D-ACE5-CB59F522E8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26A3-0EAD-42E8-AF80-E37EA93541FE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FC47-9348-4F32-9B6B-08DF4CFE88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DEBF-19E8-4FCA-A163-552F7C07EF3D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B82-F213-41DE-83E5-E638EC6C3B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8C05-DAFB-4084-B477-DF1967B2231D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B8F6-B6B5-4C82-9E4C-C33EFE9A39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D55A-3325-4959-8942-8DA1BBAE99E7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BB8C-8EB5-4D97-8962-2A1A8338D7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CD31-31C2-448E-AC97-334C500BAF9C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8A84-D1D3-4949-A5B0-E47CCDA0F4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4C6D-21B5-499C-9C14-B029F25B3189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58CD-FC95-4B47-A3D9-6368350CC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0086-545F-415E-8428-270936C7291A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3916-7199-40DD-8AE2-BB50B6F2F0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EDCF-6643-4DB8-B7B2-28F155381CEC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9D70-5810-47C4-B770-C4286185CF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EDD1B-3A5B-4EBE-A539-FDE9A1E3D975}" type="datetimeFigureOut">
              <a:rPr lang="pt-BR"/>
              <a:pPr>
                <a:defRPr/>
              </a:pPr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C20BD-83B9-4CFC-9B2D-D7ED6E42F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nado.leg.br/DataSenado" TargetMode="External"/><Relationship Id="rId5" Type="http://schemas.openxmlformats.org/officeDocument/2006/relationships/hyperlink" Target="mailto:datasenado@senado.leg.br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732463"/>
            <a:ext cx="13557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 cstate="print"/>
          <a:srcRect t="87279"/>
          <a:stretch>
            <a:fillRect/>
          </a:stretch>
        </p:blipFill>
        <p:spPr bwMode="auto">
          <a:xfrm>
            <a:off x="0" y="5111750"/>
            <a:ext cx="9144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-27384"/>
            <a:ext cx="9144000" cy="5084763"/>
          </a:xfrm>
          <a:prstGeom prst="rect">
            <a:avLst/>
          </a:prstGeom>
          <a:solidFill>
            <a:srgbClr val="00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latin typeface="Cambr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Índice de Transparência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Do Poder Legislativo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2627784" y="3932111"/>
            <a:ext cx="410527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1450" b="1" dirty="0" smtClean="0">
                <a:solidFill>
                  <a:srgbClr val="ECE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Secretaria </a:t>
            </a:r>
            <a:r>
              <a:rPr lang="pt-BR" sz="1450" b="1" dirty="0">
                <a:solidFill>
                  <a:srgbClr val="ECE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Transparência</a:t>
            </a:r>
          </a:p>
          <a:p>
            <a:pPr algn="ctr">
              <a:defRPr/>
            </a:pPr>
            <a:r>
              <a:rPr lang="pt-BR" sz="1450" b="1" dirty="0" err="1" smtClean="0">
                <a:solidFill>
                  <a:srgbClr val="ECE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DataSenado</a:t>
            </a:r>
            <a:endParaRPr lang="pt-BR" sz="1450" b="1" dirty="0" smtClean="0">
              <a:solidFill>
                <a:srgbClr val="ECE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pt-BR" sz="2600" b="1" dirty="0" smtClean="0">
              <a:solidFill>
                <a:srgbClr val="ECE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800100" lvl="2" indent="0"/>
            <a:r>
              <a:rPr lang="pt-BR" dirty="0" smtClean="0"/>
              <a:t>Convênio com CESOP/UNICAMP para disponibilização das bases de dados das pesquisas do </a:t>
            </a:r>
            <a:r>
              <a:rPr lang="pt-BR" dirty="0" err="1" smtClean="0"/>
              <a:t>DataSenado</a:t>
            </a:r>
            <a:endParaRPr lang="pt-BR" dirty="0" smtClean="0"/>
          </a:p>
          <a:p>
            <a:pPr marL="800100" lvl="2" indent="0">
              <a:buNone/>
            </a:pPr>
            <a:endParaRPr lang="pt-BR" dirty="0" smtClean="0"/>
          </a:p>
        </p:txBody>
      </p:sp>
      <p:pic>
        <p:nvPicPr>
          <p:cNvPr id="1026" name="Picture 2" descr="U:\Area_compartilhada\Secretaria de Transparência\DATASENADO\2014\2 - CESOP\15809209800_fc47c09ed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420888"/>
            <a:ext cx="5004591" cy="333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800100" lvl="2" indent="0"/>
            <a:r>
              <a:rPr lang="pt-BR" dirty="0" smtClean="0"/>
              <a:t>Parceria com a Columbia </a:t>
            </a:r>
            <a:r>
              <a:rPr lang="pt-BR" dirty="0" err="1" smtClean="0"/>
              <a:t>University</a:t>
            </a:r>
            <a:r>
              <a:rPr lang="pt-BR" dirty="0" smtClean="0"/>
              <a:t> para realização de pesquisa sobre a crise energética, apresentada na CCT</a:t>
            </a:r>
          </a:p>
          <a:p>
            <a:pPr marL="800100" lvl="2" indent="0">
              <a:buNone/>
            </a:pPr>
            <a:endParaRPr lang="pt-BR" dirty="0" smtClean="0"/>
          </a:p>
        </p:txBody>
      </p:sp>
      <p:pic>
        <p:nvPicPr>
          <p:cNvPr id="2050" name="Picture 2" descr="D:\USERS\thcortez\Downloads\17208377676_010b3afb1a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348880"/>
            <a:ext cx="5288136" cy="352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Pesquisas </a:t>
            </a:r>
            <a:r>
              <a:rPr lang="pt-BR" dirty="0" err="1" smtClean="0"/>
              <a:t>DataSenado</a:t>
            </a:r>
            <a:endParaRPr lang="pt-BR" dirty="0" smtClean="0"/>
          </a:p>
          <a:p>
            <a:pPr marL="400050" lvl="1" indent="0"/>
            <a:r>
              <a:rPr lang="pt-BR" dirty="0" smtClean="0"/>
              <a:t> Utilizadas em estudos acadêmicos da </a:t>
            </a:r>
            <a:r>
              <a:rPr lang="pt-BR" dirty="0" err="1" smtClean="0"/>
              <a:t>Universidad</a:t>
            </a:r>
            <a:r>
              <a:rPr lang="pt-BR" dirty="0" smtClean="0"/>
              <a:t> </a:t>
            </a:r>
            <a:r>
              <a:rPr lang="pt-BR" dirty="0" err="1" smtClean="0"/>
              <a:t>Autónoma</a:t>
            </a:r>
            <a:r>
              <a:rPr lang="pt-BR" dirty="0" smtClean="0"/>
              <a:t> de Madrid, Universidade Estadual de Campinas, UC Berkeley, Yale </a:t>
            </a:r>
            <a:r>
              <a:rPr lang="pt-BR" dirty="0" err="1" smtClean="0"/>
              <a:t>University</a:t>
            </a:r>
            <a:r>
              <a:rPr lang="pt-BR" dirty="0" smtClean="0"/>
              <a:t>, </a:t>
            </a:r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Oslo, ONU, Associação Brasileira de Estudos Populacionais, UFBA, UnB, USP, Universidade de Berlim, entre outras.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Índice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Metodologia estatística para avaliação da transparência de órgãos do Poder Legislativo</a:t>
            </a:r>
          </a:p>
          <a:p>
            <a:pPr marL="0" indent="0"/>
            <a:r>
              <a:rPr lang="pt-BR" dirty="0" smtClean="0"/>
              <a:t> Criado pela equipe técnica do </a:t>
            </a:r>
            <a:r>
              <a:rPr lang="pt-BR" dirty="0" err="1" smtClean="0"/>
              <a:t>DataSenado</a:t>
            </a:r>
            <a:endParaRPr lang="pt-BR" dirty="0" smtClean="0"/>
          </a:p>
          <a:p>
            <a:pPr marL="0" indent="0"/>
            <a:r>
              <a:rPr lang="pt-BR" dirty="0" smtClean="0"/>
              <a:t> Baseado nos critérios da LAI, da LRF, da Constituição Federal e em recomendações da União Interparlamentar (IPU).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Índice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Surge com demanda do Conselho de Transparência e Controle Social do Senado Federal, em 13/8/2014.</a:t>
            </a:r>
          </a:p>
          <a:p>
            <a:pPr marL="0" indent="0"/>
            <a:r>
              <a:rPr lang="pt-BR" dirty="0" smtClean="0"/>
              <a:t> Elaborado pela Secretaria de Transparência.</a:t>
            </a:r>
          </a:p>
          <a:p>
            <a:pPr marL="0" indent="0"/>
            <a:r>
              <a:rPr lang="pt-BR" dirty="0" smtClean="0"/>
              <a:t> Primeira versão: 17/10/2014.</a:t>
            </a:r>
          </a:p>
          <a:p>
            <a:pPr marL="0" indent="0"/>
            <a:r>
              <a:rPr lang="pt-BR" dirty="0" smtClean="0"/>
              <a:t> Apresentado ao Presidente do Senado em 11/12/2014 e pronto para aplicação, após consulta pública e validação pelo Conselho de Transparência.</a:t>
            </a:r>
          </a:p>
          <a:p>
            <a:pPr marL="0" indent="0">
              <a:buFont typeface="Symbol"/>
              <a:buChar char="Þ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Índice de Transparência</a:t>
            </a:r>
            <a:endParaRPr lang="pt-BR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000" y="1399499"/>
            <a:ext cx="5419288" cy="47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Índice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/>
              <a:buChar char="Þ"/>
            </a:pPr>
            <a:r>
              <a:rPr lang="pt-BR" dirty="0" smtClean="0"/>
              <a:t>Objetivo: criar escala de mensuração do nível de transparência, aplicado ao poder legislativo.</a:t>
            </a:r>
          </a:p>
          <a:p>
            <a:pPr marL="0" indent="0">
              <a:buFont typeface="Symbol"/>
              <a:buChar char="Þ"/>
            </a:pPr>
            <a:r>
              <a:rPr lang="pt-BR" dirty="0" smtClean="0"/>
              <a:t>Transparência mensurada em quatro grandes temas, denominados </a:t>
            </a:r>
            <a:r>
              <a:rPr lang="pt-BR" b="1" dirty="0" smtClean="0"/>
              <a:t>dimensões</a:t>
            </a:r>
            <a:r>
              <a:rPr lang="pt-BR" dirty="0" smtClean="0"/>
              <a:t>:</a:t>
            </a:r>
          </a:p>
          <a:p>
            <a:pPr marL="1028700" lvl="1" indent="-584200">
              <a:buFont typeface="+mj-lt"/>
              <a:buAutoNum type="arabicPeriod"/>
            </a:pPr>
            <a:r>
              <a:rPr lang="pt-BR" dirty="0" smtClean="0"/>
              <a:t>Transparência Legislativa</a:t>
            </a:r>
          </a:p>
          <a:p>
            <a:pPr marL="1028700" lvl="1" indent="-584200">
              <a:buFont typeface="+mj-lt"/>
              <a:buAutoNum type="arabicPeriod"/>
            </a:pPr>
            <a:r>
              <a:rPr lang="pt-BR" dirty="0" smtClean="0"/>
              <a:t>Transparência Administrativa</a:t>
            </a:r>
          </a:p>
          <a:p>
            <a:pPr marL="1028700" lvl="1" indent="-584200">
              <a:buFont typeface="+mj-lt"/>
              <a:buAutoNum type="arabicPeriod"/>
            </a:pPr>
            <a:r>
              <a:rPr lang="pt-BR" dirty="0" smtClean="0"/>
              <a:t>Participação e Controle Social</a:t>
            </a:r>
          </a:p>
          <a:p>
            <a:pPr marL="1028700" lvl="1" indent="-584200">
              <a:buFont typeface="+mj-lt"/>
              <a:buAutoNum type="arabicPeriod"/>
            </a:pPr>
            <a:r>
              <a:rPr lang="pt-BR" dirty="0" smtClean="0"/>
              <a:t>Aderência à LAI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Índice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/>
              <a:buChar char="Þ"/>
            </a:pPr>
            <a:r>
              <a:rPr lang="pt-BR" dirty="0" smtClean="0"/>
              <a:t> Cada dimensão é avaliada em temas específicos, denominados </a:t>
            </a:r>
            <a:r>
              <a:rPr lang="pt-BR" b="1" dirty="0" smtClean="0"/>
              <a:t>subdimensões. </a:t>
            </a:r>
          </a:p>
          <a:p>
            <a:pPr marL="0" indent="0">
              <a:buFont typeface="Symbol"/>
              <a:buChar char="Þ"/>
            </a:pPr>
            <a:r>
              <a:rPr lang="pt-BR" dirty="0" smtClean="0"/>
              <a:t>Uma subdimensão permite avaliar mais detalhadamente aspectos da dimensão da qual faz parte.</a:t>
            </a:r>
          </a:p>
          <a:p>
            <a:pPr marL="0" indent="0">
              <a:buFont typeface="Symbol"/>
              <a:buChar char="Þ"/>
            </a:pPr>
            <a:r>
              <a:rPr lang="pt-BR" dirty="0" smtClean="0"/>
              <a:t>O número de subdimensões varia de acordo com o tema.</a:t>
            </a:r>
          </a:p>
          <a:p>
            <a:pPr marL="0" indent="0">
              <a:buFont typeface="Symbol"/>
              <a:buChar char="Þ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Subdimensões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pt-BR" dirty="0" smtClean="0"/>
              <a:t>1. Transparência Legislativa:</a:t>
            </a:r>
          </a:p>
          <a:p>
            <a:pPr marL="971550" lvl="1" indent="-571500">
              <a:buNone/>
            </a:pPr>
            <a:r>
              <a:rPr lang="pt-BR" dirty="0" smtClean="0"/>
              <a:t>1.1 Proposições Legislativas</a:t>
            </a:r>
          </a:p>
          <a:p>
            <a:pPr marL="971550" lvl="1" indent="-514350">
              <a:buNone/>
            </a:pPr>
            <a:r>
              <a:rPr lang="pt-BR" dirty="0" smtClean="0"/>
              <a:t>1.2 Disponibilização de Documentos</a:t>
            </a:r>
          </a:p>
          <a:p>
            <a:pPr marL="971550" lvl="1" indent="-514350">
              <a:buNone/>
            </a:pPr>
            <a:r>
              <a:rPr lang="pt-BR" dirty="0" smtClean="0"/>
              <a:t>1.3 Consulta às Leis</a:t>
            </a:r>
          </a:p>
          <a:p>
            <a:pPr marL="971550" lvl="1" indent="-514350">
              <a:buNone/>
            </a:pPr>
            <a:r>
              <a:rPr lang="pt-BR" dirty="0" smtClean="0"/>
              <a:t>1.4 Agenda Legislativa</a:t>
            </a:r>
          </a:p>
          <a:p>
            <a:pPr marL="971550" lvl="1" indent="-514350">
              <a:buNone/>
            </a:pPr>
            <a:r>
              <a:rPr lang="pt-BR" dirty="0" smtClean="0"/>
              <a:t>1.5 Comunicação</a:t>
            </a:r>
          </a:p>
          <a:p>
            <a:pPr marL="971550" lvl="1" indent="-514350">
              <a:buNone/>
            </a:pPr>
            <a:r>
              <a:rPr lang="pt-BR" dirty="0" smtClean="0"/>
              <a:t>1.6 Comissões</a:t>
            </a:r>
          </a:p>
          <a:p>
            <a:pPr marL="971550" lvl="1" indent="-514350">
              <a:buNone/>
            </a:pPr>
            <a:r>
              <a:rPr lang="pt-BR" dirty="0" smtClean="0"/>
              <a:t>1.7 Parlamentares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Subdimensões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pt-BR" dirty="0" smtClean="0"/>
              <a:t>2. Transparência Administrativa</a:t>
            </a:r>
          </a:p>
          <a:p>
            <a:pPr marL="971550" lvl="1" indent="-514350">
              <a:buNone/>
            </a:pPr>
            <a:r>
              <a:rPr lang="pt-BR" dirty="0" smtClean="0"/>
              <a:t>2.1 Recursos Humanos</a:t>
            </a:r>
          </a:p>
          <a:p>
            <a:pPr marL="971550" lvl="1" indent="-514350">
              <a:buNone/>
            </a:pPr>
            <a:r>
              <a:rPr lang="pt-BR" dirty="0" smtClean="0"/>
              <a:t>2.2 Licitações e Contratos</a:t>
            </a:r>
          </a:p>
          <a:p>
            <a:pPr marL="971550" lvl="1" indent="-514350">
              <a:buNone/>
            </a:pPr>
            <a:r>
              <a:rPr lang="pt-BR" dirty="0" smtClean="0"/>
              <a:t>2.3 Estrutura Administrativa</a:t>
            </a:r>
          </a:p>
          <a:p>
            <a:pPr marL="971550" lvl="1" indent="-514350">
              <a:buNone/>
            </a:pPr>
            <a:r>
              <a:rPr lang="pt-BR" dirty="0" smtClean="0"/>
              <a:t>2.4 Planejamento Estratégico</a:t>
            </a:r>
          </a:p>
          <a:p>
            <a:pPr marL="971550" lvl="1" indent="-514350">
              <a:buNone/>
            </a:pPr>
            <a:r>
              <a:rPr lang="pt-BR" dirty="0" smtClean="0"/>
              <a:t>2.5 Orçamento e Finanças</a:t>
            </a:r>
          </a:p>
          <a:p>
            <a:pPr marL="971550" lvl="1" indent="-514350">
              <a:buNone/>
            </a:pPr>
            <a:r>
              <a:rPr lang="pt-BR" dirty="0" smtClean="0"/>
              <a:t>2.6 Gastos dos Parlamentares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Criada em 2004, como Secretaria de Pesquisa de Opinião Pública.</a:t>
            </a:r>
          </a:p>
          <a:p>
            <a:pPr marL="400050" lvl="1" indent="0"/>
            <a:r>
              <a:rPr lang="pt-BR" dirty="0" smtClean="0"/>
              <a:t>Objetivo: acompanhar a opinião pública sobre o Senado e sobre a pauta legislativa</a:t>
            </a:r>
          </a:p>
          <a:p>
            <a:pPr marL="0" indent="0"/>
            <a:r>
              <a:rPr lang="pt-BR" dirty="0" smtClean="0"/>
              <a:t> Por iniciativa do Presidente do Senado, foi transformada em Secretaria de Transparência em 2013, para fortalecer a divulgação de informações de interesse público.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Subdimensões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pt-BR" dirty="0" smtClean="0"/>
              <a:t>3. Participação e Controle Social</a:t>
            </a:r>
          </a:p>
          <a:p>
            <a:pPr marL="971550" lvl="1" indent="-514350">
              <a:buNone/>
            </a:pPr>
            <a:r>
              <a:rPr lang="pt-BR" dirty="0" smtClean="0"/>
              <a:t>3.1 Participação Popular</a:t>
            </a:r>
          </a:p>
          <a:p>
            <a:pPr marL="971550" lvl="1" indent="-514350">
              <a:buNone/>
            </a:pPr>
            <a:r>
              <a:rPr lang="pt-BR" dirty="0" smtClean="0"/>
              <a:t>3.2 Existência de Conselhos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Subdimensões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  <a:buNone/>
            </a:pPr>
            <a:r>
              <a:rPr lang="pt-BR" dirty="0" smtClean="0"/>
              <a:t>4. Aderência à LAI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4.1 Perguntas Frequentes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4.2 Fomento à Cultura de Transparência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4.3 Direito de Acesso à Informação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4.4 Facilidade de Acesso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4.5 Canais de Comunicação - Fale Conosco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4.6 Classificação das Informações</a:t>
            </a:r>
          </a:p>
          <a:p>
            <a:pPr marL="971550" lvl="1" indent="-514350">
              <a:spcBef>
                <a:spcPts val="0"/>
              </a:spcBef>
              <a:buNone/>
            </a:pPr>
            <a:r>
              <a:rPr lang="pt-BR" dirty="0" smtClean="0"/>
              <a:t>4.7 Regulamentação da LAI</a:t>
            </a:r>
          </a:p>
          <a:p>
            <a:pPr lvl="1"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Indicadores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</a:pPr>
            <a:r>
              <a:rPr lang="pt-BR" dirty="0" smtClean="0"/>
              <a:t>Cada Subdimensão,  por sua vez, é avaliada por Indicadores, a menor unidade de avaliação.</a:t>
            </a:r>
          </a:p>
          <a:p>
            <a:pPr marL="571500" indent="-571500">
              <a:spcBef>
                <a:spcPts val="0"/>
              </a:spcBef>
            </a:pPr>
            <a:r>
              <a:rPr lang="pt-BR" dirty="0" smtClean="0"/>
              <a:t>Um Indicador é um número que varia de 0 a 1, de acordo com o nível de transparência do quesito avaliado: quanto mais próximo de 1, mais transparente, e vice-versa.</a:t>
            </a:r>
          </a:p>
          <a:p>
            <a:pPr marL="571500" indent="-571500">
              <a:spcBef>
                <a:spcPts val="0"/>
              </a:spcBef>
            </a:pPr>
            <a:r>
              <a:rPr lang="pt-BR" dirty="0" smtClean="0"/>
              <a:t>Ao todo existem 68 indicadores.</a:t>
            </a:r>
          </a:p>
          <a:p>
            <a:pPr lvl="1">
              <a:spcBef>
                <a:spcPts val="0"/>
              </a:spcBef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Indicadores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</a:pPr>
            <a:r>
              <a:rPr lang="pt-BR" dirty="0" smtClean="0"/>
              <a:t>Exemplo: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3568" y="2564904"/>
          <a:ext cx="7704856" cy="3566160"/>
        </p:xfrm>
        <a:graphic>
          <a:graphicData uri="http://schemas.openxmlformats.org/drawingml/2006/table">
            <a:tbl>
              <a:tblPr/>
              <a:tblGrid>
                <a:gridCol w="2396877"/>
                <a:gridCol w="1670165"/>
                <a:gridCol w="3637814"/>
              </a:tblGrid>
              <a:tr h="4191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 Transparência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Administrativa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2.2 Licitações 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Contratos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2.2.1 Divulga informações sobre licitações realizadas pela Instituição.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2.2.2 Divulga informações sobre contratos firmados pela Instituição.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2.2.3 Divulga a legislação relacionada a licitações e contratos de sua esfera de atuação.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2.3 Estrutura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Administrativa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2.3.1 Divulga a estrutura organizacional da Instituição.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2.3.2 Divulga as atribuições dos órgãos/áreas da Instituição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2.3.3 Divulga os contatos dos órgãos/áreas da Instituição.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2204864"/>
          <a:ext cx="7704855" cy="274320"/>
        </p:xfrm>
        <a:graphic>
          <a:graphicData uri="http://schemas.openxmlformats.org/drawingml/2006/table">
            <a:tbl>
              <a:tblPr/>
              <a:tblGrid>
                <a:gridCol w="2396877"/>
                <a:gridCol w="1670164"/>
                <a:gridCol w="363781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DIMENSÃO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SUBDIMENSÃO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Critérios de Avaliação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Symbol"/>
              <a:buChar char="Þ"/>
            </a:pPr>
            <a:r>
              <a:rPr lang="pt-BR" dirty="0" smtClean="0"/>
              <a:t> Cada Indicador pode ser avaliado segundo óticas diferentes: a informação referente é atual? é de fácil acesso? abrange todo o escopo possível? há dados de meses ou anos anteriores?</a:t>
            </a:r>
          </a:p>
          <a:p>
            <a:pPr>
              <a:spcAft>
                <a:spcPts val="600"/>
              </a:spcAft>
              <a:buFont typeface="Symbol"/>
              <a:buChar char="Þ"/>
            </a:pPr>
            <a:r>
              <a:rPr lang="pt-BR" dirty="0" smtClean="0"/>
              <a:t> Para abarcar as diferentes abordagens, faz-se uso de Critérios de Avaliação.</a:t>
            </a:r>
          </a:p>
          <a:p>
            <a:pPr>
              <a:spcAft>
                <a:spcPts val="600"/>
              </a:spcAft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Critérios de Avaliação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Symbol"/>
              <a:buChar char="Þ"/>
            </a:pPr>
            <a:r>
              <a:rPr lang="pt-BR" dirty="0" smtClean="0"/>
              <a:t>Quatro </a:t>
            </a:r>
            <a:r>
              <a:rPr lang="pt-BR" b="1" dirty="0" smtClean="0"/>
              <a:t>Critérios de Avaliação </a:t>
            </a:r>
            <a:r>
              <a:rPr lang="pt-BR" dirty="0" smtClean="0"/>
              <a:t>(quando aplicável):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b="1" u="sng" dirty="0" smtClean="0"/>
              <a:t>Totalidade </a:t>
            </a:r>
            <a:r>
              <a:rPr lang="pt-BR" dirty="0" smtClean="0"/>
              <a:t>da informação frente ao escopo possível.</a:t>
            </a:r>
            <a:endParaRPr lang="pt-BR" b="1" u="sng" dirty="0" smtClean="0"/>
          </a:p>
          <a:p>
            <a:pPr marL="971550" lvl="1" indent="-514350">
              <a:buFont typeface="+mj-lt"/>
              <a:buAutoNum type="alphaLcParenR"/>
            </a:pPr>
            <a:r>
              <a:rPr lang="pt-BR" b="1" u="sng" dirty="0" smtClean="0"/>
              <a:t>Prontidão </a:t>
            </a:r>
            <a:r>
              <a:rPr lang="pt-BR" dirty="0" smtClean="0"/>
              <a:t>com que a informação é fornecida.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b="1" u="sng" dirty="0" smtClean="0"/>
              <a:t>Atualidade</a:t>
            </a:r>
            <a:r>
              <a:rPr lang="pt-BR" dirty="0" smtClean="0"/>
              <a:t> das informações disponíveis.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dirty="0" smtClean="0"/>
              <a:t>Existência de </a:t>
            </a:r>
            <a:r>
              <a:rPr lang="pt-BR" b="1" u="sng" dirty="0" smtClean="0"/>
              <a:t>Série Histórica</a:t>
            </a:r>
            <a:r>
              <a:rPr lang="pt-BR" u="sng" dirty="0" smtClean="0"/>
              <a:t> </a:t>
            </a:r>
            <a:r>
              <a:rPr lang="pt-BR" dirty="0" smtClean="0"/>
              <a:t>das informações.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Metodologia de Cálculo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vez calculado o Índice, será possível categorizar os órgãos legislativos segundo o </a:t>
            </a:r>
            <a:r>
              <a:rPr lang="pt-BR" b="1" dirty="0" smtClean="0"/>
              <a:t>Nível de Transparência</a:t>
            </a:r>
            <a:r>
              <a:rPr lang="pt-BR" dirty="0" smtClean="0"/>
              <a:t>: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619672" y="3429000"/>
          <a:ext cx="6096000" cy="2585547"/>
        </p:xfrm>
        <a:graphic>
          <a:graphicData uri="http://schemas.openxmlformats.org/drawingml/2006/table">
            <a:tbl>
              <a:tblPr/>
              <a:tblGrid>
                <a:gridCol w="2300598"/>
                <a:gridCol w="3795402"/>
              </a:tblGrid>
              <a:tr h="434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ÍNDICE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NÍVEL DE TRANSPARÊNCIA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0,8000 a 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27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0,6000 a 0,7999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828"/>
                    </a:solidFill>
                  </a:tcPr>
                </a:tc>
              </a:tr>
              <a:tr h="434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0,4000 a 0,5999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7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0,2000 a 0,3999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4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0,0000 a 0,1999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Metodologia de Coleta de Dados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Font typeface="Symbol"/>
              <a:buChar char="Þ"/>
            </a:pPr>
            <a:r>
              <a:rPr lang="pt-BR" dirty="0" smtClean="0"/>
              <a:t>Avaliadores: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r>
              <a:rPr lang="pt-BR" dirty="0" smtClean="0"/>
              <a:t>Duplas ou trios de técnicos fazem avaliações individuais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Após avaliação inicial, comparam e uniformizam possíveis discrepâncias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Resultado é reavaliado por um coordenador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 base de dados é consolidada utilizando técnicas de controle de qualidade estatística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Metodologia de Coleta de Dados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Fomento à cultura de transparência (</a:t>
            </a:r>
            <a:r>
              <a:rPr lang="pt-BR" sz="2800" dirty="0" smtClean="0"/>
              <a:t>art.3, IV</a:t>
            </a:r>
            <a:r>
              <a:rPr lang="pt-BR" dirty="0" smtClean="0"/>
              <a:t>):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r>
              <a:rPr lang="pt-BR" dirty="0" smtClean="0"/>
              <a:t>Antes de publicados, os resultados serão submetidos ao órgão avaliado, que teria um prazo para melhorar eventuais falhas ou questionar a avaliação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Após publicados os resultados consolidados, sugere-se que a base de dados resultante seja disponibilizada ao público para estudos posteriores (</a:t>
            </a:r>
            <a:r>
              <a:rPr lang="pt-BR" dirty="0" err="1" smtClean="0"/>
              <a:t>p.e.</a:t>
            </a:r>
            <a:r>
              <a:rPr lang="pt-BR" dirty="0" smtClean="0"/>
              <a:t>, pesquisadores, ONG, etc.)</a:t>
            </a:r>
          </a:p>
          <a:p>
            <a:pPr lvl="1"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endParaRPr lang="pt-BR" dirty="0" smtClean="0"/>
          </a:p>
          <a:p>
            <a:pPr lvl="1"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Revisão Bibliográfica</a:t>
            </a:r>
            <a:endParaRPr lang="pt-BR" dirty="0" smtClean="0">
              <a:latin typeface="+mn-lt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Revisão teórica:</a:t>
            </a:r>
          </a:p>
          <a:p>
            <a:pPr lvl="1"/>
            <a:r>
              <a:rPr lang="pt-BR" dirty="0" smtClean="0"/>
              <a:t>Constituição Federal (atribuições do Poder Legislativo)</a:t>
            </a:r>
          </a:p>
          <a:p>
            <a:pPr lvl="1"/>
            <a:r>
              <a:rPr lang="pt-BR" dirty="0" smtClean="0"/>
              <a:t>LAI (</a:t>
            </a:r>
            <a:r>
              <a:rPr lang="pt-BR" sz="2400" dirty="0" smtClean="0"/>
              <a:t>Lei nº 12.527, de 18/11/2011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LRF (</a:t>
            </a:r>
            <a:r>
              <a:rPr lang="pt-BR" sz="2400" dirty="0" smtClean="0"/>
              <a:t>Lei Complementar nº 101, de 4/5/2000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Sítios na internet institucionais do Poder Legislativo, nacionais e internacionais</a:t>
            </a:r>
          </a:p>
          <a:p>
            <a:pPr lvl="1"/>
            <a:r>
              <a:rPr lang="pt-BR" dirty="0" smtClean="0"/>
              <a:t>Propostas diversas: ONG, ONU, OECD, etc.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57200" y="14239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Revisão Bibliográfica</a:t>
            </a:r>
            <a:endParaRPr lang="pt-BR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913" y="2181264"/>
            <a:ext cx="9154913" cy="34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Revisão metodológica: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Revisão Bibliográfica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Pontos comuns:</a:t>
            </a:r>
          </a:p>
          <a:p>
            <a:pPr lvl="1"/>
            <a:r>
              <a:rPr lang="pt-BR" dirty="0" smtClean="0"/>
              <a:t>Uso de várias dimensões e subdimensões</a:t>
            </a:r>
          </a:p>
          <a:p>
            <a:pPr lvl="1"/>
            <a:r>
              <a:rPr lang="pt-BR" dirty="0" smtClean="0"/>
              <a:t>Análise baseada em dados disponíveis na WEB</a:t>
            </a:r>
          </a:p>
          <a:p>
            <a:pPr lvl="1"/>
            <a:r>
              <a:rPr lang="pt-BR" dirty="0" smtClean="0"/>
              <a:t>Possuem ponto de referência (lei, acordo, etc.)</a:t>
            </a:r>
          </a:p>
          <a:p>
            <a:r>
              <a:rPr lang="pt-BR" dirty="0" smtClean="0"/>
              <a:t>Discrepâncias:</a:t>
            </a:r>
          </a:p>
          <a:p>
            <a:pPr lvl="1"/>
            <a:r>
              <a:rPr lang="pt-BR" dirty="0" smtClean="0"/>
              <a:t>Escalas (de 0 a 1, de 0 a 100, escala normal, etc.)</a:t>
            </a:r>
          </a:p>
          <a:p>
            <a:pPr lvl="1"/>
            <a:r>
              <a:rPr lang="pt-BR" dirty="0" smtClean="0"/>
              <a:t>Metodologia de cálculo (maioria simples)</a:t>
            </a:r>
          </a:p>
          <a:p>
            <a:pPr lvl="1"/>
            <a:r>
              <a:rPr lang="pt-BR" dirty="0" smtClean="0"/>
              <a:t>Forma de avaliação (interna ou externa)</a:t>
            </a:r>
          </a:p>
          <a:p>
            <a:pPr lvl="1"/>
            <a:r>
              <a:rPr lang="pt-BR" dirty="0" smtClean="0"/>
              <a:t>Periodicidades variadas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3645024"/>
            <a:ext cx="756084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Outras Informações: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dirty="0" smtClean="0"/>
              <a:t>Secretaria de Transparência</a:t>
            </a:r>
            <a:br>
              <a:rPr lang="pt-BR" sz="2100" dirty="0" smtClean="0"/>
            </a:br>
            <a:r>
              <a:rPr lang="pt-BR" sz="2100" dirty="0" smtClean="0"/>
              <a:t>Coordenação de Controle Social</a:t>
            </a:r>
          </a:p>
          <a:p>
            <a:pPr algn="ctr"/>
            <a:r>
              <a:rPr lang="pt-BR" sz="2100" dirty="0" smtClean="0"/>
              <a:t>Serviço de Pesquisa DataSenado</a:t>
            </a:r>
            <a:br>
              <a:rPr lang="pt-BR" sz="2100" dirty="0" smtClean="0"/>
            </a:br>
            <a:r>
              <a:rPr lang="pt-BR" sz="2100" dirty="0" smtClean="0"/>
              <a:t>(061) 3303 2971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i="1" dirty="0" smtClean="0">
                <a:hlinkClick r:id="rId5"/>
              </a:rPr>
              <a:t>datasenado@senado.leg.br</a:t>
            </a:r>
            <a:r>
              <a:rPr lang="pt-BR" sz="2000" i="1" dirty="0" smtClean="0"/>
              <a:t/>
            </a:r>
            <a:br>
              <a:rPr lang="pt-BR" sz="2000" i="1" dirty="0" smtClean="0"/>
            </a:br>
            <a:r>
              <a:rPr lang="pt-BR" sz="2000" i="1" dirty="0" smtClean="0">
                <a:hlinkClick r:id="rId6"/>
              </a:rPr>
              <a:t>www.senado.leg.br/DataSenado</a:t>
            </a:r>
            <a:endParaRPr lang="pt-BR" sz="20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Reformulação do Portal de Transparência</a:t>
            </a:r>
          </a:p>
          <a:p>
            <a:pPr marL="0" indent="0"/>
            <a:r>
              <a:rPr lang="pt-BR" dirty="0" smtClean="0"/>
              <a:t> Ampliação da gama de informações disponíveis</a:t>
            </a:r>
          </a:p>
          <a:p>
            <a:pPr marL="0" indent="0"/>
            <a:r>
              <a:rPr lang="pt-BR" dirty="0" smtClean="0"/>
              <a:t> Mais de </a:t>
            </a:r>
            <a:r>
              <a:rPr lang="pt-BR" b="1" dirty="0" smtClean="0"/>
              <a:t>2 milhões e 300 mil</a:t>
            </a:r>
            <a:r>
              <a:rPr lang="pt-BR" dirty="0" smtClean="0"/>
              <a:t> acessos</a:t>
            </a:r>
          </a:p>
          <a:p>
            <a:pPr marL="0" indent="0"/>
            <a:r>
              <a:rPr lang="pt-BR" dirty="0" smtClean="0"/>
              <a:t> Média de </a:t>
            </a:r>
            <a:r>
              <a:rPr lang="pt-BR" b="1" dirty="0" smtClean="0"/>
              <a:t>130 mil </a:t>
            </a:r>
            <a:r>
              <a:rPr lang="pt-BR" dirty="0" smtClean="0"/>
              <a:t>acessos ao mês</a:t>
            </a:r>
          </a:p>
          <a:p>
            <a:pPr marL="0" indent="0"/>
            <a:r>
              <a:rPr lang="pt-BR" dirty="0" smtClean="0"/>
              <a:t> Modernização dos sistemas de informação, em parceria com DGER e PRODASEN</a:t>
            </a:r>
          </a:p>
          <a:p>
            <a:pPr marL="0" indent="0"/>
            <a:r>
              <a:rPr lang="pt-BR" dirty="0" smtClean="0"/>
              <a:t>1/3 dos pedidos de informação recebidos já estão com a resposta disponível no portal</a:t>
            </a:r>
          </a:p>
          <a:p>
            <a:pPr marL="0" indent="0"/>
            <a:endParaRPr lang="pt-BR" dirty="0" smtClean="0"/>
          </a:p>
          <a:p>
            <a:pPr marL="800100" lvl="2" indent="0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Reconhecimento:</a:t>
            </a:r>
          </a:p>
          <a:p>
            <a:pPr marL="400050" lvl="1" indent="0"/>
            <a:r>
              <a:rPr lang="pt-BR" dirty="0" smtClean="0"/>
              <a:t> FGV: “Estado Brasileiro e Transparência” </a:t>
            </a:r>
          </a:p>
          <a:p>
            <a:pPr marL="800100" lvl="2" indent="0"/>
            <a:r>
              <a:rPr lang="pt-BR" dirty="0" smtClean="0"/>
              <a:t> Senado é a instituição com melhor desempenho entre órgãos do Legislativo</a:t>
            </a:r>
          </a:p>
          <a:p>
            <a:pPr marL="800100" lvl="2" indent="0"/>
            <a:r>
              <a:rPr lang="pt-BR" dirty="0" smtClean="0"/>
              <a:t> Atendeu </a:t>
            </a:r>
            <a:r>
              <a:rPr lang="pt-BR" b="1" dirty="0" smtClean="0"/>
              <a:t>100%</a:t>
            </a:r>
            <a:r>
              <a:rPr lang="pt-BR" dirty="0" smtClean="0"/>
              <a:t> das demandas da pesquisa FGV. A Câmara atendeu </a:t>
            </a:r>
            <a:r>
              <a:rPr lang="pt-BR" b="1" dirty="0" smtClean="0"/>
              <a:t>81%</a:t>
            </a:r>
            <a:r>
              <a:rPr lang="pt-BR" dirty="0" smtClean="0"/>
              <a:t>, assembleias legislativas atenderam </a:t>
            </a:r>
            <a:r>
              <a:rPr lang="pt-BR" b="1" dirty="0" smtClean="0"/>
              <a:t>58%</a:t>
            </a:r>
            <a:r>
              <a:rPr lang="pt-BR" dirty="0" smtClean="0"/>
              <a:t> e câmaras de vereadores, </a:t>
            </a:r>
            <a:r>
              <a:rPr lang="pt-BR" b="1" dirty="0" smtClean="0"/>
              <a:t>56%</a:t>
            </a:r>
            <a:r>
              <a:rPr lang="pt-BR" dirty="0" smtClean="0"/>
              <a:t>.</a:t>
            </a:r>
          </a:p>
          <a:p>
            <a:pPr marL="800100" lvl="2" indent="0"/>
            <a:r>
              <a:rPr lang="pt-BR" dirty="0" smtClean="0"/>
              <a:t> Senado é também o mais ágil ao responder os cidadãos, com tempo médio de </a:t>
            </a:r>
            <a:r>
              <a:rPr lang="pt-BR" b="1" dirty="0" smtClean="0"/>
              <a:t>15,8 dias</a:t>
            </a:r>
            <a:r>
              <a:rPr lang="pt-BR" dirty="0" smtClean="0"/>
              <a:t>. O prazo legal é de 30 dias.</a:t>
            </a:r>
          </a:p>
          <a:p>
            <a:pPr marL="800100" lvl="2" indent="0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Reconhecimento:</a:t>
            </a:r>
          </a:p>
          <a:p>
            <a:pPr marL="400050" lvl="1" indent="0"/>
            <a:r>
              <a:rPr lang="pt-BR" dirty="0" smtClean="0"/>
              <a:t> ONG Artigo 19</a:t>
            </a:r>
          </a:p>
          <a:p>
            <a:pPr marL="800100" lvl="2" indent="0"/>
            <a:r>
              <a:rPr lang="pt-BR" dirty="0" smtClean="0"/>
              <a:t>Especializada em questões de liberdade de imprensa</a:t>
            </a:r>
          </a:p>
          <a:p>
            <a:pPr marL="800100" lvl="2" indent="0"/>
            <a:r>
              <a:rPr lang="pt-BR" dirty="0" smtClean="0"/>
              <a:t>Senado mais bem avaliado que os órgãos do Judiciário no quesito Transparência Ativa, e empatado com a Câmara.</a:t>
            </a:r>
          </a:p>
          <a:p>
            <a:pPr marL="800100" lvl="2" indent="0"/>
            <a:r>
              <a:rPr lang="pt-BR" dirty="0" smtClean="0"/>
              <a:t>Os órgãos do Poder Legislativo, representados por Senado e Câmara, foram os mais ágeis no quesito Transparência Passiva.</a:t>
            </a:r>
          </a:p>
          <a:p>
            <a:pPr marL="800100" lvl="2" indent="0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0" indent="0"/>
            <a:r>
              <a:rPr lang="pt-BR" dirty="0" smtClean="0"/>
              <a:t> Participação da Sociedade e Controle Social</a:t>
            </a:r>
          </a:p>
          <a:p>
            <a:pPr marL="400050" lvl="1" indent="0"/>
            <a:r>
              <a:rPr lang="pt-BR" dirty="0" smtClean="0"/>
              <a:t> </a:t>
            </a:r>
            <a:r>
              <a:rPr lang="pt-BR" dirty="0" err="1" smtClean="0"/>
              <a:t>DataSenado</a:t>
            </a:r>
            <a:endParaRPr lang="pt-BR" dirty="0" smtClean="0"/>
          </a:p>
          <a:p>
            <a:pPr marL="800100" lvl="2" indent="0"/>
            <a:r>
              <a:rPr lang="pt-BR" dirty="0" smtClean="0"/>
              <a:t>Avalia a opinião pública regularmente sobre a atuação do Senado e sobre propostas legislativas</a:t>
            </a:r>
          </a:p>
          <a:p>
            <a:pPr marL="800100" lvl="2" indent="0"/>
            <a:r>
              <a:rPr lang="pt-BR" dirty="0" smtClean="0"/>
              <a:t> Mais de </a:t>
            </a:r>
            <a:r>
              <a:rPr lang="pt-BR" b="1" dirty="0" smtClean="0"/>
              <a:t>3 milhões e 400 mil </a:t>
            </a:r>
            <a:r>
              <a:rPr lang="pt-BR" dirty="0" smtClean="0"/>
              <a:t>cidadãos ouvidos em enquetes, pesquisas online, pesquisas telefônicas e pesquisas internas.</a:t>
            </a:r>
          </a:p>
          <a:p>
            <a:pPr marL="800100" lvl="2" indent="0"/>
            <a:r>
              <a:rPr lang="pt-BR" dirty="0" smtClean="0"/>
              <a:t> 72 pesquisas de opinião com amostra científica</a:t>
            </a:r>
          </a:p>
          <a:p>
            <a:pPr marL="800100" lvl="2" indent="0"/>
            <a:r>
              <a:rPr lang="pt-BR" dirty="0" smtClean="0"/>
              <a:t> 77 pesquisas internas, para auxiliar a administração do Senado</a:t>
            </a:r>
          </a:p>
          <a:p>
            <a:pPr marL="800100" lvl="2" indent="0"/>
            <a:r>
              <a:rPr lang="pt-BR" dirty="0" smtClean="0"/>
              <a:t>126 enquetes e pesquisas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Espaço Reservado para Conteúdo 6"/>
          <p:cNvSpPr txBox="1">
            <a:spLocks/>
          </p:cNvSpPr>
          <p:nvPr/>
        </p:nvSpPr>
        <p:spPr bwMode="auto">
          <a:xfrm>
            <a:off x="457200" y="14233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Algumas pesquisas de opinião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DataSenado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512" y="65544"/>
            <a:ext cx="1873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200" dirty="0">
                <a:solidFill>
                  <a:srgbClr val="FFFFFF"/>
                </a:solidFill>
                <a:cs typeface="Times New Roman" pitchFamily="18" charset="0"/>
              </a:rPr>
              <a:t>Data</a:t>
            </a:r>
            <a:r>
              <a:rPr lang="pt-BR" sz="2200" b="1" dirty="0">
                <a:solidFill>
                  <a:srgbClr val="FFFFFF"/>
                </a:solidFill>
                <a:cs typeface="Times New Roman" pitchFamily="18" charset="0"/>
              </a:rPr>
              <a:t>Senado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 de Transparência</a:t>
            </a:r>
            <a:endParaRPr lang="pt-BR" dirty="0" smtClean="0"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800100" lvl="2" indent="0"/>
            <a:r>
              <a:rPr lang="pt-BR" dirty="0" smtClean="0"/>
              <a:t>Parceria com SEPPIR para pesquisa sobre violência contra a juventude negra</a:t>
            </a:r>
          </a:p>
          <a:p>
            <a:pPr marL="800100" lvl="2" indent="0">
              <a:buNone/>
            </a:pPr>
            <a:endParaRPr lang="pt-BR" dirty="0" smtClean="0"/>
          </a:p>
        </p:txBody>
      </p:sp>
      <p:pic>
        <p:nvPicPr>
          <p:cNvPr id="8" name="Imagem 7" descr="imagem_mate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564904"/>
            <a:ext cx="4258444" cy="276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11616</TotalTime>
  <Words>1382</Words>
  <Application>Microsoft Office PowerPoint</Application>
  <PresentationFormat>Apresentação na tela (4:3)</PresentationFormat>
  <Paragraphs>260</Paragraphs>
  <Slides>32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Cambria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alineqrs</dc:creator>
  <cp:lastModifiedBy>Andréia Mano da Silva Tavares</cp:lastModifiedBy>
  <cp:revision>515</cp:revision>
  <dcterms:created xsi:type="dcterms:W3CDTF">2012-12-05T19:07:44Z</dcterms:created>
  <dcterms:modified xsi:type="dcterms:W3CDTF">2016-02-23T17:40:07Z</dcterms:modified>
</cp:coreProperties>
</file>