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77" r:id="rId2"/>
    <p:sldId id="326" r:id="rId3"/>
    <p:sldId id="269" r:id="rId4"/>
    <p:sldId id="289" r:id="rId5"/>
    <p:sldId id="270" r:id="rId6"/>
    <p:sldId id="323" r:id="rId7"/>
    <p:sldId id="324" r:id="rId8"/>
    <p:sldId id="265" r:id="rId9"/>
    <p:sldId id="268" r:id="rId10"/>
    <p:sldId id="266" r:id="rId11"/>
    <p:sldId id="267" r:id="rId12"/>
    <p:sldId id="310" r:id="rId13"/>
    <p:sldId id="262" r:id="rId14"/>
    <p:sldId id="276" r:id="rId15"/>
    <p:sldId id="263" r:id="rId16"/>
    <p:sldId id="292" r:id="rId17"/>
    <p:sldId id="290" r:id="rId18"/>
    <p:sldId id="293" r:id="rId19"/>
    <p:sldId id="291" r:id="rId20"/>
    <p:sldId id="280" r:id="rId21"/>
    <p:sldId id="279" r:id="rId22"/>
    <p:sldId id="286" r:id="rId23"/>
    <p:sldId id="284" r:id="rId24"/>
    <p:sldId id="288" r:id="rId25"/>
    <p:sldId id="300" r:id="rId26"/>
    <p:sldId id="302" r:id="rId27"/>
    <p:sldId id="303" r:id="rId28"/>
    <p:sldId id="301" r:id="rId29"/>
    <p:sldId id="294" r:id="rId30"/>
    <p:sldId id="295" r:id="rId31"/>
    <p:sldId id="296" r:id="rId32"/>
    <p:sldId id="298" r:id="rId33"/>
    <p:sldId id="327" r:id="rId34"/>
    <p:sldId id="309" r:id="rId35"/>
    <p:sldId id="325"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299" r:id="rId49"/>
    <p:sldId id="283" r:id="rId50"/>
    <p:sldId id="261" r:id="rId51"/>
    <p:sldId id="281" r:id="rId52"/>
    <p:sldId id="282" r:id="rId53"/>
    <p:sldId id="287" r:id="rId54"/>
    <p:sldId id="285" r:id="rId55"/>
    <p:sldId id="297" r:id="rId56"/>
    <p:sldId id="306" r:id="rId57"/>
    <p:sldId id="305" r:id="rId58"/>
    <p:sldId id="304" r:id="rId59"/>
    <p:sldId id="308" r:id="rId60"/>
    <p:sldId id="307" r:id="rId61"/>
    <p:sldId id="274" r:id="rId62"/>
    <p:sldId id="275" r:id="rId63"/>
    <p:sldId id="272" r:id="rId64"/>
    <p:sldId id="278" r:id="rId6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3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2A622-500C-4DC4-B55E-6D8F9CD457CD}" type="datetimeFigureOut">
              <a:rPr lang="pt-BR" smtClean="0"/>
              <a:pPr/>
              <a:t>6/12/2013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718F74-AB76-499E-870C-7A0E317A585D}"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9190FC62-BC7A-4E21-8435-2FE51F3AD1E9}" type="slidenum">
              <a:rPr lang="pt-BR" smtClean="0"/>
              <a:pPr/>
              <a:t>1</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11C412-5F83-45B4-9D0E-2E9E98FC6164}" type="slidenum">
              <a:rPr lang="pt-BR"/>
              <a:pPr/>
              <a:t>14</a:t>
            </a:fld>
            <a:endParaRPr lang="pt-BR"/>
          </a:p>
        </p:txBody>
      </p:sp>
      <p:sp>
        <p:nvSpPr>
          <p:cNvPr id="716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6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B91FCF2-A51A-49C3-BCF6-B80B623AD699}" type="datetimeFigureOut">
              <a:rPr lang="pt-BR" smtClean="0"/>
              <a:pPr/>
              <a:t>6/12/2013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720A12-85D0-435E-A3DE-008881D26A34}"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B91FCF2-A51A-49C3-BCF6-B80B623AD699}" type="datetimeFigureOut">
              <a:rPr lang="pt-BR" smtClean="0"/>
              <a:pPr/>
              <a:t>6/12/2013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720A12-85D0-435E-A3DE-008881D26A34}"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B91FCF2-A51A-49C3-BCF6-B80B623AD699}" type="datetimeFigureOut">
              <a:rPr lang="pt-BR" smtClean="0"/>
              <a:pPr/>
              <a:t>6/12/2013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720A12-85D0-435E-A3DE-008881D26A34}"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B91FCF2-A51A-49C3-BCF6-B80B623AD699}" type="datetimeFigureOut">
              <a:rPr lang="pt-BR" smtClean="0"/>
              <a:pPr/>
              <a:t>6/12/2013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720A12-85D0-435E-A3DE-008881D26A34}"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FB91FCF2-A51A-49C3-BCF6-B80B623AD699}" type="datetimeFigureOut">
              <a:rPr lang="pt-BR" smtClean="0"/>
              <a:pPr/>
              <a:t>6/12/2013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720A12-85D0-435E-A3DE-008881D26A34}"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B91FCF2-A51A-49C3-BCF6-B80B623AD699}" type="datetimeFigureOut">
              <a:rPr lang="pt-BR" smtClean="0"/>
              <a:pPr/>
              <a:t>6/12/2013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1720A12-85D0-435E-A3DE-008881D26A34}"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B91FCF2-A51A-49C3-BCF6-B80B623AD699}" type="datetimeFigureOut">
              <a:rPr lang="pt-BR" smtClean="0"/>
              <a:pPr/>
              <a:t>6/12/2013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1720A12-85D0-435E-A3DE-008881D26A34}"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FB91FCF2-A51A-49C3-BCF6-B80B623AD699}" type="datetimeFigureOut">
              <a:rPr lang="pt-BR" smtClean="0"/>
              <a:pPr/>
              <a:t>6/12/2013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1720A12-85D0-435E-A3DE-008881D26A34}"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B91FCF2-A51A-49C3-BCF6-B80B623AD699}" type="datetimeFigureOut">
              <a:rPr lang="pt-BR" smtClean="0"/>
              <a:pPr/>
              <a:t>6/12/2013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1720A12-85D0-435E-A3DE-008881D26A34}"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B91FCF2-A51A-49C3-BCF6-B80B623AD699}" type="datetimeFigureOut">
              <a:rPr lang="pt-BR" smtClean="0"/>
              <a:pPr/>
              <a:t>6/12/2013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1720A12-85D0-435E-A3DE-008881D26A34}"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B91FCF2-A51A-49C3-BCF6-B80B623AD699}" type="datetimeFigureOut">
              <a:rPr lang="pt-BR" smtClean="0"/>
              <a:pPr/>
              <a:t>6/12/2013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1720A12-85D0-435E-A3DE-008881D26A34}"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1FCF2-A51A-49C3-BCF6-B80B623AD699}" type="datetimeFigureOut">
              <a:rPr lang="pt-BR" smtClean="0"/>
              <a:pPr/>
              <a:t>6/12/2013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20A12-85D0-435E-A3DE-008881D26A34}"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5.jpeg"/><Relationship Id="rId12"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image" Target="../media/image8.jpeg"/><Relationship Id="rId5" Type="http://schemas.openxmlformats.org/officeDocument/2006/relationships/image" Target="../media/image3.jpeg"/><Relationship Id="rId10" Type="http://schemas.openxmlformats.org/officeDocument/2006/relationships/oleObject" Target="../embeddings/oleObject1.bin"/><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Planilha_do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4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Edu\Desktop\Figuras Poluição\Eutrofização.jpg"/>
          <p:cNvPicPr>
            <a:picLocks noChangeAspect="1" noChangeArrowheads="1"/>
          </p:cNvPicPr>
          <p:nvPr/>
        </p:nvPicPr>
        <p:blipFill>
          <a:blip r:embed="rId4" cstate="print"/>
          <a:srcRect/>
          <a:stretch>
            <a:fillRect/>
          </a:stretch>
        </p:blipFill>
        <p:spPr bwMode="auto">
          <a:xfrm>
            <a:off x="6192685" y="4617132"/>
            <a:ext cx="2987827" cy="2240868"/>
          </a:xfrm>
          <a:prstGeom prst="rect">
            <a:avLst/>
          </a:prstGeom>
          <a:noFill/>
        </p:spPr>
      </p:pic>
      <p:pic>
        <p:nvPicPr>
          <p:cNvPr id="6" name="Picture 2" descr="http://www.sapo.salvador.ba.gov.br/arq/recursos_arquivos/slide0009_image149.jpg"/>
          <p:cNvPicPr>
            <a:picLocks noChangeAspect="1" noChangeArrowheads="1"/>
          </p:cNvPicPr>
          <p:nvPr/>
        </p:nvPicPr>
        <p:blipFill>
          <a:blip r:embed="rId5" cstate="print"/>
          <a:srcRect/>
          <a:stretch>
            <a:fillRect/>
          </a:stretch>
        </p:blipFill>
        <p:spPr bwMode="auto">
          <a:xfrm>
            <a:off x="1" y="-10400"/>
            <a:ext cx="2339752" cy="1567192"/>
          </a:xfrm>
          <a:prstGeom prst="rect">
            <a:avLst/>
          </a:prstGeom>
          <a:noFill/>
        </p:spPr>
      </p:pic>
      <p:pic>
        <p:nvPicPr>
          <p:cNvPr id="7" name="Picture 10" descr="C:\Users\Edu\Desktop\Figuras Poluição\poluicao.jpg"/>
          <p:cNvPicPr>
            <a:picLocks noChangeAspect="1" noChangeArrowheads="1"/>
          </p:cNvPicPr>
          <p:nvPr/>
        </p:nvPicPr>
        <p:blipFill>
          <a:blip r:embed="rId6" cstate="print"/>
          <a:srcRect/>
          <a:stretch>
            <a:fillRect/>
          </a:stretch>
        </p:blipFill>
        <p:spPr bwMode="auto">
          <a:xfrm>
            <a:off x="5508104" y="0"/>
            <a:ext cx="1296144" cy="1557084"/>
          </a:xfrm>
          <a:prstGeom prst="rect">
            <a:avLst/>
          </a:prstGeom>
          <a:noFill/>
        </p:spPr>
      </p:pic>
      <p:pic>
        <p:nvPicPr>
          <p:cNvPr id="8" name="Picture 11" descr="C:\Users\Edu\Desktop\Figuras Poluição\elblogverde.com.wp-content.uploads.2009.07.contaminacionrios[1].jpg"/>
          <p:cNvPicPr>
            <a:picLocks noChangeAspect="1" noChangeArrowheads="1"/>
          </p:cNvPicPr>
          <p:nvPr/>
        </p:nvPicPr>
        <p:blipFill>
          <a:blip r:embed="rId7" cstate="print"/>
          <a:srcRect/>
          <a:stretch>
            <a:fillRect/>
          </a:stretch>
        </p:blipFill>
        <p:spPr bwMode="auto">
          <a:xfrm>
            <a:off x="2339752" y="0"/>
            <a:ext cx="1055591" cy="1566764"/>
          </a:xfrm>
          <a:prstGeom prst="rect">
            <a:avLst/>
          </a:prstGeom>
          <a:noFill/>
        </p:spPr>
      </p:pic>
      <p:pic>
        <p:nvPicPr>
          <p:cNvPr id="9" name="Picture 12" descr="C:\Users\Edu\Desktop\Figuras Poluição\poluição.jpg"/>
          <p:cNvPicPr>
            <a:picLocks noChangeAspect="1" noChangeArrowheads="1"/>
          </p:cNvPicPr>
          <p:nvPr/>
        </p:nvPicPr>
        <p:blipFill>
          <a:blip r:embed="rId8" cstate="print"/>
          <a:srcRect/>
          <a:stretch>
            <a:fillRect/>
          </a:stretch>
        </p:blipFill>
        <p:spPr bwMode="auto">
          <a:xfrm>
            <a:off x="6811416" y="0"/>
            <a:ext cx="2332584" cy="1556792"/>
          </a:xfrm>
          <a:prstGeom prst="rect">
            <a:avLst/>
          </a:prstGeom>
          <a:noFill/>
        </p:spPr>
      </p:pic>
      <p:pic>
        <p:nvPicPr>
          <p:cNvPr id="10" name="Picture 13" descr="C:\Users\Edu\Desktop\Figuras Poluição\dia-da-terra[1].jpg"/>
          <p:cNvPicPr>
            <a:picLocks noChangeAspect="1" noChangeArrowheads="1"/>
          </p:cNvPicPr>
          <p:nvPr/>
        </p:nvPicPr>
        <p:blipFill>
          <a:blip r:embed="rId9" cstate="print"/>
          <a:srcRect/>
          <a:stretch>
            <a:fillRect/>
          </a:stretch>
        </p:blipFill>
        <p:spPr bwMode="auto">
          <a:xfrm>
            <a:off x="0" y="1556792"/>
            <a:ext cx="3024336" cy="3024336"/>
          </a:xfrm>
          <a:prstGeom prst="rect">
            <a:avLst/>
          </a:prstGeom>
          <a:noFill/>
        </p:spPr>
      </p:pic>
      <p:graphicFrame>
        <p:nvGraphicFramePr>
          <p:cNvPr id="11" name="Object 14"/>
          <p:cNvGraphicFramePr>
            <a:graphicFrameLocks noChangeAspect="1"/>
          </p:cNvGraphicFramePr>
          <p:nvPr/>
        </p:nvGraphicFramePr>
        <p:xfrm>
          <a:off x="3350972" y="0"/>
          <a:ext cx="2301148" cy="1539552"/>
        </p:xfrm>
        <a:graphic>
          <a:graphicData uri="http://schemas.openxmlformats.org/presentationml/2006/ole">
            <p:oleObj spid="_x0000_s1026" name="Imagem de bitmap" r:id="rId10" imgW="8485714" imgH="5676190" progId="PBrush">
              <p:embed/>
            </p:oleObj>
          </a:graphicData>
        </a:graphic>
      </p:graphicFrame>
      <p:pic>
        <p:nvPicPr>
          <p:cNvPr id="12" name="Picture 15" descr="C:\Users\Edu\Desktop\RICARDO\Imagens\Figuras\Eutrofização\Eutrofização05.jpg"/>
          <p:cNvPicPr>
            <a:picLocks noChangeAspect="1" noChangeArrowheads="1"/>
          </p:cNvPicPr>
          <p:nvPr/>
        </p:nvPicPr>
        <p:blipFill>
          <a:blip r:embed="rId11" cstate="print"/>
          <a:srcRect/>
          <a:stretch>
            <a:fillRect/>
          </a:stretch>
        </p:blipFill>
        <p:spPr bwMode="auto">
          <a:xfrm>
            <a:off x="-14586" y="4624259"/>
            <a:ext cx="3290442" cy="2233741"/>
          </a:xfrm>
          <a:prstGeom prst="rect">
            <a:avLst/>
          </a:prstGeom>
          <a:noFill/>
        </p:spPr>
      </p:pic>
      <p:sp>
        <p:nvSpPr>
          <p:cNvPr id="15" name="Retângulo 14"/>
          <p:cNvSpPr/>
          <p:nvPr/>
        </p:nvSpPr>
        <p:spPr>
          <a:xfrm>
            <a:off x="3059832" y="1700808"/>
            <a:ext cx="5818268" cy="415498"/>
          </a:xfrm>
          <a:prstGeom prst="rect">
            <a:avLst/>
          </a:prstGeom>
        </p:spPr>
        <p:txBody>
          <a:bodyPr wrap="square">
            <a:spAutoFit/>
          </a:bodyPr>
          <a:lstStyle/>
          <a:p>
            <a:endParaRPr lang="pt-BR" sz="2100" b="1" dirty="0">
              <a:solidFill>
                <a:schemeClr val="bg1"/>
              </a:solidFill>
            </a:endParaRPr>
          </a:p>
        </p:txBody>
      </p:sp>
      <p:sp>
        <p:nvSpPr>
          <p:cNvPr id="18" name="Retângulo 17"/>
          <p:cNvSpPr/>
          <p:nvPr/>
        </p:nvSpPr>
        <p:spPr>
          <a:xfrm flipV="1">
            <a:off x="0" y="1484784"/>
            <a:ext cx="9144000" cy="144016"/>
          </a:xfrm>
          <a:prstGeom prst="rect">
            <a:avLst/>
          </a:prstGeom>
          <a:solidFill>
            <a:schemeClr val="tx2">
              <a:lumMod val="60000"/>
              <a:lumOff val="40000"/>
            </a:schemeClr>
          </a:solidFill>
          <a:ln>
            <a:noFill/>
          </a:ln>
          <a:effectLst>
            <a:outerShdw blurRad="40000" dist="20000" dir="5400000" rotWithShape="0">
              <a:srgbClr val="000000">
                <a:alpha val="38000"/>
              </a:srgbClr>
            </a:outerShdw>
            <a:reflection blurRad="6350" stA="52000" endA="300" endPos="350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a:p>
        </p:txBody>
      </p:sp>
      <p:sp>
        <p:nvSpPr>
          <p:cNvPr id="19" name="CaixaDeTexto 18"/>
          <p:cNvSpPr txBox="1"/>
          <p:nvPr/>
        </p:nvSpPr>
        <p:spPr>
          <a:xfrm>
            <a:off x="3059832" y="3789040"/>
            <a:ext cx="2570127" cy="1292662"/>
          </a:xfrm>
          <a:prstGeom prst="rect">
            <a:avLst/>
          </a:prstGeom>
          <a:noFill/>
        </p:spPr>
        <p:txBody>
          <a:bodyPr wrap="none" rtlCol="0">
            <a:spAutoFit/>
          </a:bodyPr>
          <a:lstStyle/>
          <a:p>
            <a:r>
              <a:rPr lang="pt-BR" b="1" dirty="0" smtClean="0">
                <a:solidFill>
                  <a:srgbClr val="FFFF00"/>
                </a:solidFill>
              </a:rPr>
              <a:t>Prof.  José </a:t>
            </a:r>
            <a:r>
              <a:rPr lang="pt-BR" b="1" dirty="0" err="1" smtClean="0">
                <a:solidFill>
                  <a:srgbClr val="FFFF00"/>
                </a:solidFill>
              </a:rPr>
              <a:t>Galizia</a:t>
            </a:r>
            <a:r>
              <a:rPr lang="pt-BR" b="1" dirty="0" smtClean="0">
                <a:solidFill>
                  <a:srgbClr val="FFFF00"/>
                </a:solidFill>
              </a:rPr>
              <a:t> Tundisi</a:t>
            </a:r>
          </a:p>
          <a:p>
            <a:r>
              <a:rPr lang="pt-BR" sz="1400" dirty="0" smtClean="0">
                <a:solidFill>
                  <a:srgbClr val="FFFF00"/>
                </a:solidFill>
              </a:rPr>
              <a:t>tundisi@iie.com.br</a:t>
            </a:r>
          </a:p>
          <a:p>
            <a:r>
              <a:rPr lang="pt-BR" sz="1400" dirty="0" smtClean="0">
                <a:solidFill>
                  <a:srgbClr val="FFFF00"/>
                </a:solidFill>
              </a:rPr>
              <a:t>www.iie.com.br</a:t>
            </a:r>
            <a:r>
              <a:rPr lang="pt-BR" sz="1400" dirty="0">
                <a:solidFill>
                  <a:srgbClr val="FFFF00"/>
                </a:solidFill>
              </a:rPr>
              <a:t> </a:t>
            </a:r>
            <a:endParaRPr lang="pt-BR" sz="1400" dirty="0" smtClean="0">
              <a:solidFill>
                <a:srgbClr val="FFFF00"/>
              </a:solidFill>
            </a:endParaRPr>
          </a:p>
          <a:p>
            <a:endParaRPr lang="pt-BR" sz="1400" b="1" u="sng" dirty="0" smtClean="0">
              <a:solidFill>
                <a:srgbClr val="FFFF00"/>
              </a:solidFill>
            </a:endParaRPr>
          </a:p>
          <a:p>
            <a:endParaRPr lang="pt-BR" dirty="0">
              <a:solidFill>
                <a:srgbClr val="FFFF00"/>
              </a:solidFill>
            </a:endParaRPr>
          </a:p>
        </p:txBody>
      </p:sp>
      <p:pic>
        <p:nvPicPr>
          <p:cNvPr id="16392" name="Picture 8" descr="C:\Users\Edu\Desktop\RICARDO\Imagens\_LOGOS 2010\JPG - Fundo Branco\LOGO IIE 2010.jpg"/>
          <p:cNvPicPr>
            <a:picLocks noChangeAspect="1" noChangeArrowheads="1"/>
          </p:cNvPicPr>
          <p:nvPr/>
        </p:nvPicPr>
        <p:blipFill>
          <a:blip r:embed="rId12" cstate="print"/>
          <a:srcRect/>
          <a:stretch>
            <a:fillRect/>
          </a:stretch>
        </p:blipFill>
        <p:spPr bwMode="auto">
          <a:xfrm>
            <a:off x="7740352" y="3602760"/>
            <a:ext cx="1120458" cy="778196"/>
          </a:xfrm>
          <a:prstGeom prst="rect">
            <a:avLst/>
          </a:prstGeom>
          <a:noFill/>
        </p:spPr>
      </p:pic>
      <p:pic>
        <p:nvPicPr>
          <p:cNvPr id="16394" name="Picture 10" descr="C:\Users\Edu\Desktop\RICARDO\Imagens\_LOGOS 2010\PNG - Fundo Transparente\logo IIEGA 2010.png"/>
          <p:cNvPicPr>
            <a:picLocks noChangeAspect="1" noChangeArrowheads="1"/>
          </p:cNvPicPr>
          <p:nvPr/>
        </p:nvPicPr>
        <p:blipFill>
          <a:blip r:embed="rId13" cstate="print"/>
          <a:srcRect/>
          <a:stretch>
            <a:fillRect/>
          </a:stretch>
        </p:blipFill>
        <p:spPr bwMode="auto">
          <a:xfrm>
            <a:off x="6012160" y="3588867"/>
            <a:ext cx="1584176" cy="848245"/>
          </a:xfrm>
          <a:prstGeom prst="rect">
            <a:avLst/>
          </a:prstGeom>
          <a:noFill/>
        </p:spPr>
      </p:pic>
      <p:sp>
        <p:nvSpPr>
          <p:cNvPr id="25" name="Retângulo 24"/>
          <p:cNvSpPr/>
          <p:nvPr/>
        </p:nvSpPr>
        <p:spPr>
          <a:xfrm flipV="1">
            <a:off x="0" y="4581128"/>
            <a:ext cx="9144000" cy="144016"/>
          </a:xfrm>
          <a:prstGeom prst="rect">
            <a:avLst/>
          </a:prstGeom>
          <a:solidFill>
            <a:schemeClr val="tx2">
              <a:lumMod val="60000"/>
              <a:lumOff val="40000"/>
            </a:schemeClr>
          </a:solidFill>
          <a:ln>
            <a:noFill/>
          </a:ln>
          <a:effectLst>
            <a:outerShdw blurRad="40000" dist="20000" dir="5400000" rotWithShape="0">
              <a:srgbClr val="000000">
                <a:alpha val="38000"/>
              </a:srgbClr>
            </a:outerShdw>
            <a:reflection blurRad="6350" stA="52000" endA="300" endPos="350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a:p>
        </p:txBody>
      </p:sp>
      <p:sp>
        <p:nvSpPr>
          <p:cNvPr id="17" name="CaixaDeTexto 16"/>
          <p:cNvSpPr txBox="1"/>
          <p:nvPr/>
        </p:nvSpPr>
        <p:spPr>
          <a:xfrm>
            <a:off x="3143240" y="1785926"/>
            <a:ext cx="5857916"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TRANSPOSIÇÃO DO </a:t>
            </a:r>
          </a:p>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RIO SÃO FRANCISCO</a:t>
            </a:r>
            <a:endParaRPr lang="pt-B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 name="Imagem 19" descr="Imagem 1385 ok.jpg"/>
          <p:cNvPicPr>
            <a:picLocks noChangeAspect="1"/>
          </p:cNvPicPr>
          <p:nvPr/>
        </p:nvPicPr>
        <p:blipFill>
          <a:blip r:embed="rId14" cstate="print"/>
          <a:stretch>
            <a:fillRect/>
          </a:stretch>
        </p:blipFill>
        <p:spPr>
          <a:xfrm>
            <a:off x="3286116" y="4754561"/>
            <a:ext cx="2928958" cy="2103439"/>
          </a:xfrm>
          <a:prstGeom prst="rect">
            <a:avLst/>
          </a:prstGeom>
        </p:spPr>
      </p:pic>
      <p:sp>
        <p:nvSpPr>
          <p:cNvPr id="21" name="CaixaDeTexto 20"/>
          <p:cNvSpPr txBox="1"/>
          <p:nvPr/>
        </p:nvSpPr>
        <p:spPr>
          <a:xfrm>
            <a:off x="3214678" y="3286124"/>
            <a:ext cx="2143140" cy="369332"/>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09 </a:t>
            </a:r>
            <a:r>
              <a:rPr lang="en-US" dirty="0" err="1" smtClean="0">
                <a:solidFill>
                  <a:schemeClr val="bg1"/>
                </a:solidFill>
                <a:effectLst>
                  <a:outerShdw blurRad="38100" dist="38100" dir="2700000" algn="tl">
                    <a:srgbClr val="000000">
                      <a:alpha val="43137"/>
                    </a:srgbClr>
                  </a:outerShdw>
                </a:effectLst>
              </a:rPr>
              <a:t>Dezembro</a:t>
            </a:r>
            <a:r>
              <a:rPr lang="en-US" dirty="0" smtClean="0">
                <a:solidFill>
                  <a:schemeClr val="bg1"/>
                </a:solidFill>
                <a:effectLst>
                  <a:outerShdw blurRad="38100" dist="38100" dir="2700000" algn="tl">
                    <a:srgbClr val="000000">
                      <a:alpha val="43137"/>
                    </a:srgbClr>
                  </a:outerShdw>
                </a:effectLst>
              </a:rPr>
              <a:t>, 2013</a:t>
            </a:r>
            <a:endParaRPr lang="pt-BR"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Imagem 1388.jpg"/>
          <p:cNvPicPr>
            <a:picLocks noChangeAspect="1"/>
          </p:cNvPicPr>
          <p:nvPr/>
        </p:nvPicPr>
        <p:blipFill>
          <a:blip r:embed="rId2"/>
          <a:stretch>
            <a:fillRect/>
          </a:stretch>
        </p:blipFill>
        <p:spPr>
          <a:xfrm>
            <a:off x="177636" y="311941"/>
            <a:ext cx="8752082" cy="6260331"/>
          </a:xfrm>
          <a:prstGeom prst="rect">
            <a:avLst/>
          </a:prstGeom>
        </p:spPr>
      </p:pic>
      <p:sp>
        <p:nvSpPr>
          <p:cNvPr id="3" name="CaixaDeTexto 2"/>
          <p:cNvSpPr txBox="1"/>
          <p:nvPr/>
        </p:nvSpPr>
        <p:spPr>
          <a:xfrm>
            <a:off x="7215142" y="6519446"/>
            <a:ext cx="1928858" cy="338554"/>
          </a:xfrm>
          <a:prstGeom prst="rect">
            <a:avLst/>
          </a:prstGeom>
          <a:noFill/>
        </p:spPr>
        <p:txBody>
          <a:bodyPr wrap="square" rtlCol="0">
            <a:spAutoFit/>
          </a:bodyPr>
          <a:lstStyle/>
          <a:p>
            <a:r>
              <a:rPr lang="en-US" sz="16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Fonte</a:t>
            </a:r>
            <a:r>
              <a:rPr lang="en-US"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a:t>
            </a:r>
            <a:r>
              <a:rPr lang="en-US" sz="16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Cirilo</a:t>
            </a:r>
            <a:r>
              <a:rPr lang="en-US"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2008</a:t>
            </a:r>
            <a:endParaRPr lang="pt-BR" sz="1600" dirty="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Imagem 1387.jpg"/>
          <p:cNvPicPr>
            <a:picLocks noChangeAspect="1"/>
          </p:cNvPicPr>
          <p:nvPr/>
        </p:nvPicPr>
        <p:blipFill>
          <a:blip r:embed="rId2"/>
          <a:stretch>
            <a:fillRect/>
          </a:stretch>
        </p:blipFill>
        <p:spPr>
          <a:xfrm>
            <a:off x="285720" y="124752"/>
            <a:ext cx="8572560" cy="6608496"/>
          </a:xfrm>
          <a:prstGeom prst="rect">
            <a:avLst/>
          </a:prstGeom>
        </p:spPr>
      </p:pic>
      <p:sp>
        <p:nvSpPr>
          <p:cNvPr id="3" name="CaixaDeTexto 2"/>
          <p:cNvSpPr txBox="1"/>
          <p:nvPr/>
        </p:nvSpPr>
        <p:spPr>
          <a:xfrm>
            <a:off x="285720" y="142852"/>
            <a:ext cx="1857356" cy="338554"/>
          </a:xfrm>
          <a:prstGeom prst="rect">
            <a:avLst/>
          </a:prstGeom>
          <a:noFill/>
        </p:spPr>
        <p:txBody>
          <a:bodyPr wrap="square" rtlCol="0">
            <a:spAutoFit/>
          </a:bodyPr>
          <a:lstStyle/>
          <a:p>
            <a:r>
              <a:rPr lang="en-US" sz="1600" dirty="0" err="1"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Fonte</a:t>
            </a:r>
            <a:r>
              <a:rPr lang="en-US" sz="1600"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 </a:t>
            </a:r>
            <a:r>
              <a:rPr lang="en-US" sz="1600" dirty="0" err="1"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Cirilo</a:t>
            </a:r>
            <a:r>
              <a:rPr lang="en-US" sz="1600"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 2008</a:t>
            </a:r>
            <a:endParaRPr lang="pt-BR" sz="1600"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Mapa2"/>
          <p:cNvPicPr>
            <a:picLocks noChangeAspect="1" noChangeArrowheads="1"/>
          </p:cNvPicPr>
          <p:nvPr/>
        </p:nvPicPr>
        <p:blipFill>
          <a:blip r:embed="rId2"/>
          <a:srcRect/>
          <a:stretch>
            <a:fillRect/>
          </a:stretch>
        </p:blipFill>
        <p:spPr bwMode="auto">
          <a:xfrm>
            <a:off x="429069" y="142852"/>
            <a:ext cx="8368181" cy="6286544"/>
          </a:xfrm>
          <a:prstGeom prst="rect">
            <a:avLst/>
          </a:prstGeom>
          <a:noFill/>
          <a:ln w="9525">
            <a:noFill/>
            <a:miter lim="800000"/>
            <a:headEnd/>
            <a:tailEnd/>
          </a:ln>
        </p:spPr>
      </p:pic>
      <p:sp>
        <p:nvSpPr>
          <p:cNvPr id="3" name="Retângulo 2"/>
          <p:cNvSpPr/>
          <p:nvPr/>
        </p:nvSpPr>
        <p:spPr>
          <a:xfrm>
            <a:off x="428596" y="6488668"/>
            <a:ext cx="8501122" cy="369332"/>
          </a:xfrm>
          <a:prstGeom prst="rect">
            <a:avLst/>
          </a:prstGeom>
        </p:spPr>
        <p:txBody>
          <a:bodyPr wrap="square">
            <a:spAutoFit/>
          </a:bodyPr>
          <a:lstStyle/>
          <a:p>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Mapa - Sistema adutor Eixo Leste e Eixo Norte da transposição do Rio São Francisco</a:t>
            </a:r>
            <a:endParaRPr lang="pt-BR" dirty="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4" name="CaixaDeTexto 3"/>
          <p:cNvSpPr txBox="1"/>
          <p:nvPr/>
        </p:nvSpPr>
        <p:spPr>
          <a:xfrm>
            <a:off x="5429256" y="142852"/>
            <a:ext cx="3714744" cy="338554"/>
          </a:xfrm>
          <a:prstGeom prst="rect">
            <a:avLst/>
          </a:prstGeom>
          <a:noFill/>
        </p:spPr>
        <p:txBody>
          <a:bodyPr wrap="square" rtlCol="0">
            <a:spAutoFit/>
          </a:bodyPr>
          <a:lstStyle/>
          <a:p>
            <a:r>
              <a:rPr lang="en-US" sz="16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Fonte</a:t>
            </a:r>
            <a:r>
              <a:rPr lang="en-US"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a:t>
            </a:r>
            <a:r>
              <a:rPr lang="en-US" sz="16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Ministério</a:t>
            </a:r>
            <a:r>
              <a:rPr lang="en-US"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a:t>
            </a:r>
            <a:r>
              <a:rPr lang="en-US" sz="16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da</a:t>
            </a:r>
            <a:r>
              <a:rPr lang="en-US"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a:t>
            </a:r>
            <a:r>
              <a:rPr lang="en-US" sz="16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Integração</a:t>
            </a:r>
            <a:r>
              <a:rPr lang="en-US"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a:t>
            </a:r>
            <a:r>
              <a:rPr lang="en-US" sz="16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Nacional</a:t>
            </a:r>
            <a:endParaRPr lang="pt-BR" sz="1600" dirty="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Imagem 1391.jpg"/>
          <p:cNvPicPr>
            <a:picLocks noChangeAspect="1"/>
          </p:cNvPicPr>
          <p:nvPr/>
        </p:nvPicPr>
        <p:blipFill>
          <a:blip r:embed="rId2"/>
          <a:stretch>
            <a:fillRect/>
          </a:stretch>
        </p:blipFill>
        <p:spPr>
          <a:xfrm>
            <a:off x="857224" y="146475"/>
            <a:ext cx="7572428" cy="6634889"/>
          </a:xfrm>
          <a:prstGeom prst="rect">
            <a:avLst/>
          </a:prstGeom>
        </p:spPr>
      </p:pic>
      <p:sp>
        <p:nvSpPr>
          <p:cNvPr id="4" name="CaixaDeTexto 3"/>
          <p:cNvSpPr txBox="1"/>
          <p:nvPr/>
        </p:nvSpPr>
        <p:spPr>
          <a:xfrm>
            <a:off x="5429256" y="6519446"/>
            <a:ext cx="3714744" cy="338554"/>
          </a:xfrm>
          <a:prstGeom prst="rect">
            <a:avLst/>
          </a:prstGeom>
          <a:noFill/>
        </p:spPr>
        <p:txBody>
          <a:bodyPr wrap="square" rtlCol="0">
            <a:spAutoFit/>
          </a:bodyPr>
          <a:lstStyle/>
          <a:p>
            <a:r>
              <a:rPr lang="en-US" sz="1600" dirty="0" err="1"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Fonte</a:t>
            </a:r>
            <a:r>
              <a:rPr lang="en-US" sz="1600"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 </a:t>
            </a:r>
            <a:r>
              <a:rPr lang="en-US" sz="1600" dirty="0" err="1"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Ministério</a:t>
            </a:r>
            <a:r>
              <a:rPr lang="en-US" sz="1600"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 </a:t>
            </a:r>
            <a:r>
              <a:rPr lang="en-US" sz="1600" dirty="0" err="1"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da</a:t>
            </a:r>
            <a:r>
              <a:rPr lang="en-US" sz="1600"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 </a:t>
            </a:r>
            <a:r>
              <a:rPr lang="en-US" sz="1600" dirty="0" err="1"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Integração</a:t>
            </a:r>
            <a:r>
              <a:rPr lang="en-US" sz="1600"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 </a:t>
            </a:r>
            <a:r>
              <a:rPr lang="en-US" sz="1600" dirty="0" err="1"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Nacional</a:t>
            </a:r>
            <a:endParaRPr lang="pt-BR" sz="1600"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pic>
          <p:nvPicPr>
            <p:cNvPr id="70659" name="Picture 3"/>
            <p:cNvPicPr>
              <a:picLocks noChangeAspect="1" noChangeArrowheads="1"/>
            </p:cNvPicPr>
            <p:nvPr/>
          </p:nvPicPr>
          <p:blipFill>
            <a:blip r:embed="rId3"/>
            <a:srcRect/>
            <a:stretch>
              <a:fillRect/>
            </a:stretch>
          </p:blipFill>
          <p:spPr bwMode="auto">
            <a:xfrm>
              <a:off x="0" y="0"/>
              <a:ext cx="5760" cy="4320"/>
            </a:xfrm>
            <a:prstGeom prst="rect">
              <a:avLst/>
            </a:prstGeom>
            <a:noFill/>
            <a:ln w="9525">
              <a:noFill/>
              <a:miter lim="800000"/>
              <a:headEnd/>
              <a:tailEnd/>
            </a:ln>
            <a:effectLst/>
          </p:spPr>
        </p:pic>
        <p:sp>
          <p:nvSpPr>
            <p:cNvPr id="70660" name="Freeform 4"/>
            <p:cNvSpPr>
              <a:spLocks/>
            </p:cNvSpPr>
            <p:nvPr/>
          </p:nvSpPr>
          <p:spPr bwMode="auto">
            <a:xfrm>
              <a:off x="2991" y="2709"/>
              <a:ext cx="163" cy="37"/>
            </a:xfrm>
            <a:custGeom>
              <a:avLst/>
              <a:gdLst/>
              <a:ahLst/>
              <a:cxnLst>
                <a:cxn ang="0">
                  <a:pos x="163" y="37"/>
                </a:cxn>
                <a:cxn ang="0">
                  <a:pos x="0" y="0"/>
                </a:cxn>
              </a:cxnLst>
              <a:rect l="0" t="0" r="r" b="b"/>
              <a:pathLst>
                <a:path w="163" h="37">
                  <a:moveTo>
                    <a:pt x="163" y="37"/>
                  </a:moveTo>
                  <a:cubicBezTo>
                    <a:pt x="107" y="29"/>
                    <a:pt x="51" y="25"/>
                    <a:pt x="0" y="0"/>
                  </a:cubicBezTo>
                </a:path>
              </a:pathLst>
            </a:custGeom>
            <a:noFill/>
            <a:ln w="50800" cap="flat" cmpd="sng">
              <a:solidFill>
                <a:srgbClr val="FF0000"/>
              </a:solidFill>
              <a:prstDash val="solid"/>
              <a:round/>
              <a:headEnd/>
              <a:tailEnd/>
            </a:ln>
            <a:effectLst/>
          </p:spPr>
          <p:txBody>
            <a:bodyPr wrap="none" anchor="ctr"/>
            <a:lstStyle/>
            <a:p>
              <a:endParaRPr lang="pt-BR"/>
            </a:p>
          </p:txBody>
        </p:sp>
        <p:sp>
          <p:nvSpPr>
            <p:cNvPr id="70661" name="Freeform 5"/>
            <p:cNvSpPr>
              <a:spLocks/>
            </p:cNvSpPr>
            <p:nvPr/>
          </p:nvSpPr>
          <p:spPr bwMode="auto">
            <a:xfrm>
              <a:off x="1800" y="2045"/>
              <a:ext cx="240" cy="49"/>
            </a:xfrm>
            <a:custGeom>
              <a:avLst/>
              <a:gdLst/>
              <a:ahLst/>
              <a:cxnLst>
                <a:cxn ang="0">
                  <a:pos x="240" y="49"/>
                </a:cxn>
                <a:cxn ang="0">
                  <a:pos x="0" y="1"/>
                </a:cxn>
              </a:cxnLst>
              <a:rect l="0" t="0" r="r" b="b"/>
              <a:pathLst>
                <a:path w="240" h="49">
                  <a:moveTo>
                    <a:pt x="240" y="49"/>
                  </a:moveTo>
                  <a:cubicBezTo>
                    <a:pt x="167" y="0"/>
                    <a:pt x="86" y="1"/>
                    <a:pt x="0" y="1"/>
                  </a:cubicBezTo>
                </a:path>
              </a:pathLst>
            </a:custGeom>
            <a:noFill/>
            <a:ln w="50800" cap="flat" cmpd="sng">
              <a:solidFill>
                <a:srgbClr val="FF0000"/>
              </a:solidFill>
              <a:prstDash val="solid"/>
              <a:round/>
              <a:headEnd/>
              <a:tailEnd/>
            </a:ln>
            <a:effectLst/>
          </p:spPr>
          <p:txBody>
            <a:bodyPr wrap="none" anchor="ctr"/>
            <a:lstStyle/>
            <a:p>
              <a:endParaRPr lang="pt-BR"/>
            </a:p>
          </p:txBody>
        </p:sp>
        <p:sp>
          <p:nvSpPr>
            <p:cNvPr id="70662" name="Freeform 6"/>
            <p:cNvSpPr>
              <a:spLocks/>
            </p:cNvSpPr>
            <p:nvPr/>
          </p:nvSpPr>
          <p:spPr bwMode="auto">
            <a:xfrm>
              <a:off x="2052" y="2094"/>
              <a:ext cx="120" cy="25"/>
            </a:xfrm>
            <a:custGeom>
              <a:avLst/>
              <a:gdLst/>
              <a:ahLst/>
              <a:cxnLst>
                <a:cxn ang="0">
                  <a:pos x="0" y="12"/>
                </a:cxn>
                <a:cxn ang="0">
                  <a:pos x="102" y="12"/>
                </a:cxn>
                <a:cxn ang="0">
                  <a:pos x="120" y="0"/>
                </a:cxn>
              </a:cxnLst>
              <a:rect l="0" t="0" r="r" b="b"/>
              <a:pathLst>
                <a:path w="120" h="25">
                  <a:moveTo>
                    <a:pt x="0" y="12"/>
                  </a:moveTo>
                  <a:cubicBezTo>
                    <a:pt x="40" y="25"/>
                    <a:pt x="30" y="25"/>
                    <a:pt x="102" y="12"/>
                  </a:cubicBezTo>
                  <a:cubicBezTo>
                    <a:pt x="109" y="11"/>
                    <a:pt x="120" y="0"/>
                    <a:pt x="120" y="0"/>
                  </a:cubicBezTo>
                </a:path>
              </a:pathLst>
            </a:custGeom>
            <a:noFill/>
            <a:ln w="50800" cap="flat" cmpd="sng">
              <a:solidFill>
                <a:srgbClr val="FF0000"/>
              </a:solidFill>
              <a:prstDash val="solid"/>
              <a:round/>
              <a:headEnd/>
              <a:tailEnd/>
            </a:ln>
            <a:effectLst/>
          </p:spPr>
          <p:txBody>
            <a:bodyPr wrap="none" anchor="ctr"/>
            <a:lstStyle/>
            <a:p>
              <a:endParaRPr lang="pt-BR"/>
            </a:p>
          </p:txBody>
        </p:sp>
        <p:sp>
          <p:nvSpPr>
            <p:cNvPr id="70663" name="Freeform 7"/>
            <p:cNvSpPr>
              <a:spLocks/>
            </p:cNvSpPr>
            <p:nvPr/>
          </p:nvSpPr>
          <p:spPr bwMode="auto">
            <a:xfrm>
              <a:off x="2008" y="2325"/>
              <a:ext cx="112" cy="91"/>
            </a:xfrm>
            <a:custGeom>
              <a:avLst/>
              <a:gdLst/>
              <a:ahLst/>
              <a:cxnLst>
                <a:cxn ang="0">
                  <a:pos x="112" y="91"/>
                </a:cxn>
                <a:cxn ang="0">
                  <a:pos x="56" y="11"/>
                </a:cxn>
                <a:cxn ang="0">
                  <a:pos x="0" y="3"/>
                </a:cxn>
              </a:cxnLst>
              <a:rect l="0" t="0" r="r" b="b"/>
              <a:pathLst>
                <a:path w="112" h="91">
                  <a:moveTo>
                    <a:pt x="112" y="91"/>
                  </a:moveTo>
                  <a:cubicBezTo>
                    <a:pt x="60" y="74"/>
                    <a:pt x="90" y="38"/>
                    <a:pt x="56" y="11"/>
                  </a:cubicBezTo>
                  <a:cubicBezTo>
                    <a:pt x="42" y="0"/>
                    <a:pt x="15" y="3"/>
                    <a:pt x="0" y="3"/>
                  </a:cubicBezTo>
                </a:path>
              </a:pathLst>
            </a:custGeom>
            <a:noFill/>
            <a:ln w="50800" cap="flat" cmpd="sng">
              <a:solidFill>
                <a:srgbClr val="FF0000"/>
              </a:solidFill>
              <a:prstDash val="solid"/>
              <a:round/>
              <a:headEnd/>
              <a:tailEnd/>
            </a:ln>
            <a:effectLst/>
          </p:spPr>
          <p:txBody>
            <a:bodyPr wrap="none" anchor="ctr"/>
            <a:lstStyle/>
            <a:p>
              <a:endParaRPr lang="pt-BR"/>
            </a:p>
          </p:txBody>
        </p:sp>
        <p:sp>
          <p:nvSpPr>
            <p:cNvPr id="70664" name="Freeform 8"/>
            <p:cNvSpPr>
              <a:spLocks/>
            </p:cNvSpPr>
            <p:nvPr/>
          </p:nvSpPr>
          <p:spPr bwMode="auto">
            <a:xfrm>
              <a:off x="2186" y="2242"/>
              <a:ext cx="104" cy="66"/>
            </a:xfrm>
            <a:custGeom>
              <a:avLst/>
              <a:gdLst/>
              <a:ahLst/>
              <a:cxnLst>
                <a:cxn ang="0">
                  <a:pos x="0" y="56"/>
                </a:cxn>
                <a:cxn ang="0">
                  <a:pos x="72" y="24"/>
                </a:cxn>
                <a:cxn ang="0">
                  <a:pos x="104" y="0"/>
                </a:cxn>
              </a:cxnLst>
              <a:rect l="0" t="0" r="r" b="b"/>
              <a:pathLst>
                <a:path w="104" h="66">
                  <a:moveTo>
                    <a:pt x="0" y="56"/>
                  </a:moveTo>
                  <a:cubicBezTo>
                    <a:pt x="96" y="42"/>
                    <a:pt x="30" y="66"/>
                    <a:pt x="72" y="24"/>
                  </a:cubicBezTo>
                  <a:cubicBezTo>
                    <a:pt x="81" y="15"/>
                    <a:pt x="95" y="9"/>
                    <a:pt x="104" y="0"/>
                  </a:cubicBezTo>
                </a:path>
              </a:pathLst>
            </a:custGeom>
            <a:noFill/>
            <a:ln w="50800" cap="flat" cmpd="sng">
              <a:solidFill>
                <a:srgbClr val="FF0000"/>
              </a:solidFill>
              <a:prstDash val="solid"/>
              <a:round/>
              <a:headEnd/>
              <a:tailEnd/>
            </a:ln>
            <a:effectLst/>
          </p:spPr>
          <p:txBody>
            <a:bodyPr wrap="none" anchor="ctr"/>
            <a:lstStyle/>
            <a:p>
              <a:endParaRPr lang="pt-BR"/>
            </a:p>
          </p:txBody>
        </p:sp>
        <p:sp>
          <p:nvSpPr>
            <p:cNvPr id="70665" name="Freeform 9"/>
            <p:cNvSpPr>
              <a:spLocks/>
            </p:cNvSpPr>
            <p:nvPr/>
          </p:nvSpPr>
          <p:spPr bwMode="auto">
            <a:xfrm>
              <a:off x="3360" y="2640"/>
              <a:ext cx="360" cy="192"/>
            </a:xfrm>
            <a:custGeom>
              <a:avLst/>
              <a:gdLst/>
              <a:ahLst/>
              <a:cxnLst>
                <a:cxn ang="0">
                  <a:pos x="0" y="0"/>
                </a:cxn>
                <a:cxn ang="0">
                  <a:pos x="96" y="56"/>
                </a:cxn>
                <a:cxn ang="0">
                  <a:pos x="144" y="72"/>
                </a:cxn>
                <a:cxn ang="0">
                  <a:pos x="264" y="136"/>
                </a:cxn>
                <a:cxn ang="0">
                  <a:pos x="312" y="176"/>
                </a:cxn>
                <a:cxn ang="0">
                  <a:pos x="360" y="192"/>
                </a:cxn>
              </a:cxnLst>
              <a:rect l="0" t="0" r="r" b="b"/>
              <a:pathLst>
                <a:path w="360" h="192">
                  <a:moveTo>
                    <a:pt x="0" y="0"/>
                  </a:moveTo>
                  <a:cubicBezTo>
                    <a:pt x="36" y="12"/>
                    <a:pt x="65" y="35"/>
                    <a:pt x="96" y="56"/>
                  </a:cubicBezTo>
                  <a:cubicBezTo>
                    <a:pt x="110" y="65"/>
                    <a:pt x="130" y="63"/>
                    <a:pt x="144" y="72"/>
                  </a:cubicBezTo>
                  <a:cubicBezTo>
                    <a:pt x="185" y="99"/>
                    <a:pt x="220" y="107"/>
                    <a:pt x="264" y="136"/>
                  </a:cubicBezTo>
                  <a:cubicBezTo>
                    <a:pt x="281" y="148"/>
                    <a:pt x="294" y="166"/>
                    <a:pt x="312" y="176"/>
                  </a:cubicBezTo>
                  <a:cubicBezTo>
                    <a:pt x="327" y="184"/>
                    <a:pt x="360" y="192"/>
                    <a:pt x="360" y="192"/>
                  </a:cubicBezTo>
                </a:path>
              </a:pathLst>
            </a:custGeom>
            <a:noFill/>
            <a:ln w="50800" cap="flat" cmpd="sng">
              <a:solidFill>
                <a:srgbClr val="FF0000"/>
              </a:solidFill>
              <a:prstDash val="solid"/>
              <a:round/>
              <a:headEnd/>
              <a:tailEnd/>
            </a:ln>
            <a:effectLst/>
          </p:spPr>
          <p:txBody>
            <a:bodyPr wrap="none" anchor="ctr"/>
            <a:lstStyle/>
            <a:p>
              <a:endParaRPr lang="pt-BR"/>
            </a:p>
          </p:txBody>
        </p:sp>
        <p:sp>
          <p:nvSpPr>
            <p:cNvPr id="70666" name="Freeform 10"/>
            <p:cNvSpPr>
              <a:spLocks/>
            </p:cNvSpPr>
            <p:nvPr/>
          </p:nvSpPr>
          <p:spPr bwMode="auto">
            <a:xfrm>
              <a:off x="3150" y="2754"/>
              <a:ext cx="156" cy="36"/>
            </a:xfrm>
            <a:custGeom>
              <a:avLst/>
              <a:gdLst/>
              <a:ahLst/>
              <a:cxnLst>
                <a:cxn ang="0">
                  <a:pos x="0" y="0"/>
                </a:cxn>
                <a:cxn ang="0">
                  <a:pos x="138" y="30"/>
                </a:cxn>
                <a:cxn ang="0">
                  <a:pos x="156" y="36"/>
                </a:cxn>
              </a:cxnLst>
              <a:rect l="0" t="0" r="r" b="b"/>
              <a:pathLst>
                <a:path w="156" h="36">
                  <a:moveTo>
                    <a:pt x="0" y="0"/>
                  </a:moveTo>
                  <a:cubicBezTo>
                    <a:pt x="42" y="28"/>
                    <a:pt x="89" y="26"/>
                    <a:pt x="138" y="30"/>
                  </a:cubicBezTo>
                  <a:cubicBezTo>
                    <a:pt x="144" y="32"/>
                    <a:pt x="156" y="36"/>
                    <a:pt x="156" y="36"/>
                  </a:cubicBezTo>
                </a:path>
              </a:pathLst>
            </a:custGeom>
            <a:noFill/>
            <a:ln w="50800" cap="flat" cmpd="sng">
              <a:solidFill>
                <a:srgbClr val="FF0000"/>
              </a:solidFill>
              <a:prstDash val="solid"/>
              <a:round/>
              <a:headEnd/>
              <a:tailEnd/>
            </a:ln>
            <a:effectLst/>
          </p:spPr>
          <p:txBody>
            <a:bodyPr wrap="none" anchor="ctr"/>
            <a:lstStyle/>
            <a:p>
              <a:endParaRPr lang="pt-BR"/>
            </a:p>
          </p:txBody>
        </p:sp>
        <p:grpSp>
          <p:nvGrpSpPr>
            <p:cNvPr id="3" name="Group 11"/>
            <p:cNvGrpSpPr>
              <a:grpSpLocks/>
            </p:cNvGrpSpPr>
            <p:nvPr/>
          </p:nvGrpSpPr>
          <p:grpSpPr bwMode="auto">
            <a:xfrm>
              <a:off x="1494" y="1722"/>
              <a:ext cx="3588" cy="1530"/>
              <a:chOff x="1494" y="1722"/>
              <a:chExt cx="3588" cy="1530"/>
            </a:xfrm>
          </p:grpSpPr>
          <p:sp>
            <p:nvSpPr>
              <p:cNvPr id="70668" name="Freeform 12"/>
              <p:cNvSpPr>
                <a:spLocks/>
              </p:cNvSpPr>
              <p:nvPr/>
            </p:nvSpPr>
            <p:spPr bwMode="auto">
              <a:xfrm>
                <a:off x="3558" y="2370"/>
                <a:ext cx="480" cy="162"/>
              </a:xfrm>
              <a:custGeom>
                <a:avLst/>
                <a:gdLst/>
                <a:ahLst/>
                <a:cxnLst>
                  <a:cxn ang="0">
                    <a:pos x="0" y="150"/>
                  </a:cxn>
                  <a:cxn ang="0">
                    <a:pos x="210" y="138"/>
                  </a:cxn>
                  <a:cxn ang="0">
                    <a:pos x="282" y="78"/>
                  </a:cxn>
                  <a:cxn ang="0">
                    <a:pos x="318" y="66"/>
                  </a:cxn>
                  <a:cxn ang="0">
                    <a:pos x="336" y="60"/>
                  </a:cxn>
                  <a:cxn ang="0">
                    <a:pos x="396" y="30"/>
                  </a:cxn>
                  <a:cxn ang="0">
                    <a:pos x="480" y="0"/>
                  </a:cxn>
                </a:cxnLst>
                <a:rect l="0" t="0" r="r" b="b"/>
                <a:pathLst>
                  <a:path w="480" h="162">
                    <a:moveTo>
                      <a:pt x="0" y="150"/>
                    </a:moveTo>
                    <a:cubicBezTo>
                      <a:pt x="69" y="162"/>
                      <a:pt x="141" y="143"/>
                      <a:pt x="210" y="138"/>
                    </a:cubicBezTo>
                    <a:cubicBezTo>
                      <a:pt x="221" y="93"/>
                      <a:pt x="240" y="92"/>
                      <a:pt x="282" y="78"/>
                    </a:cubicBezTo>
                    <a:cubicBezTo>
                      <a:pt x="294" y="74"/>
                      <a:pt x="306" y="70"/>
                      <a:pt x="318" y="66"/>
                    </a:cubicBezTo>
                    <a:cubicBezTo>
                      <a:pt x="324" y="64"/>
                      <a:pt x="336" y="60"/>
                      <a:pt x="336" y="60"/>
                    </a:cubicBezTo>
                    <a:cubicBezTo>
                      <a:pt x="380" y="64"/>
                      <a:pt x="429" y="79"/>
                      <a:pt x="396" y="30"/>
                    </a:cubicBezTo>
                    <a:cubicBezTo>
                      <a:pt x="420" y="14"/>
                      <a:pt x="450" y="0"/>
                      <a:pt x="480" y="0"/>
                    </a:cubicBezTo>
                  </a:path>
                </a:pathLst>
              </a:custGeom>
              <a:noFill/>
              <a:ln w="38100" cap="flat" cmpd="sng">
                <a:solidFill>
                  <a:srgbClr val="00FF00"/>
                </a:solidFill>
                <a:prstDash val="solid"/>
                <a:round/>
                <a:headEnd/>
                <a:tailEnd/>
              </a:ln>
              <a:effectLst/>
            </p:spPr>
            <p:txBody>
              <a:bodyPr wrap="none" anchor="ctr"/>
              <a:lstStyle/>
              <a:p>
                <a:endParaRPr lang="pt-BR"/>
              </a:p>
            </p:txBody>
          </p:sp>
          <p:grpSp>
            <p:nvGrpSpPr>
              <p:cNvPr id="4" name="Group 13"/>
              <p:cNvGrpSpPr>
                <a:grpSpLocks/>
              </p:cNvGrpSpPr>
              <p:nvPr/>
            </p:nvGrpSpPr>
            <p:grpSpPr bwMode="auto">
              <a:xfrm>
                <a:off x="1494" y="1722"/>
                <a:ext cx="3588" cy="1530"/>
                <a:chOff x="1494" y="1722"/>
                <a:chExt cx="3588" cy="1530"/>
              </a:xfrm>
            </p:grpSpPr>
            <p:sp>
              <p:nvSpPr>
                <p:cNvPr id="70670" name="Freeform 14"/>
                <p:cNvSpPr>
                  <a:spLocks/>
                </p:cNvSpPr>
                <p:nvPr/>
              </p:nvSpPr>
              <p:spPr bwMode="auto">
                <a:xfrm>
                  <a:off x="1800" y="1722"/>
                  <a:ext cx="210" cy="606"/>
                </a:xfrm>
                <a:custGeom>
                  <a:avLst/>
                  <a:gdLst/>
                  <a:ahLst/>
                  <a:cxnLst>
                    <a:cxn ang="0">
                      <a:pos x="210" y="606"/>
                    </a:cxn>
                    <a:cxn ang="0">
                      <a:pos x="138" y="558"/>
                    </a:cxn>
                    <a:cxn ang="0">
                      <a:pos x="66" y="540"/>
                    </a:cxn>
                    <a:cxn ang="0">
                      <a:pos x="96" y="504"/>
                    </a:cxn>
                    <a:cxn ang="0">
                      <a:pos x="60" y="420"/>
                    </a:cxn>
                    <a:cxn ang="0">
                      <a:pos x="48" y="396"/>
                    </a:cxn>
                    <a:cxn ang="0">
                      <a:pos x="30" y="384"/>
                    </a:cxn>
                    <a:cxn ang="0">
                      <a:pos x="24" y="366"/>
                    </a:cxn>
                    <a:cxn ang="0">
                      <a:pos x="0" y="330"/>
                    </a:cxn>
                    <a:cxn ang="0">
                      <a:pos x="6" y="240"/>
                    </a:cxn>
                    <a:cxn ang="0">
                      <a:pos x="30" y="186"/>
                    </a:cxn>
                    <a:cxn ang="0">
                      <a:pos x="54" y="96"/>
                    </a:cxn>
                    <a:cxn ang="0">
                      <a:pos x="0" y="0"/>
                    </a:cxn>
                  </a:cxnLst>
                  <a:rect l="0" t="0" r="r" b="b"/>
                  <a:pathLst>
                    <a:path w="210" h="606">
                      <a:moveTo>
                        <a:pt x="210" y="606"/>
                      </a:moveTo>
                      <a:cubicBezTo>
                        <a:pt x="164" y="597"/>
                        <a:pt x="166" y="600"/>
                        <a:pt x="138" y="558"/>
                      </a:cubicBezTo>
                      <a:cubicBezTo>
                        <a:pt x="132" y="549"/>
                        <a:pt x="74" y="541"/>
                        <a:pt x="66" y="540"/>
                      </a:cubicBezTo>
                      <a:cubicBezTo>
                        <a:pt x="56" y="509"/>
                        <a:pt x="70" y="521"/>
                        <a:pt x="96" y="504"/>
                      </a:cubicBezTo>
                      <a:cubicBezTo>
                        <a:pt x="106" y="473"/>
                        <a:pt x="86" y="437"/>
                        <a:pt x="60" y="420"/>
                      </a:cubicBezTo>
                      <a:cubicBezTo>
                        <a:pt x="56" y="412"/>
                        <a:pt x="54" y="403"/>
                        <a:pt x="48" y="396"/>
                      </a:cubicBezTo>
                      <a:cubicBezTo>
                        <a:pt x="43" y="390"/>
                        <a:pt x="35" y="390"/>
                        <a:pt x="30" y="384"/>
                      </a:cubicBezTo>
                      <a:cubicBezTo>
                        <a:pt x="26" y="379"/>
                        <a:pt x="27" y="372"/>
                        <a:pt x="24" y="366"/>
                      </a:cubicBezTo>
                      <a:cubicBezTo>
                        <a:pt x="17" y="353"/>
                        <a:pt x="0" y="330"/>
                        <a:pt x="0" y="330"/>
                      </a:cubicBezTo>
                      <a:cubicBezTo>
                        <a:pt x="2" y="300"/>
                        <a:pt x="2" y="270"/>
                        <a:pt x="6" y="240"/>
                      </a:cubicBezTo>
                      <a:cubicBezTo>
                        <a:pt x="12" y="197"/>
                        <a:pt x="16" y="215"/>
                        <a:pt x="30" y="186"/>
                      </a:cubicBezTo>
                      <a:cubicBezTo>
                        <a:pt x="43" y="160"/>
                        <a:pt x="48" y="124"/>
                        <a:pt x="54" y="96"/>
                      </a:cubicBezTo>
                      <a:cubicBezTo>
                        <a:pt x="48" y="61"/>
                        <a:pt x="34" y="17"/>
                        <a:pt x="0" y="0"/>
                      </a:cubicBezTo>
                    </a:path>
                  </a:pathLst>
                </a:custGeom>
                <a:noFill/>
                <a:ln w="38100" cap="flat" cmpd="sng">
                  <a:solidFill>
                    <a:srgbClr val="00FF00"/>
                  </a:solidFill>
                  <a:prstDash val="solid"/>
                  <a:round/>
                  <a:headEnd/>
                  <a:tailEnd/>
                </a:ln>
                <a:effectLst/>
              </p:spPr>
              <p:txBody>
                <a:bodyPr wrap="none" anchor="ctr"/>
                <a:lstStyle/>
                <a:p>
                  <a:endParaRPr lang="pt-BR"/>
                </a:p>
              </p:txBody>
            </p:sp>
            <p:sp>
              <p:nvSpPr>
                <p:cNvPr id="70671" name="Freeform 15"/>
                <p:cNvSpPr>
                  <a:spLocks/>
                </p:cNvSpPr>
                <p:nvPr/>
              </p:nvSpPr>
              <p:spPr bwMode="auto">
                <a:xfrm>
                  <a:off x="2244" y="1764"/>
                  <a:ext cx="732" cy="486"/>
                </a:xfrm>
                <a:custGeom>
                  <a:avLst/>
                  <a:gdLst/>
                  <a:ahLst/>
                  <a:cxnLst>
                    <a:cxn ang="0">
                      <a:pos x="36" y="486"/>
                    </a:cxn>
                    <a:cxn ang="0">
                      <a:pos x="18" y="444"/>
                    </a:cxn>
                    <a:cxn ang="0">
                      <a:pos x="6" y="408"/>
                    </a:cxn>
                    <a:cxn ang="0">
                      <a:pos x="0" y="390"/>
                    </a:cxn>
                    <a:cxn ang="0">
                      <a:pos x="360" y="312"/>
                    </a:cxn>
                    <a:cxn ang="0">
                      <a:pos x="432" y="276"/>
                    </a:cxn>
                    <a:cxn ang="0">
                      <a:pos x="522" y="240"/>
                    </a:cxn>
                    <a:cxn ang="0">
                      <a:pos x="570" y="192"/>
                    </a:cxn>
                    <a:cxn ang="0">
                      <a:pos x="594" y="156"/>
                    </a:cxn>
                    <a:cxn ang="0">
                      <a:pos x="630" y="132"/>
                    </a:cxn>
                    <a:cxn ang="0">
                      <a:pos x="642" y="114"/>
                    </a:cxn>
                    <a:cxn ang="0">
                      <a:pos x="660" y="102"/>
                    </a:cxn>
                    <a:cxn ang="0">
                      <a:pos x="666" y="84"/>
                    </a:cxn>
                    <a:cxn ang="0">
                      <a:pos x="702" y="60"/>
                    </a:cxn>
                    <a:cxn ang="0">
                      <a:pos x="732" y="0"/>
                    </a:cxn>
                  </a:cxnLst>
                  <a:rect l="0" t="0" r="r" b="b"/>
                  <a:pathLst>
                    <a:path w="732" h="486">
                      <a:moveTo>
                        <a:pt x="36" y="486"/>
                      </a:moveTo>
                      <a:cubicBezTo>
                        <a:pt x="55" y="458"/>
                        <a:pt x="48" y="454"/>
                        <a:pt x="18" y="444"/>
                      </a:cubicBezTo>
                      <a:cubicBezTo>
                        <a:pt x="14" y="432"/>
                        <a:pt x="10" y="420"/>
                        <a:pt x="6" y="408"/>
                      </a:cubicBezTo>
                      <a:cubicBezTo>
                        <a:pt x="4" y="402"/>
                        <a:pt x="0" y="390"/>
                        <a:pt x="0" y="390"/>
                      </a:cubicBezTo>
                      <a:cubicBezTo>
                        <a:pt x="67" y="290"/>
                        <a:pt x="281" y="314"/>
                        <a:pt x="360" y="312"/>
                      </a:cubicBezTo>
                      <a:cubicBezTo>
                        <a:pt x="386" y="303"/>
                        <a:pt x="407" y="287"/>
                        <a:pt x="432" y="276"/>
                      </a:cubicBezTo>
                      <a:cubicBezTo>
                        <a:pt x="463" y="262"/>
                        <a:pt x="494" y="259"/>
                        <a:pt x="522" y="240"/>
                      </a:cubicBezTo>
                      <a:cubicBezTo>
                        <a:pt x="536" y="219"/>
                        <a:pt x="549" y="206"/>
                        <a:pt x="570" y="192"/>
                      </a:cubicBezTo>
                      <a:cubicBezTo>
                        <a:pt x="578" y="180"/>
                        <a:pt x="582" y="164"/>
                        <a:pt x="594" y="156"/>
                      </a:cubicBezTo>
                      <a:cubicBezTo>
                        <a:pt x="606" y="148"/>
                        <a:pt x="630" y="132"/>
                        <a:pt x="630" y="132"/>
                      </a:cubicBezTo>
                      <a:cubicBezTo>
                        <a:pt x="634" y="126"/>
                        <a:pt x="637" y="119"/>
                        <a:pt x="642" y="114"/>
                      </a:cubicBezTo>
                      <a:cubicBezTo>
                        <a:pt x="647" y="109"/>
                        <a:pt x="655" y="108"/>
                        <a:pt x="660" y="102"/>
                      </a:cubicBezTo>
                      <a:cubicBezTo>
                        <a:pt x="664" y="97"/>
                        <a:pt x="662" y="88"/>
                        <a:pt x="666" y="84"/>
                      </a:cubicBezTo>
                      <a:cubicBezTo>
                        <a:pt x="676" y="74"/>
                        <a:pt x="702" y="60"/>
                        <a:pt x="702" y="60"/>
                      </a:cubicBezTo>
                      <a:cubicBezTo>
                        <a:pt x="709" y="49"/>
                        <a:pt x="732" y="11"/>
                        <a:pt x="732" y="0"/>
                      </a:cubicBezTo>
                    </a:path>
                  </a:pathLst>
                </a:custGeom>
                <a:noFill/>
                <a:ln w="38100" cap="flat" cmpd="sng">
                  <a:solidFill>
                    <a:srgbClr val="00FF00"/>
                  </a:solidFill>
                  <a:prstDash val="solid"/>
                  <a:round/>
                  <a:headEnd/>
                  <a:tailEnd/>
                </a:ln>
                <a:effectLst/>
              </p:spPr>
              <p:txBody>
                <a:bodyPr wrap="none" anchor="ctr"/>
                <a:lstStyle/>
                <a:p>
                  <a:endParaRPr lang="pt-BR"/>
                </a:p>
              </p:txBody>
            </p:sp>
            <p:sp>
              <p:nvSpPr>
                <p:cNvPr id="70672" name="Freeform 16"/>
                <p:cNvSpPr>
                  <a:spLocks/>
                </p:cNvSpPr>
                <p:nvPr/>
              </p:nvSpPr>
              <p:spPr bwMode="auto">
                <a:xfrm>
                  <a:off x="2184" y="1734"/>
                  <a:ext cx="156" cy="108"/>
                </a:xfrm>
                <a:custGeom>
                  <a:avLst/>
                  <a:gdLst/>
                  <a:ahLst/>
                  <a:cxnLst>
                    <a:cxn ang="0">
                      <a:pos x="42" y="108"/>
                    </a:cxn>
                    <a:cxn ang="0">
                      <a:pos x="0" y="72"/>
                    </a:cxn>
                    <a:cxn ang="0">
                      <a:pos x="24" y="42"/>
                    </a:cxn>
                    <a:cxn ang="0">
                      <a:pos x="156" y="0"/>
                    </a:cxn>
                  </a:cxnLst>
                  <a:rect l="0" t="0" r="r" b="b"/>
                  <a:pathLst>
                    <a:path w="156" h="108">
                      <a:moveTo>
                        <a:pt x="42" y="108"/>
                      </a:moveTo>
                      <a:cubicBezTo>
                        <a:pt x="18" y="100"/>
                        <a:pt x="8" y="96"/>
                        <a:pt x="0" y="72"/>
                      </a:cubicBezTo>
                      <a:cubicBezTo>
                        <a:pt x="7" y="52"/>
                        <a:pt x="3" y="51"/>
                        <a:pt x="24" y="42"/>
                      </a:cubicBezTo>
                      <a:cubicBezTo>
                        <a:pt x="50" y="30"/>
                        <a:pt x="127" y="0"/>
                        <a:pt x="156" y="0"/>
                      </a:cubicBezTo>
                    </a:path>
                  </a:pathLst>
                </a:custGeom>
                <a:noFill/>
                <a:ln w="38100" cap="flat" cmpd="sng">
                  <a:solidFill>
                    <a:srgbClr val="00FF00"/>
                  </a:solidFill>
                  <a:prstDash val="solid"/>
                  <a:round/>
                  <a:headEnd/>
                  <a:tailEnd/>
                </a:ln>
                <a:effectLst/>
              </p:spPr>
              <p:txBody>
                <a:bodyPr wrap="none" anchor="ctr"/>
                <a:lstStyle/>
                <a:p>
                  <a:endParaRPr lang="pt-BR"/>
                </a:p>
              </p:txBody>
            </p:sp>
            <p:sp>
              <p:nvSpPr>
                <p:cNvPr id="70673" name="Freeform 17"/>
                <p:cNvSpPr>
                  <a:spLocks/>
                </p:cNvSpPr>
                <p:nvPr/>
              </p:nvSpPr>
              <p:spPr bwMode="auto">
                <a:xfrm>
                  <a:off x="1494" y="2742"/>
                  <a:ext cx="372" cy="174"/>
                </a:xfrm>
                <a:custGeom>
                  <a:avLst/>
                  <a:gdLst/>
                  <a:ahLst/>
                  <a:cxnLst>
                    <a:cxn ang="0">
                      <a:pos x="0" y="0"/>
                    </a:cxn>
                    <a:cxn ang="0">
                      <a:pos x="198" y="78"/>
                    </a:cxn>
                    <a:cxn ang="0">
                      <a:pos x="252" y="108"/>
                    </a:cxn>
                    <a:cxn ang="0">
                      <a:pos x="372" y="174"/>
                    </a:cxn>
                  </a:cxnLst>
                  <a:rect l="0" t="0" r="r" b="b"/>
                  <a:pathLst>
                    <a:path w="372" h="174">
                      <a:moveTo>
                        <a:pt x="0" y="0"/>
                      </a:moveTo>
                      <a:cubicBezTo>
                        <a:pt x="68" y="23"/>
                        <a:pt x="130" y="55"/>
                        <a:pt x="198" y="78"/>
                      </a:cubicBezTo>
                      <a:cubicBezTo>
                        <a:pt x="218" y="85"/>
                        <a:pt x="232" y="101"/>
                        <a:pt x="252" y="108"/>
                      </a:cubicBezTo>
                      <a:cubicBezTo>
                        <a:pt x="288" y="135"/>
                        <a:pt x="326" y="174"/>
                        <a:pt x="372" y="174"/>
                      </a:cubicBezTo>
                    </a:path>
                  </a:pathLst>
                </a:custGeom>
                <a:noFill/>
                <a:ln w="38100" cap="flat" cmpd="sng">
                  <a:solidFill>
                    <a:srgbClr val="00FF00"/>
                  </a:solidFill>
                  <a:prstDash val="solid"/>
                  <a:round/>
                  <a:headEnd/>
                  <a:tailEnd/>
                </a:ln>
                <a:effectLst/>
              </p:spPr>
              <p:txBody>
                <a:bodyPr wrap="none" anchor="ctr"/>
                <a:lstStyle/>
                <a:p>
                  <a:endParaRPr lang="pt-BR"/>
                </a:p>
              </p:txBody>
            </p:sp>
            <p:sp>
              <p:nvSpPr>
                <p:cNvPr id="70674" name="Freeform 18"/>
                <p:cNvSpPr>
                  <a:spLocks/>
                </p:cNvSpPr>
                <p:nvPr/>
              </p:nvSpPr>
              <p:spPr bwMode="auto">
                <a:xfrm>
                  <a:off x="1606" y="2682"/>
                  <a:ext cx="104" cy="144"/>
                </a:xfrm>
                <a:custGeom>
                  <a:avLst/>
                  <a:gdLst/>
                  <a:ahLst/>
                  <a:cxnLst>
                    <a:cxn ang="0">
                      <a:pos x="104" y="144"/>
                    </a:cxn>
                    <a:cxn ang="0">
                      <a:pos x="74" y="114"/>
                    </a:cxn>
                    <a:cxn ang="0">
                      <a:pos x="68" y="96"/>
                    </a:cxn>
                    <a:cxn ang="0">
                      <a:pos x="32" y="72"/>
                    </a:cxn>
                    <a:cxn ang="0">
                      <a:pos x="92" y="0"/>
                    </a:cxn>
                  </a:cxnLst>
                  <a:rect l="0" t="0" r="r" b="b"/>
                  <a:pathLst>
                    <a:path w="104" h="144">
                      <a:moveTo>
                        <a:pt x="104" y="144"/>
                      </a:moveTo>
                      <a:cubicBezTo>
                        <a:pt x="86" y="132"/>
                        <a:pt x="84" y="134"/>
                        <a:pt x="74" y="114"/>
                      </a:cubicBezTo>
                      <a:cubicBezTo>
                        <a:pt x="71" y="108"/>
                        <a:pt x="72" y="100"/>
                        <a:pt x="68" y="96"/>
                      </a:cubicBezTo>
                      <a:cubicBezTo>
                        <a:pt x="58" y="86"/>
                        <a:pt x="32" y="72"/>
                        <a:pt x="32" y="72"/>
                      </a:cubicBezTo>
                      <a:cubicBezTo>
                        <a:pt x="0" y="24"/>
                        <a:pt x="69" y="23"/>
                        <a:pt x="92" y="0"/>
                      </a:cubicBezTo>
                    </a:path>
                  </a:pathLst>
                </a:custGeom>
                <a:noFill/>
                <a:ln w="38100" cap="flat" cmpd="sng">
                  <a:solidFill>
                    <a:srgbClr val="00FF00"/>
                  </a:solidFill>
                  <a:prstDash val="solid"/>
                  <a:round/>
                  <a:headEnd/>
                  <a:tailEnd/>
                </a:ln>
                <a:effectLst/>
              </p:spPr>
              <p:txBody>
                <a:bodyPr wrap="none" anchor="ctr"/>
                <a:lstStyle/>
                <a:p>
                  <a:endParaRPr lang="pt-BR"/>
                </a:p>
              </p:txBody>
            </p:sp>
            <p:sp>
              <p:nvSpPr>
                <p:cNvPr id="70675" name="Freeform 19"/>
                <p:cNvSpPr>
                  <a:spLocks/>
                </p:cNvSpPr>
                <p:nvPr/>
              </p:nvSpPr>
              <p:spPr bwMode="auto">
                <a:xfrm>
                  <a:off x="2676" y="2712"/>
                  <a:ext cx="333" cy="198"/>
                </a:xfrm>
                <a:custGeom>
                  <a:avLst/>
                  <a:gdLst/>
                  <a:ahLst/>
                  <a:cxnLst>
                    <a:cxn ang="0">
                      <a:pos x="0" y="198"/>
                    </a:cxn>
                    <a:cxn ang="0">
                      <a:pos x="168" y="186"/>
                    </a:cxn>
                    <a:cxn ang="0">
                      <a:pos x="312" y="126"/>
                    </a:cxn>
                    <a:cxn ang="0">
                      <a:pos x="306" y="72"/>
                    </a:cxn>
                    <a:cxn ang="0">
                      <a:pos x="324" y="0"/>
                    </a:cxn>
                  </a:cxnLst>
                  <a:rect l="0" t="0" r="r" b="b"/>
                  <a:pathLst>
                    <a:path w="333" h="198">
                      <a:moveTo>
                        <a:pt x="0" y="198"/>
                      </a:moveTo>
                      <a:cubicBezTo>
                        <a:pt x="56" y="193"/>
                        <a:pt x="112" y="193"/>
                        <a:pt x="168" y="186"/>
                      </a:cubicBezTo>
                      <a:cubicBezTo>
                        <a:pt x="220" y="179"/>
                        <a:pt x="264" y="142"/>
                        <a:pt x="312" y="126"/>
                      </a:cubicBezTo>
                      <a:cubicBezTo>
                        <a:pt x="327" y="82"/>
                        <a:pt x="333" y="99"/>
                        <a:pt x="306" y="72"/>
                      </a:cubicBezTo>
                      <a:cubicBezTo>
                        <a:pt x="313" y="6"/>
                        <a:pt x="298" y="26"/>
                        <a:pt x="324" y="0"/>
                      </a:cubicBezTo>
                    </a:path>
                  </a:pathLst>
                </a:custGeom>
                <a:noFill/>
                <a:ln w="38100" cap="flat" cmpd="sng">
                  <a:solidFill>
                    <a:srgbClr val="00FF00"/>
                  </a:solidFill>
                  <a:prstDash val="solid"/>
                  <a:round/>
                  <a:headEnd/>
                  <a:tailEnd/>
                </a:ln>
                <a:effectLst/>
              </p:spPr>
              <p:txBody>
                <a:bodyPr wrap="none" anchor="ctr"/>
                <a:lstStyle/>
                <a:p>
                  <a:endParaRPr lang="pt-BR"/>
                </a:p>
              </p:txBody>
            </p:sp>
            <p:sp>
              <p:nvSpPr>
                <p:cNvPr id="70676" name="Freeform 20"/>
                <p:cNvSpPr>
                  <a:spLocks/>
                </p:cNvSpPr>
                <p:nvPr/>
              </p:nvSpPr>
              <p:spPr bwMode="auto">
                <a:xfrm>
                  <a:off x="3228" y="2832"/>
                  <a:ext cx="233" cy="420"/>
                </a:xfrm>
                <a:custGeom>
                  <a:avLst/>
                  <a:gdLst/>
                  <a:ahLst/>
                  <a:cxnLst>
                    <a:cxn ang="0">
                      <a:pos x="0" y="420"/>
                    </a:cxn>
                    <a:cxn ang="0">
                      <a:pos x="30" y="354"/>
                    </a:cxn>
                    <a:cxn ang="0">
                      <a:pos x="78" y="342"/>
                    </a:cxn>
                    <a:cxn ang="0">
                      <a:pos x="186" y="318"/>
                    </a:cxn>
                    <a:cxn ang="0">
                      <a:pos x="186" y="234"/>
                    </a:cxn>
                    <a:cxn ang="0">
                      <a:pos x="162" y="198"/>
                    </a:cxn>
                    <a:cxn ang="0">
                      <a:pos x="198" y="144"/>
                    </a:cxn>
                    <a:cxn ang="0">
                      <a:pos x="144" y="24"/>
                    </a:cxn>
                    <a:cxn ang="0">
                      <a:pos x="90" y="0"/>
                    </a:cxn>
                  </a:cxnLst>
                  <a:rect l="0" t="0" r="r" b="b"/>
                  <a:pathLst>
                    <a:path w="233" h="420">
                      <a:moveTo>
                        <a:pt x="0" y="420"/>
                      </a:moveTo>
                      <a:cubicBezTo>
                        <a:pt x="32" y="388"/>
                        <a:pt x="10" y="384"/>
                        <a:pt x="30" y="354"/>
                      </a:cubicBezTo>
                      <a:cubicBezTo>
                        <a:pt x="39" y="340"/>
                        <a:pt x="62" y="346"/>
                        <a:pt x="78" y="342"/>
                      </a:cubicBezTo>
                      <a:cubicBezTo>
                        <a:pt x="116" y="333"/>
                        <a:pt x="147" y="323"/>
                        <a:pt x="186" y="318"/>
                      </a:cubicBezTo>
                      <a:cubicBezTo>
                        <a:pt x="203" y="292"/>
                        <a:pt x="201" y="262"/>
                        <a:pt x="186" y="234"/>
                      </a:cubicBezTo>
                      <a:cubicBezTo>
                        <a:pt x="179" y="221"/>
                        <a:pt x="162" y="198"/>
                        <a:pt x="162" y="198"/>
                      </a:cubicBezTo>
                      <a:cubicBezTo>
                        <a:pt x="169" y="170"/>
                        <a:pt x="174" y="160"/>
                        <a:pt x="198" y="144"/>
                      </a:cubicBezTo>
                      <a:cubicBezTo>
                        <a:pt x="233" y="91"/>
                        <a:pt x="184" y="51"/>
                        <a:pt x="144" y="24"/>
                      </a:cubicBezTo>
                      <a:cubicBezTo>
                        <a:pt x="128" y="13"/>
                        <a:pt x="90" y="0"/>
                        <a:pt x="90" y="0"/>
                      </a:cubicBezTo>
                    </a:path>
                  </a:pathLst>
                </a:custGeom>
                <a:noFill/>
                <a:ln w="38100" cap="flat" cmpd="sng">
                  <a:solidFill>
                    <a:srgbClr val="00FF00"/>
                  </a:solidFill>
                  <a:prstDash val="solid"/>
                  <a:round/>
                  <a:headEnd/>
                  <a:tailEnd/>
                </a:ln>
                <a:effectLst/>
              </p:spPr>
              <p:txBody>
                <a:bodyPr wrap="none" anchor="ctr"/>
                <a:lstStyle/>
                <a:p>
                  <a:endParaRPr lang="pt-BR"/>
                </a:p>
              </p:txBody>
            </p:sp>
            <p:sp>
              <p:nvSpPr>
                <p:cNvPr id="70677" name="Freeform 21"/>
                <p:cNvSpPr>
                  <a:spLocks/>
                </p:cNvSpPr>
                <p:nvPr/>
              </p:nvSpPr>
              <p:spPr bwMode="auto">
                <a:xfrm>
                  <a:off x="3714" y="2645"/>
                  <a:ext cx="1368" cy="193"/>
                </a:xfrm>
                <a:custGeom>
                  <a:avLst/>
                  <a:gdLst/>
                  <a:ahLst/>
                  <a:cxnLst>
                    <a:cxn ang="0">
                      <a:pos x="0" y="193"/>
                    </a:cxn>
                    <a:cxn ang="0">
                      <a:pos x="72" y="97"/>
                    </a:cxn>
                    <a:cxn ang="0">
                      <a:pos x="204" y="55"/>
                    </a:cxn>
                    <a:cxn ang="0">
                      <a:pos x="336" y="55"/>
                    </a:cxn>
                    <a:cxn ang="0">
                      <a:pos x="396" y="73"/>
                    </a:cxn>
                    <a:cxn ang="0">
                      <a:pos x="402" y="91"/>
                    </a:cxn>
                    <a:cxn ang="0">
                      <a:pos x="510" y="115"/>
                    </a:cxn>
                    <a:cxn ang="0">
                      <a:pos x="564" y="109"/>
                    </a:cxn>
                    <a:cxn ang="0">
                      <a:pos x="570" y="85"/>
                    </a:cxn>
                    <a:cxn ang="0">
                      <a:pos x="588" y="73"/>
                    </a:cxn>
                    <a:cxn ang="0">
                      <a:pos x="666" y="55"/>
                    </a:cxn>
                    <a:cxn ang="0">
                      <a:pos x="828" y="55"/>
                    </a:cxn>
                    <a:cxn ang="0">
                      <a:pos x="864" y="37"/>
                    </a:cxn>
                    <a:cxn ang="0">
                      <a:pos x="918" y="31"/>
                    </a:cxn>
                    <a:cxn ang="0">
                      <a:pos x="996" y="19"/>
                    </a:cxn>
                    <a:cxn ang="0">
                      <a:pos x="1032" y="7"/>
                    </a:cxn>
                    <a:cxn ang="0">
                      <a:pos x="1050" y="1"/>
                    </a:cxn>
                    <a:cxn ang="0">
                      <a:pos x="1224" y="13"/>
                    </a:cxn>
                    <a:cxn ang="0">
                      <a:pos x="1302" y="31"/>
                    </a:cxn>
                    <a:cxn ang="0">
                      <a:pos x="1368" y="55"/>
                    </a:cxn>
                  </a:cxnLst>
                  <a:rect l="0" t="0" r="r" b="b"/>
                  <a:pathLst>
                    <a:path w="1368" h="193">
                      <a:moveTo>
                        <a:pt x="0" y="193"/>
                      </a:moveTo>
                      <a:cubicBezTo>
                        <a:pt x="34" y="170"/>
                        <a:pt x="30" y="125"/>
                        <a:pt x="72" y="97"/>
                      </a:cubicBezTo>
                      <a:cubicBezTo>
                        <a:pt x="98" y="58"/>
                        <a:pt x="161" y="60"/>
                        <a:pt x="204" y="55"/>
                      </a:cubicBezTo>
                      <a:cubicBezTo>
                        <a:pt x="256" y="38"/>
                        <a:pt x="226" y="45"/>
                        <a:pt x="336" y="55"/>
                      </a:cubicBezTo>
                      <a:cubicBezTo>
                        <a:pt x="357" y="57"/>
                        <a:pt x="396" y="73"/>
                        <a:pt x="396" y="73"/>
                      </a:cubicBezTo>
                      <a:cubicBezTo>
                        <a:pt x="398" y="79"/>
                        <a:pt x="396" y="88"/>
                        <a:pt x="402" y="91"/>
                      </a:cubicBezTo>
                      <a:cubicBezTo>
                        <a:pt x="430" y="107"/>
                        <a:pt x="479" y="107"/>
                        <a:pt x="510" y="115"/>
                      </a:cubicBezTo>
                      <a:cubicBezTo>
                        <a:pt x="528" y="113"/>
                        <a:pt x="548" y="117"/>
                        <a:pt x="564" y="109"/>
                      </a:cubicBezTo>
                      <a:cubicBezTo>
                        <a:pt x="571" y="105"/>
                        <a:pt x="565" y="92"/>
                        <a:pt x="570" y="85"/>
                      </a:cubicBezTo>
                      <a:cubicBezTo>
                        <a:pt x="574" y="79"/>
                        <a:pt x="582" y="76"/>
                        <a:pt x="588" y="73"/>
                      </a:cubicBezTo>
                      <a:cubicBezTo>
                        <a:pt x="611" y="61"/>
                        <a:pt x="641" y="61"/>
                        <a:pt x="666" y="55"/>
                      </a:cubicBezTo>
                      <a:cubicBezTo>
                        <a:pt x="748" y="60"/>
                        <a:pt x="752" y="65"/>
                        <a:pt x="828" y="55"/>
                      </a:cubicBezTo>
                      <a:cubicBezTo>
                        <a:pt x="883" y="48"/>
                        <a:pt x="806" y="51"/>
                        <a:pt x="864" y="37"/>
                      </a:cubicBezTo>
                      <a:cubicBezTo>
                        <a:pt x="882" y="33"/>
                        <a:pt x="900" y="33"/>
                        <a:pt x="918" y="31"/>
                      </a:cubicBezTo>
                      <a:cubicBezTo>
                        <a:pt x="968" y="14"/>
                        <a:pt x="890" y="39"/>
                        <a:pt x="996" y="19"/>
                      </a:cubicBezTo>
                      <a:cubicBezTo>
                        <a:pt x="1008" y="17"/>
                        <a:pt x="1020" y="11"/>
                        <a:pt x="1032" y="7"/>
                      </a:cubicBezTo>
                      <a:cubicBezTo>
                        <a:pt x="1038" y="5"/>
                        <a:pt x="1050" y="1"/>
                        <a:pt x="1050" y="1"/>
                      </a:cubicBezTo>
                      <a:cubicBezTo>
                        <a:pt x="1135" y="5"/>
                        <a:pt x="1160" y="0"/>
                        <a:pt x="1224" y="13"/>
                      </a:cubicBezTo>
                      <a:cubicBezTo>
                        <a:pt x="1249" y="18"/>
                        <a:pt x="1277" y="25"/>
                        <a:pt x="1302" y="31"/>
                      </a:cubicBezTo>
                      <a:cubicBezTo>
                        <a:pt x="1321" y="36"/>
                        <a:pt x="1349" y="55"/>
                        <a:pt x="1368" y="55"/>
                      </a:cubicBezTo>
                    </a:path>
                  </a:pathLst>
                </a:custGeom>
                <a:noFill/>
                <a:ln w="38100" cap="flat" cmpd="sng">
                  <a:solidFill>
                    <a:srgbClr val="00FF00"/>
                  </a:solidFill>
                  <a:prstDash val="solid"/>
                  <a:round/>
                  <a:headEnd/>
                  <a:tailEnd/>
                </a:ln>
                <a:effectLst/>
              </p:spPr>
              <p:txBody>
                <a:bodyPr wrap="none" anchor="ctr"/>
                <a:lstStyle/>
                <a:p>
                  <a:endParaRPr lang="pt-BR"/>
                </a:p>
              </p:txBody>
            </p:sp>
          </p:grpSp>
        </p:grpSp>
        <p:sp>
          <p:nvSpPr>
            <p:cNvPr id="70678" name="Freeform 22"/>
            <p:cNvSpPr>
              <a:spLocks/>
            </p:cNvSpPr>
            <p:nvPr/>
          </p:nvSpPr>
          <p:spPr bwMode="auto">
            <a:xfrm>
              <a:off x="5070" y="2686"/>
              <a:ext cx="90" cy="68"/>
            </a:xfrm>
            <a:custGeom>
              <a:avLst/>
              <a:gdLst/>
              <a:ahLst/>
              <a:cxnLst>
                <a:cxn ang="0">
                  <a:pos x="12" y="20"/>
                </a:cxn>
                <a:cxn ang="0">
                  <a:pos x="18" y="2"/>
                </a:cxn>
                <a:cxn ang="0">
                  <a:pos x="36" y="14"/>
                </a:cxn>
                <a:cxn ang="0">
                  <a:pos x="90" y="26"/>
                </a:cxn>
                <a:cxn ang="0">
                  <a:pos x="42" y="68"/>
                </a:cxn>
                <a:cxn ang="0">
                  <a:pos x="0" y="26"/>
                </a:cxn>
                <a:cxn ang="0">
                  <a:pos x="12" y="20"/>
                </a:cxn>
              </a:cxnLst>
              <a:rect l="0" t="0" r="r" b="b"/>
              <a:pathLst>
                <a:path w="90" h="68">
                  <a:moveTo>
                    <a:pt x="12" y="20"/>
                  </a:moveTo>
                  <a:cubicBezTo>
                    <a:pt x="14" y="14"/>
                    <a:pt x="12" y="4"/>
                    <a:pt x="18" y="2"/>
                  </a:cubicBezTo>
                  <a:cubicBezTo>
                    <a:pt x="25" y="0"/>
                    <a:pt x="29" y="12"/>
                    <a:pt x="36" y="14"/>
                  </a:cubicBezTo>
                  <a:cubicBezTo>
                    <a:pt x="53" y="20"/>
                    <a:pt x="73" y="20"/>
                    <a:pt x="90" y="26"/>
                  </a:cubicBezTo>
                  <a:cubicBezTo>
                    <a:pt x="80" y="65"/>
                    <a:pt x="73" y="47"/>
                    <a:pt x="42" y="68"/>
                  </a:cubicBezTo>
                  <a:cubicBezTo>
                    <a:pt x="6" y="59"/>
                    <a:pt x="20" y="55"/>
                    <a:pt x="0" y="26"/>
                  </a:cubicBezTo>
                  <a:cubicBezTo>
                    <a:pt x="14" y="5"/>
                    <a:pt x="12" y="1"/>
                    <a:pt x="12" y="20"/>
                  </a:cubicBezTo>
                  <a:close/>
                </a:path>
              </a:pathLst>
            </a:custGeom>
            <a:solidFill>
              <a:srgbClr val="3399FF"/>
            </a:solidFill>
            <a:ln w="9525" cap="flat" cmpd="sng">
              <a:noFill/>
              <a:prstDash val="solid"/>
              <a:round/>
              <a:headEnd/>
              <a:tailEnd/>
            </a:ln>
            <a:effectLst/>
          </p:spPr>
          <p:txBody>
            <a:bodyPr wrap="none" anchor="ctr"/>
            <a:lstStyle/>
            <a:p>
              <a:endParaRPr lang="pt-BR"/>
            </a:p>
          </p:txBody>
        </p:sp>
        <p:sp>
          <p:nvSpPr>
            <p:cNvPr id="70679" name="Freeform 23"/>
            <p:cNvSpPr>
              <a:spLocks/>
            </p:cNvSpPr>
            <p:nvPr/>
          </p:nvSpPr>
          <p:spPr bwMode="auto">
            <a:xfrm>
              <a:off x="1968" y="2287"/>
              <a:ext cx="102" cy="77"/>
            </a:xfrm>
            <a:custGeom>
              <a:avLst/>
              <a:gdLst/>
              <a:ahLst/>
              <a:cxnLst>
                <a:cxn ang="0">
                  <a:pos x="72" y="17"/>
                </a:cxn>
                <a:cxn ang="0">
                  <a:pos x="0" y="35"/>
                </a:cxn>
                <a:cxn ang="0">
                  <a:pos x="60" y="77"/>
                </a:cxn>
                <a:cxn ang="0">
                  <a:pos x="78" y="65"/>
                </a:cxn>
                <a:cxn ang="0">
                  <a:pos x="102" y="29"/>
                </a:cxn>
                <a:cxn ang="0">
                  <a:pos x="72" y="17"/>
                </a:cxn>
              </a:cxnLst>
              <a:rect l="0" t="0" r="r" b="b"/>
              <a:pathLst>
                <a:path w="102" h="77">
                  <a:moveTo>
                    <a:pt x="72" y="17"/>
                  </a:moveTo>
                  <a:cubicBezTo>
                    <a:pt x="39" y="12"/>
                    <a:pt x="12" y="0"/>
                    <a:pt x="0" y="35"/>
                  </a:cubicBezTo>
                  <a:cubicBezTo>
                    <a:pt x="8" y="60"/>
                    <a:pt x="35" y="69"/>
                    <a:pt x="60" y="77"/>
                  </a:cubicBezTo>
                  <a:cubicBezTo>
                    <a:pt x="66" y="73"/>
                    <a:pt x="73" y="70"/>
                    <a:pt x="78" y="65"/>
                  </a:cubicBezTo>
                  <a:cubicBezTo>
                    <a:pt x="87" y="54"/>
                    <a:pt x="102" y="29"/>
                    <a:pt x="102" y="29"/>
                  </a:cubicBezTo>
                  <a:cubicBezTo>
                    <a:pt x="81" y="15"/>
                    <a:pt x="91" y="17"/>
                    <a:pt x="72" y="17"/>
                  </a:cubicBezTo>
                  <a:close/>
                </a:path>
              </a:pathLst>
            </a:custGeom>
            <a:solidFill>
              <a:srgbClr val="00AFD8"/>
            </a:solidFill>
            <a:ln w="9525" cap="flat" cmpd="sng">
              <a:noFill/>
              <a:prstDash val="solid"/>
              <a:round/>
              <a:headEnd/>
              <a:tailEnd/>
            </a:ln>
            <a:effectLst/>
          </p:spPr>
          <p:txBody>
            <a:bodyPr wrap="none" anchor="ctr"/>
            <a:lstStyle/>
            <a:p>
              <a:endParaRPr lang="pt-BR"/>
            </a:p>
          </p:txBody>
        </p:sp>
        <p:sp>
          <p:nvSpPr>
            <p:cNvPr id="70680" name="Freeform 24"/>
            <p:cNvSpPr>
              <a:spLocks/>
            </p:cNvSpPr>
            <p:nvPr/>
          </p:nvSpPr>
          <p:spPr bwMode="auto">
            <a:xfrm>
              <a:off x="2238" y="2208"/>
              <a:ext cx="102" cy="77"/>
            </a:xfrm>
            <a:custGeom>
              <a:avLst/>
              <a:gdLst/>
              <a:ahLst/>
              <a:cxnLst>
                <a:cxn ang="0">
                  <a:pos x="72" y="17"/>
                </a:cxn>
                <a:cxn ang="0">
                  <a:pos x="0" y="35"/>
                </a:cxn>
                <a:cxn ang="0">
                  <a:pos x="60" y="77"/>
                </a:cxn>
                <a:cxn ang="0">
                  <a:pos x="78" y="65"/>
                </a:cxn>
                <a:cxn ang="0">
                  <a:pos x="102" y="29"/>
                </a:cxn>
                <a:cxn ang="0">
                  <a:pos x="72" y="17"/>
                </a:cxn>
              </a:cxnLst>
              <a:rect l="0" t="0" r="r" b="b"/>
              <a:pathLst>
                <a:path w="102" h="77">
                  <a:moveTo>
                    <a:pt x="72" y="17"/>
                  </a:moveTo>
                  <a:cubicBezTo>
                    <a:pt x="39" y="12"/>
                    <a:pt x="12" y="0"/>
                    <a:pt x="0" y="35"/>
                  </a:cubicBezTo>
                  <a:cubicBezTo>
                    <a:pt x="8" y="60"/>
                    <a:pt x="35" y="69"/>
                    <a:pt x="60" y="77"/>
                  </a:cubicBezTo>
                  <a:cubicBezTo>
                    <a:pt x="66" y="73"/>
                    <a:pt x="73" y="70"/>
                    <a:pt x="78" y="65"/>
                  </a:cubicBezTo>
                  <a:cubicBezTo>
                    <a:pt x="87" y="54"/>
                    <a:pt x="102" y="29"/>
                    <a:pt x="102" y="29"/>
                  </a:cubicBezTo>
                  <a:cubicBezTo>
                    <a:pt x="81" y="15"/>
                    <a:pt x="91" y="17"/>
                    <a:pt x="72" y="17"/>
                  </a:cubicBezTo>
                  <a:close/>
                </a:path>
              </a:pathLst>
            </a:custGeom>
            <a:solidFill>
              <a:srgbClr val="00AFD8"/>
            </a:solidFill>
            <a:ln w="9525" cap="flat" cmpd="sng">
              <a:noFill/>
              <a:prstDash val="solid"/>
              <a:round/>
              <a:headEnd/>
              <a:tailEnd/>
            </a:ln>
            <a:effectLst/>
          </p:spPr>
          <p:txBody>
            <a:bodyPr wrap="none" anchor="ctr"/>
            <a:lstStyle/>
            <a:p>
              <a:endParaRPr lang="pt-BR"/>
            </a:p>
          </p:txBody>
        </p:sp>
        <p:sp>
          <p:nvSpPr>
            <p:cNvPr id="70681" name="Freeform 25"/>
            <p:cNvSpPr>
              <a:spLocks/>
            </p:cNvSpPr>
            <p:nvPr/>
          </p:nvSpPr>
          <p:spPr bwMode="auto">
            <a:xfrm>
              <a:off x="3312" y="2592"/>
              <a:ext cx="90" cy="68"/>
            </a:xfrm>
            <a:custGeom>
              <a:avLst/>
              <a:gdLst/>
              <a:ahLst/>
              <a:cxnLst>
                <a:cxn ang="0">
                  <a:pos x="12" y="20"/>
                </a:cxn>
                <a:cxn ang="0">
                  <a:pos x="18" y="2"/>
                </a:cxn>
                <a:cxn ang="0">
                  <a:pos x="36" y="14"/>
                </a:cxn>
                <a:cxn ang="0">
                  <a:pos x="90" y="26"/>
                </a:cxn>
                <a:cxn ang="0">
                  <a:pos x="42" y="68"/>
                </a:cxn>
                <a:cxn ang="0">
                  <a:pos x="0" y="26"/>
                </a:cxn>
                <a:cxn ang="0">
                  <a:pos x="12" y="20"/>
                </a:cxn>
              </a:cxnLst>
              <a:rect l="0" t="0" r="r" b="b"/>
              <a:pathLst>
                <a:path w="90" h="68">
                  <a:moveTo>
                    <a:pt x="12" y="20"/>
                  </a:moveTo>
                  <a:cubicBezTo>
                    <a:pt x="14" y="14"/>
                    <a:pt x="12" y="4"/>
                    <a:pt x="18" y="2"/>
                  </a:cubicBezTo>
                  <a:cubicBezTo>
                    <a:pt x="25" y="0"/>
                    <a:pt x="29" y="12"/>
                    <a:pt x="36" y="14"/>
                  </a:cubicBezTo>
                  <a:cubicBezTo>
                    <a:pt x="53" y="20"/>
                    <a:pt x="73" y="20"/>
                    <a:pt x="90" y="26"/>
                  </a:cubicBezTo>
                  <a:cubicBezTo>
                    <a:pt x="80" y="65"/>
                    <a:pt x="73" y="47"/>
                    <a:pt x="42" y="68"/>
                  </a:cubicBezTo>
                  <a:cubicBezTo>
                    <a:pt x="6" y="59"/>
                    <a:pt x="20" y="55"/>
                    <a:pt x="0" y="26"/>
                  </a:cubicBezTo>
                  <a:cubicBezTo>
                    <a:pt x="14" y="5"/>
                    <a:pt x="12" y="1"/>
                    <a:pt x="12" y="20"/>
                  </a:cubicBezTo>
                  <a:close/>
                </a:path>
              </a:pathLst>
            </a:custGeom>
            <a:solidFill>
              <a:srgbClr val="3399FF"/>
            </a:solidFill>
            <a:ln w="9525" cap="flat" cmpd="sng">
              <a:noFill/>
              <a:prstDash val="solid"/>
              <a:round/>
              <a:headEnd/>
              <a:tailEnd/>
            </a:ln>
            <a:effectLst/>
          </p:spPr>
          <p:txBody>
            <a:bodyPr wrap="none" anchor="ctr"/>
            <a:lstStyle/>
            <a:p>
              <a:endParaRPr lang="pt-BR"/>
            </a:p>
          </p:txBody>
        </p:sp>
        <p:sp>
          <p:nvSpPr>
            <p:cNvPr id="70682" name="Freeform 26"/>
            <p:cNvSpPr>
              <a:spLocks/>
            </p:cNvSpPr>
            <p:nvPr/>
          </p:nvSpPr>
          <p:spPr bwMode="auto">
            <a:xfrm>
              <a:off x="3516" y="2490"/>
              <a:ext cx="90" cy="68"/>
            </a:xfrm>
            <a:custGeom>
              <a:avLst/>
              <a:gdLst/>
              <a:ahLst/>
              <a:cxnLst>
                <a:cxn ang="0">
                  <a:pos x="12" y="20"/>
                </a:cxn>
                <a:cxn ang="0">
                  <a:pos x="18" y="2"/>
                </a:cxn>
                <a:cxn ang="0">
                  <a:pos x="36" y="14"/>
                </a:cxn>
                <a:cxn ang="0">
                  <a:pos x="90" y="26"/>
                </a:cxn>
                <a:cxn ang="0">
                  <a:pos x="42" y="68"/>
                </a:cxn>
                <a:cxn ang="0">
                  <a:pos x="0" y="26"/>
                </a:cxn>
                <a:cxn ang="0">
                  <a:pos x="12" y="20"/>
                </a:cxn>
              </a:cxnLst>
              <a:rect l="0" t="0" r="r" b="b"/>
              <a:pathLst>
                <a:path w="90" h="68">
                  <a:moveTo>
                    <a:pt x="12" y="20"/>
                  </a:moveTo>
                  <a:cubicBezTo>
                    <a:pt x="14" y="14"/>
                    <a:pt x="12" y="4"/>
                    <a:pt x="18" y="2"/>
                  </a:cubicBezTo>
                  <a:cubicBezTo>
                    <a:pt x="25" y="0"/>
                    <a:pt x="29" y="12"/>
                    <a:pt x="36" y="14"/>
                  </a:cubicBezTo>
                  <a:cubicBezTo>
                    <a:pt x="53" y="20"/>
                    <a:pt x="73" y="20"/>
                    <a:pt x="90" y="26"/>
                  </a:cubicBezTo>
                  <a:cubicBezTo>
                    <a:pt x="80" y="65"/>
                    <a:pt x="73" y="47"/>
                    <a:pt x="42" y="68"/>
                  </a:cubicBezTo>
                  <a:cubicBezTo>
                    <a:pt x="6" y="59"/>
                    <a:pt x="20" y="55"/>
                    <a:pt x="0" y="26"/>
                  </a:cubicBezTo>
                  <a:cubicBezTo>
                    <a:pt x="14" y="5"/>
                    <a:pt x="12" y="1"/>
                    <a:pt x="12" y="20"/>
                  </a:cubicBezTo>
                  <a:close/>
                </a:path>
              </a:pathLst>
            </a:custGeom>
            <a:solidFill>
              <a:srgbClr val="3399FF"/>
            </a:solidFill>
            <a:ln w="9525" cap="flat" cmpd="sng">
              <a:noFill/>
              <a:prstDash val="solid"/>
              <a:round/>
              <a:headEnd/>
              <a:tailEnd/>
            </a:ln>
            <a:effectLst/>
          </p:spPr>
          <p:txBody>
            <a:bodyPr wrap="none" anchor="ctr"/>
            <a:lstStyle/>
            <a:p>
              <a:endParaRPr lang="pt-BR"/>
            </a:p>
          </p:txBody>
        </p:sp>
        <p:sp>
          <p:nvSpPr>
            <p:cNvPr id="70683" name="Freeform 27"/>
            <p:cNvSpPr>
              <a:spLocks/>
            </p:cNvSpPr>
            <p:nvPr/>
          </p:nvSpPr>
          <p:spPr bwMode="auto">
            <a:xfrm>
              <a:off x="4356" y="2664"/>
              <a:ext cx="90" cy="68"/>
            </a:xfrm>
            <a:custGeom>
              <a:avLst/>
              <a:gdLst/>
              <a:ahLst/>
              <a:cxnLst>
                <a:cxn ang="0">
                  <a:pos x="12" y="20"/>
                </a:cxn>
                <a:cxn ang="0">
                  <a:pos x="18" y="2"/>
                </a:cxn>
                <a:cxn ang="0">
                  <a:pos x="36" y="14"/>
                </a:cxn>
                <a:cxn ang="0">
                  <a:pos x="90" y="26"/>
                </a:cxn>
                <a:cxn ang="0">
                  <a:pos x="42" y="68"/>
                </a:cxn>
                <a:cxn ang="0">
                  <a:pos x="0" y="26"/>
                </a:cxn>
                <a:cxn ang="0">
                  <a:pos x="12" y="20"/>
                </a:cxn>
              </a:cxnLst>
              <a:rect l="0" t="0" r="r" b="b"/>
              <a:pathLst>
                <a:path w="90" h="68">
                  <a:moveTo>
                    <a:pt x="12" y="20"/>
                  </a:moveTo>
                  <a:cubicBezTo>
                    <a:pt x="14" y="14"/>
                    <a:pt x="12" y="4"/>
                    <a:pt x="18" y="2"/>
                  </a:cubicBezTo>
                  <a:cubicBezTo>
                    <a:pt x="25" y="0"/>
                    <a:pt x="29" y="12"/>
                    <a:pt x="36" y="14"/>
                  </a:cubicBezTo>
                  <a:cubicBezTo>
                    <a:pt x="53" y="20"/>
                    <a:pt x="73" y="20"/>
                    <a:pt x="90" y="26"/>
                  </a:cubicBezTo>
                  <a:cubicBezTo>
                    <a:pt x="80" y="65"/>
                    <a:pt x="73" y="47"/>
                    <a:pt x="42" y="68"/>
                  </a:cubicBezTo>
                  <a:cubicBezTo>
                    <a:pt x="6" y="59"/>
                    <a:pt x="20" y="55"/>
                    <a:pt x="0" y="26"/>
                  </a:cubicBezTo>
                  <a:cubicBezTo>
                    <a:pt x="14" y="5"/>
                    <a:pt x="12" y="1"/>
                    <a:pt x="12" y="20"/>
                  </a:cubicBezTo>
                  <a:close/>
                </a:path>
              </a:pathLst>
            </a:custGeom>
            <a:solidFill>
              <a:srgbClr val="3399FF"/>
            </a:solidFill>
            <a:ln w="9525" cap="flat" cmpd="sng">
              <a:noFill/>
              <a:prstDash val="solid"/>
              <a:round/>
              <a:headEnd/>
              <a:tailEnd/>
            </a:ln>
            <a:effectLst/>
          </p:spPr>
          <p:txBody>
            <a:bodyPr wrap="none" anchor="ctr"/>
            <a:lstStyle/>
            <a:p>
              <a:endParaRPr lang="pt-BR"/>
            </a:p>
          </p:txBody>
        </p:sp>
        <p:grpSp>
          <p:nvGrpSpPr>
            <p:cNvPr id="5" name="Group 28"/>
            <p:cNvGrpSpPr>
              <a:grpSpLocks/>
            </p:cNvGrpSpPr>
            <p:nvPr/>
          </p:nvGrpSpPr>
          <p:grpSpPr bwMode="auto">
            <a:xfrm>
              <a:off x="1254" y="1188"/>
              <a:ext cx="4032" cy="1830"/>
              <a:chOff x="1254" y="1188"/>
              <a:chExt cx="4032" cy="1830"/>
            </a:xfrm>
          </p:grpSpPr>
          <p:sp>
            <p:nvSpPr>
              <p:cNvPr id="70685" name="Freeform 29"/>
              <p:cNvSpPr>
                <a:spLocks/>
              </p:cNvSpPr>
              <p:nvPr/>
            </p:nvSpPr>
            <p:spPr bwMode="auto">
              <a:xfrm>
                <a:off x="1254" y="1188"/>
                <a:ext cx="426" cy="474"/>
              </a:xfrm>
              <a:custGeom>
                <a:avLst/>
                <a:gdLst/>
                <a:ahLst/>
                <a:cxnLst>
                  <a:cxn ang="0">
                    <a:pos x="426" y="474"/>
                  </a:cxn>
                  <a:cxn ang="0">
                    <a:pos x="276" y="420"/>
                  </a:cxn>
                  <a:cxn ang="0">
                    <a:pos x="252" y="360"/>
                  </a:cxn>
                  <a:cxn ang="0">
                    <a:pos x="234" y="348"/>
                  </a:cxn>
                  <a:cxn ang="0">
                    <a:pos x="198" y="312"/>
                  </a:cxn>
                  <a:cxn ang="0">
                    <a:pos x="72" y="276"/>
                  </a:cxn>
                  <a:cxn ang="0">
                    <a:pos x="0" y="240"/>
                  </a:cxn>
                  <a:cxn ang="0">
                    <a:pos x="54" y="210"/>
                  </a:cxn>
                  <a:cxn ang="0">
                    <a:pos x="72" y="198"/>
                  </a:cxn>
                  <a:cxn ang="0">
                    <a:pos x="96" y="168"/>
                  </a:cxn>
                  <a:cxn ang="0">
                    <a:pos x="102" y="150"/>
                  </a:cxn>
                  <a:cxn ang="0">
                    <a:pos x="138" y="132"/>
                  </a:cxn>
                  <a:cxn ang="0">
                    <a:pos x="192" y="66"/>
                  </a:cxn>
                  <a:cxn ang="0">
                    <a:pos x="216" y="0"/>
                  </a:cxn>
                </a:cxnLst>
                <a:rect l="0" t="0" r="r" b="b"/>
                <a:pathLst>
                  <a:path w="426" h="474">
                    <a:moveTo>
                      <a:pt x="426" y="474"/>
                    </a:moveTo>
                    <a:cubicBezTo>
                      <a:pt x="367" y="434"/>
                      <a:pt x="353" y="427"/>
                      <a:pt x="276" y="420"/>
                    </a:cubicBezTo>
                    <a:cubicBezTo>
                      <a:pt x="264" y="402"/>
                      <a:pt x="265" y="376"/>
                      <a:pt x="252" y="360"/>
                    </a:cubicBezTo>
                    <a:cubicBezTo>
                      <a:pt x="247" y="354"/>
                      <a:pt x="239" y="353"/>
                      <a:pt x="234" y="348"/>
                    </a:cubicBezTo>
                    <a:cubicBezTo>
                      <a:pt x="221" y="337"/>
                      <a:pt x="214" y="317"/>
                      <a:pt x="198" y="312"/>
                    </a:cubicBezTo>
                    <a:cubicBezTo>
                      <a:pt x="156" y="298"/>
                      <a:pt x="115" y="287"/>
                      <a:pt x="72" y="276"/>
                    </a:cubicBezTo>
                    <a:cubicBezTo>
                      <a:pt x="50" y="262"/>
                      <a:pt x="25" y="248"/>
                      <a:pt x="0" y="240"/>
                    </a:cubicBezTo>
                    <a:cubicBezTo>
                      <a:pt x="32" y="229"/>
                      <a:pt x="13" y="238"/>
                      <a:pt x="54" y="210"/>
                    </a:cubicBezTo>
                    <a:cubicBezTo>
                      <a:pt x="60" y="206"/>
                      <a:pt x="72" y="198"/>
                      <a:pt x="72" y="198"/>
                    </a:cubicBezTo>
                    <a:cubicBezTo>
                      <a:pt x="87" y="153"/>
                      <a:pt x="65" y="207"/>
                      <a:pt x="96" y="168"/>
                    </a:cubicBezTo>
                    <a:cubicBezTo>
                      <a:pt x="100" y="163"/>
                      <a:pt x="98" y="154"/>
                      <a:pt x="102" y="150"/>
                    </a:cubicBezTo>
                    <a:cubicBezTo>
                      <a:pt x="111" y="141"/>
                      <a:pt x="127" y="139"/>
                      <a:pt x="138" y="132"/>
                    </a:cubicBezTo>
                    <a:cubicBezTo>
                      <a:pt x="157" y="104"/>
                      <a:pt x="165" y="84"/>
                      <a:pt x="192" y="66"/>
                    </a:cubicBezTo>
                    <a:cubicBezTo>
                      <a:pt x="206" y="46"/>
                      <a:pt x="216" y="25"/>
                      <a:pt x="216" y="0"/>
                    </a:cubicBezTo>
                  </a:path>
                </a:pathLst>
              </a:custGeom>
              <a:noFill/>
              <a:ln w="38100" cap="flat" cmpd="sng">
                <a:solidFill>
                  <a:srgbClr val="FF00FF"/>
                </a:solidFill>
                <a:prstDash val="solid"/>
                <a:round/>
                <a:headEnd/>
                <a:tailEnd/>
              </a:ln>
              <a:effectLst/>
            </p:spPr>
            <p:txBody>
              <a:bodyPr wrap="none" anchor="ctr"/>
              <a:lstStyle/>
              <a:p>
                <a:endParaRPr lang="pt-BR"/>
              </a:p>
            </p:txBody>
          </p:sp>
          <p:sp>
            <p:nvSpPr>
              <p:cNvPr id="70686" name="Freeform 30"/>
              <p:cNvSpPr>
                <a:spLocks/>
              </p:cNvSpPr>
              <p:nvPr/>
            </p:nvSpPr>
            <p:spPr bwMode="auto">
              <a:xfrm>
                <a:off x="1488" y="1962"/>
                <a:ext cx="516" cy="378"/>
              </a:xfrm>
              <a:custGeom>
                <a:avLst/>
                <a:gdLst/>
                <a:ahLst/>
                <a:cxnLst>
                  <a:cxn ang="0">
                    <a:pos x="516" y="378"/>
                  </a:cxn>
                  <a:cxn ang="0">
                    <a:pos x="354" y="354"/>
                  </a:cxn>
                  <a:cxn ang="0">
                    <a:pos x="318" y="342"/>
                  </a:cxn>
                  <a:cxn ang="0">
                    <a:pos x="252" y="288"/>
                  </a:cxn>
                  <a:cxn ang="0">
                    <a:pos x="90" y="228"/>
                  </a:cxn>
                  <a:cxn ang="0">
                    <a:pos x="60" y="156"/>
                  </a:cxn>
                  <a:cxn ang="0">
                    <a:pos x="18" y="96"/>
                  </a:cxn>
                  <a:cxn ang="0">
                    <a:pos x="12" y="0"/>
                  </a:cxn>
                </a:cxnLst>
                <a:rect l="0" t="0" r="r" b="b"/>
                <a:pathLst>
                  <a:path w="516" h="378">
                    <a:moveTo>
                      <a:pt x="516" y="378"/>
                    </a:moveTo>
                    <a:cubicBezTo>
                      <a:pt x="464" y="365"/>
                      <a:pt x="407" y="360"/>
                      <a:pt x="354" y="354"/>
                    </a:cubicBezTo>
                    <a:cubicBezTo>
                      <a:pt x="342" y="350"/>
                      <a:pt x="327" y="351"/>
                      <a:pt x="318" y="342"/>
                    </a:cubicBezTo>
                    <a:cubicBezTo>
                      <a:pt x="296" y="320"/>
                      <a:pt x="282" y="299"/>
                      <a:pt x="252" y="288"/>
                    </a:cubicBezTo>
                    <a:cubicBezTo>
                      <a:pt x="198" y="268"/>
                      <a:pt x="139" y="261"/>
                      <a:pt x="90" y="228"/>
                    </a:cubicBezTo>
                    <a:cubicBezTo>
                      <a:pt x="81" y="200"/>
                      <a:pt x="71" y="181"/>
                      <a:pt x="60" y="156"/>
                    </a:cubicBezTo>
                    <a:cubicBezTo>
                      <a:pt x="46" y="125"/>
                      <a:pt x="52" y="107"/>
                      <a:pt x="18" y="96"/>
                    </a:cubicBezTo>
                    <a:cubicBezTo>
                      <a:pt x="0" y="69"/>
                      <a:pt x="12" y="0"/>
                      <a:pt x="12" y="0"/>
                    </a:cubicBezTo>
                  </a:path>
                </a:pathLst>
              </a:custGeom>
              <a:noFill/>
              <a:ln w="38100" cap="flat" cmpd="sng">
                <a:solidFill>
                  <a:srgbClr val="FF00FF"/>
                </a:solidFill>
                <a:prstDash val="solid"/>
                <a:round/>
                <a:headEnd/>
                <a:tailEnd/>
              </a:ln>
              <a:effectLst/>
            </p:spPr>
            <p:txBody>
              <a:bodyPr wrap="none" anchor="ctr"/>
              <a:lstStyle/>
              <a:p>
                <a:endParaRPr lang="pt-BR"/>
              </a:p>
            </p:txBody>
          </p:sp>
          <p:sp>
            <p:nvSpPr>
              <p:cNvPr id="70687" name="Freeform 31"/>
              <p:cNvSpPr>
                <a:spLocks/>
              </p:cNvSpPr>
              <p:nvPr/>
            </p:nvSpPr>
            <p:spPr bwMode="auto">
              <a:xfrm>
                <a:off x="2274" y="1506"/>
                <a:ext cx="114" cy="180"/>
              </a:xfrm>
              <a:custGeom>
                <a:avLst/>
                <a:gdLst/>
                <a:ahLst/>
                <a:cxnLst>
                  <a:cxn ang="0">
                    <a:pos x="114" y="180"/>
                  </a:cxn>
                  <a:cxn ang="0">
                    <a:pos x="48" y="96"/>
                  </a:cxn>
                  <a:cxn ang="0">
                    <a:pos x="18" y="42"/>
                  </a:cxn>
                  <a:cxn ang="0">
                    <a:pos x="6" y="6"/>
                  </a:cxn>
                  <a:cxn ang="0">
                    <a:pos x="0" y="0"/>
                  </a:cxn>
                </a:cxnLst>
                <a:rect l="0" t="0" r="r" b="b"/>
                <a:pathLst>
                  <a:path w="114" h="180">
                    <a:moveTo>
                      <a:pt x="114" y="180"/>
                    </a:moveTo>
                    <a:cubicBezTo>
                      <a:pt x="102" y="143"/>
                      <a:pt x="80" y="117"/>
                      <a:pt x="48" y="96"/>
                    </a:cubicBezTo>
                    <a:cubicBezTo>
                      <a:pt x="37" y="64"/>
                      <a:pt x="46" y="83"/>
                      <a:pt x="18" y="42"/>
                    </a:cubicBezTo>
                    <a:cubicBezTo>
                      <a:pt x="11" y="31"/>
                      <a:pt x="15" y="15"/>
                      <a:pt x="6" y="6"/>
                    </a:cubicBezTo>
                    <a:cubicBezTo>
                      <a:pt x="4" y="4"/>
                      <a:pt x="2" y="2"/>
                      <a:pt x="0" y="0"/>
                    </a:cubicBezTo>
                  </a:path>
                </a:pathLst>
              </a:custGeom>
              <a:noFill/>
              <a:ln w="38100" cap="flat" cmpd="sng">
                <a:solidFill>
                  <a:srgbClr val="FF00FF"/>
                </a:solidFill>
                <a:prstDash val="solid"/>
                <a:round/>
                <a:headEnd/>
                <a:tailEnd/>
              </a:ln>
              <a:effectLst/>
            </p:spPr>
            <p:txBody>
              <a:bodyPr wrap="none" anchor="ctr"/>
              <a:lstStyle/>
              <a:p>
                <a:endParaRPr lang="pt-BR"/>
              </a:p>
            </p:txBody>
          </p:sp>
          <p:sp>
            <p:nvSpPr>
              <p:cNvPr id="70688" name="Freeform 32"/>
              <p:cNvSpPr>
                <a:spLocks/>
              </p:cNvSpPr>
              <p:nvPr/>
            </p:nvSpPr>
            <p:spPr bwMode="auto">
              <a:xfrm>
                <a:off x="1872" y="1589"/>
                <a:ext cx="282" cy="25"/>
              </a:xfrm>
              <a:custGeom>
                <a:avLst/>
                <a:gdLst/>
                <a:ahLst/>
                <a:cxnLst>
                  <a:cxn ang="0">
                    <a:pos x="0" y="25"/>
                  </a:cxn>
                  <a:cxn ang="0">
                    <a:pos x="246" y="7"/>
                  </a:cxn>
                  <a:cxn ang="0">
                    <a:pos x="282" y="1"/>
                  </a:cxn>
                </a:cxnLst>
                <a:rect l="0" t="0" r="r" b="b"/>
                <a:pathLst>
                  <a:path w="282" h="25">
                    <a:moveTo>
                      <a:pt x="0" y="25"/>
                    </a:moveTo>
                    <a:cubicBezTo>
                      <a:pt x="82" y="11"/>
                      <a:pt x="162" y="10"/>
                      <a:pt x="246" y="7"/>
                    </a:cubicBezTo>
                    <a:cubicBezTo>
                      <a:pt x="274" y="0"/>
                      <a:pt x="262" y="1"/>
                      <a:pt x="282" y="1"/>
                    </a:cubicBezTo>
                  </a:path>
                </a:pathLst>
              </a:custGeom>
              <a:noFill/>
              <a:ln w="38100" cap="flat" cmpd="sng">
                <a:solidFill>
                  <a:srgbClr val="FF00FF"/>
                </a:solidFill>
                <a:prstDash val="solid"/>
                <a:round/>
                <a:headEnd/>
                <a:tailEnd/>
              </a:ln>
              <a:effectLst/>
            </p:spPr>
            <p:txBody>
              <a:bodyPr wrap="none" anchor="ctr"/>
              <a:lstStyle/>
              <a:p>
                <a:endParaRPr lang="pt-BR"/>
              </a:p>
            </p:txBody>
          </p:sp>
          <p:sp>
            <p:nvSpPr>
              <p:cNvPr id="70689" name="Freeform 33"/>
              <p:cNvSpPr>
                <a:spLocks/>
              </p:cNvSpPr>
              <p:nvPr/>
            </p:nvSpPr>
            <p:spPr bwMode="auto">
              <a:xfrm>
                <a:off x="2496" y="1530"/>
                <a:ext cx="438" cy="120"/>
              </a:xfrm>
              <a:custGeom>
                <a:avLst/>
                <a:gdLst/>
                <a:ahLst/>
                <a:cxnLst>
                  <a:cxn ang="0">
                    <a:pos x="438" y="120"/>
                  </a:cxn>
                  <a:cxn ang="0">
                    <a:pos x="384" y="84"/>
                  </a:cxn>
                  <a:cxn ang="0">
                    <a:pos x="300" y="78"/>
                  </a:cxn>
                  <a:cxn ang="0">
                    <a:pos x="144" y="66"/>
                  </a:cxn>
                  <a:cxn ang="0">
                    <a:pos x="108" y="48"/>
                  </a:cxn>
                  <a:cxn ang="0">
                    <a:pos x="0" y="0"/>
                  </a:cxn>
                </a:cxnLst>
                <a:rect l="0" t="0" r="r" b="b"/>
                <a:pathLst>
                  <a:path w="438" h="120">
                    <a:moveTo>
                      <a:pt x="438" y="120"/>
                    </a:moveTo>
                    <a:cubicBezTo>
                      <a:pt x="422" y="115"/>
                      <a:pt x="390" y="85"/>
                      <a:pt x="384" y="84"/>
                    </a:cubicBezTo>
                    <a:cubicBezTo>
                      <a:pt x="357" y="78"/>
                      <a:pt x="328" y="80"/>
                      <a:pt x="300" y="78"/>
                    </a:cubicBezTo>
                    <a:cubicBezTo>
                      <a:pt x="219" y="62"/>
                      <a:pt x="322" y="81"/>
                      <a:pt x="144" y="66"/>
                    </a:cubicBezTo>
                    <a:cubicBezTo>
                      <a:pt x="124" y="64"/>
                      <a:pt x="126" y="56"/>
                      <a:pt x="108" y="48"/>
                    </a:cubicBezTo>
                    <a:cubicBezTo>
                      <a:pt x="69" y="31"/>
                      <a:pt x="32" y="32"/>
                      <a:pt x="0" y="0"/>
                    </a:cubicBezTo>
                  </a:path>
                </a:pathLst>
              </a:custGeom>
              <a:noFill/>
              <a:ln w="38100" cap="flat" cmpd="sng">
                <a:solidFill>
                  <a:srgbClr val="FF00FF"/>
                </a:solidFill>
                <a:prstDash val="solid"/>
                <a:round/>
                <a:headEnd/>
                <a:tailEnd/>
              </a:ln>
              <a:effectLst/>
            </p:spPr>
            <p:txBody>
              <a:bodyPr wrap="none" anchor="ctr"/>
              <a:lstStyle/>
              <a:p>
                <a:endParaRPr lang="pt-BR"/>
              </a:p>
            </p:txBody>
          </p:sp>
          <p:sp>
            <p:nvSpPr>
              <p:cNvPr id="70690" name="Freeform 34"/>
              <p:cNvSpPr>
                <a:spLocks/>
              </p:cNvSpPr>
              <p:nvPr/>
            </p:nvSpPr>
            <p:spPr bwMode="auto">
              <a:xfrm>
                <a:off x="3012" y="1704"/>
                <a:ext cx="294" cy="114"/>
              </a:xfrm>
              <a:custGeom>
                <a:avLst/>
                <a:gdLst/>
                <a:ahLst/>
                <a:cxnLst>
                  <a:cxn ang="0">
                    <a:pos x="0" y="0"/>
                  </a:cxn>
                  <a:cxn ang="0">
                    <a:pos x="126" y="42"/>
                  </a:cxn>
                  <a:cxn ang="0">
                    <a:pos x="210" y="102"/>
                  </a:cxn>
                  <a:cxn ang="0">
                    <a:pos x="294" y="114"/>
                  </a:cxn>
                </a:cxnLst>
                <a:rect l="0" t="0" r="r" b="b"/>
                <a:pathLst>
                  <a:path w="294" h="114">
                    <a:moveTo>
                      <a:pt x="0" y="0"/>
                    </a:moveTo>
                    <a:cubicBezTo>
                      <a:pt x="45" y="9"/>
                      <a:pt x="83" y="31"/>
                      <a:pt x="126" y="42"/>
                    </a:cubicBezTo>
                    <a:cubicBezTo>
                      <a:pt x="155" y="71"/>
                      <a:pt x="170" y="95"/>
                      <a:pt x="210" y="102"/>
                    </a:cubicBezTo>
                    <a:cubicBezTo>
                      <a:pt x="238" y="107"/>
                      <a:pt x="294" y="114"/>
                      <a:pt x="294" y="114"/>
                    </a:cubicBezTo>
                  </a:path>
                </a:pathLst>
              </a:custGeom>
              <a:noFill/>
              <a:ln w="38100" cap="flat" cmpd="sng">
                <a:solidFill>
                  <a:srgbClr val="FF00FF"/>
                </a:solidFill>
                <a:prstDash val="solid"/>
                <a:round/>
                <a:headEnd/>
                <a:tailEnd/>
              </a:ln>
              <a:effectLst/>
            </p:spPr>
            <p:txBody>
              <a:bodyPr wrap="none" anchor="ctr"/>
              <a:lstStyle/>
              <a:p>
                <a:endParaRPr lang="pt-BR"/>
              </a:p>
            </p:txBody>
          </p:sp>
          <p:sp>
            <p:nvSpPr>
              <p:cNvPr id="70691" name="Freeform 35"/>
              <p:cNvSpPr>
                <a:spLocks/>
              </p:cNvSpPr>
              <p:nvPr/>
            </p:nvSpPr>
            <p:spPr bwMode="auto">
              <a:xfrm>
                <a:off x="2304" y="2274"/>
                <a:ext cx="162" cy="84"/>
              </a:xfrm>
              <a:custGeom>
                <a:avLst/>
                <a:gdLst/>
                <a:ahLst/>
                <a:cxnLst>
                  <a:cxn ang="0">
                    <a:pos x="0" y="0"/>
                  </a:cxn>
                  <a:cxn ang="0">
                    <a:pos x="90" y="60"/>
                  </a:cxn>
                  <a:cxn ang="0">
                    <a:pos x="144" y="78"/>
                  </a:cxn>
                  <a:cxn ang="0">
                    <a:pos x="162" y="84"/>
                  </a:cxn>
                </a:cxnLst>
                <a:rect l="0" t="0" r="r" b="b"/>
                <a:pathLst>
                  <a:path w="162" h="84">
                    <a:moveTo>
                      <a:pt x="0" y="0"/>
                    </a:moveTo>
                    <a:cubicBezTo>
                      <a:pt x="24" y="16"/>
                      <a:pt x="62" y="51"/>
                      <a:pt x="90" y="60"/>
                    </a:cubicBezTo>
                    <a:cubicBezTo>
                      <a:pt x="108" y="66"/>
                      <a:pt x="126" y="72"/>
                      <a:pt x="144" y="78"/>
                    </a:cubicBezTo>
                    <a:cubicBezTo>
                      <a:pt x="150" y="80"/>
                      <a:pt x="162" y="84"/>
                      <a:pt x="162" y="84"/>
                    </a:cubicBezTo>
                  </a:path>
                </a:pathLst>
              </a:custGeom>
              <a:noFill/>
              <a:ln w="38100" cap="flat" cmpd="sng">
                <a:solidFill>
                  <a:srgbClr val="FF00FF"/>
                </a:solidFill>
                <a:prstDash val="solid"/>
                <a:round/>
                <a:headEnd/>
                <a:tailEnd/>
              </a:ln>
              <a:effectLst/>
            </p:spPr>
            <p:txBody>
              <a:bodyPr wrap="none" anchor="ctr"/>
              <a:lstStyle/>
              <a:p>
                <a:endParaRPr lang="pt-BR"/>
              </a:p>
            </p:txBody>
          </p:sp>
          <p:sp>
            <p:nvSpPr>
              <p:cNvPr id="70692" name="Freeform 36"/>
              <p:cNvSpPr>
                <a:spLocks/>
              </p:cNvSpPr>
              <p:nvPr/>
            </p:nvSpPr>
            <p:spPr bwMode="auto">
              <a:xfrm>
                <a:off x="2652" y="2058"/>
                <a:ext cx="71" cy="138"/>
              </a:xfrm>
              <a:custGeom>
                <a:avLst/>
                <a:gdLst/>
                <a:ahLst/>
                <a:cxnLst>
                  <a:cxn ang="0">
                    <a:pos x="60" y="138"/>
                  </a:cxn>
                  <a:cxn ang="0">
                    <a:pos x="24" y="72"/>
                  </a:cxn>
                  <a:cxn ang="0">
                    <a:pos x="0" y="0"/>
                  </a:cxn>
                </a:cxnLst>
                <a:rect l="0" t="0" r="r" b="b"/>
                <a:pathLst>
                  <a:path w="71" h="138">
                    <a:moveTo>
                      <a:pt x="60" y="138"/>
                    </a:moveTo>
                    <a:cubicBezTo>
                      <a:pt x="71" y="104"/>
                      <a:pt x="51" y="90"/>
                      <a:pt x="24" y="72"/>
                    </a:cubicBezTo>
                    <a:cubicBezTo>
                      <a:pt x="9" y="49"/>
                      <a:pt x="0" y="27"/>
                      <a:pt x="0" y="0"/>
                    </a:cubicBezTo>
                  </a:path>
                </a:pathLst>
              </a:custGeom>
              <a:noFill/>
              <a:ln w="38100" cap="flat" cmpd="sng">
                <a:solidFill>
                  <a:srgbClr val="FF00FF"/>
                </a:solidFill>
                <a:prstDash val="solid"/>
                <a:round/>
                <a:headEnd/>
                <a:tailEnd/>
              </a:ln>
              <a:effectLst/>
            </p:spPr>
            <p:txBody>
              <a:bodyPr wrap="none" anchor="ctr"/>
              <a:lstStyle/>
              <a:p>
                <a:endParaRPr lang="pt-BR"/>
              </a:p>
            </p:txBody>
          </p:sp>
          <p:sp>
            <p:nvSpPr>
              <p:cNvPr id="70693" name="Freeform 37"/>
              <p:cNvSpPr>
                <a:spLocks/>
              </p:cNvSpPr>
              <p:nvPr/>
            </p:nvSpPr>
            <p:spPr bwMode="auto">
              <a:xfrm>
                <a:off x="2766" y="2154"/>
                <a:ext cx="276" cy="48"/>
              </a:xfrm>
              <a:custGeom>
                <a:avLst/>
                <a:gdLst/>
                <a:ahLst/>
                <a:cxnLst>
                  <a:cxn ang="0">
                    <a:pos x="0" y="48"/>
                  </a:cxn>
                  <a:cxn ang="0">
                    <a:pos x="198" y="42"/>
                  </a:cxn>
                  <a:cxn ang="0">
                    <a:pos x="240" y="24"/>
                  </a:cxn>
                  <a:cxn ang="0">
                    <a:pos x="276" y="0"/>
                  </a:cxn>
                </a:cxnLst>
                <a:rect l="0" t="0" r="r" b="b"/>
                <a:pathLst>
                  <a:path w="276" h="48">
                    <a:moveTo>
                      <a:pt x="0" y="48"/>
                    </a:moveTo>
                    <a:cubicBezTo>
                      <a:pt x="66" y="46"/>
                      <a:pt x="132" y="47"/>
                      <a:pt x="198" y="42"/>
                    </a:cubicBezTo>
                    <a:cubicBezTo>
                      <a:pt x="213" y="41"/>
                      <a:pt x="227" y="31"/>
                      <a:pt x="240" y="24"/>
                    </a:cubicBezTo>
                    <a:cubicBezTo>
                      <a:pt x="253" y="17"/>
                      <a:pt x="276" y="0"/>
                      <a:pt x="276" y="0"/>
                    </a:cubicBezTo>
                  </a:path>
                </a:pathLst>
              </a:custGeom>
              <a:noFill/>
              <a:ln w="38100" cap="flat" cmpd="sng">
                <a:solidFill>
                  <a:srgbClr val="FF00FF"/>
                </a:solidFill>
                <a:prstDash val="solid"/>
                <a:round/>
                <a:headEnd/>
                <a:tailEnd/>
              </a:ln>
              <a:effectLst/>
            </p:spPr>
            <p:txBody>
              <a:bodyPr wrap="none" anchor="ctr"/>
              <a:lstStyle/>
              <a:p>
                <a:endParaRPr lang="pt-BR"/>
              </a:p>
            </p:txBody>
          </p:sp>
          <p:sp>
            <p:nvSpPr>
              <p:cNvPr id="70694" name="Freeform 38"/>
              <p:cNvSpPr>
                <a:spLocks/>
              </p:cNvSpPr>
              <p:nvPr/>
            </p:nvSpPr>
            <p:spPr bwMode="auto">
              <a:xfrm>
                <a:off x="3342" y="2352"/>
                <a:ext cx="54" cy="252"/>
              </a:xfrm>
              <a:custGeom>
                <a:avLst/>
                <a:gdLst/>
                <a:ahLst/>
                <a:cxnLst>
                  <a:cxn ang="0">
                    <a:pos x="0" y="252"/>
                  </a:cxn>
                  <a:cxn ang="0">
                    <a:pos x="6" y="120"/>
                  </a:cxn>
                  <a:cxn ang="0">
                    <a:pos x="30" y="84"/>
                  </a:cxn>
                  <a:cxn ang="0">
                    <a:pos x="54" y="48"/>
                  </a:cxn>
                  <a:cxn ang="0">
                    <a:pos x="42" y="0"/>
                  </a:cxn>
                </a:cxnLst>
                <a:rect l="0" t="0" r="r" b="b"/>
                <a:pathLst>
                  <a:path w="54" h="252">
                    <a:moveTo>
                      <a:pt x="0" y="252"/>
                    </a:moveTo>
                    <a:cubicBezTo>
                      <a:pt x="30" y="193"/>
                      <a:pt x="6" y="250"/>
                      <a:pt x="6" y="120"/>
                    </a:cubicBezTo>
                    <a:cubicBezTo>
                      <a:pt x="6" y="100"/>
                      <a:pt x="19" y="98"/>
                      <a:pt x="30" y="84"/>
                    </a:cubicBezTo>
                    <a:cubicBezTo>
                      <a:pt x="39" y="73"/>
                      <a:pt x="54" y="48"/>
                      <a:pt x="54" y="48"/>
                    </a:cubicBezTo>
                    <a:cubicBezTo>
                      <a:pt x="47" y="8"/>
                      <a:pt x="53" y="23"/>
                      <a:pt x="42" y="0"/>
                    </a:cubicBezTo>
                  </a:path>
                </a:pathLst>
              </a:custGeom>
              <a:noFill/>
              <a:ln w="38100" cap="flat" cmpd="sng">
                <a:solidFill>
                  <a:srgbClr val="FF00FF"/>
                </a:solidFill>
                <a:prstDash val="solid"/>
                <a:round/>
                <a:headEnd/>
                <a:tailEnd/>
              </a:ln>
              <a:effectLst/>
            </p:spPr>
            <p:txBody>
              <a:bodyPr wrap="none" anchor="ctr"/>
              <a:lstStyle/>
              <a:p>
                <a:endParaRPr lang="pt-BR"/>
              </a:p>
            </p:txBody>
          </p:sp>
          <p:sp>
            <p:nvSpPr>
              <p:cNvPr id="70695" name="Freeform 39"/>
              <p:cNvSpPr>
                <a:spLocks/>
              </p:cNvSpPr>
              <p:nvPr/>
            </p:nvSpPr>
            <p:spPr bwMode="auto">
              <a:xfrm>
                <a:off x="5166" y="2586"/>
                <a:ext cx="120" cy="126"/>
              </a:xfrm>
              <a:custGeom>
                <a:avLst/>
                <a:gdLst/>
                <a:ahLst/>
                <a:cxnLst>
                  <a:cxn ang="0">
                    <a:pos x="0" y="126"/>
                  </a:cxn>
                  <a:cxn ang="0">
                    <a:pos x="66" y="60"/>
                  </a:cxn>
                  <a:cxn ang="0">
                    <a:pos x="102" y="36"/>
                  </a:cxn>
                  <a:cxn ang="0">
                    <a:pos x="114" y="18"/>
                  </a:cxn>
                  <a:cxn ang="0">
                    <a:pos x="120" y="0"/>
                  </a:cxn>
                </a:cxnLst>
                <a:rect l="0" t="0" r="r" b="b"/>
                <a:pathLst>
                  <a:path w="120" h="126">
                    <a:moveTo>
                      <a:pt x="0" y="126"/>
                    </a:moveTo>
                    <a:cubicBezTo>
                      <a:pt x="27" y="108"/>
                      <a:pt x="43" y="80"/>
                      <a:pt x="66" y="60"/>
                    </a:cubicBezTo>
                    <a:cubicBezTo>
                      <a:pt x="77" y="51"/>
                      <a:pt x="102" y="36"/>
                      <a:pt x="102" y="36"/>
                    </a:cubicBezTo>
                    <a:cubicBezTo>
                      <a:pt x="106" y="30"/>
                      <a:pt x="111" y="24"/>
                      <a:pt x="114" y="18"/>
                    </a:cubicBezTo>
                    <a:cubicBezTo>
                      <a:pt x="117" y="12"/>
                      <a:pt x="120" y="0"/>
                      <a:pt x="120" y="0"/>
                    </a:cubicBezTo>
                  </a:path>
                </a:pathLst>
              </a:custGeom>
              <a:noFill/>
              <a:ln w="38100" cap="flat" cmpd="sng">
                <a:solidFill>
                  <a:srgbClr val="FF00FF"/>
                </a:solidFill>
                <a:prstDash val="solid"/>
                <a:round/>
                <a:headEnd/>
                <a:tailEnd/>
              </a:ln>
              <a:effectLst/>
            </p:spPr>
            <p:txBody>
              <a:bodyPr wrap="none" anchor="ctr"/>
              <a:lstStyle/>
              <a:p>
                <a:endParaRPr lang="pt-BR"/>
              </a:p>
            </p:txBody>
          </p:sp>
          <p:sp>
            <p:nvSpPr>
              <p:cNvPr id="70696" name="Freeform 40"/>
              <p:cNvSpPr>
                <a:spLocks/>
              </p:cNvSpPr>
              <p:nvPr/>
            </p:nvSpPr>
            <p:spPr bwMode="auto">
              <a:xfrm>
                <a:off x="4104" y="2178"/>
                <a:ext cx="102" cy="156"/>
              </a:xfrm>
              <a:custGeom>
                <a:avLst/>
                <a:gdLst/>
                <a:ahLst/>
                <a:cxnLst>
                  <a:cxn ang="0">
                    <a:pos x="0" y="156"/>
                  </a:cxn>
                  <a:cxn ang="0">
                    <a:pos x="60" y="114"/>
                  </a:cxn>
                  <a:cxn ang="0">
                    <a:pos x="72" y="60"/>
                  </a:cxn>
                  <a:cxn ang="0">
                    <a:pos x="102" y="0"/>
                  </a:cxn>
                </a:cxnLst>
                <a:rect l="0" t="0" r="r" b="b"/>
                <a:pathLst>
                  <a:path w="102" h="156">
                    <a:moveTo>
                      <a:pt x="0" y="156"/>
                    </a:moveTo>
                    <a:cubicBezTo>
                      <a:pt x="25" y="144"/>
                      <a:pt x="41" y="133"/>
                      <a:pt x="60" y="114"/>
                    </a:cubicBezTo>
                    <a:cubicBezTo>
                      <a:pt x="66" y="97"/>
                      <a:pt x="65" y="77"/>
                      <a:pt x="72" y="60"/>
                    </a:cubicBezTo>
                    <a:cubicBezTo>
                      <a:pt x="83" y="34"/>
                      <a:pt x="102" y="27"/>
                      <a:pt x="102" y="0"/>
                    </a:cubicBezTo>
                  </a:path>
                </a:pathLst>
              </a:custGeom>
              <a:noFill/>
              <a:ln w="38100" cap="flat" cmpd="sng">
                <a:solidFill>
                  <a:srgbClr val="FF00FF"/>
                </a:solidFill>
                <a:prstDash val="solid"/>
                <a:round/>
                <a:headEnd/>
                <a:tailEnd/>
              </a:ln>
              <a:effectLst/>
            </p:spPr>
            <p:txBody>
              <a:bodyPr wrap="none" anchor="ctr"/>
              <a:lstStyle/>
              <a:p>
                <a:endParaRPr lang="pt-BR"/>
              </a:p>
            </p:txBody>
          </p:sp>
          <p:sp>
            <p:nvSpPr>
              <p:cNvPr id="70697" name="Freeform 41"/>
              <p:cNvSpPr>
                <a:spLocks/>
              </p:cNvSpPr>
              <p:nvPr/>
            </p:nvSpPr>
            <p:spPr bwMode="auto">
              <a:xfrm>
                <a:off x="3534" y="2316"/>
                <a:ext cx="84" cy="186"/>
              </a:xfrm>
              <a:custGeom>
                <a:avLst/>
                <a:gdLst/>
                <a:ahLst/>
                <a:cxnLst>
                  <a:cxn ang="0">
                    <a:pos x="0" y="186"/>
                  </a:cxn>
                  <a:cxn ang="0">
                    <a:pos x="60" y="102"/>
                  </a:cxn>
                  <a:cxn ang="0">
                    <a:pos x="84" y="0"/>
                  </a:cxn>
                </a:cxnLst>
                <a:rect l="0" t="0" r="r" b="b"/>
                <a:pathLst>
                  <a:path w="84" h="186">
                    <a:moveTo>
                      <a:pt x="0" y="186"/>
                    </a:moveTo>
                    <a:cubicBezTo>
                      <a:pt x="11" y="154"/>
                      <a:pt x="49" y="136"/>
                      <a:pt x="60" y="102"/>
                    </a:cubicBezTo>
                    <a:cubicBezTo>
                      <a:pt x="71" y="69"/>
                      <a:pt x="69" y="31"/>
                      <a:pt x="84" y="0"/>
                    </a:cubicBezTo>
                  </a:path>
                </a:pathLst>
              </a:custGeom>
              <a:noFill/>
              <a:ln w="38100" cap="flat" cmpd="sng">
                <a:solidFill>
                  <a:srgbClr val="FF00FF"/>
                </a:solidFill>
                <a:prstDash val="solid"/>
                <a:round/>
                <a:headEnd/>
                <a:tailEnd/>
              </a:ln>
              <a:effectLst/>
            </p:spPr>
            <p:txBody>
              <a:bodyPr wrap="none" anchor="ctr"/>
              <a:lstStyle/>
              <a:p>
                <a:endParaRPr lang="pt-BR"/>
              </a:p>
            </p:txBody>
          </p:sp>
          <p:sp>
            <p:nvSpPr>
              <p:cNvPr id="70698" name="Freeform 42"/>
              <p:cNvSpPr>
                <a:spLocks/>
              </p:cNvSpPr>
              <p:nvPr/>
            </p:nvSpPr>
            <p:spPr bwMode="auto">
              <a:xfrm>
                <a:off x="3485" y="2550"/>
                <a:ext cx="379" cy="75"/>
              </a:xfrm>
              <a:custGeom>
                <a:avLst/>
                <a:gdLst/>
                <a:ahLst/>
                <a:cxnLst>
                  <a:cxn ang="0">
                    <a:pos x="79" y="0"/>
                  </a:cxn>
                  <a:cxn ang="0">
                    <a:pos x="97" y="6"/>
                  </a:cxn>
                  <a:cxn ang="0">
                    <a:pos x="379" y="30"/>
                  </a:cxn>
                </a:cxnLst>
                <a:rect l="0" t="0" r="r" b="b"/>
                <a:pathLst>
                  <a:path w="379" h="75">
                    <a:moveTo>
                      <a:pt x="79" y="0"/>
                    </a:moveTo>
                    <a:cubicBezTo>
                      <a:pt x="85" y="2"/>
                      <a:pt x="91" y="3"/>
                      <a:pt x="97" y="6"/>
                    </a:cubicBezTo>
                    <a:cubicBezTo>
                      <a:pt x="222" y="75"/>
                      <a:pt x="0" y="30"/>
                      <a:pt x="379" y="30"/>
                    </a:cubicBezTo>
                  </a:path>
                </a:pathLst>
              </a:custGeom>
              <a:noFill/>
              <a:ln w="38100" cap="flat" cmpd="sng">
                <a:solidFill>
                  <a:srgbClr val="FF00FF"/>
                </a:solidFill>
                <a:prstDash val="solid"/>
                <a:round/>
                <a:headEnd/>
                <a:tailEnd/>
              </a:ln>
              <a:effectLst/>
            </p:spPr>
            <p:txBody>
              <a:bodyPr wrap="none" anchor="ctr"/>
              <a:lstStyle/>
              <a:p>
                <a:endParaRPr lang="pt-BR"/>
              </a:p>
            </p:txBody>
          </p:sp>
          <p:sp>
            <p:nvSpPr>
              <p:cNvPr id="70699" name="Freeform 43"/>
              <p:cNvSpPr>
                <a:spLocks/>
              </p:cNvSpPr>
              <p:nvPr/>
            </p:nvSpPr>
            <p:spPr bwMode="auto">
              <a:xfrm>
                <a:off x="4404" y="2478"/>
                <a:ext cx="114" cy="222"/>
              </a:xfrm>
              <a:custGeom>
                <a:avLst/>
                <a:gdLst/>
                <a:ahLst/>
                <a:cxnLst>
                  <a:cxn ang="0">
                    <a:pos x="0" y="222"/>
                  </a:cxn>
                  <a:cxn ang="0">
                    <a:pos x="114" y="84"/>
                  </a:cxn>
                  <a:cxn ang="0">
                    <a:pos x="114" y="0"/>
                  </a:cxn>
                </a:cxnLst>
                <a:rect l="0" t="0" r="r" b="b"/>
                <a:pathLst>
                  <a:path w="114" h="222">
                    <a:moveTo>
                      <a:pt x="0" y="222"/>
                    </a:moveTo>
                    <a:cubicBezTo>
                      <a:pt x="30" y="202"/>
                      <a:pt x="114" y="121"/>
                      <a:pt x="114" y="84"/>
                    </a:cubicBezTo>
                    <a:cubicBezTo>
                      <a:pt x="114" y="56"/>
                      <a:pt x="114" y="28"/>
                      <a:pt x="114" y="0"/>
                    </a:cubicBezTo>
                  </a:path>
                </a:pathLst>
              </a:custGeom>
              <a:noFill/>
              <a:ln w="38100" cap="flat" cmpd="sng">
                <a:solidFill>
                  <a:srgbClr val="FF00FF"/>
                </a:solidFill>
                <a:prstDash val="solid"/>
                <a:round/>
                <a:headEnd/>
                <a:tailEnd/>
              </a:ln>
              <a:effectLst/>
            </p:spPr>
            <p:txBody>
              <a:bodyPr wrap="none" anchor="ctr"/>
              <a:lstStyle/>
              <a:p>
                <a:endParaRPr lang="pt-BR"/>
              </a:p>
            </p:txBody>
          </p:sp>
          <p:sp>
            <p:nvSpPr>
              <p:cNvPr id="70700" name="Freeform 44"/>
              <p:cNvSpPr>
                <a:spLocks/>
              </p:cNvSpPr>
              <p:nvPr/>
            </p:nvSpPr>
            <p:spPr bwMode="auto">
              <a:xfrm>
                <a:off x="4410" y="2712"/>
                <a:ext cx="132" cy="306"/>
              </a:xfrm>
              <a:custGeom>
                <a:avLst/>
                <a:gdLst/>
                <a:ahLst/>
                <a:cxnLst>
                  <a:cxn ang="0">
                    <a:pos x="0" y="0"/>
                  </a:cxn>
                  <a:cxn ang="0">
                    <a:pos x="90" y="102"/>
                  </a:cxn>
                  <a:cxn ang="0">
                    <a:pos x="114" y="198"/>
                  </a:cxn>
                  <a:cxn ang="0">
                    <a:pos x="132" y="306"/>
                  </a:cxn>
                </a:cxnLst>
                <a:rect l="0" t="0" r="r" b="b"/>
                <a:pathLst>
                  <a:path w="132" h="306">
                    <a:moveTo>
                      <a:pt x="0" y="0"/>
                    </a:moveTo>
                    <a:cubicBezTo>
                      <a:pt x="13" y="67"/>
                      <a:pt x="26" y="78"/>
                      <a:pt x="90" y="102"/>
                    </a:cubicBezTo>
                    <a:cubicBezTo>
                      <a:pt x="113" y="137"/>
                      <a:pt x="107" y="151"/>
                      <a:pt x="114" y="198"/>
                    </a:cubicBezTo>
                    <a:cubicBezTo>
                      <a:pt x="120" y="236"/>
                      <a:pt x="132" y="266"/>
                      <a:pt x="132" y="306"/>
                    </a:cubicBezTo>
                  </a:path>
                </a:pathLst>
              </a:custGeom>
              <a:noFill/>
              <a:ln w="38100" cap="flat" cmpd="sng">
                <a:solidFill>
                  <a:srgbClr val="FF00FF"/>
                </a:solidFill>
                <a:prstDash val="solid"/>
                <a:round/>
                <a:headEnd/>
                <a:tailEnd/>
              </a:ln>
              <a:effectLst/>
            </p:spPr>
            <p:txBody>
              <a:bodyPr wrap="none" anchor="ctr"/>
              <a:lstStyle/>
              <a:p>
                <a:endParaRPr lang="pt-BR"/>
              </a:p>
            </p:txBody>
          </p:sp>
          <p:sp>
            <p:nvSpPr>
              <p:cNvPr id="70701" name="Freeform 45"/>
              <p:cNvSpPr>
                <a:spLocks/>
              </p:cNvSpPr>
              <p:nvPr/>
            </p:nvSpPr>
            <p:spPr bwMode="auto">
              <a:xfrm>
                <a:off x="3034" y="1572"/>
                <a:ext cx="242" cy="123"/>
              </a:xfrm>
              <a:custGeom>
                <a:avLst/>
                <a:gdLst/>
                <a:ahLst/>
                <a:cxnLst>
                  <a:cxn ang="0">
                    <a:pos x="8" y="114"/>
                  </a:cxn>
                  <a:cxn ang="0">
                    <a:pos x="50" y="78"/>
                  </a:cxn>
                  <a:cxn ang="0">
                    <a:pos x="146" y="36"/>
                  </a:cxn>
                  <a:cxn ang="0">
                    <a:pos x="206" y="12"/>
                  </a:cxn>
                  <a:cxn ang="0">
                    <a:pos x="242" y="0"/>
                  </a:cxn>
                </a:cxnLst>
                <a:rect l="0" t="0" r="r" b="b"/>
                <a:pathLst>
                  <a:path w="242" h="123">
                    <a:moveTo>
                      <a:pt x="8" y="114"/>
                    </a:moveTo>
                    <a:cubicBezTo>
                      <a:pt x="65" y="86"/>
                      <a:pt x="0" y="123"/>
                      <a:pt x="50" y="78"/>
                    </a:cubicBezTo>
                    <a:cubicBezTo>
                      <a:pt x="85" y="47"/>
                      <a:pt x="103" y="42"/>
                      <a:pt x="146" y="36"/>
                    </a:cubicBezTo>
                    <a:cubicBezTo>
                      <a:pt x="168" y="29"/>
                      <a:pt x="184" y="19"/>
                      <a:pt x="206" y="12"/>
                    </a:cubicBezTo>
                    <a:cubicBezTo>
                      <a:pt x="218" y="8"/>
                      <a:pt x="242" y="0"/>
                      <a:pt x="242" y="0"/>
                    </a:cubicBezTo>
                  </a:path>
                </a:pathLst>
              </a:custGeom>
              <a:noFill/>
              <a:ln w="38100" cap="flat" cmpd="sng">
                <a:solidFill>
                  <a:srgbClr val="FF00FF"/>
                </a:solidFill>
                <a:prstDash val="solid"/>
                <a:round/>
                <a:headEnd/>
                <a:tailEnd/>
              </a:ln>
              <a:effectLst/>
            </p:spPr>
            <p:txBody>
              <a:bodyPr wrap="none" anchor="ctr"/>
              <a:lstStyle/>
              <a:p>
                <a:endParaRPr lang="pt-BR"/>
              </a:p>
            </p:txBody>
          </p:sp>
        </p:grpSp>
      </p:grpSp>
      <p:sp>
        <p:nvSpPr>
          <p:cNvPr id="70702" name="Text Box 46"/>
          <p:cNvSpPr txBox="1">
            <a:spLocks noChangeArrowheads="1"/>
          </p:cNvSpPr>
          <p:nvPr/>
        </p:nvSpPr>
        <p:spPr bwMode="auto">
          <a:xfrm>
            <a:off x="762000" y="381000"/>
            <a:ext cx="3581400" cy="641350"/>
          </a:xfrm>
          <a:prstGeom prst="rect">
            <a:avLst/>
          </a:prstGeom>
          <a:solidFill>
            <a:schemeClr val="bg2"/>
          </a:solidFill>
          <a:ln w="9525">
            <a:noFill/>
            <a:miter lim="800000"/>
            <a:headEnd/>
            <a:tailEnd/>
          </a:ln>
          <a:effectLst/>
        </p:spPr>
        <p:txBody>
          <a:bodyPr>
            <a:spAutoFit/>
          </a:bodyPr>
          <a:lstStyle/>
          <a:p>
            <a:pPr algn="l">
              <a:spcBef>
                <a:spcPct val="50000"/>
              </a:spcBef>
            </a:pPr>
            <a:r>
              <a:rPr lang="pt-BR" sz="3600" b="1">
                <a:latin typeface="Arial" charset="0"/>
                <a:cs typeface="Times New Roman" pitchFamily="18" charset="0"/>
              </a:rPr>
              <a:t>América do Sul</a:t>
            </a:r>
          </a:p>
        </p:txBody>
      </p:sp>
      <p:sp>
        <p:nvSpPr>
          <p:cNvPr id="70703" name="Text Box 47"/>
          <p:cNvSpPr txBox="1">
            <a:spLocks noChangeArrowheads="1"/>
          </p:cNvSpPr>
          <p:nvPr/>
        </p:nvSpPr>
        <p:spPr bwMode="auto">
          <a:xfrm>
            <a:off x="5715000" y="6021388"/>
            <a:ext cx="3124200" cy="406400"/>
          </a:xfrm>
          <a:prstGeom prst="rect">
            <a:avLst/>
          </a:prstGeom>
          <a:solidFill>
            <a:schemeClr val="bg1"/>
          </a:solidFill>
          <a:ln w="9525">
            <a:solidFill>
              <a:schemeClr val="tx1"/>
            </a:solidFill>
            <a:miter lim="800000"/>
            <a:headEnd/>
            <a:tailEnd/>
          </a:ln>
          <a:effectLst/>
        </p:spPr>
        <p:txBody>
          <a:bodyPr>
            <a:spAutoFit/>
          </a:bodyPr>
          <a:lstStyle/>
          <a:p>
            <a:pPr algn="l">
              <a:spcBef>
                <a:spcPct val="50000"/>
              </a:spcBef>
            </a:pPr>
            <a:r>
              <a:rPr lang="pt-BR" sz="2000" b="1">
                <a:solidFill>
                  <a:srgbClr val="FF3300"/>
                </a:solidFill>
                <a:latin typeface="Arial" charset="0"/>
                <a:cs typeface="Times New Roman" pitchFamily="18" charset="0"/>
              </a:rPr>
              <a:t>Custo</a:t>
            </a:r>
            <a:r>
              <a:rPr lang="pt-BR" sz="2000" b="1">
                <a:solidFill>
                  <a:srgbClr val="FF3300"/>
                </a:solidFill>
                <a:latin typeface="Comic Sans MS" pitchFamily="66" charset="0"/>
                <a:cs typeface="Times New Roman" pitchFamily="18" charset="0"/>
              </a:rPr>
              <a:t>  </a:t>
            </a:r>
            <a:r>
              <a:rPr lang="pt-BR" sz="2000" b="1">
                <a:solidFill>
                  <a:srgbClr val="FF3300"/>
                </a:solidFill>
                <a:latin typeface="Arial" charset="0"/>
                <a:cs typeface="Times New Roman" pitchFamily="18" charset="0"/>
              </a:rPr>
              <a:t>R$ 3 Bilhões</a:t>
            </a:r>
          </a:p>
        </p:txBody>
      </p:sp>
      <p:sp>
        <p:nvSpPr>
          <p:cNvPr id="70704" name="Text Box 48"/>
          <p:cNvSpPr txBox="1">
            <a:spLocks noChangeArrowheads="1"/>
          </p:cNvSpPr>
          <p:nvPr/>
        </p:nvSpPr>
        <p:spPr bwMode="auto">
          <a:xfrm>
            <a:off x="4140200" y="1268413"/>
            <a:ext cx="5003800" cy="779462"/>
          </a:xfrm>
          <a:prstGeom prst="rect">
            <a:avLst/>
          </a:prstGeom>
          <a:noFill/>
          <a:ln w="9525">
            <a:noFill/>
            <a:miter lim="800000"/>
            <a:headEnd/>
            <a:tailEnd/>
          </a:ln>
          <a:effectLst/>
        </p:spPr>
        <p:txBody>
          <a:bodyPr>
            <a:spAutoFit/>
          </a:bodyPr>
          <a:lstStyle/>
          <a:p>
            <a:pPr algn="l">
              <a:spcBef>
                <a:spcPct val="50000"/>
              </a:spcBef>
            </a:pPr>
            <a:r>
              <a:rPr lang="pt-BR" sz="1800" b="1">
                <a:solidFill>
                  <a:schemeClr val="bg1"/>
                </a:solidFill>
                <a:effectLst>
                  <a:outerShdw blurRad="38100" dist="38100" dir="2700000" algn="tl">
                    <a:srgbClr val="C0C0C0"/>
                  </a:outerShdw>
                </a:effectLst>
                <a:latin typeface="Arial" charset="0"/>
              </a:rPr>
              <a:t>Transposição do Rio São Francisco</a:t>
            </a:r>
          </a:p>
          <a:p>
            <a:pPr>
              <a:spcBef>
                <a:spcPct val="50000"/>
              </a:spcBef>
            </a:pPr>
            <a:r>
              <a:rPr lang="pt-BR" sz="1800" b="1">
                <a:solidFill>
                  <a:schemeClr val="bg1"/>
                </a:solidFill>
                <a:effectLst>
                  <a:outerShdw blurRad="38100" dist="38100" dir="2700000" algn="tl">
                    <a:srgbClr val="C0C0C0"/>
                  </a:outerShdw>
                </a:effectLst>
                <a:latin typeface="Arial" charset="0"/>
              </a:rPr>
              <a:t>BRASIL</a:t>
            </a:r>
          </a:p>
        </p:txBody>
      </p:sp>
      <p:sp>
        <p:nvSpPr>
          <p:cNvPr id="70705" name="Text Box 49"/>
          <p:cNvSpPr txBox="1">
            <a:spLocks noChangeArrowheads="1"/>
          </p:cNvSpPr>
          <p:nvPr/>
        </p:nvSpPr>
        <p:spPr bwMode="auto">
          <a:xfrm>
            <a:off x="7620000" y="457200"/>
            <a:ext cx="1234184" cy="338554"/>
          </a:xfrm>
          <a:prstGeom prst="rect">
            <a:avLst/>
          </a:prstGeom>
          <a:noFill/>
          <a:ln w="9525">
            <a:noFill/>
            <a:miter lim="800000"/>
            <a:headEnd/>
            <a:tailEnd/>
          </a:ln>
          <a:effectLst/>
        </p:spPr>
        <p:txBody>
          <a:bodyPr wrap="none">
            <a:spAutoFit/>
          </a:bodyPr>
          <a:lstStyle/>
          <a:p>
            <a:pPr algn="l"/>
            <a:r>
              <a:rPr lang="pt-BR" sz="1600" dirty="0">
                <a:solidFill>
                  <a:schemeClr val="bg1"/>
                </a:solidFill>
                <a:effectLst>
                  <a:outerShdw blurRad="38100" dist="38100" dir="2700000" algn="tl">
                    <a:srgbClr val="000000">
                      <a:alpha val="43137"/>
                    </a:srgbClr>
                  </a:outerShdw>
                </a:effectLst>
                <a:latin typeface="Cambria Math" pitchFamily="18" charset="0"/>
                <a:ea typeface="Cambria Math" pitchFamily="18" charset="0"/>
              </a:rPr>
              <a:t>Braga</a:t>
            </a:r>
            <a:r>
              <a:rPr lang="pt-BR" sz="1600"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 2006</a:t>
            </a:r>
            <a:endParaRPr lang="pt-BR" sz="1600"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70706" name="Text Box 50"/>
          <p:cNvSpPr txBox="1">
            <a:spLocks noChangeArrowheads="1"/>
          </p:cNvSpPr>
          <p:nvPr/>
        </p:nvSpPr>
        <p:spPr bwMode="auto">
          <a:xfrm>
            <a:off x="8020050" y="0"/>
            <a:ext cx="1123950" cy="274638"/>
          </a:xfrm>
          <a:prstGeom prst="rect">
            <a:avLst/>
          </a:prstGeom>
          <a:solidFill>
            <a:schemeClr val="bg1"/>
          </a:solidFill>
          <a:ln w="38100">
            <a:noFill/>
            <a:miter lim="800000"/>
            <a:headEnd/>
            <a:tailEnd/>
          </a:ln>
          <a:effectLst/>
        </p:spPr>
        <p:txBody>
          <a:bodyPr wrap="none">
            <a:spAutoFit/>
          </a:bodyPr>
          <a:lstStyle/>
          <a:p>
            <a:r>
              <a:rPr lang="pt-BR" sz="1200" b="1">
                <a:latin typeface="Verdana" pitchFamily="34" charset="0"/>
              </a:rPr>
              <a:t>J.G.Tundisi</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Imagem 1390.jpg"/>
          <p:cNvPicPr>
            <a:picLocks noChangeAspect="1"/>
          </p:cNvPicPr>
          <p:nvPr/>
        </p:nvPicPr>
        <p:blipFill>
          <a:blip r:embed="rId2"/>
          <a:stretch>
            <a:fillRect/>
          </a:stretch>
        </p:blipFill>
        <p:spPr>
          <a:xfrm>
            <a:off x="290641" y="156955"/>
            <a:ext cx="8639077" cy="648675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85720" y="142852"/>
            <a:ext cx="8643998" cy="1000132"/>
          </a:xfrm>
        </p:spPr>
        <p:txBody>
          <a:bodyPr>
            <a:normAutofit/>
          </a:bodyPr>
          <a:lstStyle/>
          <a:p>
            <a:r>
              <a:rPr lang="pt-BR" dirty="0" smtClean="0">
                <a:solidFill>
                  <a:srgbClr val="FFFF00"/>
                </a:solidFill>
                <a:effectLst>
                  <a:outerShdw blurRad="38100" dist="38100" dir="2700000" algn="tl">
                    <a:srgbClr val="000000">
                      <a:alpha val="43137"/>
                    </a:srgbClr>
                  </a:outerShdw>
                </a:effectLst>
              </a:rPr>
              <a:t>Bacias hidrográficas beneficiadas</a:t>
            </a:r>
            <a:endParaRPr lang="pt-BR" dirty="0">
              <a:solidFill>
                <a:srgbClr val="FFFF00"/>
              </a:solidFill>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214282" y="1357298"/>
            <a:ext cx="8715436" cy="5286412"/>
          </a:xfrm>
        </p:spPr>
        <p:txBody>
          <a:bodyPr anchor="ctr">
            <a:normAutofit fontScale="92500" lnSpcReduction="10000"/>
          </a:bodyPr>
          <a:lstStyle/>
          <a:p>
            <a:pPr lvl="0"/>
            <a:r>
              <a:rPr lang="pt-BR" sz="4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Bacia do rio Jaguaribe, no Ceará;</a:t>
            </a:r>
          </a:p>
          <a:p>
            <a:pPr lvl="0"/>
            <a:r>
              <a:rPr lang="pt-BR" sz="4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Bacia do rio </a:t>
            </a:r>
            <a:r>
              <a:rPr lang="pt-BR" sz="40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Piranhas-Açu</a:t>
            </a:r>
            <a:r>
              <a:rPr lang="pt-BR" sz="4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na Paraíba e Rio Grande do Norte;</a:t>
            </a:r>
          </a:p>
          <a:p>
            <a:pPr lvl="0"/>
            <a:r>
              <a:rPr lang="pt-BR" sz="4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Bacia do rio </a:t>
            </a:r>
            <a:r>
              <a:rPr lang="pt-BR" sz="40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Apodi</a:t>
            </a:r>
            <a:r>
              <a:rPr lang="pt-BR" sz="4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no Rio Grande do Norte;</a:t>
            </a:r>
          </a:p>
          <a:p>
            <a:pPr lvl="0"/>
            <a:r>
              <a:rPr lang="pt-BR" sz="4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Bacia do rio Paraíba, no Paraíba;</a:t>
            </a:r>
          </a:p>
          <a:p>
            <a:pPr lvl="0"/>
            <a:r>
              <a:rPr lang="pt-BR" sz="4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As sub bacias dos rios  </a:t>
            </a:r>
            <a:r>
              <a:rPr lang="pt-BR" sz="40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Moxotó</a:t>
            </a:r>
            <a:r>
              <a:rPr lang="pt-BR" sz="4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Terra Nova e Brígida, em Pernambuco na bacia do rio São Francisco;</a:t>
            </a:r>
            <a:endParaRPr lang="pt-BR" sz="4000" dirty="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4282" y="214290"/>
            <a:ext cx="8643998" cy="6500858"/>
          </a:xfrm>
        </p:spPr>
        <p:txBody>
          <a:bodyPr anchor="ctr"/>
          <a:lstStyle/>
          <a:p>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Operação contínua com vazão de 26,4 m</a:t>
            </a:r>
            <a:r>
              <a:rPr lang="pt-BR" baseline="30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3</a:t>
            </a: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/s, que se destinará ao consumo humano e animal, e será distribuída entre os açudes e os Estados proporcionalmente à demanda; </a:t>
            </a:r>
          </a:p>
          <a:p>
            <a:endPar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Operação intermitente com vazão máxima ocorrendo em cerca de 30% do tempo, num montante de 28 m</a:t>
            </a:r>
            <a:r>
              <a:rPr lang="pt-BR" baseline="30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3</a:t>
            </a: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/s no Eixo Leste e 99 m</a:t>
            </a:r>
            <a:r>
              <a:rPr lang="pt-BR" baseline="30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3</a:t>
            </a: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/s no Eixo Norte;</a:t>
            </a:r>
          </a:p>
          <a:p>
            <a:endParaRPr lang="pt-B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285720" y="285728"/>
            <a:ext cx="8643998" cy="6429420"/>
          </a:xfrm>
        </p:spPr>
        <p:txBody>
          <a:bodyPr anchor="ctr">
            <a:normAutofit fontScale="92500" lnSpcReduction="20000"/>
          </a:bodyPr>
          <a:lstStyle/>
          <a:p>
            <a:pPr>
              <a:buNone/>
            </a:pPr>
            <a:r>
              <a:rPr lang="pt-BR" sz="3600" dirty="0" smtClean="0">
                <a:solidFill>
                  <a:srgbClr val="FFFF00"/>
                </a:solidFill>
                <a:effectLst>
                  <a:outerShdw blurRad="38100" dist="38100" dir="2700000" algn="tl">
                    <a:srgbClr val="000000">
                      <a:alpha val="43137"/>
                    </a:srgbClr>
                  </a:outerShdw>
                </a:effectLst>
              </a:rPr>
              <a:t>	</a:t>
            </a:r>
          </a:p>
          <a:p>
            <a:pPr>
              <a:buNone/>
            </a:pPr>
            <a:r>
              <a:rPr lang="pt-BR" sz="3600" b="1" dirty="0" smtClean="0">
                <a:solidFill>
                  <a:srgbClr val="FFFF00"/>
                </a:solidFill>
                <a:effectLst>
                  <a:outerShdw blurRad="38100" dist="38100" dir="2700000" algn="tl">
                    <a:srgbClr val="000000">
                      <a:alpha val="43137"/>
                    </a:srgbClr>
                  </a:outerShdw>
                </a:effectLst>
              </a:rPr>
              <a:t>	</a:t>
            </a:r>
          </a:p>
          <a:p>
            <a:pPr>
              <a:buNone/>
            </a:pPr>
            <a:r>
              <a:rPr lang="pt-BR" sz="3600" b="1"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a:t>
            </a:r>
            <a:r>
              <a:rPr lang="pt-BR" sz="38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O empreendimento consiste na construção de  dois sistemas de canais independentes denominados de EIXO NORTE que levará as águas do rio São Francisco para as bacias do </a:t>
            </a:r>
            <a:r>
              <a:rPr lang="pt-BR" sz="38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ro</a:t>
            </a:r>
            <a:r>
              <a:rPr lang="pt-BR" sz="38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Jaguaribe ( Ceará), </a:t>
            </a:r>
            <a:r>
              <a:rPr lang="pt-BR" sz="38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Piranhas-Açu</a:t>
            </a:r>
            <a:r>
              <a:rPr lang="pt-BR" sz="38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 Paraíba e RGN), </a:t>
            </a:r>
            <a:r>
              <a:rPr lang="pt-BR" sz="38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Apodi</a:t>
            </a:r>
            <a:r>
              <a:rPr lang="pt-BR" sz="38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(RGN) e para as sub bacias do rios </a:t>
            </a:r>
            <a:r>
              <a:rPr lang="pt-BR" sz="38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Moxotó</a:t>
            </a:r>
            <a:r>
              <a:rPr lang="pt-BR" sz="38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Terra Nova e Brígida (PE) da bacia do rio São Francisco. O EIXO LESTE  compreende um canal que capta as águas do rio São Francisco da represa de Itaparica transpondo para a bacia do rio Paraíba no Estado de Paraíba.</a:t>
            </a:r>
          </a:p>
          <a:p>
            <a:pPr>
              <a:buNone/>
            </a:pPr>
            <a:endParaRPr lang="pt-BR" sz="3600" dirty="0" smtClean="0">
              <a:solidFill>
                <a:srgbClr val="FFFF00"/>
              </a:solidFill>
              <a:effectLst>
                <a:outerShdw blurRad="38100" dist="38100" dir="2700000" algn="tl">
                  <a:srgbClr val="000000">
                    <a:alpha val="43137"/>
                  </a:srgbClr>
                </a:outerShdw>
              </a:effectLst>
            </a:endParaRPr>
          </a:p>
          <a:p>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285720" y="285728"/>
            <a:ext cx="8643998" cy="6429420"/>
          </a:xfrm>
        </p:spPr>
        <p:txBody>
          <a:bodyPr anchor="ctr"/>
          <a:lstStyle/>
          <a:p>
            <a:pPr>
              <a:buNone/>
            </a:pPr>
            <a:r>
              <a:rPr lang="pt-BR" sz="3600" dirty="0" smtClean="0">
                <a:solidFill>
                  <a:srgbClr val="FFFF00"/>
                </a:solidFill>
                <a:effectLst>
                  <a:outerShdw blurRad="38100" dist="38100" dir="2700000" algn="tl">
                    <a:srgbClr val="000000">
                      <a:alpha val="43137"/>
                    </a:srgbClr>
                  </a:outerShdw>
                </a:effectLst>
              </a:rPr>
              <a:t>	O Projeto de integração do Rio São Francisco com Bacias Hidrográficas do Nordeste Setentrional pretende, através da transposição de uma parte das águas  do Rio São Francisco para as bacias do Jaguaribe, </a:t>
            </a:r>
            <a:r>
              <a:rPr lang="pt-BR" sz="3600" dirty="0" err="1" smtClean="0">
                <a:solidFill>
                  <a:srgbClr val="FFFF00"/>
                </a:solidFill>
                <a:effectLst>
                  <a:outerShdw blurRad="38100" dist="38100" dir="2700000" algn="tl">
                    <a:srgbClr val="000000">
                      <a:alpha val="43137"/>
                    </a:srgbClr>
                  </a:outerShdw>
                </a:effectLst>
              </a:rPr>
              <a:t>Apodi</a:t>
            </a:r>
            <a:r>
              <a:rPr lang="pt-BR" sz="3600" dirty="0" smtClean="0">
                <a:solidFill>
                  <a:srgbClr val="FFFF00"/>
                </a:solidFill>
                <a:effectLst>
                  <a:outerShdw blurRad="38100" dist="38100" dir="2700000" algn="tl">
                    <a:srgbClr val="000000">
                      <a:alpha val="43137"/>
                    </a:srgbClr>
                  </a:outerShdw>
                </a:effectLst>
              </a:rPr>
              <a:t>, Piranhas e Paraíba, diminuir o déficit hídrico, característico do semi árido, para melhoria da qualidade de vida das populações locais.</a:t>
            </a:r>
          </a:p>
          <a:p>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Imagem 1385 ok.jpg"/>
          <p:cNvPicPr>
            <a:picLocks noChangeAspect="1"/>
          </p:cNvPicPr>
          <p:nvPr/>
        </p:nvPicPr>
        <p:blipFill>
          <a:blip r:embed="rId2" cstate="print"/>
          <a:stretch>
            <a:fillRect/>
          </a:stretch>
        </p:blipFill>
        <p:spPr>
          <a:xfrm>
            <a:off x="30162" y="0"/>
            <a:ext cx="9083676"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85720" y="142852"/>
            <a:ext cx="8572560" cy="650085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TRANSPOSIÇÃO DO RIO SÃO FRANCISCO</a:t>
            </a:r>
            <a:endParaRPr lang="pt-B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142852"/>
            <a:ext cx="8786874" cy="785818"/>
          </a:xfrm>
        </p:spPr>
        <p:txBody>
          <a:bodyPr>
            <a:normAutofit fontScale="90000"/>
          </a:bodyPr>
          <a:lstStyle/>
          <a:p>
            <a:r>
              <a:rPr lang="pt-BR" b="1" dirty="0" smtClean="0">
                <a:solidFill>
                  <a:srgbClr val="FFFF00"/>
                </a:solidFill>
              </a:rPr>
              <a:t/>
            </a:r>
            <a:br>
              <a:rPr lang="pt-BR" b="1" dirty="0" smtClean="0">
                <a:solidFill>
                  <a:srgbClr val="FFFF00"/>
                </a:solidFill>
              </a:rPr>
            </a:br>
            <a:r>
              <a:rPr lang="pt-BR" b="1" dirty="0" smtClean="0">
                <a:solidFill>
                  <a:srgbClr val="FFFF00"/>
                </a:solidFill>
              </a:rPr>
              <a:t>Principais Características</a:t>
            </a:r>
            <a:br>
              <a:rPr lang="pt-BR" b="1" dirty="0" smtClean="0">
                <a:solidFill>
                  <a:srgbClr val="FFFF00"/>
                </a:solidFill>
              </a:rPr>
            </a:br>
            <a:endParaRPr lang="pt-BR" dirty="0"/>
          </a:p>
        </p:txBody>
      </p:sp>
      <p:sp>
        <p:nvSpPr>
          <p:cNvPr id="3" name="Espaço Reservado para Conteúdo 2"/>
          <p:cNvSpPr>
            <a:spLocks noGrp="1"/>
          </p:cNvSpPr>
          <p:nvPr>
            <p:ph idx="1"/>
          </p:nvPr>
        </p:nvSpPr>
        <p:spPr>
          <a:xfrm>
            <a:off x="285720" y="1142984"/>
            <a:ext cx="8643998" cy="5500726"/>
          </a:xfrm>
        </p:spPr>
        <p:txBody>
          <a:bodyPr anchor="ctr">
            <a:normAutofit/>
          </a:bodyPr>
          <a:lstStyle/>
          <a:p>
            <a:pPr>
              <a:spcBef>
                <a:spcPct val="50000"/>
              </a:spcBef>
              <a:buFontTx/>
              <a:buChar char="•"/>
            </a:pPr>
            <a:r>
              <a:rPr lang="en-US" dirty="0" err="1" smtClean="0">
                <a:solidFill>
                  <a:srgbClr val="FFFF00"/>
                </a:solidFill>
              </a:rPr>
              <a:t>Retirada</a:t>
            </a:r>
            <a:r>
              <a:rPr lang="en-US" dirty="0" smtClean="0">
                <a:solidFill>
                  <a:srgbClr val="FFFF00"/>
                </a:solidFill>
              </a:rPr>
              <a:t> </a:t>
            </a:r>
            <a:r>
              <a:rPr lang="en-US" dirty="0" err="1" smtClean="0">
                <a:solidFill>
                  <a:srgbClr val="FFFF00"/>
                </a:solidFill>
              </a:rPr>
              <a:t>contínua</a:t>
            </a:r>
            <a:r>
              <a:rPr lang="en-US" dirty="0" smtClean="0">
                <a:solidFill>
                  <a:srgbClr val="FFFF00"/>
                </a:solidFill>
              </a:rPr>
              <a:t> de 26.4m</a:t>
            </a:r>
            <a:r>
              <a:rPr lang="pt-BR" baseline="30000" dirty="0" smtClean="0">
                <a:solidFill>
                  <a:srgbClr val="FFFF00"/>
                </a:solidFill>
              </a:rPr>
              <a:t>3</a:t>
            </a:r>
            <a:r>
              <a:rPr lang="pt-BR" dirty="0" smtClean="0">
                <a:solidFill>
                  <a:srgbClr val="FFFF00"/>
                </a:solidFill>
              </a:rPr>
              <a:t>/s de água (1.4% de vazão garantida pela barragem de Sobradinho (1.85m</a:t>
            </a:r>
            <a:r>
              <a:rPr lang="pt-BR" baseline="30000" dirty="0" smtClean="0">
                <a:solidFill>
                  <a:srgbClr val="FFFF00"/>
                </a:solidFill>
              </a:rPr>
              <a:t> 3</a:t>
            </a:r>
            <a:r>
              <a:rPr lang="pt-BR" dirty="0" smtClean="0">
                <a:solidFill>
                  <a:srgbClr val="FFFF00"/>
                </a:solidFill>
              </a:rPr>
              <a:t>/s);</a:t>
            </a:r>
          </a:p>
          <a:p>
            <a:pPr>
              <a:spcBef>
                <a:spcPct val="50000"/>
              </a:spcBef>
              <a:buFontTx/>
              <a:buChar char="•"/>
            </a:pPr>
            <a:r>
              <a:rPr lang="en-US" dirty="0" err="1" smtClean="0">
                <a:solidFill>
                  <a:srgbClr val="FFFF00"/>
                </a:solidFill>
              </a:rPr>
              <a:t>População</a:t>
            </a:r>
            <a:r>
              <a:rPr lang="en-US" dirty="0" smtClean="0">
                <a:solidFill>
                  <a:srgbClr val="FFFF00"/>
                </a:solidFill>
              </a:rPr>
              <a:t> </a:t>
            </a:r>
            <a:r>
              <a:rPr lang="en-US" dirty="0" err="1" smtClean="0">
                <a:solidFill>
                  <a:srgbClr val="FFFF00"/>
                </a:solidFill>
              </a:rPr>
              <a:t>urbana</a:t>
            </a:r>
            <a:r>
              <a:rPr lang="en-US" dirty="0" smtClean="0">
                <a:solidFill>
                  <a:srgbClr val="FFFF00"/>
                </a:solidFill>
              </a:rPr>
              <a:t> </a:t>
            </a:r>
            <a:r>
              <a:rPr lang="en-US" dirty="0" err="1" smtClean="0">
                <a:solidFill>
                  <a:srgbClr val="FFFF00"/>
                </a:solidFill>
              </a:rPr>
              <a:t>atendida</a:t>
            </a:r>
            <a:r>
              <a:rPr lang="en-US" dirty="0" smtClean="0">
                <a:solidFill>
                  <a:srgbClr val="FFFF00"/>
                </a:solidFill>
              </a:rPr>
              <a:t> a 390 </a:t>
            </a:r>
            <a:r>
              <a:rPr lang="en-US" dirty="0" err="1" smtClean="0">
                <a:solidFill>
                  <a:srgbClr val="FFFF00"/>
                </a:solidFill>
              </a:rPr>
              <a:t>municípios</a:t>
            </a:r>
            <a:r>
              <a:rPr lang="en-US" dirty="0" smtClean="0">
                <a:solidFill>
                  <a:srgbClr val="FFFF00"/>
                </a:solidFill>
              </a:rPr>
              <a:t> do </a:t>
            </a:r>
            <a:r>
              <a:rPr lang="en-US" dirty="0" err="1" smtClean="0">
                <a:solidFill>
                  <a:srgbClr val="FFFF00"/>
                </a:solidFill>
              </a:rPr>
              <a:t>Agreste</a:t>
            </a:r>
            <a:r>
              <a:rPr lang="en-US" dirty="0" smtClean="0">
                <a:solidFill>
                  <a:srgbClr val="FFFF00"/>
                </a:solidFill>
              </a:rPr>
              <a:t> e do </a:t>
            </a:r>
            <a:r>
              <a:rPr lang="en-US" dirty="0" err="1" smtClean="0">
                <a:solidFill>
                  <a:srgbClr val="FFFF00"/>
                </a:solidFill>
              </a:rPr>
              <a:t>Sertão</a:t>
            </a:r>
            <a:r>
              <a:rPr lang="en-US" dirty="0" smtClean="0">
                <a:solidFill>
                  <a:srgbClr val="FFFF00"/>
                </a:solidFill>
              </a:rPr>
              <a:t> dos </a:t>
            </a:r>
            <a:r>
              <a:rPr lang="en-US" dirty="0" err="1" smtClean="0">
                <a:solidFill>
                  <a:srgbClr val="FFFF00"/>
                </a:solidFill>
              </a:rPr>
              <a:t>quatro</a:t>
            </a:r>
            <a:r>
              <a:rPr lang="en-US" dirty="0" smtClean="0">
                <a:solidFill>
                  <a:srgbClr val="FFFF00"/>
                </a:solidFill>
              </a:rPr>
              <a:t> </a:t>
            </a:r>
            <a:r>
              <a:rPr lang="en-US" dirty="0" err="1" smtClean="0">
                <a:solidFill>
                  <a:srgbClr val="FFFF00"/>
                </a:solidFill>
              </a:rPr>
              <a:t>estados</a:t>
            </a:r>
            <a:r>
              <a:rPr lang="en-US" dirty="0" smtClean="0">
                <a:solidFill>
                  <a:srgbClr val="FFFF00"/>
                </a:solidFill>
              </a:rPr>
              <a:t> do </a:t>
            </a:r>
            <a:r>
              <a:rPr lang="en-US" dirty="0" err="1" smtClean="0">
                <a:solidFill>
                  <a:srgbClr val="FFFF00"/>
                </a:solidFill>
              </a:rPr>
              <a:t>Nordeste</a:t>
            </a:r>
            <a:r>
              <a:rPr lang="en-US" dirty="0" smtClean="0">
                <a:solidFill>
                  <a:srgbClr val="FFFF00"/>
                </a:solidFill>
              </a:rPr>
              <a:t> </a:t>
            </a:r>
            <a:r>
              <a:rPr lang="en-US" dirty="0" err="1" smtClean="0">
                <a:solidFill>
                  <a:srgbClr val="FFFF00"/>
                </a:solidFill>
              </a:rPr>
              <a:t>Setentrional</a:t>
            </a:r>
            <a:r>
              <a:rPr lang="en-US" dirty="0" smtClean="0">
                <a:solidFill>
                  <a:srgbClr val="FFFF00"/>
                </a:solidFill>
              </a:rPr>
              <a:t>;</a:t>
            </a:r>
          </a:p>
          <a:p>
            <a:pPr>
              <a:spcBef>
                <a:spcPct val="50000"/>
              </a:spcBef>
              <a:buFontTx/>
              <a:buChar char="•"/>
            </a:pPr>
            <a:r>
              <a:rPr lang="en-US" dirty="0" err="1" smtClean="0">
                <a:solidFill>
                  <a:srgbClr val="FFFF00"/>
                </a:solidFill>
              </a:rPr>
              <a:t>Eixo</a:t>
            </a:r>
            <a:r>
              <a:rPr lang="en-US" dirty="0" smtClean="0">
                <a:solidFill>
                  <a:srgbClr val="FFFF00"/>
                </a:solidFill>
              </a:rPr>
              <a:t> Norte;</a:t>
            </a:r>
          </a:p>
          <a:p>
            <a:pPr>
              <a:spcBef>
                <a:spcPct val="50000"/>
              </a:spcBef>
              <a:buFontTx/>
              <a:buChar char="•"/>
            </a:pPr>
            <a:r>
              <a:rPr lang="en-US" dirty="0" err="1" smtClean="0">
                <a:solidFill>
                  <a:srgbClr val="FFFF00"/>
                </a:solidFill>
              </a:rPr>
              <a:t>Eixo</a:t>
            </a:r>
            <a:r>
              <a:rPr lang="en-US" dirty="0" smtClean="0">
                <a:solidFill>
                  <a:srgbClr val="FFFF00"/>
                </a:solidFill>
              </a:rPr>
              <a:t> </a:t>
            </a:r>
            <a:r>
              <a:rPr lang="en-US" dirty="0" err="1" smtClean="0">
                <a:solidFill>
                  <a:srgbClr val="FFFF00"/>
                </a:solidFill>
              </a:rPr>
              <a:t>Leste</a:t>
            </a:r>
            <a:r>
              <a:rPr lang="en-US" dirty="0" smtClean="0">
                <a:solidFill>
                  <a:srgbClr val="FFFF00"/>
                </a:solidFill>
              </a:rPr>
              <a:t>;</a:t>
            </a:r>
          </a:p>
          <a:p>
            <a:pPr>
              <a:spcBef>
                <a:spcPct val="50000"/>
              </a:spcBef>
              <a:buFontTx/>
              <a:buChar char="•"/>
            </a:pPr>
            <a:r>
              <a:rPr lang="en-US" dirty="0" smtClean="0">
                <a:solidFill>
                  <a:srgbClr val="FFFF00"/>
                </a:solidFill>
              </a:rPr>
              <a:t>TOTAL: 48 RESERVATÓRIOS;</a:t>
            </a:r>
            <a:endParaRPr lang="pt-BR" dirty="0" smtClean="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85720" y="142852"/>
            <a:ext cx="8572560" cy="650085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VANTAGENS DA TRANSPOSIÇÃO</a:t>
            </a:r>
            <a:endParaRPr lang="pt-B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142852"/>
            <a:ext cx="8643998" cy="6500858"/>
          </a:xfrm>
        </p:spPr>
        <p:txBody>
          <a:bodyPr anchor="ctr">
            <a:normAutofit/>
          </a:bodyPr>
          <a:lstStyle/>
          <a:p>
            <a:pPr>
              <a:spcBef>
                <a:spcPct val="50000"/>
              </a:spcBef>
            </a:pPr>
            <a:r>
              <a:rPr lang="en-US" sz="3600" dirty="0" err="1" smtClean="0">
                <a:solidFill>
                  <a:srgbClr val="FFFF00"/>
                </a:solidFill>
              </a:rPr>
              <a:t>Perenidade</a:t>
            </a:r>
            <a:r>
              <a:rPr lang="en-US" sz="3600" dirty="0" smtClean="0">
                <a:solidFill>
                  <a:srgbClr val="FFFF00"/>
                </a:solidFill>
              </a:rPr>
              <a:t> no </a:t>
            </a:r>
            <a:r>
              <a:rPr lang="en-US" sz="3600" dirty="0" err="1" smtClean="0">
                <a:solidFill>
                  <a:srgbClr val="FFFF00"/>
                </a:solidFill>
              </a:rPr>
              <a:t>abastecimento</a:t>
            </a:r>
            <a:r>
              <a:rPr lang="en-US" sz="3600" dirty="0" smtClean="0">
                <a:solidFill>
                  <a:srgbClr val="FFFF00"/>
                </a:solidFill>
              </a:rPr>
              <a:t> </a:t>
            </a:r>
            <a:r>
              <a:rPr lang="en-US" sz="3600" dirty="0" err="1" smtClean="0">
                <a:solidFill>
                  <a:srgbClr val="FFFF00"/>
                </a:solidFill>
              </a:rPr>
              <a:t>público</a:t>
            </a:r>
            <a:r>
              <a:rPr lang="en-US" sz="3600" dirty="0" smtClean="0">
                <a:solidFill>
                  <a:srgbClr val="FFFF00"/>
                </a:solidFill>
              </a:rPr>
              <a:t>;</a:t>
            </a:r>
          </a:p>
          <a:p>
            <a:pPr>
              <a:spcBef>
                <a:spcPct val="50000"/>
              </a:spcBef>
            </a:pPr>
            <a:r>
              <a:rPr lang="en-US" sz="3600" dirty="0" err="1" smtClean="0">
                <a:solidFill>
                  <a:srgbClr val="FFFF00"/>
                </a:solidFill>
              </a:rPr>
              <a:t>Distribuição</a:t>
            </a:r>
            <a:r>
              <a:rPr lang="en-US" sz="3600" dirty="0" smtClean="0">
                <a:solidFill>
                  <a:srgbClr val="FFFF00"/>
                </a:solidFill>
              </a:rPr>
              <a:t> de </a:t>
            </a:r>
            <a:r>
              <a:rPr lang="en-US" sz="3600" dirty="0" err="1" smtClean="0">
                <a:solidFill>
                  <a:srgbClr val="FFFF00"/>
                </a:solidFill>
              </a:rPr>
              <a:t>água</a:t>
            </a:r>
            <a:r>
              <a:rPr lang="en-US" sz="3600" dirty="0" smtClean="0">
                <a:solidFill>
                  <a:srgbClr val="FFFF00"/>
                </a:solidFill>
              </a:rPr>
              <a:t> </a:t>
            </a:r>
            <a:r>
              <a:rPr lang="en-US" sz="3600" dirty="0" err="1" smtClean="0">
                <a:solidFill>
                  <a:srgbClr val="FFFF00"/>
                </a:solidFill>
              </a:rPr>
              <a:t>para</a:t>
            </a:r>
            <a:r>
              <a:rPr lang="en-US" sz="3600" dirty="0" smtClean="0">
                <a:solidFill>
                  <a:srgbClr val="FFFF00"/>
                </a:solidFill>
              </a:rPr>
              <a:t> </a:t>
            </a:r>
            <a:r>
              <a:rPr lang="en-US" sz="3600" dirty="0" err="1" smtClean="0">
                <a:solidFill>
                  <a:srgbClr val="FFFF00"/>
                </a:solidFill>
              </a:rPr>
              <a:t>pequenos</a:t>
            </a:r>
            <a:r>
              <a:rPr lang="en-US" sz="3600" dirty="0" smtClean="0">
                <a:solidFill>
                  <a:srgbClr val="FFFF00"/>
                </a:solidFill>
              </a:rPr>
              <a:t> e </a:t>
            </a:r>
            <a:r>
              <a:rPr lang="en-US" sz="3600" dirty="0" err="1" smtClean="0">
                <a:solidFill>
                  <a:srgbClr val="FFFF00"/>
                </a:solidFill>
              </a:rPr>
              <a:t>médios</a:t>
            </a:r>
            <a:r>
              <a:rPr lang="en-US" sz="3600" dirty="0" smtClean="0">
                <a:solidFill>
                  <a:srgbClr val="FFFF00"/>
                </a:solidFill>
              </a:rPr>
              <a:t> </a:t>
            </a:r>
            <a:r>
              <a:rPr lang="en-US" sz="3600" dirty="0" err="1" smtClean="0">
                <a:solidFill>
                  <a:srgbClr val="FFFF00"/>
                </a:solidFill>
              </a:rPr>
              <a:t>municípios</a:t>
            </a:r>
            <a:r>
              <a:rPr lang="en-US" sz="3600" dirty="0" smtClean="0">
                <a:solidFill>
                  <a:srgbClr val="FFFF00"/>
                </a:solidFill>
              </a:rPr>
              <a:t>;</a:t>
            </a:r>
          </a:p>
          <a:p>
            <a:pPr>
              <a:spcBef>
                <a:spcPct val="50000"/>
              </a:spcBef>
            </a:pPr>
            <a:r>
              <a:rPr lang="en-US" sz="3600" dirty="0" err="1" smtClean="0">
                <a:solidFill>
                  <a:srgbClr val="FFFF00"/>
                </a:solidFill>
              </a:rPr>
              <a:t>Estímulo</a:t>
            </a:r>
            <a:r>
              <a:rPr lang="en-US" sz="3600" dirty="0" smtClean="0">
                <a:solidFill>
                  <a:srgbClr val="FFFF00"/>
                </a:solidFill>
              </a:rPr>
              <a:t> e </a:t>
            </a:r>
            <a:r>
              <a:rPr lang="en-US" sz="3600" dirty="0" err="1" smtClean="0">
                <a:solidFill>
                  <a:srgbClr val="FFFF00"/>
                </a:solidFill>
              </a:rPr>
              <a:t>desenvolvimento</a:t>
            </a:r>
            <a:r>
              <a:rPr lang="en-US" sz="3600" dirty="0" smtClean="0">
                <a:solidFill>
                  <a:srgbClr val="FFFF00"/>
                </a:solidFill>
              </a:rPr>
              <a:t> </a:t>
            </a:r>
            <a:r>
              <a:rPr lang="en-US" sz="3600" dirty="0" err="1" smtClean="0">
                <a:solidFill>
                  <a:srgbClr val="FFFF00"/>
                </a:solidFill>
              </a:rPr>
              <a:t>da</a:t>
            </a:r>
            <a:r>
              <a:rPr lang="en-US" sz="3600" dirty="0" smtClean="0">
                <a:solidFill>
                  <a:srgbClr val="FFFF00"/>
                </a:solidFill>
              </a:rPr>
              <a:t> </a:t>
            </a:r>
            <a:r>
              <a:rPr lang="en-US" sz="3600" dirty="0" err="1" smtClean="0">
                <a:solidFill>
                  <a:srgbClr val="FFFF00"/>
                </a:solidFill>
              </a:rPr>
              <a:t>irrigação</a:t>
            </a:r>
            <a:r>
              <a:rPr lang="en-US" sz="3600" dirty="0" smtClean="0">
                <a:solidFill>
                  <a:srgbClr val="FFFF00"/>
                </a:solidFill>
              </a:rPr>
              <a:t>;</a:t>
            </a:r>
          </a:p>
          <a:p>
            <a:pPr>
              <a:spcBef>
                <a:spcPct val="50000"/>
              </a:spcBef>
            </a:pPr>
            <a:r>
              <a:rPr lang="en-US" sz="3600" dirty="0" err="1" smtClean="0">
                <a:solidFill>
                  <a:srgbClr val="FFFF00"/>
                </a:solidFill>
              </a:rPr>
              <a:t>Ampliação</a:t>
            </a:r>
            <a:r>
              <a:rPr lang="en-US" sz="3600" dirty="0" smtClean="0">
                <a:solidFill>
                  <a:srgbClr val="FFFF00"/>
                </a:solidFill>
              </a:rPr>
              <a:t> das </a:t>
            </a:r>
            <a:r>
              <a:rPr lang="en-US" sz="3600" dirty="0" err="1" smtClean="0">
                <a:solidFill>
                  <a:srgbClr val="FFFF00"/>
                </a:solidFill>
              </a:rPr>
              <a:t>potencialidades</a:t>
            </a:r>
            <a:r>
              <a:rPr lang="en-US" sz="3600" dirty="0" smtClean="0">
                <a:solidFill>
                  <a:srgbClr val="FFFF00"/>
                </a:solidFill>
              </a:rPr>
              <a:t> </a:t>
            </a:r>
            <a:r>
              <a:rPr lang="en-US" sz="3600" dirty="0" err="1" smtClean="0">
                <a:solidFill>
                  <a:srgbClr val="FFFF00"/>
                </a:solidFill>
              </a:rPr>
              <a:t>econômicas</a:t>
            </a:r>
            <a:r>
              <a:rPr lang="en-US" sz="3600" dirty="0" smtClean="0">
                <a:solidFill>
                  <a:srgbClr val="FFFF00"/>
                </a:solidFill>
              </a:rPr>
              <a:t> </a:t>
            </a:r>
            <a:r>
              <a:rPr lang="en-US" sz="3600" dirty="0" err="1" smtClean="0">
                <a:solidFill>
                  <a:srgbClr val="FFFF00"/>
                </a:solidFill>
              </a:rPr>
              <a:t>da</a:t>
            </a:r>
            <a:r>
              <a:rPr lang="en-US" sz="3600" dirty="0" smtClean="0">
                <a:solidFill>
                  <a:srgbClr val="FFFF00"/>
                </a:solidFill>
              </a:rPr>
              <a:t> </a:t>
            </a:r>
            <a:r>
              <a:rPr lang="en-US" sz="3600" dirty="0" err="1" smtClean="0">
                <a:solidFill>
                  <a:srgbClr val="FFFF00"/>
                </a:solidFill>
              </a:rPr>
              <a:t>região</a:t>
            </a:r>
            <a:r>
              <a:rPr lang="en-US" sz="3600" dirty="0" smtClean="0">
                <a:solidFill>
                  <a:srgbClr val="FFFF00"/>
                </a:solidFill>
              </a:rPr>
              <a:t>;</a:t>
            </a:r>
          </a:p>
          <a:p>
            <a:pPr>
              <a:spcBef>
                <a:spcPct val="50000"/>
              </a:spcBef>
            </a:pPr>
            <a:r>
              <a:rPr lang="en-US" sz="3600" dirty="0" err="1" smtClean="0">
                <a:solidFill>
                  <a:srgbClr val="FFFF00"/>
                </a:solidFill>
              </a:rPr>
              <a:t>Recuperação</a:t>
            </a:r>
            <a:r>
              <a:rPr lang="en-US" sz="3600" dirty="0" smtClean="0">
                <a:solidFill>
                  <a:srgbClr val="FFFF00"/>
                </a:solidFill>
              </a:rPr>
              <a:t> </a:t>
            </a:r>
            <a:r>
              <a:rPr lang="en-US" sz="3600" dirty="0" err="1" smtClean="0">
                <a:solidFill>
                  <a:srgbClr val="FFFF00"/>
                </a:solidFill>
              </a:rPr>
              <a:t>econômica</a:t>
            </a:r>
            <a:r>
              <a:rPr lang="en-US" sz="3600" dirty="0" smtClean="0">
                <a:solidFill>
                  <a:srgbClr val="FFFF00"/>
                </a:solidFill>
              </a:rPr>
              <a:t> e social do semi-</a:t>
            </a:r>
            <a:r>
              <a:rPr lang="en-US" sz="3600" dirty="0" err="1" smtClean="0">
                <a:solidFill>
                  <a:srgbClr val="FFFF00"/>
                </a:solidFill>
              </a:rPr>
              <a:t>árido</a:t>
            </a:r>
            <a:r>
              <a:rPr lang="en-US" sz="3600" dirty="0" smtClean="0">
                <a:solidFill>
                  <a:srgbClr val="FFFF00"/>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142852"/>
            <a:ext cx="8643998" cy="6500858"/>
          </a:xfrm>
        </p:spPr>
        <p:txBody>
          <a:bodyPr anchor="ctr">
            <a:normAutofit/>
          </a:bodyPr>
          <a:lstStyle/>
          <a:p>
            <a:pPr>
              <a:spcBef>
                <a:spcPct val="50000"/>
              </a:spcBef>
            </a:pPr>
            <a:r>
              <a:rPr lang="en-US" sz="4000" dirty="0" err="1" smtClean="0">
                <a:solidFill>
                  <a:srgbClr val="FFFF00"/>
                </a:solidFill>
              </a:rPr>
              <a:t>Recuperação</a:t>
            </a:r>
            <a:r>
              <a:rPr lang="en-US" sz="4000" dirty="0" smtClean="0">
                <a:solidFill>
                  <a:srgbClr val="FFFF00"/>
                </a:solidFill>
              </a:rPr>
              <a:t> </a:t>
            </a:r>
            <a:r>
              <a:rPr lang="en-US" sz="4000" dirty="0" err="1" smtClean="0">
                <a:solidFill>
                  <a:srgbClr val="FFFF00"/>
                </a:solidFill>
              </a:rPr>
              <a:t>econômica</a:t>
            </a:r>
            <a:r>
              <a:rPr lang="en-US" sz="4000" dirty="0" smtClean="0">
                <a:solidFill>
                  <a:srgbClr val="FFFF00"/>
                </a:solidFill>
              </a:rPr>
              <a:t> e social do semi-</a:t>
            </a:r>
            <a:r>
              <a:rPr lang="en-US" sz="4000" dirty="0" err="1" smtClean="0">
                <a:solidFill>
                  <a:srgbClr val="FFFF00"/>
                </a:solidFill>
              </a:rPr>
              <a:t>árido</a:t>
            </a:r>
            <a:r>
              <a:rPr lang="en-US" sz="4000" dirty="0" smtClean="0">
                <a:solidFill>
                  <a:srgbClr val="FFFF00"/>
                </a:solidFill>
              </a:rPr>
              <a:t>;</a:t>
            </a:r>
          </a:p>
          <a:p>
            <a:pPr>
              <a:spcBef>
                <a:spcPct val="50000"/>
              </a:spcBef>
            </a:pPr>
            <a:r>
              <a:rPr lang="en-US" sz="4000" dirty="0" err="1" smtClean="0">
                <a:solidFill>
                  <a:srgbClr val="FFFF00"/>
                </a:solidFill>
              </a:rPr>
              <a:t>Substituição</a:t>
            </a:r>
            <a:r>
              <a:rPr lang="en-US" sz="4000" dirty="0" smtClean="0">
                <a:solidFill>
                  <a:srgbClr val="FFFF00"/>
                </a:solidFill>
              </a:rPr>
              <a:t> </a:t>
            </a:r>
            <a:r>
              <a:rPr lang="en-US" sz="4000" dirty="0" err="1" smtClean="0">
                <a:solidFill>
                  <a:srgbClr val="FFFF00"/>
                </a:solidFill>
              </a:rPr>
              <a:t>tecnologicamente</a:t>
            </a:r>
            <a:r>
              <a:rPr lang="en-US" sz="4000" dirty="0" smtClean="0">
                <a:solidFill>
                  <a:srgbClr val="FFFF00"/>
                </a:solidFill>
              </a:rPr>
              <a:t> </a:t>
            </a:r>
            <a:r>
              <a:rPr lang="en-US" sz="4000" dirty="0" err="1" smtClean="0">
                <a:solidFill>
                  <a:srgbClr val="FFFF00"/>
                </a:solidFill>
              </a:rPr>
              <a:t>viável</a:t>
            </a:r>
            <a:r>
              <a:rPr lang="en-US" sz="4000" dirty="0" smtClean="0">
                <a:solidFill>
                  <a:srgbClr val="FFFF00"/>
                </a:solidFill>
              </a:rPr>
              <a:t> das </a:t>
            </a:r>
            <a:r>
              <a:rPr lang="en-US" sz="4000" dirty="0" err="1" smtClean="0">
                <a:solidFill>
                  <a:srgbClr val="FFFF00"/>
                </a:solidFill>
              </a:rPr>
              <a:t>fontes</a:t>
            </a:r>
            <a:r>
              <a:rPr lang="en-US" sz="4000" dirty="0" smtClean="0">
                <a:solidFill>
                  <a:srgbClr val="FFFF00"/>
                </a:solidFill>
              </a:rPr>
              <a:t> </a:t>
            </a:r>
            <a:r>
              <a:rPr lang="en-US" sz="4000" dirty="0" err="1" smtClean="0">
                <a:solidFill>
                  <a:srgbClr val="FFFF00"/>
                </a:solidFill>
              </a:rPr>
              <a:t>tradicionais</a:t>
            </a:r>
            <a:r>
              <a:rPr lang="en-US" sz="4000" dirty="0" smtClean="0">
                <a:solidFill>
                  <a:srgbClr val="FFFF00"/>
                </a:solidFill>
              </a:rPr>
              <a:t> de </a:t>
            </a:r>
            <a:r>
              <a:rPr lang="en-US" sz="4000" dirty="0" err="1" smtClean="0">
                <a:solidFill>
                  <a:srgbClr val="FFFF00"/>
                </a:solidFill>
              </a:rPr>
              <a:t>abastecimento</a:t>
            </a:r>
            <a:r>
              <a:rPr lang="en-US" sz="4000" dirty="0" smtClean="0">
                <a:solidFill>
                  <a:srgbClr val="FFFF00"/>
                </a:solidFill>
              </a:rPr>
              <a:t>;</a:t>
            </a:r>
          </a:p>
          <a:p>
            <a:pPr>
              <a:spcBef>
                <a:spcPct val="50000"/>
              </a:spcBef>
            </a:pPr>
            <a:r>
              <a:rPr lang="en-US" sz="4000" dirty="0" err="1" smtClean="0">
                <a:solidFill>
                  <a:srgbClr val="FFFF00"/>
                </a:solidFill>
              </a:rPr>
              <a:t>Água</a:t>
            </a:r>
            <a:r>
              <a:rPr lang="en-US" sz="4000" dirty="0" smtClean="0">
                <a:solidFill>
                  <a:srgbClr val="FFFF00"/>
                </a:solidFill>
              </a:rPr>
              <a:t> </a:t>
            </a:r>
            <a:r>
              <a:rPr lang="en-US" sz="4000" dirty="0" err="1" smtClean="0">
                <a:solidFill>
                  <a:srgbClr val="FFFF00"/>
                </a:solidFill>
              </a:rPr>
              <a:t>como</a:t>
            </a:r>
            <a:r>
              <a:rPr lang="en-US" sz="4000" dirty="0" smtClean="0">
                <a:solidFill>
                  <a:srgbClr val="FFFF00"/>
                </a:solidFill>
              </a:rPr>
              <a:t> </a:t>
            </a:r>
            <a:r>
              <a:rPr lang="en-US" sz="4000" dirty="0" err="1" smtClean="0">
                <a:solidFill>
                  <a:srgbClr val="FFFF00"/>
                </a:solidFill>
              </a:rPr>
              <a:t>condicionante</a:t>
            </a:r>
            <a:r>
              <a:rPr lang="en-US" sz="4000" dirty="0" smtClean="0">
                <a:solidFill>
                  <a:srgbClr val="FFFF00"/>
                </a:solidFill>
              </a:rPr>
              <a:t> do </a:t>
            </a:r>
            <a:r>
              <a:rPr lang="en-US" sz="4000" dirty="0" err="1" smtClean="0">
                <a:solidFill>
                  <a:srgbClr val="FFFF00"/>
                </a:solidFill>
              </a:rPr>
              <a:t>desenvolvimento</a:t>
            </a:r>
            <a:r>
              <a:rPr lang="en-US" sz="4000" dirty="0" smtClean="0">
                <a:solidFill>
                  <a:srgbClr val="FFFF00"/>
                </a:solidFill>
              </a:rPr>
              <a:t> do </a:t>
            </a:r>
            <a:r>
              <a:rPr lang="en-US" sz="4000" dirty="0" err="1" smtClean="0">
                <a:solidFill>
                  <a:srgbClr val="FFFF00"/>
                </a:solidFill>
              </a:rPr>
              <a:t>Nordeste</a:t>
            </a:r>
            <a:r>
              <a:rPr lang="en-US" sz="4000" dirty="0" smtClean="0">
                <a:solidFill>
                  <a:srgbClr val="FFFF00"/>
                </a:solidFill>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14282" y="274638"/>
            <a:ext cx="8715436" cy="636907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OBJETIVOS</a:t>
            </a:r>
            <a:b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 MODELAGEM</a:t>
            </a:r>
            <a:b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MATEMÁTICA</a:t>
            </a:r>
            <a:endParaRPr lang="pt-B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14282" y="274638"/>
            <a:ext cx="8715436" cy="636907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CARGAS </a:t>
            </a:r>
            <a:b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DIFUSAS</a:t>
            </a:r>
            <a:endParaRPr lang="pt-BR"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14282" y="274638"/>
            <a:ext cx="8715436" cy="636907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CARGAS </a:t>
            </a:r>
            <a:b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PONTUAIS</a:t>
            </a:r>
            <a:endParaRPr lang="pt-BR"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285720" y="214290"/>
            <a:ext cx="8643998" cy="6429420"/>
          </a:xfrm>
        </p:spPr>
        <p:txBody>
          <a:bodyPr>
            <a:normAutofit lnSpcReduction="10000"/>
          </a:bodyPr>
          <a:lstStyle/>
          <a:p>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Fazer um prognóstico da qualidade da água, levando em consideração a vazão, tempo de residência, as fontes de poluição pontuais e não pontuais, e os processos biogeoquímicos relacionados  principalmente ao fósforo e de nitrogênio, nos açudes do sistema hidráulico do Projeto para situação atual;</a:t>
            </a:r>
          </a:p>
          <a:p>
            <a:endPar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Com base nos modelos utilizados e nos cenários desenvolvidos a partir dos dados de cargas pontuais e não pontuais  preparou-se  uma série de recomendações para a futura gestão otimizada do sistema;</a:t>
            </a:r>
          </a:p>
          <a:p>
            <a:endParaRPr lang="pt-B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42844" y="214290"/>
            <a:ext cx="8786874" cy="2357454"/>
          </a:xfrm>
        </p:spPr>
        <p:txBody>
          <a:bodyPr>
            <a:noAutofit/>
          </a:bodyPr>
          <a:lstStyle/>
          <a:p>
            <a:r>
              <a:rPr lang="pt-BR" sz="3200" b="1" dirty="0" smtClean="0">
                <a:solidFill>
                  <a:srgbClr val="FFFF00"/>
                </a:solidFill>
                <a:effectLst>
                  <a:outerShdw blurRad="38100" dist="38100" dir="2700000" algn="tl">
                    <a:srgbClr val="000000">
                      <a:alpha val="43137"/>
                    </a:srgbClr>
                  </a:outerShdw>
                </a:effectLst>
              </a:rPr>
              <a:t>De acordo com </a:t>
            </a:r>
            <a:r>
              <a:rPr lang="pt-BR" sz="3200" b="1" dirty="0" err="1" smtClean="0">
                <a:solidFill>
                  <a:srgbClr val="FFFF00"/>
                </a:solidFill>
                <a:effectLst>
                  <a:outerShdw blurRad="38100" dist="38100" dir="2700000" algn="tl">
                    <a:srgbClr val="000000">
                      <a:alpha val="43137"/>
                    </a:srgbClr>
                  </a:outerShdw>
                </a:effectLst>
              </a:rPr>
              <a:t>Straskraba</a:t>
            </a:r>
            <a:r>
              <a:rPr lang="pt-BR" sz="3200" b="1" dirty="0" smtClean="0">
                <a:solidFill>
                  <a:srgbClr val="FFFF00"/>
                </a:solidFill>
                <a:effectLst>
                  <a:outerShdw blurRad="38100" dist="38100" dir="2700000" algn="tl">
                    <a:srgbClr val="000000">
                      <a:alpha val="43137"/>
                    </a:srgbClr>
                  </a:outerShdw>
                </a:effectLst>
              </a:rPr>
              <a:t> &amp; Tundisi, 2000,  utilizam-se  modelos matemáticos no gerenciamento da qualidade da água de reservatórios com os seguintes objetivos:</a:t>
            </a:r>
            <a:endParaRPr lang="pt-BR" sz="3200" b="1" dirty="0">
              <a:solidFill>
                <a:srgbClr val="FFFF00"/>
              </a:solidFill>
              <a:effectLst>
                <a:outerShdw blurRad="38100" dist="38100" dir="2700000" algn="tl">
                  <a:srgbClr val="000000">
                    <a:alpha val="43137"/>
                  </a:srgbClr>
                </a:outerShdw>
              </a:effectLst>
            </a:endParaRPr>
          </a:p>
        </p:txBody>
      </p:sp>
      <p:sp>
        <p:nvSpPr>
          <p:cNvPr id="4" name="Espaço Reservado para Conteúdo 3"/>
          <p:cNvSpPr>
            <a:spLocks noGrp="1"/>
          </p:cNvSpPr>
          <p:nvPr>
            <p:ph idx="1"/>
          </p:nvPr>
        </p:nvSpPr>
        <p:spPr>
          <a:xfrm>
            <a:off x="357158" y="2500306"/>
            <a:ext cx="8572560" cy="4168773"/>
          </a:xfrm>
        </p:spPr>
        <p:txBody>
          <a:bodyPr anchor="ctr">
            <a:normAutofit/>
          </a:bodyPr>
          <a:lstStyle/>
          <a:p>
            <a:pPr>
              <a:buNone/>
            </a:pPr>
            <a:r>
              <a:rPr lang="en-US" sz="3600" u="sng"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Em</a:t>
            </a:r>
            <a:r>
              <a:rPr lang="en-US" sz="3600" u="sng"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a:t>
            </a:r>
            <a:r>
              <a:rPr lang="en-US" sz="3600" u="sng"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geral</a:t>
            </a:r>
            <a:r>
              <a:rPr lang="en-US" sz="3600" u="sng"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t>
            </a:r>
          </a:p>
          <a:p>
            <a:pPr>
              <a:buNone/>
            </a:pPr>
            <a:endParaRPr lang="pt-BR" sz="3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r>
              <a:rPr lang="pt-BR" sz="3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Para estimar os focos de poluição existentes nas bacias hidrográficas por meio de modelos com cálculos simples;</a:t>
            </a:r>
            <a:endParaRPr lang="pt-BR" sz="3600" dirty="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Imagem 1385.jpg"/>
          <p:cNvPicPr>
            <a:picLocks noChangeAspect="1"/>
          </p:cNvPicPr>
          <p:nvPr/>
        </p:nvPicPr>
        <p:blipFill>
          <a:blip r:embed="rId2"/>
          <a:stretch>
            <a:fillRect/>
          </a:stretch>
        </p:blipFill>
        <p:spPr>
          <a:xfrm>
            <a:off x="1000100" y="95227"/>
            <a:ext cx="7215238" cy="666754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357158" y="214290"/>
            <a:ext cx="8572560" cy="6454789"/>
          </a:xfrm>
        </p:spPr>
        <p:txBody>
          <a:bodyPr anchor="ctr">
            <a:normAutofit/>
          </a:bodyPr>
          <a:lstStyle/>
          <a:p>
            <a:pPr>
              <a:buNone/>
            </a:pPr>
            <a:r>
              <a:rPr lang="pt-BR" u="sng"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Preliminarmente à construção do reservatório:</a:t>
            </a:r>
          </a:p>
          <a:p>
            <a:pPr>
              <a:buNone/>
            </a:pPr>
            <a:endPar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pPr lvl="0"/>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Para estimar o balanço dos principais componentes existentes nos rios que fluem para o reservatório, e as vazões liberadas pelo mesmo; </a:t>
            </a:r>
          </a:p>
          <a:p>
            <a:pPr lvl="0"/>
            <a:endParaRPr lang="en-US"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pPr lvl="0"/>
            <a:endParaRPr lang="pt-BR" dirty="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214282" y="214290"/>
            <a:ext cx="8715436" cy="6454789"/>
          </a:xfrm>
        </p:spPr>
        <p:txBody>
          <a:bodyPr anchor="ctr">
            <a:normAutofit/>
          </a:bodyPr>
          <a:lstStyle/>
          <a:p>
            <a:pPr>
              <a:buNone/>
            </a:pPr>
            <a:r>
              <a:rPr lang="pt-BR" u="sng"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Preliminarmente à construção do reservatório:</a:t>
            </a:r>
          </a:p>
          <a:p>
            <a:pPr>
              <a:buNone/>
            </a:pPr>
            <a:endPar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pPr lvl="0"/>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Para facilitar a análise e fundamentar a escolha final das diversas alternativas quanto ao local para construção da barragem, às alturas da barragem, às vazões a serem liberadas e suas obras conexas;</a:t>
            </a:r>
          </a:p>
          <a:p>
            <a:pPr lvl="0"/>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Para prever  as condições de qualidade da água futuras do reservatório e as conseqüências das diferentes opções de gerenciamento;</a:t>
            </a:r>
            <a:endParaRPr lang="pt-BR" dirty="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214282" y="214290"/>
            <a:ext cx="8715436" cy="6454789"/>
          </a:xfrm>
        </p:spPr>
        <p:txBody>
          <a:bodyPr anchor="ctr">
            <a:noAutofit/>
          </a:bodyPr>
          <a:lstStyle/>
          <a:p>
            <a:pPr>
              <a:buNone/>
            </a:pPr>
            <a:r>
              <a:rPr lang="pt-BR" u="sng"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Em reservatórios existentes:</a:t>
            </a:r>
          </a:p>
          <a:p>
            <a:pPr>
              <a:buNone/>
            </a:pPr>
            <a:endParaRPr lang="pt-BR" sz="34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pPr lvl="0"/>
            <a:r>
              <a:rPr lang="pt-BR" sz="3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Para fornecer estimativas que permitam a tomada de decisões sobre diferentes opções de gerenciamento num horizonte de longo prazo;</a:t>
            </a:r>
          </a:p>
          <a:p>
            <a:pPr lvl="0"/>
            <a:r>
              <a:rPr lang="pt-BR" sz="3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Para apoiar decisões de gerenciamento a curto prazo que  estão relacionadas  à qualidade da água;</a:t>
            </a:r>
            <a:endParaRPr lang="pt-BR" sz="3000" dirty="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214282" y="214290"/>
            <a:ext cx="8715436" cy="6454789"/>
          </a:xfrm>
        </p:spPr>
        <p:txBody>
          <a:bodyPr anchor="ctr">
            <a:noAutofit/>
          </a:bodyPr>
          <a:lstStyle/>
          <a:p>
            <a:pPr>
              <a:buNone/>
            </a:pPr>
            <a:r>
              <a:rPr lang="pt-BR" u="sng"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Em reservatórios existentes:</a:t>
            </a:r>
          </a:p>
          <a:p>
            <a:pPr>
              <a:buNone/>
            </a:pPr>
            <a:endParaRPr lang="pt-BR" sz="34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pPr lvl="0"/>
            <a:r>
              <a:rPr lang="pt-BR" sz="28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Para otimizar as campanhas de coleta de amostras e o controle da qualidade de água;</a:t>
            </a:r>
          </a:p>
          <a:p>
            <a:pPr lvl="0"/>
            <a:endParaRPr lang="en-US" sz="28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r>
              <a:rPr lang="pt-BR" sz="28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Para prever possíveis situações no referente à qualidade da água, quando as condições  ambientais das bacias hidrográficas forem alteradas por atividades </a:t>
            </a:r>
            <a:r>
              <a:rPr lang="pt-BR" sz="28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antrópicas</a:t>
            </a:r>
            <a:r>
              <a:rPr lang="pt-BR" sz="28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t>
            </a:r>
          </a:p>
          <a:p>
            <a:pPr lvl="0"/>
            <a:endParaRPr lang="pt-BR"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ixo%20Leste%20Vazao%20Minima"/>
          <p:cNvPicPr>
            <a:picLocks noChangeAspect="1" noChangeArrowheads="1"/>
          </p:cNvPicPr>
          <p:nvPr/>
        </p:nvPicPr>
        <p:blipFill>
          <a:blip r:embed="rId2"/>
          <a:srcRect/>
          <a:stretch>
            <a:fillRect/>
          </a:stretch>
        </p:blipFill>
        <p:spPr bwMode="auto">
          <a:xfrm>
            <a:off x="1785918" y="187366"/>
            <a:ext cx="5857916" cy="6252813"/>
          </a:xfrm>
          <a:prstGeom prst="rect">
            <a:avLst/>
          </a:prstGeom>
          <a:noFill/>
          <a:ln w="9525">
            <a:noFill/>
            <a:miter lim="800000"/>
            <a:headEnd/>
            <a:tailEnd/>
          </a:ln>
        </p:spPr>
      </p:pic>
      <p:sp>
        <p:nvSpPr>
          <p:cNvPr id="15363" name="Rectangle 3"/>
          <p:cNvSpPr>
            <a:spLocks noChangeArrowheads="1"/>
          </p:cNvSpPr>
          <p:nvPr/>
        </p:nvSpPr>
        <p:spPr bwMode="auto">
          <a:xfrm>
            <a:off x="129673" y="6550223"/>
            <a:ext cx="901432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ea typeface="Times New Roman" pitchFamily="18" charset="0"/>
              </a:rPr>
              <a:t>Representação esquemática da seqüência dos reservatórios do Eixo Leste com valores de vazão mínima</a:t>
            </a:r>
            <a:endParaRPr kumimoji="0" lang="pt-BR"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Eixo%20Norte%20Vazao%20Minima"/>
          <p:cNvPicPr>
            <a:picLocks noChangeAspect="1" noChangeArrowheads="1"/>
          </p:cNvPicPr>
          <p:nvPr/>
        </p:nvPicPr>
        <p:blipFill>
          <a:blip r:embed="rId2"/>
          <a:srcRect/>
          <a:stretch>
            <a:fillRect/>
          </a:stretch>
        </p:blipFill>
        <p:spPr bwMode="auto">
          <a:xfrm>
            <a:off x="2500298" y="214290"/>
            <a:ext cx="4714908" cy="6199833"/>
          </a:xfrm>
          <a:prstGeom prst="rect">
            <a:avLst/>
          </a:prstGeom>
          <a:noFill/>
          <a:ln w="9525">
            <a:noFill/>
            <a:miter lim="800000"/>
            <a:headEnd/>
            <a:tailEnd/>
          </a:ln>
        </p:spPr>
      </p:pic>
      <p:sp>
        <p:nvSpPr>
          <p:cNvPr id="82947" name="Rectangle 3"/>
          <p:cNvSpPr>
            <a:spLocks noChangeArrowheads="1"/>
          </p:cNvSpPr>
          <p:nvPr/>
        </p:nvSpPr>
        <p:spPr bwMode="auto">
          <a:xfrm>
            <a:off x="285720" y="6550223"/>
            <a:ext cx="8553239"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mbria Math" pitchFamily="18" charset="0"/>
                <a:ea typeface="Cambria Math" pitchFamily="18" charset="0"/>
              </a:rPr>
              <a:t>Representação esquemática da seqüência dos reservatórios do Eixo Norte com valores de vazão mínima</a:t>
            </a:r>
            <a:endParaRPr kumimoji="0" lang="pt-BR"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85720" y="5929330"/>
            <a:ext cx="8715436" cy="584775"/>
          </a:xfrm>
          <a:prstGeom prst="rect">
            <a:avLst/>
          </a:prstGeom>
        </p:spPr>
        <p:txBody>
          <a:bodyPr wrap="square">
            <a:spAutoFit/>
          </a:bodyPr>
          <a:lstStyle/>
          <a:p>
            <a:r>
              <a:rPr lang="pt-BR"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Evolução da concentração de Fósforo (</a:t>
            </a:r>
            <a:r>
              <a:rPr lang="pt-BR" sz="16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mg</a:t>
            </a:r>
            <a:r>
              <a:rPr lang="pt-BR"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/L) e do Índice do Estado Trófico (IET) no reservatório </a:t>
            </a:r>
            <a:r>
              <a:rPr lang="pt-BR" sz="16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Moxotó</a:t>
            </a:r>
            <a:r>
              <a:rPr lang="pt-BR"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t>
            </a:r>
            <a:endParaRPr lang="pt-BR" sz="1600" dirty="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211669"/>
            <a:ext cx="9144000" cy="584775"/>
          </a:xfrm>
          <a:prstGeom prst="rect">
            <a:avLst/>
          </a:prstGeom>
        </p:spPr>
        <p:txBody>
          <a:bodyPr wrap="square">
            <a:spAutoFit/>
          </a:bodyPr>
          <a:lstStyle/>
          <a:p>
            <a:pPr>
              <a:spcAft>
                <a:spcPts val="0"/>
              </a:spcAft>
            </a:pPr>
            <a:r>
              <a:rPr lang="pt-BR"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Evolução da concentração de Fósforo (</a:t>
            </a:r>
            <a:r>
              <a:rPr lang="pt-BR" sz="16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mg</a:t>
            </a:r>
            <a:r>
              <a:rPr lang="pt-BR"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/L) e do Índice do Estado Trófico (IET) no reservatório Barreiro.</a:t>
            </a:r>
            <a:endParaRPr lang="pt-BR" sz="1600" dirty="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072206"/>
            <a:ext cx="9144000" cy="584775"/>
          </a:xfrm>
          <a:prstGeom prst="rect">
            <a:avLst/>
          </a:prstGeom>
        </p:spPr>
        <p:txBody>
          <a:bodyPr wrap="square">
            <a:spAutoFit/>
          </a:bodyPr>
          <a:lstStyle/>
          <a:p>
            <a:r>
              <a:rPr lang="pt-BR"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Evolução da concentração de Fósforo (</a:t>
            </a:r>
            <a:r>
              <a:rPr lang="pt-BR" sz="16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mg</a:t>
            </a:r>
            <a:r>
              <a:rPr lang="pt-BR"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/L) e do Índice do Estado Trófico (IET) no reservatório Campos.</a:t>
            </a:r>
            <a:endParaRPr lang="pt-BR" sz="1600" dirty="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0" y="621508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mbria Math" pitchFamily="18" charset="0"/>
                <a:ea typeface="Cambria Math" pitchFamily="18" charset="0"/>
              </a:rPr>
              <a:t>Evolução da concentração de Fósforo (</a:t>
            </a:r>
            <a:r>
              <a:rPr kumimoji="0" lang="pt-BR" sz="1600" b="0" i="0" u="none" strike="noStrike" cap="none" normalizeH="0" baseline="0" dirty="0" err="1" smtClean="0">
                <a:ln>
                  <a:noFill/>
                </a:ln>
                <a:solidFill>
                  <a:srgbClr val="FFFF00"/>
                </a:solidFill>
                <a:effectLst>
                  <a:outerShdw blurRad="38100" dist="38100" dir="2700000" algn="tl">
                    <a:srgbClr val="000000">
                      <a:alpha val="43137"/>
                    </a:srgbClr>
                  </a:outerShdw>
                </a:effectLst>
                <a:latin typeface="Cambria Math" pitchFamily="18" charset="0"/>
                <a:ea typeface="Cambria Math" pitchFamily="18" charset="0"/>
              </a:rPr>
              <a:t>mg</a:t>
            </a:r>
            <a:r>
              <a:rPr kumimoji="0" lang="pt-BR"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mbria Math" pitchFamily="18" charset="0"/>
                <a:ea typeface="Cambria Math" pitchFamily="18" charset="0"/>
              </a:rPr>
              <a:t>/L)e do Índice do Estado Trófico (IET) no reservatório Atalho.</a:t>
            </a:r>
            <a:r>
              <a:rPr kumimoji="0" lang="pt-BR" sz="11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mbria Math" pitchFamily="18" charset="0"/>
                <a:ea typeface="Cambria Math" pitchFamily="18" charset="0"/>
              </a:rPr>
              <a:t> </a:t>
            </a:r>
            <a:endParaRPr kumimoji="0" lang="pt-BR"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Imagem 1382.jpg"/>
          <p:cNvPicPr>
            <a:picLocks noChangeAspect="1"/>
          </p:cNvPicPr>
          <p:nvPr/>
        </p:nvPicPr>
        <p:blipFill>
          <a:blip r:embed="rId2"/>
          <a:stretch>
            <a:fillRect/>
          </a:stretch>
        </p:blipFill>
        <p:spPr>
          <a:xfrm>
            <a:off x="1214414" y="85224"/>
            <a:ext cx="6858048" cy="668755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143644"/>
            <a:ext cx="9144000" cy="584775"/>
          </a:xfrm>
          <a:prstGeom prst="rect">
            <a:avLst/>
          </a:prstGeom>
        </p:spPr>
        <p:txBody>
          <a:bodyPr wrap="square">
            <a:spAutoFit/>
          </a:bodyPr>
          <a:lstStyle/>
          <a:p>
            <a:r>
              <a:rPr lang="pt-BR"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Evolução da concentração de Fósforo (</a:t>
            </a:r>
            <a:r>
              <a:rPr lang="pt-BR" sz="16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mg</a:t>
            </a:r>
            <a:r>
              <a:rPr lang="pt-BR"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/L) e do Índice do Estado Trófico (IET) no reservatório dos Porcos.</a:t>
            </a:r>
            <a:endParaRPr lang="pt-BR" sz="1600" dirty="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000768"/>
            <a:ext cx="9144000" cy="584775"/>
          </a:xfrm>
          <a:prstGeom prst="rect">
            <a:avLst/>
          </a:prstGeom>
        </p:spPr>
        <p:txBody>
          <a:bodyPr wrap="square">
            <a:spAutoFit/>
          </a:bodyPr>
          <a:lstStyle/>
          <a:p>
            <a:r>
              <a:rPr lang="pt-BR"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Evolução da concentração de Fósforo (</a:t>
            </a:r>
            <a:r>
              <a:rPr lang="pt-BR" sz="16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mg</a:t>
            </a:r>
            <a:r>
              <a:rPr lang="pt-BR"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/L) e do Índice do Estado Trófico (IET) no reservatório Cana Brava.</a:t>
            </a:r>
            <a:endParaRPr lang="pt-BR" sz="1600" dirty="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211669"/>
            <a:ext cx="9144000" cy="338554"/>
          </a:xfrm>
          <a:prstGeom prst="rect">
            <a:avLst/>
          </a:prstGeom>
        </p:spPr>
        <p:txBody>
          <a:bodyPr wrap="square">
            <a:spAutoFit/>
          </a:bodyPr>
          <a:lstStyle/>
          <a:p>
            <a:pPr algn="ctr"/>
            <a:r>
              <a:rPr lang="pt-BR"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Cenário atual (medidas reais em campo)</a:t>
            </a:r>
            <a:endParaRPr lang="pt-BR" sz="1600" dirty="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286520"/>
            <a:ext cx="9144000" cy="338554"/>
          </a:xfrm>
          <a:prstGeom prst="rect">
            <a:avLst/>
          </a:prstGeom>
        </p:spPr>
        <p:txBody>
          <a:bodyPr wrap="square">
            <a:spAutoFit/>
          </a:bodyPr>
          <a:lstStyle/>
          <a:p>
            <a:pPr algn="ctr"/>
            <a:r>
              <a:rPr lang="pt-BR" sz="1600" dirty="0" smtClean="0">
                <a:solidFill>
                  <a:srgbClr val="FFFF00"/>
                </a:solidFill>
                <a:effectLst>
                  <a:outerShdw blurRad="38100" dist="38100" dir="2700000" algn="tl">
                    <a:srgbClr val="000000">
                      <a:alpha val="43137"/>
                    </a:srgbClr>
                  </a:outerShdw>
                </a:effectLst>
              </a:rPr>
              <a:t>Cenário de 2005 se houvesse a transposição.</a:t>
            </a:r>
            <a:endParaRPr lang="pt-BR" sz="16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357958"/>
            <a:ext cx="9144000" cy="338554"/>
          </a:xfrm>
          <a:prstGeom prst="rect">
            <a:avLst/>
          </a:prstGeom>
        </p:spPr>
        <p:txBody>
          <a:bodyPr wrap="square">
            <a:spAutoFit/>
          </a:bodyPr>
          <a:lstStyle/>
          <a:p>
            <a:pPr algn="ctr"/>
            <a:r>
              <a:rPr lang="pt-BR" sz="1600" dirty="0" smtClean="0">
                <a:solidFill>
                  <a:srgbClr val="FFFF00"/>
                </a:solidFill>
              </a:rPr>
              <a:t>Cenário de 2005 se houvesse a transposição e com o tratamento de esgoto (80%).</a:t>
            </a:r>
            <a:endParaRPr lang="pt-BR" sz="1600" dirty="0">
              <a:solidFill>
                <a:srgbClr val="FFFF00"/>
              </a:solidFill>
            </a:endParaRPr>
          </a:p>
        </p:txBody>
      </p:sp>
      <p:graphicFrame>
        <p:nvGraphicFramePr>
          <p:cNvPr id="80897" name="Object 1"/>
          <p:cNvGraphicFramePr>
            <a:graphicFrameLocks noChangeAspect="1"/>
          </p:cNvGraphicFramePr>
          <p:nvPr/>
        </p:nvGraphicFramePr>
        <p:xfrm>
          <a:off x="1500166" y="142852"/>
          <a:ext cx="6429420" cy="6215619"/>
        </p:xfrm>
        <a:graphic>
          <a:graphicData uri="http://schemas.openxmlformats.org/presentationml/2006/ole">
            <p:oleObj spid="_x0000_s80897" name="Gráfico" r:id="rId3" imgW="4667250" imgH="4514850" progId="Excel.Sheet.8">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211669"/>
            <a:ext cx="9144000" cy="338554"/>
          </a:xfrm>
          <a:prstGeom prst="rect">
            <a:avLst/>
          </a:prstGeom>
        </p:spPr>
        <p:txBody>
          <a:bodyPr wrap="square">
            <a:spAutoFit/>
          </a:bodyPr>
          <a:lstStyle/>
          <a:p>
            <a:pPr algn="ctr"/>
            <a:r>
              <a:rPr lang="pt-BR"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Cenário de 2025 com a transposição e com tratamento de esgoto (80%).</a:t>
            </a:r>
            <a:endParaRPr lang="pt-BR" sz="1600" dirty="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Açude Atalho"/>
          <p:cNvPicPr>
            <a:picLocks noChangeAspect="1" noChangeArrowheads="1"/>
          </p:cNvPicPr>
          <p:nvPr/>
        </p:nvPicPr>
        <p:blipFill>
          <a:blip r:embed="rId2"/>
          <a:srcRect/>
          <a:stretch>
            <a:fillRect/>
          </a:stretch>
        </p:blipFill>
        <p:spPr bwMode="auto">
          <a:xfrm>
            <a:off x="142843" y="214290"/>
            <a:ext cx="8918361" cy="5214974"/>
          </a:xfrm>
          <a:prstGeom prst="rect">
            <a:avLst/>
          </a:prstGeom>
          <a:noFill/>
          <a:ln w="9525">
            <a:noFill/>
            <a:miter lim="800000"/>
            <a:headEnd/>
            <a:tailEnd/>
          </a:ln>
        </p:spPr>
      </p:pic>
      <p:sp>
        <p:nvSpPr>
          <p:cNvPr id="3" name="Retângulo 2"/>
          <p:cNvSpPr/>
          <p:nvPr/>
        </p:nvSpPr>
        <p:spPr>
          <a:xfrm>
            <a:off x="0" y="5657671"/>
            <a:ext cx="9144000" cy="830997"/>
          </a:xfrm>
          <a:prstGeom prst="rect">
            <a:avLst/>
          </a:prstGeom>
        </p:spPr>
        <p:txBody>
          <a:bodyPr wrap="square">
            <a:spAutoFit/>
          </a:bodyPr>
          <a:lstStyle/>
          <a:p>
            <a:r>
              <a:rPr lang="pt-BR"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Imagem de Satélite da Represa de Atalho mostrando os pontos de coleta localizados em diferentes regiões do reservatório. Nesses pontos de coleta foram realizadas amostragens verticais para caracterização </a:t>
            </a:r>
            <a:r>
              <a:rPr lang="pt-BR" sz="16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limnológica</a:t>
            </a:r>
            <a:r>
              <a:rPr lang="pt-BR"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do reservatório e para diagnóstico da variabilidade horizontal.</a:t>
            </a:r>
            <a:endParaRPr lang="pt-BR" sz="1600" dirty="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novo-2"/>
          <p:cNvPicPr>
            <a:picLocks noChangeAspect="1" noChangeArrowheads="1"/>
          </p:cNvPicPr>
          <p:nvPr/>
        </p:nvPicPr>
        <p:blipFill>
          <a:blip r:embed="rId2"/>
          <a:srcRect/>
          <a:stretch>
            <a:fillRect/>
          </a:stretch>
        </p:blipFill>
        <p:spPr bwMode="auto">
          <a:xfrm>
            <a:off x="214282" y="142851"/>
            <a:ext cx="8786874" cy="6196639"/>
          </a:xfrm>
          <a:prstGeom prst="rect">
            <a:avLst/>
          </a:prstGeom>
          <a:noFill/>
          <a:ln w="9525">
            <a:noFill/>
            <a:miter lim="800000"/>
            <a:headEnd/>
            <a:tailEnd/>
          </a:ln>
        </p:spPr>
      </p:pic>
      <p:sp>
        <p:nvSpPr>
          <p:cNvPr id="3" name="Retângulo 2"/>
          <p:cNvSpPr/>
          <p:nvPr/>
        </p:nvSpPr>
        <p:spPr>
          <a:xfrm>
            <a:off x="0" y="6273225"/>
            <a:ext cx="9144000" cy="584775"/>
          </a:xfrm>
          <a:prstGeom prst="rect">
            <a:avLst/>
          </a:prstGeom>
        </p:spPr>
        <p:txBody>
          <a:bodyPr wrap="square">
            <a:spAutoFit/>
          </a:bodyPr>
          <a:lstStyle/>
          <a:p>
            <a:r>
              <a:rPr lang="pt-BR"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Modelo conceitual de circulação e características físicas, químicas e biológicas no Reservatório de Atalho, tomando-se por base os trabalhos de campo e de laboratório realizado em Julho de 2005.</a:t>
            </a:r>
            <a:endParaRPr lang="pt-BR" sz="1600" dirty="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4282" y="214290"/>
            <a:ext cx="8643998" cy="6500858"/>
          </a:xfrm>
        </p:spPr>
        <p:txBody>
          <a:bodyPr anchor="ctr">
            <a:normAutofit lnSpcReduction="10000"/>
          </a:bodyPr>
          <a:lstStyle/>
          <a:p>
            <a:pPr marL="514350" lvl="0" indent="-514350">
              <a:buFont typeface="+mj-lt"/>
              <a:buAutoNum type="arabicPeriod"/>
            </a:pP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Às surpresas de forma mais efetiva que estratégias rígidas e dogmáticas);</a:t>
            </a:r>
          </a:p>
          <a:p>
            <a:pPr marL="514350" indent="-514350">
              <a:buFont typeface="+mj-lt"/>
              <a:buAutoNum type="arabicPeriod"/>
            </a:pP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Essas incertezas são inerentes a todos os sistemas complexos, podendo ocorrer em qualquer caso ;</a:t>
            </a:r>
          </a:p>
          <a:p>
            <a:pPr marL="514350" lvl="0" indent="-514350">
              <a:buFont typeface="+mj-lt"/>
              <a:buAutoNum type="arabicPeriod"/>
            </a:pP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 </a:t>
            </a:r>
            <a:r>
              <a:rPr lang="pt-BR"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eutrofização</a:t>
            </a: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de águas interiores e de águas costeiras é, atualmente um problema mundial Flutuações naturais  freqüentes   ( são necessárias várias campanhas de amostragem e análises para  resolver essas incertezas);</a:t>
            </a:r>
          </a:p>
          <a:p>
            <a:pPr marL="514350" lvl="0" indent="-514350">
              <a:buFont typeface="+mj-lt"/>
              <a:buAutoNum type="arabicPeriod"/>
            </a:pP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Estados naturais não perfeitamente conhecidos;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85720" y="142852"/>
            <a:ext cx="8572560" cy="650085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PERSPECTIVAS</a:t>
            </a:r>
            <a:endParaRPr lang="pt-B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Imagem 1385.1.jpg"/>
          <p:cNvPicPr>
            <a:picLocks noChangeAspect="1"/>
          </p:cNvPicPr>
          <p:nvPr/>
        </p:nvPicPr>
        <p:blipFill>
          <a:blip r:embed="rId2"/>
          <a:stretch>
            <a:fillRect/>
          </a:stretch>
        </p:blipFill>
        <p:spPr>
          <a:xfrm>
            <a:off x="87489" y="714356"/>
            <a:ext cx="8969022" cy="5429288"/>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Imagem 1384.jpg"/>
          <p:cNvPicPr>
            <a:picLocks noChangeAspect="1"/>
          </p:cNvPicPr>
          <p:nvPr/>
        </p:nvPicPr>
        <p:blipFill>
          <a:blip r:embed="rId2"/>
          <a:stretch>
            <a:fillRect/>
          </a:stretch>
        </p:blipFill>
        <p:spPr>
          <a:xfrm>
            <a:off x="857224" y="75133"/>
            <a:ext cx="7572428" cy="6641972"/>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142852"/>
            <a:ext cx="8786874" cy="785818"/>
          </a:xfrm>
        </p:spPr>
        <p:txBody>
          <a:bodyPr>
            <a:normAutofit fontScale="90000"/>
          </a:bodyPr>
          <a:lstStyle/>
          <a:p>
            <a:r>
              <a:rPr lang="pt-BR" b="1" dirty="0" smtClean="0">
                <a:solidFill>
                  <a:srgbClr val="FFFF00"/>
                </a:solidFill>
              </a:rPr>
              <a:t/>
            </a:r>
            <a:br>
              <a:rPr lang="pt-BR" b="1" dirty="0" smtClean="0">
                <a:solidFill>
                  <a:srgbClr val="FFFF00"/>
                </a:solidFill>
              </a:rPr>
            </a:br>
            <a:r>
              <a:rPr lang="pt-BR" sz="4900" b="1" dirty="0" smtClean="0">
                <a:solidFill>
                  <a:srgbClr val="FFFF00"/>
                </a:solidFill>
              </a:rPr>
              <a:t>Problemas e Desafios</a:t>
            </a:r>
            <a:br>
              <a:rPr lang="pt-BR" sz="4900" b="1" dirty="0" smtClean="0">
                <a:solidFill>
                  <a:srgbClr val="FFFF00"/>
                </a:solidFill>
              </a:rPr>
            </a:br>
            <a:endParaRPr lang="pt-BR" dirty="0"/>
          </a:p>
        </p:txBody>
      </p:sp>
      <p:sp>
        <p:nvSpPr>
          <p:cNvPr id="3" name="Espaço Reservado para Conteúdo 2"/>
          <p:cNvSpPr>
            <a:spLocks noGrp="1"/>
          </p:cNvSpPr>
          <p:nvPr>
            <p:ph idx="1"/>
          </p:nvPr>
        </p:nvSpPr>
        <p:spPr>
          <a:xfrm>
            <a:off x="285720" y="1142984"/>
            <a:ext cx="8643998" cy="5500726"/>
          </a:xfrm>
        </p:spPr>
        <p:txBody>
          <a:bodyPr anchor="ctr">
            <a:normAutofit/>
          </a:bodyPr>
          <a:lstStyle/>
          <a:p>
            <a:pPr>
              <a:spcBef>
                <a:spcPct val="50000"/>
              </a:spcBef>
              <a:buFontTx/>
              <a:buChar char="•"/>
            </a:pPr>
            <a:r>
              <a:rPr lang="en-US" sz="3600" dirty="0" err="1" smtClean="0">
                <a:solidFill>
                  <a:srgbClr val="FFFF00"/>
                </a:solidFill>
              </a:rPr>
              <a:t>Qualidade</a:t>
            </a:r>
            <a:r>
              <a:rPr lang="en-US" sz="3600" dirty="0" smtClean="0">
                <a:solidFill>
                  <a:srgbClr val="FFFF00"/>
                </a:solidFill>
              </a:rPr>
              <a:t> das </a:t>
            </a:r>
            <a:r>
              <a:rPr lang="en-US" sz="3600" dirty="0" err="1" smtClean="0">
                <a:solidFill>
                  <a:srgbClr val="FFFF00"/>
                </a:solidFill>
              </a:rPr>
              <a:t>águas</a:t>
            </a:r>
            <a:r>
              <a:rPr lang="en-US" sz="3600" dirty="0" smtClean="0">
                <a:solidFill>
                  <a:srgbClr val="FFFF00"/>
                </a:solidFill>
              </a:rPr>
              <a:t> do Rio São Francisco;</a:t>
            </a:r>
          </a:p>
          <a:p>
            <a:pPr>
              <a:spcBef>
                <a:spcPct val="50000"/>
              </a:spcBef>
              <a:buFontTx/>
              <a:buChar char="•"/>
            </a:pPr>
            <a:r>
              <a:rPr lang="en-US" sz="3600" dirty="0" err="1" smtClean="0">
                <a:solidFill>
                  <a:srgbClr val="FFFF00"/>
                </a:solidFill>
              </a:rPr>
              <a:t>Qualidade</a:t>
            </a:r>
            <a:r>
              <a:rPr lang="en-US" sz="3600" dirty="0" smtClean="0">
                <a:solidFill>
                  <a:srgbClr val="FFFF00"/>
                </a:solidFill>
              </a:rPr>
              <a:t> das </a:t>
            </a:r>
            <a:r>
              <a:rPr lang="en-US" sz="3600" dirty="0" err="1" smtClean="0">
                <a:solidFill>
                  <a:srgbClr val="FFFF00"/>
                </a:solidFill>
              </a:rPr>
              <a:t>águas</a:t>
            </a:r>
            <a:r>
              <a:rPr lang="en-US" sz="3600" dirty="0" smtClean="0">
                <a:solidFill>
                  <a:srgbClr val="FFFF00"/>
                </a:solidFill>
              </a:rPr>
              <a:t> dos </a:t>
            </a:r>
            <a:r>
              <a:rPr lang="en-US" sz="3600" dirty="0" err="1" smtClean="0">
                <a:solidFill>
                  <a:srgbClr val="FFFF00"/>
                </a:solidFill>
              </a:rPr>
              <a:t>reservatórios</a:t>
            </a:r>
            <a:r>
              <a:rPr lang="en-US" sz="3600" dirty="0" smtClean="0">
                <a:solidFill>
                  <a:srgbClr val="FFFF00"/>
                </a:solidFill>
              </a:rPr>
              <a:t> </a:t>
            </a:r>
            <a:r>
              <a:rPr lang="en-US" sz="3600" dirty="0" err="1" smtClean="0">
                <a:solidFill>
                  <a:srgbClr val="FFFF00"/>
                </a:solidFill>
              </a:rPr>
              <a:t>da</a:t>
            </a:r>
            <a:r>
              <a:rPr lang="en-US" sz="3600" dirty="0" smtClean="0">
                <a:solidFill>
                  <a:srgbClr val="FFFF00"/>
                </a:solidFill>
              </a:rPr>
              <a:t> </a:t>
            </a:r>
            <a:r>
              <a:rPr lang="en-US" sz="3600" dirty="0" err="1" smtClean="0">
                <a:solidFill>
                  <a:srgbClr val="FFFF00"/>
                </a:solidFill>
              </a:rPr>
              <a:t>transposição</a:t>
            </a:r>
            <a:r>
              <a:rPr lang="en-US" sz="3600" dirty="0" smtClean="0">
                <a:solidFill>
                  <a:srgbClr val="FFFF00"/>
                </a:solidFill>
              </a:rPr>
              <a:t>;</a:t>
            </a:r>
          </a:p>
          <a:p>
            <a:pPr>
              <a:spcBef>
                <a:spcPct val="50000"/>
              </a:spcBef>
              <a:buFontTx/>
              <a:buChar char="•"/>
            </a:pPr>
            <a:r>
              <a:rPr lang="en-US" sz="3600" dirty="0" err="1" smtClean="0">
                <a:solidFill>
                  <a:srgbClr val="FFFF00"/>
                </a:solidFill>
              </a:rPr>
              <a:t>Controle</a:t>
            </a:r>
            <a:r>
              <a:rPr lang="en-US" sz="3600" dirty="0" smtClean="0">
                <a:solidFill>
                  <a:srgbClr val="FFFF00"/>
                </a:solidFill>
              </a:rPr>
              <a:t> das </a:t>
            </a:r>
            <a:r>
              <a:rPr lang="en-US" sz="3600" dirty="0" err="1" smtClean="0">
                <a:solidFill>
                  <a:srgbClr val="FFFF00"/>
                </a:solidFill>
              </a:rPr>
              <a:t>fontes</a:t>
            </a:r>
            <a:r>
              <a:rPr lang="en-US" sz="3600" dirty="0" smtClean="0">
                <a:solidFill>
                  <a:srgbClr val="FFFF00"/>
                </a:solidFill>
              </a:rPr>
              <a:t> de </a:t>
            </a:r>
            <a:r>
              <a:rPr lang="en-US" sz="3600" dirty="0" err="1" smtClean="0">
                <a:solidFill>
                  <a:srgbClr val="FFFF00"/>
                </a:solidFill>
              </a:rPr>
              <a:t>poluição</a:t>
            </a:r>
            <a:r>
              <a:rPr lang="en-US" sz="3600" dirty="0" smtClean="0">
                <a:solidFill>
                  <a:srgbClr val="FFFF00"/>
                </a:solidFill>
              </a:rPr>
              <a:t> e </a:t>
            </a:r>
            <a:r>
              <a:rPr lang="en-US" sz="3600" dirty="0" err="1" smtClean="0">
                <a:solidFill>
                  <a:srgbClr val="FFFF00"/>
                </a:solidFill>
              </a:rPr>
              <a:t>contaminação</a:t>
            </a:r>
            <a:r>
              <a:rPr lang="en-US" sz="3600" dirty="0" smtClean="0">
                <a:solidFill>
                  <a:srgbClr val="FFFF00"/>
                </a:solidFill>
              </a:rPr>
              <a:t>;</a:t>
            </a:r>
          </a:p>
          <a:p>
            <a:pPr>
              <a:spcBef>
                <a:spcPct val="50000"/>
              </a:spcBef>
              <a:buFontTx/>
              <a:buChar char="•"/>
            </a:pPr>
            <a:r>
              <a:rPr lang="en-US" sz="3600" dirty="0" err="1" smtClean="0">
                <a:solidFill>
                  <a:srgbClr val="FFFF00"/>
                </a:solidFill>
              </a:rPr>
              <a:t>Programas</a:t>
            </a:r>
            <a:r>
              <a:rPr lang="en-US" sz="3600" dirty="0" smtClean="0">
                <a:solidFill>
                  <a:srgbClr val="FFFF00"/>
                </a:solidFill>
              </a:rPr>
              <a:t> de </a:t>
            </a:r>
            <a:r>
              <a:rPr lang="en-US" sz="3600" dirty="0" err="1" smtClean="0">
                <a:solidFill>
                  <a:srgbClr val="FFFF00"/>
                </a:solidFill>
              </a:rPr>
              <a:t>gestão</a:t>
            </a:r>
            <a:r>
              <a:rPr lang="en-US" sz="3600" dirty="0" smtClean="0">
                <a:solidFill>
                  <a:srgbClr val="FFFF00"/>
                </a:solidFill>
              </a:rPr>
              <a:t> </a:t>
            </a:r>
            <a:r>
              <a:rPr lang="en-US" sz="3600" dirty="0" err="1" smtClean="0">
                <a:solidFill>
                  <a:srgbClr val="FFFF00"/>
                </a:solidFill>
              </a:rPr>
              <a:t>integrada</a:t>
            </a:r>
            <a:r>
              <a:rPr lang="en-US" sz="3600" dirty="0" smtClean="0">
                <a:solidFill>
                  <a:srgbClr val="FFFF00"/>
                </a:solidFill>
              </a:rPr>
              <a:t> dos </a:t>
            </a:r>
            <a:r>
              <a:rPr lang="en-US" sz="3600" dirty="0" err="1" smtClean="0">
                <a:solidFill>
                  <a:srgbClr val="FFFF00"/>
                </a:solidFill>
              </a:rPr>
              <a:t>Recursos</a:t>
            </a:r>
            <a:r>
              <a:rPr lang="en-US" sz="3600" dirty="0" smtClean="0">
                <a:solidFill>
                  <a:srgbClr val="FFFF00"/>
                </a:solidFill>
              </a:rPr>
              <a:t> </a:t>
            </a:r>
            <a:r>
              <a:rPr lang="en-US" sz="3600" dirty="0" err="1" smtClean="0">
                <a:solidFill>
                  <a:srgbClr val="FFFF00"/>
                </a:solidFill>
              </a:rPr>
              <a:t>Hídricos</a:t>
            </a:r>
            <a:r>
              <a:rPr lang="en-US" sz="3600" dirty="0" smtClean="0">
                <a:solidFill>
                  <a:srgbClr val="FFFF00"/>
                </a:solidFill>
              </a:rPr>
              <a:t>;</a:t>
            </a:r>
            <a:endParaRPr lang="pt-BR" sz="3600" dirty="0" smtClean="0">
              <a:solidFill>
                <a:srgbClr val="FFFF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142852"/>
            <a:ext cx="8786874" cy="785818"/>
          </a:xfrm>
        </p:spPr>
        <p:txBody>
          <a:bodyPr>
            <a:normAutofit fontScale="90000"/>
          </a:bodyPr>
          <a:lstStyle/>
          <a:p>
            <a:r>
              <a:rPr lang="pt-BR" b="1" dirty="0" smtClean="0">
                <a:solidFill>
                  <a:srgbClr val="FFFF00"/>
                </a:solidFill>
              </a:rPr>
              <a:t/>
            </a:r>
            <a:br>
              <a:rPr lang="pt-BR" b="1" dirty="0" smtClean="0">
                <a:solidFill>
                  <a:srgbClr val="FFFF00"/>
                </a:solidFill>
              </a:rPr>
            </a:br>
            <a:r>
              <a:rPr lang="pt-BR" sz="4900" b="1" dirty="0" smtClean="0">
                <a:solidFill>
                  <a:srgbClr val="FFFF00"/>
                </a:solidFill>
              </a:rPr>
              <a:t>Problemas e Desafios</a:t>
            </a:r>
            <a:r>
              <a:rPr lang="pt-BR" b="1" dirty="0" smtClean="0">
                <a:solidFill>
                  <a:srgbClr val="FFFF00"/>
                </a:solidFill>
              </a:rPr>
              <a:t/>
            </a:r>
            <a:br>
              <a:rPr lang="pt-BR" b="1" dirty="0" smtClean="0">
                <a:solidFill>
                  <a:srgbClr val="FFFF00"/>
                </a:solidFill>
              </a:rPr>
            </a:br>
            <a:endParaRPr lang="pt-BR" dirty="0"/>
          </a:p>
        </p:txBody>
      </p:sp>
      <p:sp>
        <p:nvSpPr>
          <p:cNvPr id="3" name="Espaço Reservado para Conteúdo 2"/>
          <p:cNvSpPr>
            <a:spLocks noGrp="1"/>
          </p:cNvSpPr>
          <p:nvPr>
            <p:ph idx="1"/>
          </p:nvPr>
        </p:nvSpPr>
        <p:spPr>
          <a:xfrm>
            <a:off x="285720" y="1285860"/>
            <a:ext cx="8643998" cy="5357850"/>
          </a:xfrm>
        </p:spPr>
        <p:txBody>
          <a:bodyPr anchor="ctr">
            <a:normAutofit/>
          </a:bodyPr>
          <a:lstStyle/>
          <a:p>
            <a:pPr>
              <a:spcBef>
                <a:spcPct val="50000"/>
              </a:spcBef>
            </a:pPr>
            <a:r>
              <a:rPr lang="en-US" sz="3600" dirty="0" err="1" smtClean="0">
                <a:solidFill>
                  <a:srgbClr val="FFFF00"/>
                </a:solidFill>
              </a:rPr>
              <a:t>Programa</a:t>
            </a:r>
            <a:r>
              <a:rPr lang="en-US" sz="3600" dirty="0" smtClean="0">
                <a:solidFill>
                  <a:srgbClr val="FFFF00"/>
                </a:solidFill>
              </a:rPr>
              <a:t> de </a:t>
            </a:r>
            <a:r>
              <a:rPr lang="en-US" sz="3600" dirty="0" err="1" smtClean="0">
                <a:solidFill>
                  <a:srgbClr val="FFFF00"/>
                </a:solidFill>
              </a:rPr>
              <a:t>gestão</a:t>
            </a:r>
            <a:r>
              <a:rPr lang="en-US" sz="3600" dirty="0" smtClean="0">
                <a:solidFill>
                  <a:srgbClr val="FFFF00"/>
                </a:solidFill>
              </a:rPr>
              <a:t> </a:t>
            </a:r>
            <a:r>
              <a:rPr lang="en-US" sz="3600" dirty="0" err="1" smtClean="0">
                <a:solidFill>
                  <a:srgbClr val="FFFF00"/>
                </a:solidFill>
              </a:rPr>
              <a:t>integrada</a:t>
            </a:r>
            <a:r>
              <a:rPr lang="en-US" sz="3600" dirty="0" smtClean="0">
                <a:solidFill>
                  <a:srgbClr val="FFFF00"/>
                </a:solidFill>
              </a:rPr>
              <a:t> de </a:t>
            </a:r>
            <a:r>
              <a:rPr lang="en-US" sz="3600" dirty="0" err="1" smtClean="0">
                <a:solidFill>
                  <a:srgbClr val="FFFF00"/>
                </a:solidFill>
              </a:rPr>
              <a:t>cada</a:t>
            </a:r>
            <a:r>
              <a:rPr lang="en-US" sz="3600" dirty="0" smtClean="0">
                <a:solidFill>
                  <a:srgbClr val="FFFF00"/>
                </a:solidFill>
              </a:rPr>
              <a:t> </a:t>
            </a:r>
            <a:r>
              <a:rPr lang="en-US" sz="3600" dirty="0" err="1" smtClean="0">
                <a:solidFill>
                  <a:srgbClr val="FFFF00"/>
                </a:solidFill>
              </a:rPr>
              <a:t>reservatório</a:t>
            </a:r>
            <a:r>
              <a:rPr lang="en-US" sz="3600" dirty="0" smtClean="0">
                <a:solidFill>
                  <a:srgbClr val="FFFF00"/>
                </a:solidFill>
              </a:rPr>
              <a:t>;</a:t>
            </a:r>
          </a:p>
          <a:p>
            <a:pPr>
              <a:spcBef>
                <a:spcPct val="50000"/>
              </a:spcBef>
            </a:pPr>
            <a:r>
              <a:rPr lang="en-US" sz="3600" dirty="0" err="1" smtClean="0">
                <a:solidFill>
                  <a:srgbClr val="FFFF00"/>
                </a:solidFill>
              </a:rPr>
              <a:t>Monitoramento</a:t>
            </a:r>
            <a:r>
              <a:rPr lang="en-US" sz="3600" dirty="0" smtClean="0">
                <a:solidFill>
                  <a:srgbClr val="FFFF00"/>
                </a:solidFill>
              </a:rPr>
              <a:t> </a:t>
            </a:r>
            <a:r>
              <a:rPr lang="en-US" sz="3600" dirty="0" err="1" smtClean="0">
                <a:solidFill>
                  <a:srgbClr val="FFFF00"/>
                </a:solidFill>
              </a:rPr>
              <a:t>da</a:t>
            </a:r>
            <a:r>
              <a:rPr lang="en-US" sz="3600" dirty="0" smtClean="0">
                <a:solidFill>
                  <a:srgbClr val="FFFF00"/>
                </a:solidFill>
              </a:rPr>
              <a:t> </a:t>
            </a:r>
            <a:r>
              <a:rPr lang="en-US" sz="3600" dirty="0" err="1" smtClean="0">
                <a:solidFill>
                  <a:srgbClr val="FFFF00"/>
                </a:solidFill>
              </a:rPr>
              <a:t>quantidade</a:t>
            </a:r>
            <a:r>
              <a:rPr lang="en-US" sz="3600" dirty="0" smtClean="0">
                <a:solidFill>
                  <a:srgbClr val="FFFF00"/>
                </a:solidFill>
              </a:rPr>
              <a:t> e </a:t>
            </a:r>
            <a:r>
              <a:rPr lang="en-US" sz="3600" dirty="0" err="1" smtClean="0">
                <a:solidFill>
                  <a:srgbClr val="FFFF00"/>
                </a:solidFill>
              </a:rPr>
              <a:t>qualidade</a:t>
            </a:r>
            <a:r>
              <a:rPr lang="en-US" sz="3600" dirty="0" smtClean="0">
                <a:solidFill>
                  <a:srgbClr val="FFFF00"/>
                </a:solidFill>
              </a:rPr>
              <a:t> </a:t>
            </a:r>
            <a:r>
              <a:rPr lang="en-US" sz="3600" dirty="0" err="1" smtClean="0">
                <a:solidFill>
                  <a:srgbClr val="FFFF00"/>
                </a:solidFill>
              </a:rPr>
              <a:t>da</a:t>
            </a:r>
            <a:r>
              <a:rPr lang="en-US" sz="3600" dirty="0" smtClean="0">
                <a:solidFill>
                  <a:srgbClr val="FFFF00"/>
                </a:solidFill>
              </a:rPr>
              <a:t> </a:t>
            </a:r>
            <a:r>
              <a:rPr lang="en-US" sz="3600" dirty="0" err="1" smtClean="0">
                <a:solidFill>
                  <a:srgbClr val="FFFF00"/>
                </a:solidFill>
              </a:rPr>
              <a:t>água</a:t>
            </a:r>
            <a:r>
              <a:rPr lang="en-US" sz="3600" dirty="0" smtClean="0">
                <a:solidFill>
                  <a:srgbClr val="FFFF00"/>
                </a:solidFill>
              </a:rPr>
              <a:t>;</a:t>
            </a:r>
          </a:p>
          <a:p>
            <a:pPr>
              <a:spcBef>
                <a:spcPct val="50000"/>
              </a:spcBef>
            </a:pPr>
            <a:r>
              <a:rPr lang="en-US" sz="3600" dirty="0" err="1" smtClean="0">
                <a:solidFill>
                  <a:srgbClr val="FFFF00"/>
                </a:solidFill>
              </a:rPr>
              <a:t>Controle</a:t>
            </a:r>
            <a:r>
              <a:rPr lang="en-US" sz="3600" dirty="0" smtClean="0">
                <a:solidFill>
                  <a:srgbClr val="FFFF00"/>
                </a:solidFill>
              </a:rPr>
              <a:t> de </a:t>
            </a:r>
            <a:r>
              <a:rPr lang="en-US" sz="3600" dirty="0" err="1" smtClean="0">
                <a:solidFill>
                  <a:srgbClr val="FFFF00"/>
                </a:solidFill>
              </a:rPr>
              <a:t>outorga</a:t>
            </a:r>
            <a:r>
              <a:rPr lang="en-US" sz="3600" dirty="0" smtClean="0">
                <a:solidFill>
                  <a:srgbClr val="FFFF00"/>
                </a:solidFill>
              </a:rPr>
              <a:t>;</a:t>
            </a:r>
          </a:p>
          <a:p>
            <a:pPr>
              <a:spcBef>
                <a:spcPct val="50000"/>
              </a:spcBef>
            </a:pPr>
            <a:r>
              <a:rPr lang="en-US" sz="3600" dirty="0" err="1" smtClean="0">
                <a:solidFill>
                  <a:srgbClr val="FFFF00"/>
                </a:solidFill>
              </a:rPr>
              <a:t>Eficiência</a:t>
            </a:r>
            <a:r>
              <a:rPr lang="en-US" sz="3600" dirty="0" smtClean="0">
                <a:solidFill>
                  <a:srgbClr val="FFFF00"/>
                </a:solidFill>
              </a:rPr>
              <a:t> </a:t>
            </a:r>
            <a:r>
              <a:rPr lang="en-US" sz="3600" dirty="0" err="1" smtClean="0">
                <a:solidFill>
                  <a:srgbClr val="FFFF00"/>
                </a:solidFill>
              </a:rPr>
              <a:t>na</a:t>
            </a:r>
            <a:r>
              <a:rPr lang="en-US" sz="3600" dirty="0" smtClean="0">
                <a:solidFill>
                  <a:srgbClr val="FFFF00"/>
                </a:solidFill>
              </a:rPr>
              <a:t> </a:t>
            </a:r>
            <a:r>
              <a:rPr lang="en-US" sz="3600" dirty="0" err="1" smtClean="0">
                <a:solidFill>
                  <a:srgbClr val="FFFF00"/>
                </a:solidFill>
              </a:rPr>
              <a:t>irrigação</a:t>
            </a:r>
            <a:r>
              <a:rPr lang="en-US" sz="3600" dirty="0" smtClean="0">
                <a:solidFill>
                  <a:srgbClr val="FFFF00"/>
                </a:solidFill>
              </a:rPr>
              <a:t> (</a:t>
            </a:r>
            <a:r>
              <a:rPr lang="en-US" sz="3600" dirty="0" err="1" smtClean="0">
                <a:solidFill>
                  <a:srgbClr val="FFFF00"/>
                </a:solidFill>
              </a:rPr>
              <a:t>tecnologias</a:t>
            </a:r>
            <a:r>
              <a:rPr lang="en-US" sz="3600" dirty="0" smtClean="0">
                <a:solidFill>
                  <a:srgbClr val="FFFF00"/>
                </a:solidFill>
              </a:rPr>
              <a:t> </a:t>
            </a:r>
            <a:r>
              <a:rPr lang="en-US" sz="3600" dirty="0" err="1" smtClean="0">
                <a:solidFill>
                  <a:srgbClr val="FFFF00"/>
                </a:solidFill>
              </a:rPr>
              <a:t>apropriadas</a:t>
            </a:r>
            <a:r>
              <a:rPr lang="en-US" sz="3600" dirty="0" smtClean="0">
                <a:solidFill>
                  <a:srgbClr val="FFFF00"/>
                </a:solidFill>
              </a:rPr>
              <a:t>);</a:t>
            </a:r>
          </a:p>
          <a:p>
            <a:pPr>
              <a:spcBef>
                <a:spcPct val="50000"/>
              </a:spcBef>
            </a:pPr>
            <a:endParaRPr lang="en-US" dirty="0" smtClean="0">
              <a:solidFill>
                <a:srgbClr val="FFFF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142852"/>
            <a:ext cx="8643998" cy="6500858"/>
          </a:xfrm>
        </p:spPr>
        <p:txBody>
          <a:bodyPr anchor="ctr">
            <a:normAutofit/>
          </a:bodyPr>
          <a:lstStyle/>
          <a:p>
            <a:pPr>
              <a:spcBef>
                <a:spcPct val="50000"/>
              </a:spcBef>
            </a:pPr>
            <a:r>
              <a:rPr lang="en-US" sz="3700" dirty="0" err="1" smtClean="0">
                <a:solidFill>
                  <a:srgbClr val="FFFF00"/>
                </a:solidFill>
              </a:rPr>
              <a:t>Gestão</a:t>
            </a:r>
            <a:r>
              <a:rPr lang="en-US" sz="3700" dirty="0" smtClean="0">
                <a:solidFill>
                  <a:srgbClr val="FFFF00"/>
                </a:solidFill>
              </a:rPr>
              <a:t> </a:t>
            </a:r>
            <a:r>
              <a:rPr lang="en-US" sz="3700" dirty="0" err="1" smtClean="0">
                <a:solidFill>
                  <a:srgbClr val="FFFF00"/>
                </a:solidFill>
              </a:rPr>
              <a:t>integrada</a:t>
            </a:r>
            <a:r>
              <a:rPr lang="en-US" sz="3700" dirty="0" smtClean="0">
                <a:solidFill>
                  <a:srgbClr val="FFFF00"/>
                </a:solidFill>
              </a:rPr>
              <a:t> dos </a:t>
            </a:r>
            <a:r>
              <a:rPr lang="en-US" sz="3700" dirty="0" err="1" smtClean="0">
                <a:solidFill>
                  <a:srgbClr val="FFFF00"/>
                </a:solidFill>
              </a:rPr>
              <a:t>Recursos</a:t>
            </a:r>
            <a:r>
              <a:rPr lang="en-US" sz="3700" dirty="0" smtClean="0">
                <a:solidFill>
                  <a:srgbClr val="FFFF00"/>
                </a:solidFill>
              </a:rPr>
              <a:t> </a:t>
            </a:r>
            <a:r>
              <a:rPr lang="en-US" sz="3700" dirty="0" err="1" smtClean="0">
                <a:solidFill>
                  <a:srgbClr val="FFFF00"/>
                </a:solidFill>
              </a:rPr>
              <a:t>Hídricos</a:t>
            </a:r>
            <a:r>
              <a:rPr lang="en-US" sz="3700" dirty="0" smtClean="0">
                <a:solidFill>
                  <a:srgbClr val="FFFF00"/>
                </a:solidFill>
              </a:rPr>
              <a:t> </a:t>
            </a:r>
            <a:r>
              <a:rPr lang="en-US" sz="3700" dirty="0" err="1" smtClean="0">
                <a:solidFill>
                  <a:srgbClr val="FFFF00"/>
                </a:solidFill>
              </a:rPr>
              <a:t>da</a:t>
            </a:r>
            <a:r>
              <a:rPr lang="en-US" sz="3700" dirty="0" smtClean="0">
                <a:solidFill>
                  <a:srgbClr val="FFFF00"/>
                </a:solidFill>
              </a:rPr>
              <a:t> </a:t>
            </a:r>
            <a:r>
              <a:rPr lang="en-US" sz="3700" dirty="0" err="1" smtClean="0">
                <a:solidFill>
                  <a:srgbClr val="FFFF00"/>
                </a:solidFill>
              </a:rPr>
              <a:t>Transposição</a:t>
            </a:r>
            <a:r>
              <a:rPr lang="en-US" sz="3700" dirty="0" smtClean="0">
                <a:solidFill>
                  <a:srgbClr val="FFFF00"/>
                </a:solidFill>
              </a:rPr>
              <a:t>;</a:t>
            </a:r>
          </a:p>
          <a:p>
            <a:pPr>
              <a:spcBef>
                <a:spcPct val="50000"/>
              </a:spcBef>
            </a:pPr>
            <a:r>
              <a:rPr lang="en-US" sz="3700" dirty="0" err="1" smtClean="0">
                <a:solidFill>
                  <a:srgbClr val="FFFF00"/>
                </a:solidFill>
              </a:rPr>
              <a:t>Planos</a:t>
            </a:r>
            <a:r>
              <a:rPr lang="en-US" sz="3700" dirty="0" smtClean="0">
                <a:solidFill>
                  <a:srgbClr val="FFFF00"/>
                </a:solidFill>
              </a:rPr>
              <a:t> </a:t>
            </a:r>
            <a:r>
              <a:rPr lang="en-US" sz="3700" dirty="0" err="1" smtClean="0">
                <a:solidFill>
                  <a:srgbClr val="FFFF00"/>
                </a:solidFill>
              </a:rPr>
              <a:t>estratégicos</a:t>
            </a:r>
            <a:r>
              <a:rPr lang="en-US" sz="3700" dirty="0" smtClean="0">
                <a:solidFill>
                  <a:srgbClr val="FFFF00"/>
                </a:solidFill>
              </a:rPr>
              <a:t> de </a:t>
            </a:r>
            <a:r>
              <a:rPr lang="en-US" sz="3700" dirty="0" err="1" smtClean="0">
                <a:solidFill>
                  <a:srgbClr val="FFFF00"/>
                </a:solidFill>
              </a:rPr>
              <a:t>abastecimento</a:t>
            </a:r>
            <a:r>
              <a:rPr lang="en-US" sz="3700" dirty="0" smtClean="0">
                <a:solidFill>
                  <a:srgbClr val="FFFF00"/>
                </a:solidFill>
              </a:rPr>
              <a:t> </a:t>
            </a:r>
            <a:r>
              <a:rPr lang="en-US" sz="3700" dirty="0" err="1" smtClean="0">
                <a:solidFill>
                  <a:srgbClr val="FFFF00"/>
                </a:solidFill>
              </a:rPr>
              <a:t>público</a:t>
            </a:r>
            <a:r>
              <a:rPr lang="en-US" sz="3700" dirty="0" smtClean="0">
                <a:solidFill>
                  <a:srgbClr val="FFFF00"/>
                </a:solidFill>
              </a:rPr>
              <a:t> e </a:t>
            </a:r>
            <a:r>
              <a:rPr lang="en-US" sz="3700" dirty="0" err="1" smtClean="0">
                <a:solidFill>
                  <a:srgbClr val="FFFF00"/>
                </a:solidFill>
              </a:rPr>
              <a:t>irrigação</a:t>
            </a:r>
            <a:r>
              <a:rPr lang="en-US" sz="3700" dirty="0" smtClean="0">
                <a:solidFill>
                  <a:srgbClr val="FFFF00"/>
                </a:solidFill>
              </a:rPr>
              <a:t>;</a:t>
            </a:r>
          </a:p>
          <a:p>
            <a:pPr>
              <a:spcBef>
                <a:spcPct val="50000"/>
              </a:spcBef>
            </a:pPr>
            <a:r>
              <a:rPr lang="en-US" sz="3700" dirty="0" err="1" smtClean="0">
                <a:solidFill>
                  <a:srgbClr val="FFFF00"/>
                </a:solidFill>
              </a:rPr>
              <a:t>Projetos</a:t>
            </a:r>
            <a:r>
              <a:rPr lang="en-US" sz="3700" dirty="0" smtClean="0">
                <a:solidFill>
                  <a:srgbClr val="FFFF00"/>
                </a:solidFill>
              </a:rPr>
              <a:t> de </a:t>
            </a:r>
            <a:r>
              <a:rPr lang="en-US" sz="3700" dirty="0" err="1" smtClean="0">
                <a:solidFill>
                  <a:srgbClr val="FFFF00"/>
                </a:solidFill>
              </a:rPr>
              <a:t>desenvolvimento</a:t>
            </a:r>
            <a:r>
              <a:rPr lang="en-US" sz="3700" dirty="0" smtClean="0">
                <a:solidFill>
                  <a:srgbClr val="FFFF00"/>
                </a:solidFill>
              </a:rPr>
              <a:t> </a:t>
            </a:r>
            <a:r>
              <a:rPr lang="en-US" sz="3700" dirty="0" err="1" smtClean="0">
                <a:solidFill>
                  <a:srgbClr val="FFFF00"/>
                </a:solidFill>
              </a:rPr>
              <a:t>econômico</a:t>
            </a:r>
            <a:r>
              <a:rPr lang="en-US" sz="3700" dirty="0" smtClean="0">
                <a:solidFill>
                  <a:srgbClr val="FFFF00"/>
                </a:solidFill>
              </a:rPr>
              <a:t> e social </a:t>
            </a:r>
            <a:r>
              <a:rPr lang="en-US" sz="3700" dirty="0" err="1" smtClean="0">
                <a:solidFill>
                  <a:srgbClr val="FFFF00"/>
                </a:solidFill>
              </a:rPr>
              <a:t>centrados</a:t>
            </a:r>
            <a:r>
              <a:rPr lang="en-US" sz="3700" dirty="0" smtClean="0">
                <a:solidFill>
                  <a:srgbClr val="FFFF00"/>
                </a:solidFill>
              </a:rPr>
              <a:t> </a:t>
            </a:r>
            <a:r>
              <a:rPr lang="en-US" sz="3700" dirty="0" err="1" smtClean="0">
                <a:solidFill>
                  <a:srgbClr val="FFFF00"/>
                </a:solidFill>
              </a:rPr>
              <a:t>na</a:t>
            </a:r>
            <a:r>
              <a:rPr lang="en-US" sz="3700" dirty="0" smtClean="0">
                <a:solidFill>
                  <a:srgbClr val="FFFF00"/>
                </a:solidFill>
              </a:rPr>
              <a:t> </a:t>
            </a:r>
            <a:r>
              <a:rPr lang="en-US" sz="3700" dirty="0" err="1" smtClean="0">
                <a:solidFill>
                  <a:srgbClr val="FFFF00"/>
                </a:solidFill>
              </a:rPr>
              <a:t>oferta</a:t>
            </a:r>
            <a:r>
              <a:rPr lang="en-US" sz="3700" dirty="0" smtClean="0">
                <a:solidFill>
                  <a:srgbClr val="FFFF00"/>
                </a:solidFill>
              </a:rPr>
              <a:t> de </a:t>
            </a:r>
            <a:r>
              <a:rPr lang="en-US" sz="3700" dirty="0" err="1" smtClean="0">
                <a:solidFill>
                  <a:srgbClr val="FFFF00"/>
                </a:solidFill>
              </a:rPr>
              <a:t>água</a:t>
            </a:r>
            <a:r>
              <a:rPr lang="en-US" sz="3700" dirty="0" smtClean="0">
                <a:solidFill>
                  <a:srgbClr val="FFFF00"/>
                </a:solidFill>
              </a:rPr>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142852"/>
            <a:ext cx="8643998" cy="6500858"/>
          </a:xfrm>
        </p:spPr>
        <p:txBody>
          <a:bodyPr anchor="ctr">
            <a:normAutofit fontScale="92500" lnSpcReduction="10000"/>
          </a:bodyPr>
          <a:lstStyle/>
          <a:p>
            <a:pPr>
              <a:spcBef>
                <a:spcPct val="50000"/>
              </a:spcBef>
            </a:pPr>
            <a:endParaRPr lang="en-US" sz="3600" dirty="0" smtClean="0">
              <a:solidFill>
                <a:srgbClr val="FFFF00"/>
              </a:solidFill>
            </a:endParaRPr>
          </a:p>
          <a:p>
            <a:pPr>
              <a:spcBef>
                <a:spcPct val="50000"/>
              </a:spcBef>
            </a:pPr>
            <a:endParaRPr lang="en-US" sz="3600" dirty="0" smtClean="0">
              <a:solidFill>
                <a:srgbClr val="FFFF00"/>
              </a:solidFill>
            </a:endParaRPr>
          </a:p>
          <a:p>
            <a:pPr>
              <a:spcBef>
                <a:spcPct val="50000"/>
              </a:spcBef>
            </a:pPr>
            <a:r>
              <a:rPr lang="en-US" sz="4000" dirty="0" err="1" smtClean="0">
                <a:solidFill>
                  <a:srgbClr val="FFFF00"/>
                </a:solidFill>
              </a:rPr>
              <a:t>Recuperação</a:t>
            </a:r>
            <a:r>
              <a:rPr lang="en-US" sz="4000" dirty="0" smtClean="0">
                <a:solidFill>
                  <a:srgbClr val="FFFF00"/>
                </a:solidFill>
              </a:rPr>
              <a:t> e </a:t>
            </a:r>
            <a:r>
              <a:rPr lang="en-US" sz="4000" dirty="0" err="1" smtClean="0">
                <a:solidFill>
                  <a:srgbClr val="FFFF00"/>
                </a:solidFill>
              </a:rPr>
              <a:t>revitalização</a:t>
            </a:r>
            <a:r>
              <a:rPr lang="en-US" sz="4000" dirty="0" smtClean="0">
                <a:solidFill>
                  <a:srgbClr val="FFFF00"/>
                </a:solidFill>
              </a:rPr>
              <a:t> do Rio São Francisco;</a:t>
            </a:r>
          </a:p>
          <a:p>
            <a:pPr>
              <a:spcBef>
                <a:spcPct val="50000"/>
              </a:spcBef>
            </a:pPr>
            <a:r>
              <a:rPr lang="en-US" sz="4000" dirty="0" err="1" smtClean="0">
                <a:solidFill>
                  <a:srgbClr val="FFFF00"/>
                </a:solidFill>
              </a:rPr>
              <a:t>Capacitação</a:t>
            </a:r>
            <a:r>
              <a:rPr lang="en-US" sz="4000" dirty="0" smtClean="0">
                <a:solidFill>
                  <a:srgbClr val="FFFF00"/>
                </a:solidFill>
              </a:rPr>
              <a:t> de </a:t>
            </a:r>
            <a:r>
              <a:rPr lang="en-US" sz="4000" dirty="0" err="1" smtClean="0">
                <a:solidFill>
                  <a:srgbClr val="FFFF00"/>
                </a:solidFill>
              </a:rPr>
              <a:t>Gestores</a:t>
            </a:r>
            <a:r>
              <a:rPr lang="en-US" sz="4000" dirty="0" smtClean="0">
                <a:solidFill>
                  <a:srgbClr val="FFFF00"/>
                </a:solidFill>
              </a:rPr>
              <a:t> (</a:t>
            </a:r>
            <a:r>
              <a:rPr lang="en-US" sz="4000" dirty="0" err="1" smtClean="0">
                <a:solidFill>
                  <a:srgbClr val="FFFF00"/>
                </a:solidFill>
              </a:rPr>
              <a:t>técnicos</a:t>
            </a:r>
            <a:r>
              <a:rPr lang="en-US" sz="4000" dirty="0" smtClean="0">
                <a:solidFill>
                  <a:srgbClr val="FFFF00"/>
                </a:solidFill>
              </a:rPr>
              <a:t>, </a:t>
            </a:r>
            <a:r>
              <a:rPr lang="en-US" sz="4000" dirty="0" err="1" smtClean="0">
                <a:solidFill>
                  <a:srgbClr val="FFFF00"/>
                </a:solidFill>
              </a:rPr>
              <a:t>gerentes</a:t>
            </a:r>
            <a:r>
              <a:rPr lang="en-US" sz="4000" dirty="0" smtClean="0">
                <a:solidFill>
                  <a:srgbClr val="FFFF00"/>
                </a:solidFill>
              </a:rPr>
              <a:t> de </a:t>
            </a:r>
            <a:r>
              <a:rPr lang="en-US" sz="4000" dirty="0" err="1" smtClean="0">
                <a:solidFill>
                  <a:srgbClr val="FFFF00"/>
                </a:solidFill>
              </a:rPr>
              <a:t>Meio</a:t>
            </a:r>
            <a:r>
              <a:rPr lang="en-US" sz="4000" dirty="0" smtClean="0">
                <a:solidFill>
                  <a:srgbClr val="FFFF00"/>
                </a:solidFill>
              </a:rPr>
              <a:t> </a:t>
            </a:r>
            <a:r>
              <a:rPr lang="en-US" sz="4000" dirty="0" err="1" smtClean="0">
                <a:solidFill>
                  <a:srgbClr val="FFFF00"/>
                </a:solidFill>
              </a:rPr>
              <a:t>Ambiente</a:t>
            </a:r>
            <a:r>
              <a:rPr lang="en-US" sz="4000" dirty="0" smtClean="0">
                <a:solidFill>
                  <a:srgbClr val="FFFF00"/>
                </a:solidFill>
              </a:rPr>
              <a:t>, </a:t>
            </a:r>
            <a:r>
              <a:rPr lang="en-US" sz="4000" dirty="0" err="1" smtClean="0">
                <a:solidFill>
                  <a:srgbClr val="FFFF00"/>
                </a:solidFill>
              </a:rPr>
              <a:t>agentes</a:t>
            </a:r>
            <a:r>
              <a:rPr lang="en-US" sz="4000" dirty="0" smtClean="0">
                <a:solidFill>
                  <a:srgbClr val="FFFF00"/>
                </a:solidFill>
              </a:rPr>
              <a:t> de </a:t>
            </a:r>
            <a:r>
              <a:rPr lang="en-US" sz="4000" dirty="0" err="1" smtClean="0">
                <a:solidFill>
                  <a:srgbClr val="FFFF00"/>
                </a:solidFill>
              </a:rPr>
              <a:t>saúde</a:t>
            </a:r>
            <a:r>
              <a:rPr lang="en-US" sz="4000" dirty="0" smtClean="0">
                <a:solidFill>
                  <a:srgbClr val="FFFF00"/>
                </a:solidFill>
              </a:rPr>
              <a:t> </a:t>
            </a:r>
            <a:r>
              <a:rPr lang="en-US" sz="4000" dirty="0" err="1" smtClean="0">
                <a:solidFill>
                  <a:srgbClr val="FFFF00"/>
                </a:solidFill>
              </a:rPr>
              <a:t>pública</a:t>
            </a:r>
            <a:r>
              <a:rPr lang="en-US" sz="4000" dirty="0" smtClean="0">
                <a:solidFill>
                  <a:srgbClr val="FFFF00"/>
                </a:solidFill>
              </a:rPr>
              <a:t>);</a:t>
            </a:r>
          </a:p>
          <a:p>
            <a:pPr>
              <a:spcBef>
                <a:spcPct val="50000"/>
              </a:spcBef>
            </a:pPr>
            <a:r>
              <a:rPr lang="en-US" sz="4000" dirty="0" err="1" smtClean="0">
                <a:solidFill>
                  <a:srgbClr val="FFFF00"/>
                </a:solidFill>
              </a:rPr>
              <a:t>Vasto</a:t>
            </a:r>
            <a:r>
              <a:rPr lang="en-US" sz="4000" dirty="0" smtClean="0">
                <a:solidFill>
                  <a:srgbClr val="FFFF00"/>
                </a:solidFill>
              </a:rPr>
              <a:t> </a:t>
            </a:r>
            <a:r>
              <a:rPr lang="en-US" sz="4000" dirty="0" err="1" smtClean="0">
                <a:solidFill>
                  <a:srgbClr val="FFFF00"/>
                </a:solidFill>
              </a:rPr>
              <a:t>plano</a:t>
            </a:r>
            <a:r>
              <a:rPr lang="en-US" sz="4000" dirty="0" smtClean="0">
                <a:solidFill>
                  <a:srgbClr val="FFFF00"/>
                </a:solidFill>
              </a:rPr>
              <a:t> de </a:t>
            </a:r>
            <a:r>
              <a:rPr lang="en-US" sz="4000" dirty="0" err="1" smtClean="0">
                <a:solidFill>
                  <a:srgbClr val="FFFF00"/>
                </a:solidFill>
              </a:rPr>
              <a:t>monitoramento</a:t>
            </a:r>
            <a:r>
              <a:rPr lang="en-US" sz="4000" dirty="0" smtClean="0">
                <a:solidFill>
                  <a:srgbClr val="FFFF00"/>
                </a:solidFill>
              </a:rPr>
              <a:t> </a:t>
            </a:r>
            <a:r>
              <a:rPr lang="en-US" sz="4000" dirty="0" err="1" smtClean="0">
                <a:solidFill>
                  <a:srgbClr val="FFFF00"/>
                </a:solidFill>
              </a:rPr>
              <a:t>da</a:t>
            </a:r>
            <a:r>
              <a:rPr lang="en-US" sz="4000" dirty="0" smtClean="0">
                <a:solidFill>
                  <a:srgbClr val="FFFF00"/>
                </a:solidFill>
              </a:rPr>
              <a:t> </a:t>
            </a:r>
            <a:r>
              <a:rPr lang="en-US" sz="4000" dirty="0" err="1" smtClean="0">
                <a:solidFill>
                  <a:srgbClr val="FFFF00"/>
                </a:solidFill>
              </a:rPr>
              <a:t>qualidade</a:t>
            </a:r>
            <a:r>
              <a:rPr lang="en-US" sz="4000" dirty="0" smtClean="0">
                <a:solidFill>
                  <a:srgbClr val="FFFF00"/>
                </a:solidFill>
              </a:rPr>
              <a:t> de </a:t>
            </a:r>
            <a:r>
              <a:rPr lang="en-US" sz="4000" dirty="0" err="1" smtClean="0">
                <a:solidFill>
                  <a:srgbClr val="FFFF00"/>
                </a:solidFill>
              </a:rPr>
              <a:t>água</a:t>
            </a:r>
            <a:r>
              <a:rPr lang="en-US" sz="4000" dirty="0" smtClean="0">
                <a:solidFill>
                  <a:srgbClr val="FFFF00"/>
                </a:solidFill>
              </a:rPr>
              <a:t> e </a:t>
            </a:r>
            <a:r>
              <a:rPr lang="en-US" sz="4000" dirty="0" err="1" smtClean="0">
                <a:solidFill>
                  <a:srgbClr val="FFFF00"/>
                </a:solidFill>
              </a:rPr>
              <a:t>da</a:t>
            </a:r>
            <a:r>
              <a:rPr lang="en-US" sz="4000" dirty="0" smtClean="0">
                <a:solidFill>
                  <a:srgbClr val="FFFF00"/>
                </a:solidFill>
              </a:rPr>
              <a:t> </a:t>
            </a:r>
            <a:r>
              <a:rPr lang="en-US" sz="4000" dirty="0" err="1" smtClean="0">
                <a:solidFill>
                  <a:srgbClr val="FFFF00"/>
                </a:solidFill>
              </a:rPr>
              <a:t>quantidade</a:t>
            </a:r>
            <a:r>
              <a:rPr lang="en-US" sz="4000" dirty="0" smtClean="0">
                <a:solidFill>
                  <a:srgbClr val="FFFF00"/>
                </a:solidFill>
              </a:rPr>
              <a:t> de </a:t>
            </a:r>
            <a:r>
              <a:rPr lang="en-US" sz="4000" dirty="0" err="1" smtClean="0">
                <a:solidFill>
                  <a:srgbClr val="FFFF00"/>
                </a:solidFill>
              </a:rPr>
              <a:t>água</a:t>
            </a:r>
            <a:r>
              <a:rPr lang="en-US" sz="4000" dirty="0" smtClean="0">
                <a:solidFill>
                  <a:srgbClr val="FFFF00"/>
                </a:solidFill>
              </a:rPr>
              <a:t>;</a:t>
            </a:r>
          </a:p>
          <a:p>
            <a:pPr>
              <a:spcBef>
                <a:spcPct val="50000"/>
              </a:spcBef>
            </a:pPr>
            <a:endParaRPr lang="en-US" sz="3600" dirty="0" smtClean="0">
              <a:solidFill>
                <a:srgbClr val="FFFF00"/>
              </a:solidFill>
            </a:endParaRPr>
          </a:p>
          <a:p>
            <a:pPr>
              <a:spcBef>
                <a:spcPct val="50000"/>
              </a:spcBef>
            </a:pPr>
            <a:endParaRPr lang="en-US" dirty="0" smtClean="0">
              <a:solidFill>
                <a:srgbClr val="FFFF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42844" y="214290"/>
            <a:ext cx="8786874" cy="2357454"/>
          </a:xfrm>
        </p:spPr>
        <p:txBody>
          <a:bodyPr>
            <a:noAutofit/>
          </a:bodyPr>
          <a:lstStyle/>
          <a:p>
            <a:r>
              <a:rPr lang="pt-BR" sz="3200" b="1" dirty="0" smtClean="0">
                <a:solidFill>
                  <a:srgbClr val="FFFF00"/>
                </a:solidFill>
                <a:effectLst>
                  <a:outerShdw blurRad="38100" dist="38100" dir="2700000" algn="tl">
                    <a:srgbClr val="000000">
                      <a:alpha val="43137"/>
                    </a:srgbClr>
                  </a:outerShdw>
                </a:effectLst>
              </a:rPr>
              <a:t>De acordo com </a:t>
            </a:r>
            <a:r>
              <a:rPr lang="pt-BR" sz="3200" b="1" dirty="0" err="1" smtClean="0">
                <a:solidFill>
                  <a:srgbClr val="FFFF00"/>
                </a:solidFill>
                <a:effectLst>
                  <a:outerShdw blurRad="38100" dist="38100" dir="2700000" algn="tl">
                    <a:srgbClr val="000000">
                      <a:alpha val="43137"/>
                    </a:srgbClr>
                  </a:outerShdw>
                </a:effectLst>
              </a:rPr>
              <a:t>Straskraba</a:t>
            </a:r>
            <a:r>
              <a:rPr lang="pt-BR" sz="3200" b="1" dirty="0" smtClean="0">
                <a:solidFill>
                  <a:srgbClr val="FFFF00"/>
                </a:solidFill>
                <a:effectLst>
                  <a:outerShdw blurRad="38100" dist="38100" dir="2700000" algn="tl">
                    <a:srgbClr val="000000">
                      <a:alpha val="43137"/>
                    </a:srgbClr>
                  </a:outerShdw>
                </a:effectLst>
              </a:rPr>
              <a:t> &amp; Tundisi, 2000,  utilizam-se  modelos matemáticos no gerenciamento da qualidade da água de reservatórios com os seguintes objetivos:</a:t>
            </a:r>
            <a:endParaRPr lang="pt-BR" sz="3200" dirty="0">
              <a:solidFill>
                <a:srgbClr val="FFFF00"/>
              </a:solidFill>
              <a:effectLst>
                <a:outerShdw blurRad="38100" dist="38100" dir="2700000" algn="tl">
                  <a:srgbClr val="000000">
                    <a:alpha val="43137"/>
                  </a:srgbClr>
                </a:outerShdw>
              </a:effectLst>
            </a:endParaRPr>
          </a:p>
        </p:txBody>
      </p:sp>
      <p:sp>
        <p:nvSpPr>
          <p:cNvPr id="4" name="Espaço Reservado para Conteúdo 3"/>
          <p:cNvSpPr>
            <a:spLocks noGrp="1"/>
          </p:cNvSpPr>
          <p:nvPr>
            <p:ph idx="1"/>
          </p:nvPr>
        </p:nvSpPr>
        <p:spPr>
          <a:xfrm>
            <a:off x="214282" y="2571744"/>
            <a:ext cx="8715436" cy="4097335"/>
          </a:xfrm>
        </p:spPr>
        <p:txBody>
          <a:bodyPr anchor="ctr">
            <a:noAutofit/>
          </a:bodyPr>
          <a:lstStyle/>
          <a:p>
            <a:pPr>
              <a:buNone/>
            </a:pPr>
            <a:endParaRPr lang="pt-BR" sz="34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pPr>
              <a:buNone/>
            </a:pP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Em reservatórios existentes:</a:t>
            </a:r>
          </a:p>
          <a:p>
            <a:pPr lvl="0"/>
            <a:endParaRPr lang="pt-BR" sz="3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pPr lvl="0"/>
            <a:r>
              <a:rPr lang="pt-BR" sz="3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Para prever possíveis situações no referente à qualidade da água, quando as condições  ambientais das bacias hidrográficas forem alteradas por atividades </a:t>
            </a:r>
            <a:r>
              <a:rPr lang="pt-BR" sz="30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antrópicas</a:t>
            </a:r>
            <a:r>
              <a:rPr lang="pt-BR" sz="3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t>
            </a:r>
          </a:p>
          <a:p>
            <a:r>
              <a:rPr lang="pt-BR" sz="3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Para otimizar as campanhas de coleta de amostras e o controle da qualidade de água;</a:t>
            </a:r>
          </a:p>
          <a:p>
            <a:pPr lvl="0"/>
            <a:endParaRPr lang="pt-BR" sz="3400" dirty="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285720" y="214290"/>
            <a:ext cx="8643998" cy="6429420"/>
          </a:xfrm>
        </p:spPr>
        <p:txBody>
          <a:bodyPr>
            <a:normAutofit/>
          </a:bodyPr>
          <a:lstStyle/>
          <a:p>
            <a:pPr lvl="0"/>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Cenário atual (2005) no período de estiagem, se houvesse no momento a transposição do São Francisco para estes reservatórios;</a:t>
            </a:r>
          </a:p>
          <a:p>
            <a:pPr lvl="0"/>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Cenário atual (2005) no período de estiagem, se houvesse no momento a transposição do São Francisco para estes reservatórios e um tratamento de esgoto;</a:t>
            </a:r>
          </a:p>
          <a:p>
            <a:pPr lvl="0"/>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Cenário futuro (2025) no período de estiagem, com a transposição do São Francisco;</a:t>
            </a:r>
          </a:p>
          <a:p>
            <a:pPr lvl="0"/>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Cenário futuro (2025) no período de estiagem, com a transposição do São Francisco e com tratamento de esgoto;</a:t>
            </a:r>
          </a:p>
          <a:p>
            <a:endParaRPr lang="pt-B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14282" y="274638"/>
            <a:ext cx="8715436" cy="636907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CONCLUSÕES</a:t>
            </a:r>
            <a:endParaRPr lang="pt-BR"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285720" y="214290"/>
            <a:ext cx="8643998" cy="6429420"/>
          </a:xfrm>
        </p:spPr>
        <p:txBody>
          <a:bodyPr anchor="ctr">
            <a:normAutofit fontScale="92500" lnSpcReduction="10000"/>
          </a:bodyPr>
          <a:lstStyle/>
          <a:p>
            <a:pPr lvl="0"/>
            <a:endPar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pPr lvl="0"/>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Os reservatórios existentes encontram-se em estado </a:t>
            </a:r>
            <a:r>
              <a:rPr lang="pt-BR"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eutrófico</a:t>
            </a: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ou </a:t>
            </a:r>
            <a:r>
              <a:rPr lang="pt-BR"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hipereutrófico</a:t>
            </a: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t>
            </a:r>
          </a:p>
          <a:p>
            <a:pPr lvl="0"/>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O aumento da população sem o tratamento de esgoto, deverá promover um aumento do estado trófico dos reservatórios e deterioração da qualidade da água destes sistemas. </a:t>
            </a:r>
          </a:p>
          <a:p>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O projeto de Integração do Rio São Francisco, na medida em que prevê em seus programas ambientais ações favoráveis a conservação da qualidade da água e limita seu uso a montante dos reservatórios receptores, impactará positivamente a região do ponto de vista da qualidade de água.</a:t>
            </a:r>
          </a:p>
          <a:p>
            <a:pPr lvl="0"/>
            <a:endParaRPr lang="pt-B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285720" y="214290"/>
            <a:ext cx="8643998" cy="6429420"/>
          </a:xfrm>
        </p:spPr>
        <p:txBody>
          <a:bodyPr anchor="ctr">
            <a:normAutofit/>
          </a:bodyPr>
          <a:lstStyle/>
          <a:p>
            <a:pPr lvl="0"/>
            <a:endPar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pPr marL="514350" lvl="0" indent="-514350">
              <a:buFont typeface="+mj-lt"/>
              <a:buAutoNum type="arabicPeriod"/>
            </a:pPr>
            <a:r>
              <a:rPr lang="pt-BR" sz="34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Futuros estudos;</a:t>
            </a:r>
          </a:p>
          <a:p>
            <a:pPr marL="514350" lvl="0" indent="-514350">
              <a:buFont typeface="+mj-lt"/>
              <a:buAutoNum type="arabicPeriod"/>
            </a:pPr>
            <a:endParaRPr lang="pt-BR" sz="34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pPr marL="514350" lvl="0" indent="-514350">
              <a:buFont typeface="+mj-lt"/>
              <a:buAutoNum type="arabicPeriod"/>
            </a:pPr>
            <a:r>
              <a:rPr lang="pt-BR" sz="34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 redução da carga pontual;</a:t>
            </a:r>
          </a:p>
          <a:p>
            <a:pPr marL="514350" lvl="0" indent="-514350">
              <a:buFont typeface="+mj-lt"/>
              <a:buAutoNum type="arabicPeriod"/>
            </a:pPr>
            <a:endParaRPr lang="pt-BR" sz="34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pPr marL="514350" lvl="0" indent="-514350">
              <a:buFont typeface="+mj-lt"/>
              <a:buAutoNum type="arabicPeriod"/>
            </a:pPr>
            <a:r>
              <a:rPr lang="pt-BR" sz="34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Controle da região litoral e das margens dos reservatórios;</a:t>
            </a:r>
          </a:p>
          <a:p>
            <a:pPr marL="514350" lvl="0" indent="-514350">
              <a:buFont typeface="+mj-lt"/>
              <a:buAutoNum type="arabicPeriod"/>
            </a:pPr>
            <a:endParaRPr lang="pt-BR" sz="34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pPr marL="514350" lvl="0" indent="-514350">
              <a:buFont typeface="+mj-lt"/>
              <a:buAutoNum type="arabicPeriod"/>
            </a:pPr>
            <a:r>
              <a:rPr lang="pt-BR" sz="34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 Vigilância Sanitária e controle de doenças de veiculação;</a:t>
            </a:r>
          </a:p>
          <a:p>
            <a:pPr marL="514350" lvl="0" indent="-514350">
              <a:buFont typeface="+mj-lt"/>
              <a:buAutoNum type="arabicPeriod"/>
            </a:pPr>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142852"/>
            <a:ext cx="8786874" cy="1285884"/>
          </a:xfrm>
        </p:spPr>
        <p:txBody>
          <a:bodyPr>
            <a:normAutofit fontScale="90000"/>
          </a:bodyPr>
          <a:lstStyle/>
          <a:p>
            <a:r>
              <a:rPr lang="en-US" dirty="0" err="1" smtClean="0">
                <a:solidFill>
                  <a:srgbClr val="FFFF00"/>
                </a:solidFill>
                <a:effectLst>
                  <a:outerShdw blurRad="38100" dist="38100" dir="2700000" algn="tl">
                    <a:srgbClr val="000000">
                      <a:alpha val="43137"/>
                    </a:srgbClr>
                  </a:outerShdw>
                </a:effectLst>
              </a:rPr>
              <a:t>Indicadores</a:t>
            </a:r>
            <a:r>
              <a:rPr lang="en-US" dirty="0" smtClean="0">
                <a:solidFill>
                  <a:srgbClr val="FFFF00"/>
                </a:solidFill>
                <a:effectLst>
                  <a:outerShdw blurRad="38100" dist="38100" dir="2700000" algn="tl">
                    <a:srgbClr val="000000">
                      <a:alpha val="43137"/>
                    </a:srgbClr>
                  </a:outerShdw>
                </a:effectLst>
              </a:rPr>
              <a:t> </a:t>
            </a:r>
            <a:r>
              <a:rPr lang="en-US" dirty="0" err="1" smtClean="0">
                <a:solidFill>
                  <a:srgbClr val="FFFF00"/>
                </a:solidFill>
                <a:effectLst>
                  <a:outerShdw blurRad="38100" dist="38100" dir="2700000" algn="tl">
                    <a:srgbClr val="000000">
                      <a:alpha val="43137"/>
                    </a:srgbClr>
                  </a:outerShdw>
                </a:effectLst>
              </a:rPr>
              <a:t>Potenciais</a:t>
            </a:r>
            <a:r>
              <a:rPr lang="en-US" dirty="0" smtClean="0">
                <a:solidFill>
                  <a:srgbClr val="FFFF00"/>
                </a:solidFill>
                <a:effectLst>
                  <a:outerShdw blurRad="38100" dist="38100" dir="2700000" algn="tl">
                    <a:srgbClr val="000000">
                      <a:alpha val="43137"/>
                    </a:srgbClr>
                  </a:outerShdw>
                </a:effectLst>
              </a:rPr>
              <a:t> de </a:t>
            </a:r>
            <a:r>
              <a:rPr lang="en-US" dirty="0" err="1" smtClean="0">
                <a:solidFill>
                  <a:srgbClr val="FFFF00"/>
                </a:solidFill>
                <a:effectLst>
                  <a:outerShdw blurRad="38100" dist="38100" dir="2700000" algn="tl">
                    <a:srgbClr val="000000">
                      <a:alpha val="43137"/>
                    </a:srgbClr>
                  </a:outerShdw>
                </a:effectLst>
              </a:rPr>
              <a:t>Quantidade</a:t>
            </a:r>
            <a:r>
              <a:rPr lang="en-US" dirty="0" smtClean="0">
                <a:solidFill>
                  <a:srgbClr val="FFFF00"/>
                </a:solidFill>
                <a:effectLst>
                  <a:outerShdw blurRad="38100" dist="38100" dir="2700000" algn="tl">
                    <a:srgbClr val="000000">
                      <a:alpha val="43137"/>
                    </a:srgbClr>
                  </a:outerShdw>
                </a:effectLst>
              </a:rPr>
              <a:t> </a:t>
            </a:r>
            <a:r>
              <a:rPr lang="en-US" dirty="0" err="1" smtClean="0">
                <a:solidFill>
                  <a:srgbClr val="FFFF00"/>
                </a:solidFill>
                <a:effectLst>
                  <a:outerShdw blurRad="38100" dist="38100" dir="2700000" algn="tl">
                    <a:srgbClr val="000000">
                      <a:alpha val="43137"/>
                    </a:srgbClr>
                  </a:outerShdw>
                </a:effectLst>
              </a:rPr>
              <a:t>por</a:t>
            </a:r>
            <a:r>
              <a:rPr lang="en-US" dirty="0" smtClean="0">
                <a:solidFill>
                  <a:srgbClr val="FFFF00"/>
                </a:solidFill>
                <a:effectLst>
                  <a:outerShdw blurRad="38100" dist="38100" dir="2700000" algn="tl">
                    <a:srgbClr val="000000">
                      <a:alpha val="43137"/>
                    </a:srgbClr>
                  </a:outerShdw>
                </a:effectLst>
              </a:rPr>
              <a:t> </a:t>
            </a:r>
            <a:r>
              <a:rPr lang="en-US" dirty="0" err="1" smtClean="0">
                <a:solidFill>
                  <a:srgbClr val="FFFF00"/>
                </a:solidFill>
                <a:effectLst>
                  <a:outerShdw blurRad="38100" dist="38100" dir="2700000" algn="tl">
                    <a:srgbClr val="000000">
                      <a:alpha val="43137"/>
                    </a:srgbClr>
                  </a:outerShdw>
                </a:effectLst>
              </a:rPr>
              <a:t>Ano</a:t>
            </a:r>
            <a:r>
              <a:rPr lang="en-US" dirty="0" smtClean="0">
                <a:solidFill>
                  <a:srgbClr val="FFFF00"/>
                </a:solidFill>
                <a:effectLst>
                  <a:outerShdw blurRad="38100" dist="38100" dir="2700000" algn="tl">
                    <a:srgbClr val="000000">
                      <a:alpha val="43137"/>
                    </a:srgbClr>
                  </a:outerShdw>
                </a:effectLst>
              </a:rPr>
              <a:t> </a:t>
            </a:r>
            <a:r>
              <a:rPr lang="en-US" dirty="0" err="1" smtClean="0">
                <a:solidFill>
                  <a:srgbClr val="FFFF00"/>
                </a:solidFill>
                <a:effectLst>
                  <a:outerShdw blurRad="38100" dist="38100" dir="2700000" algn="tl">
                    <a:srgbClr val="000000">
                      <a:alpha val="43137"/>
                    </a:srgbClr>
                  </a:outerShdw>
                </a:effectLst>
              </a:rPr>
              <a:t>por</a:t>
            </a:r>
            <a:r>
              <a:rPr lang="en-US" dirty="0" smtClean="0">
                <a:solidFill>
                  <a:srgbClr val="FFFF00"/>
                </a:solidFill>
                <a:effectLst>
                  <a:outerShdw blurRad="38100" dist="38100" dir="2700000" algn="tl">
                    <a:srgbClr val="000000">
                      <a:alpha val="43137"/>
                    </a:srgbClr>
                  </a:outerShdw>
                </a:effectLst>
              </a:rPr>
              <a:t> </a:t>
            </a:r>
            <a:r>
              <a:rPr lang="en-US" dirty="0" err="1" smtClean="0">
                <a:solidFill>
                  <a:srgbClr val="FFFF00"/>
                </a:solidFill>
                <a:effectLst>
                  <a:outerShdw blurRad="38100" dist="38100" dir="2700000" algn="tl">
                    <a:srgbClr val="000000">
                      <a:alpha val="43137"/>
                    </a:srgbClr>
                  </a:outerShdw>
                </a:effectLst>
              </a:rPr>
              <a:t>Habitante</a:t>
            </a:r>
            <a:endParaRPr lang="pt-BR" dirty="0">
              <a:solidFill>
                <a:srgbClr val="FFFF00"/>
              </a:solidFill>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214282" y="1600200"/>
            <a:ext cx="8786874" cy="5043510"/>
          </a:xfrm>
        </p:spPr>
        <p:txBody>
          <a:bodyPr anchor="ctr"/>
          <a:lstStyle/>
          <a:p>
            <a:r>
              <a:rPr lang="en-US"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Leste</a:t>
            </a:r>
            <a:r>
              <a:rPr lang="en-US"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do </a:t>
            </a:r>
            <a:r>
              <a:rPr lang="en-US"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Paraíba</a:t>
            </a:r>
            <a:r>
              <a:rPr lang="en-US"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 1.030 </a:t>
            </a: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m</a:t>
            </a:r>
            <a:r>
              <a:rPr lang="pt-BR" baseline="30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3</a:t>
            </a: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t>
            </a:r>
            <a:r>
              <a:rPr lang="pt-BR"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hab</a:t>
            </a: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/ano;</a:t>
            </a:r>
          </a:p>
          <a:p>
            <a:endPar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r>
              <a:rPr lang="en-US"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Leste</a:t>
            </a:r>
            <a:r>
              <a:rPr lang="en-US"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a:t>
            </a:r>
            <a:r>
              <a:rPr lang="en-US"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Potiguar</a:t>
            </a:r>
            <a:r>
              <a:rPr lang="en-US"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- 997</a:t>
            </a: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m</a:t>
            </a:r>
            <a:r>
              <a:rPr lang="pt-BR" baseline="30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3</a:t>
            </a: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t>
            </a:r>
            <a:r>
              <a:rPr lang="pt-BR"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hab</a:t>
            </a: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/ano;</a:t>
            </a:r>
          </a:p>
          <a:p>
            <a:endPar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r>
              <a:rPr lang="en-US"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Fortaleza - 846</a:t>
            </a: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m</a:t>
            </a:r>
            <a:r>
              <a:rPr lang="pt-BR" baseline="30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3</a:t>
            </a: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t>
            </a:r>
            <a:r>
              <a:rPr lang="pt-BR"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hab</a:t>
            </a: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/ano;</a:t>
            </a:r>
          </a:p>
          <a:p>
            <a:endPar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r>
              <a:rPr lang="en-US"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Leste</a:t>
            </a:r>
            <a:r>
              <a:rPr lang="en-US"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de </a:t>
            </a:r>
            <a:r>
              <a:rPr lang="en-US"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Pernambuco</a:t>
            </a:r>
            <a:r>
              <a:rPr lang="en-US"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819</a:t>
            </a: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m</a:t>
            </a:r>
            <a:r>
              <a:rPr lang="pt-BR" baseline="30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3</a:t>
            </a: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t>
            </a:r>
            <a:r>
              <a:rPr lang="pt-BR"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hab</a:t>
            </a:r>
            <a:r>
              <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/ano;</a:t>
            </a:r>
          </a:p>
          <a:p>
            <a:endParaRPr lang="pt-B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285720" y="214290"/>
            <a:ext cx="8643998" cy="6429420"/>
          </a:xfrm>
        </p:spPr>
        <p:txBody>
          <a:bodyPr anchor="ctr">
            <a:normAutofit/>
          </a:bodyPr>
          <a:lstStyle/>
          <a:p>
            <a:pPr lvl="0"/>
            <a:endParaRPr lang="pt-BR"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pPr marL="514350" lvl="0" indent="-514350">
              <a:buFont typeface="+mj-lt"/>
              <a:buAutoNum type="arabicPeriod" startAt="5"/>
            </a:pPr>
            <a:r>
              <a:rPr lang="pt-BR" sz="34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Controle de </a:t>
            </a:r>
            <a:r>
              <a:rPr lang="pt-BR" sz="34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macrófitas</a:t>
            </a:r>
            <a:r>
              <a:rPr lang="pt-BR" sz="34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aquáticas;</a:t>
            </a:r>
          </a:p>
          <a:p>
            <a:pPr marL="514350" lvl="0" indent="-514350">
              <a:buFont typeface="+mj-lt"/>
              <a:buAutoNum type="arabicPeriod" startAt="5"/>
            </a:pPr>
            <a:endParaRPr lang="pt-BR" sz="34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pPr marL="514350" lvl="0" indent="-514350">
              <a:buFont typeface="+mj-lt"/>
              <a:buAutoNum type="arabicPeriod" startAt="5"/>
            </a:pPr>
            <a:r>
              <a:rPr lang="pt-BR" sz="34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Educação sanitária da população;</a:t>
            </a:r>
          </a:p>
          <a:p>
            <a:pPr marL="514350" lvl="0" indent="-514350">
              <a:buFont typeface="+mj-lt"/>
              <a:buAutoNum type="arabicPeriod" startAt="5"/>
            </a:pPr>
            <a:endParaRPr lang="pt-BR" sz="34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pPr marL="514350" lvl="0" indent="-514350">
              <a:buFont typeface="+mj-lt"/>
              <a:buAutoNum type="arabicPeriod" startAt="5"/>
            </a:pPr>
            <a:r>
              <a:rPr lang="pt-BR" sz="34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Capacitação de gestores e técnicos;</a:t>
            </a:r>
          </a:p>
          <a:p>
            <a:pPr marL="514350" lvl="0" indent="-514350">
              <a:buFont typeface="+mj-lt"/>
              <a:buAutoNum type="arabicPeriod" startAt="5"/>
            </a:pPr>
            <a:endParaRPr lang="pt-BR" sz="34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pPr marL="514350" lvl="0" indent="-514350">
              <a:buFont typeface="+mj-lt"/>
              <a:buAutoNum type="arabicPeriod" startAt="5"/>
            </a:pPr>
            <a:r>
              <a:rPr lang="pt-BR" sz="34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Reservatórios de Atalho e </a:t>
            </a:r>
            <a:r>
              <a:rPr lang="pt-BR" sz="34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Moxotó</a:t>
            </a:r>
            <a:r>
              <a:rPr lang="pt-BR" sz="34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t>
            </a:r>
          </a:p>
          <a:p>
            <a:pPr marL="514350" lvl="0" indent="-514350">
              <a:buFont typeface="+mj-lt"/>
              <a:buAutoNum type="arabicPeriod" startAt="5"/>
            </a:pPr>
            <a:endParaRPr lang="pt-BR" sz="34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pPr marL="514350" lvl="0" indent="-514350">
              <a:buFont typeface="+mj-lt"/>
              <a:buAutoNum type="arabicPeriod" startAt="5"/>
            </a:pPr>
            <a:r>
              <a:rPr lang="pt-BR" sz="34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Reservatórios receptores;</a:t>
            </a:r>
          </a:p>
          <a:p>
            <a:pPr marL="514350" lvl="0" indent="-514350">
              <a:buFont typeface="+mj-lt"/>
              <a:buAutoNum type="arabicPeriod" startAt="5"/>
            </a:pPr>
            <a:endParaRPr lang="pt-B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142852"/>
            <a:ext cx="8786874" cy="785818"/>
          </a:xfrm>
        </p:spPr>
        <p:txBody>
          <a:bodyPr>
            <a:normAutofit fontScale="90000"/>
          </a:bodyPr>
          <a:lstStyle/>
          <a:p>
            <a:r>
              <a:rPr lang="pt-BR" b="1" dirty="0" smtClean="0">
                <a:solidFill>
                  <a:srgbClr val="FFFF00"/>
                </a:solidFill>
              </a:rPr>
              <a:t/>
            </a:r>
            <a:br>
              <a:rPr lang="pt-BR" b="1" dirty="0" smtClean="0">
                <a:solidFill>
                  <a:srgbClr val="FFFF00"/>
                </a:solidFill>
              </a:rPr>
            </a:br>
            <a:r>
              <a:rPr lang="pt-BR" b="1" u="sng" dirty="0" smtClean="0">
                <a:solidFill>
                  <a:srgbClr val="FFFF00"/>
                </a:solidFill>
              </a:rPr>
              <a:t>Imagine um lugar onde:</a:t>
            </a:r>
            <a:r>
              <a:rPr lang="pt-BR" b="1" dirty="0" smtClean="0">
                <a:solidFill>
                  <a:srgbClr val="FFFF00"/>
                </a:solidFill>
              </a:rPr>
              <a:t/>
            </a:r>
            <a:br>
              <a:rPr lang="pt-BR" b="1" dirty="0" smtClean="0">
                <a:solidFill>
                  <a:srgbClr val="FFFF00"/>
                </a:solidFill>
              </a:rPr>
            </a:br>
            <a:endParaRPr lang="pt-BR" dirty="0"/>
          </a:p>
        </p:txBody>
      </p:sp>
      <p:sp>
        <p:nvSpPr>
          <p:cNvPr id="3" name="Espaço Reservado para Conteúdo 2"/>
          <p:cNvSpPr>
            <a:spLocks noGrp="1"/>
          </p:cNvSpPr>
          <p:nvPr>
            <p:ph idx="1"/>
          </p:nvPr>
        </p:nvSpPr>
        <p:spPr>
          <a:xfrm>
            <a:off x="285720" y="1071546"/>
            <a:ext cx="8643998" cy="5572164"/>
          </a:xfrm>
        </p:spPr>
        <p:txBody>
          <a:bodyPr>
            <a:normAutofit fontScale="92500" lnSpcReduction="10000"/>
          </a:bodyPr>
          <a:lstStyle/>
          <a:p>
            <a:pPr>
              <a:spcBef>
                <a:spcPct val="50000"/>
              </a:spcBef>
              <a:buFontTx/>
              <a:buChar char="•"/>
            </a:pPr>
            <a:r>
              <a:rPr lang="pt-BR" dirty="0" smtClean="0">
                <a:solidFill>
                  <a:srgbClr val="FFFF00"/>
                </a:solidFill>
              </a:rPr>
              <a:t>94% dos proprietários de terras e arrendatários não têm eletricidade.</a:t>
            </a:r>
          </a:p>
          <a:p>
            <a:pPr>
              <a:spcBef>
                <a:spcPct val="50000"/>
              </a:spcBef>
              <a:buFontTx/>
              <a:buChar char="•"/>
            </a:pPr>
            <a:r>
              <a:rPr lang="pt-BR" dirty="0" smtClean="0">
                <a:solidFill>
                  <a:srgbClr val="FFFF00"/>
                </a:solidFill>
              </a:rPr>
              <a:t>34% dos proprietários de terras e 41% dos arrendatários não têm banheiros.</a:t>
            </a:r>
          </a:p>
          <a:p>
            <a:pPr>
              <a:spcBef>
                <a:spcPct val="50000"/>
              </a:spcBef>
              <a:buFontTx/>
              <a:buChar char="•"/>
            </a:pPr>
            <a:r>
              <a:rPr lang="pt-BR" dirty="0" smtClean="0">
                <a:solidFill>
                  <a:srgbClr val="FFFF00"/>
                </a:solidFill>
              </a:rPr>
              <a:t>65% dos proprietários e 78% dos arrendatários caminham no mínimo 300 metros para obter água.</a:t>
            </a:r>
          </a:p>
          <a:p>
            <a:pPr>
              <a:spcBef>
                <a:spcPct val="50000"/>
              </a:spcBef>
              <a:buFontTx/>
              <a:buChar char="•"/>
            </a:pPr>
            <a:r>
              <a:rPr lang="pt-BR" dirty="0" smtClean="0">
                <a:solidFill>
                  <a:srgbClr val="FFFF00"/>
                </a:solidFill>
              </a:rPr>
              <a:t>Menos de 50% dos proprietários de terras e 25% dos arrendatários lêem jornais.</a:t>
            </a:r>
          </a:p>
          <a:p>
            <a:pPr>
              <a:spcBef>
                <a:spcPct val="50000"/>
              </a:spcBef>
              <a:buFontTx/>
              <a:buChar char="•"/>
            </a:pPr>
            <a:r>
              <a:rPr lang="pt-BR" dirty="0" smtClean="0">
                <a:solidFill>
                  <a:srgbClr val="FFFF00"/>
                </a:solidFill>
              </a:rPr>
              <a:t>60% da energia utilizada era proveniente de animais (cavalos e mulas) e só 6% de eletricidade.</a:t>
            </a:r>
          </a:p>
          <a:p>
            <a:endParaRPr lang="pt-BR" dirty="0"/>
          </a:p>
        </p:txBody>
      </p:sp>
      <p:sp>
        <p:nvSpPr>
          <p:cNvPr id="4" name="CaixaDeTexto 3"/>
          <p:cNvSpPr txBox="1"/>
          <p:nvPr/>
        </p:nvSpPr>
        <p:spPr>
          <a:xfrm>
            <a:off x="7215142" y="6519446"/>
            <a:ext cx="1928858" cy="338554"/>
          </a:xfrm>
          <a:prstGeom prst="rect">
            <a:avLst/>
          </a:prstGeom>
          <a:noFill/>
        </p:spPr>
        <p:txBody>
          <a:bodyPr wrap="square" rtlCol="0">
            <a:spAutoFit/>
          </a:bodyPr>
          <a:lstStyle/>
          <a:p>
            <a:r>
              <a:rPr lang="en-US" sz="16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Fonte</a:t>
            </a:r>
            <a:r>
              <a:rPr lang="en-US"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Braga, 2006</a:t>
            </a:r>
            <a:endParaRPr lang="pt-BR" sz="1600" dirty="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142852"/>
            <a:ext cx="8786874" cy="785818"/>
          </a:xfrm>
        </p:spPr>
        <p:txBody>
          <a:bodyPr>
            <a:normAutofit fontScale="90000"/>
          </a:bodyPr>
          <a:lstStyle/>
          <a:p>
            <a:r>
              <a:rPr lang="pt-BR" b="1" dirty="0" smtClean="0">
                <a:solidFill>
                  <a:srgbClr val="FFFF00"/>
                </a:solidFill>
              </a:rPr>
              <a:t/>
            </a:r>
            <a:br>
              <a:rPr lang="pt-BR" b="1" dirty="0" smtClean="0">
                <a:solidFill>
                  <a:srgbClr val="FFFF00"/>
                </a:solidFill>
              </a:rPr>
            </a:br>
            <a:r>
              <a:rPr lang="pt-BR" b="1" u="sng" dirty="0" smtClean="0">
                <a:solidFill>
                  <a:srgbClr val="FFFF00"/>
                </a:solidFill>
              </a:rPr>
              <a:t>Imagine um lugar onde:</a:t>
            </a:r>
            <a:r>
              <a:rPr lang="pt-BR" b="1" dirty="0" smtClean="0">
                <a:solidFill>
                  <a:srgbClr val="FFFF00"/>
                </a:solidFill>
              </a:rPr>
              <a:t/>
            </a:r>
            <a:br>
              <a:rPr lang="pt-BR" b="1" dirty="0" smtClean="0">
                <a:solidFill>
                  <a:srgbClr val="FFFF00"/>
                </a:solidFill>
              </a:rPr>
            </a:br>
            <a:endParaRPr lang="pt-BR" dirty="0"/>
          </a:p>
        </p:txBody>
      </p:sp>
      <p:sp>
        <p:nvSpPr>
          <p:cNvPr id="3" name="Espaço Reservado para Conteúdo 2"/>
          <p:cNvSpPr>
            <a:spLocks noGrp="1"/>
          </p:cNvSpPr>
          <p:nvPr>
            <p:ph idx="1"/>
          </p:nvPr>
        </p:nvSpPr>
        <p:spPr>
          <a:xfrm>
            <a:off x="142844" y="1142984"/>
            <a:ext cx="8786874" cy="5500726"/>
          </a:xfrm>
        </p:spPr>
        <p:txBody>
          <a:bodyPr>
            <a:normAutofit fontScale="85000" lnSpcReduction="20000"/>
          </a:bodyPr>
          <a:lstStyle/>
          <a:p>
            <a:pPr>
              <a:spcBef>
                <a:spcPct val="50000"/>
              </a:spcBef>
              <a:buFontTx/>
              <a:buChar char="•"/>
            </a:pPr>
            <a:r>
              <a:rPr lang="pt-BR" dirty="0" smtClean="0">
                <a:solidFill>
                  <a:srgbClr val="FFFF00"/>
                </a:solidFill>
              </a:rPr>
              <a:t>Mais de 90% das pessoas da região não tinham luz.</a:t>
            </a:r>
          </a:p>
          <a:p>
            <a:pPr>
              <a:spcBef>
                <a:spcPct val="50000"/>
              </a:spcBef>
              <a:buFontTx/>
              <a:buChar char="•"/>
            </a:pPr>
            <a:r>
              <a:rPr lang="pt-BR" dirty="0" smtClean="0">
                <a:solidFill>
                  <a:srgbClr val="FFFF00"/>
                </a:solidFill>
              </a:rPr>
              <a:t>Mais de 90% das casas não tinham refrigeração.</a:t>
            </a:r>
          </a:p>
          <a:p>
            <a:pPr>
              <a:spcBef>
                <a:spcPct val="50000"/>
              </a:spcBef>
              <a:buFontTx/>
              <a:buChar char="•"/>
            </a:pPr>
            <a:r>
              <a:rPr lang="pt-BR" dirty="0" smtClean="0">
                <a:solidFill>
                  <a:srgbClr val="FFFF00"/>
                </a:solidFill>
              </a:rPr>
              <a:t>A maior parte da população sobrevive em agricultura de subsistência no nível mínimo.</a:t>
            </a:r>
          </a:p>
          <a:p>
            <a:pPr>
              <a:spcBef>
                <a:spcPct val="50000"/>
              </a:spcBef>
              <a:buFontTx/>
              <a:buChar char="•"/>
            </a:pPr>
            <a:r>
              <a:rPr lang="pt-BR" dirty="0" smtClean="0">
                <a:solidFill>
                  <a:srgbClr val="FFFF00"/>
                </a:solidFill>
              </a:rPr>
              <a:t>Enchentes afetam solos, casas, cidades,</a:t>
            </a:r>
          </a:p>
          <a:p>
            <a:pPr>
              <a:spcBef>
                <a:spcPct val="50000"/>
              </a:spcBef>
              <a:buFontTx/>
              <a:buChar char="•"/>
            </a:pPr>
            <a:r>
              <a:rPr lang="pt-BR" dirty="0" smtClean="0">
                <a:solidFill>
                  <a:srgbClr val="FFFF00"/>
                </a:solidFill>
              </a:rPr>
              <a:t>30% dos habitantes tinham malária.</a:t>
            </a:r>
          </a:p>
          <a:p>
            <a:pPr algn="ctr">
              <a:spcBef>
                <a:spcPct val="50000"/>
              </a:spcBef>
              <a:buNone/>
            </a:pPr>
            <a:endParaRPr lang="pt-BR" sz="3500" dirty="0" smtClean="0">
              <a:solidFill>
                <a:srgbClr val="FFFF00"/>
              </a:solidFill>
            </a:endParaRPr>
          </a:p>
          <a:p>
            <a:pPr algn="ctr">
              <a:spcBef>
                <a:spcPct val="50000"/>
              </a:spcBef>
              <a:buNone/>
            </a:pPr>
            <a:r>
              <a:rPr lang="pt-BR" sz="3500" b="1" dirty="0" smtClean="0">
                <a:solidFill>
                  <a:srgbClr val="FFFF00"/>
                </a:solidFill>
                <a:effectLst>
                  <a:outerShdw blurRad="38100" dist="38100" dir="2700000" algn="tl">
                    <a:srgbClr val="000000">
                      <a:alpha val="43137"/>
                    </a:srgbClr>
                  </a:outerShdw>
                </a:effectLst>
              </a:rPr>
              <a:t>ISTO NÃO É ÁFRICA, AMÉRICA LATINA OU SUDESTE DA ÁSIA.</a:t>
            </a:r>
          </a:p>
          <a:p>
            <a:pPr algn="ctr">
              <a:spcBef>
                <a:spcPct val="50000"/>
              </a:spcBef>
              <a:buNone/>
            </a:pPr>
            <a:r>
              <a:rPr lang="pt-BR" sz="5200" b="1" dirty="0" smtClean="0">
                <a:solidFill>
                  <a:srgbClr val="FFFF00"/>
                </a:solidFill>
                <a:effectLst>
                  <a:outerShdw blurRad="38100" dist="38100" dir="2700000" algn="tl">
                    <a:srgbClr val="000000">
                      <a:alpha val="43137"/>
                    </a:srgbClr>
                  </a:outerShdw>
                </a:effectLst>
              </a:rPr>
              <a:t>É O VALE DO TENNESSEE  EM 1935.</a:t>
            </a:r>
          </a:p>
          <a:p>
            <a:pPr>
              <a:buNone/>
            </a:pPr>
            <a:endParaRPr lang="pt-BR" dirty="0"/>
          </a:p>
        </p:txBody>
      </p:sp>
      <p:sp>
        <p:nvSpPr>
          <p:cNvPr id="4" name="CaixaDeTexto 3"/>
          <p:cNvSpPr txBox="1"/>
          <p:nvPr/>
        </p:nvSpPr>
        <p:spPr>
          <a:xfrm>
            <a:off x="7215142" y="6519446"/>
            <a:ext cx="1928858" cy="338554"/>
          </a:xfrm>
          <a:prstGeom prst="rect">
            <a:avLst/>
          </a:prstGeom>
          <a:noFill/>
        </p:spPr>
        <p:txBody>
          <a:bodyPr wrap="square" rtlCol="0">
            <a:spAutoFit/>
          </a:bodyPr>
          <a:lstStyle/>
          <a:p>
            <a:r>
              <a:rPr lang="en-US" sz="16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Fonte</a:t>
            </a:r>
            <a:r>
              <a:rPr lang="en-US" sz="16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Braga, 2006</a:t>
            </a:r>
            <a:endParaRPr lang="pt-BR" sz="1600" dirty="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r58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7347" name="Text Box 3"/>
          <p:cNvSpPr txBox="1">
            <a:spLocks noChangeArrowheads="1"/>
          </p:cNvSpPr>
          <p:nvPr/>
        </p:nvSpPr>
        <p:spPr bwMode="auto">
          <a:xfrm>
            <a:off x="7546975" y="6289675"/>
            <a:ext cx="1222375" cy="304800"/>
          </a:xfrm>
          <a:prstGeom prst="rect">
            <a:avLst/>
          </a:prstGeom>
          <a:noFill/>
          <a:ln w="9525">
            <a:noFill/>
            <a:miter lim="800000"/>
            <a:headEnd/>
            <a:tailEnd/>
          </a:ln>
        </p:spPr>
        <p:txBody>
          <a:bodyPr wrap="none">
            <a:spAutoFit/>
          </a:bodyPr>
          <a:lstStyle/>
          <a:p>
            <a:r>
              <a:rPr lang="pt-BR" sz="1400">
                <a:latin typeface="Verdana" pitchFamily="34" charset="0"/>
              </a:rPr>
              <a:t>Braga,2006</a:t>
            </a:r>
          </a:p>
        </p:txBody>
      </p:sp>
      <p:sp>
        <p:nvSpPr>
          <p:cNvPr id="4" name="CaixaDeTexto 3"/>
          <p:cNvSpPr txBox="1"/>
          <p:nvPr/>
        </p:nvSpPr>
        <p:spPr>
          <a:xfrm>
            <a:off x="7215142" y="6519446"/>
            <a:ext cx="1928858" cy="338554"/>
          </a:xfrm>
          <a:prstGeom prst="rect">
            <a:avLst/>
          </a:prstGeom>
          <a:noFill/>
        </p:spPr>
        <p:txBody>
          <a:bodyPr wrap="square" rtlCol="0">
            <a:spAutoFit/>
          </a:bodyPr>
          <a:lstStyle/>
          <a:p>
            <a:r>
              <a:rPr lang="en-US" sz="1600" dirty="0" err="1"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Fonte</a:t>
            </a:r>
            <a:r>
              <a:rPr lang="en-US" sz="1600"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 Braga, 2006</a:t>
            </a:r>
            <a:endParaRPr lang="pt-BR" sz="1600"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CaixaDeTexto 3"/>
          <p:cNvSpPr txBox="1">
            <a:spLocks noChangeArrowheads="1"/>
          </p:cNvSpPr>
          <p:nvPr/>
        </p:nvSpPr>
        <p:spPr bwMode="auto">
          <a:xfrm>
            <a:off x="0" y="0"/>
            <a:ext cx="9144000" cy="1016000"/>
          </a:xfrm>
          <a:prstGeom prst="rect">
            <a:avLst/>
          </a:prstGeom>
          <a:noFill/>
          <a:ln w="9525">
            <a:noFill/>
            <a:miter lim="800000"/>
            <a:headEnd/>
            <a:tailEnd/>
          </a:ln>
        </p:spPr>
        <p:txBody>
          <a:bodyPr>
            <a:spAutoFit/>
          </a:bodyPr>
          <a:lstStyle/>
          <a:p>
            <a:pPr algn="ctr" fontAlgn="auto">
              <a:spcBef>
                <a:spcPts val="0"/>
              </a:spcBef>
              <a:spcAft>
                <a:spcPts val="0"/>
              </a:spcAft>
              <a:defRPr/>
            </a:pPr>
            <a:r>
              <a:rPr lang="pt-BR" sz="6000" b="1" dirty="0">
                <a:effectLst>
                  <a:outerShdw blurRad="38100" dist="38100" dir="2700000" algn="tl">
                    <a:srgbClr val="000000">
                      <a:alpha val="43137"/>
                    </a:srgbClr>
                  </a:outerShdw>
                </a:effectLst>
                <a:latin typeface="Calibri" pitchFamily="34" charset="0"/>
              </a:rPr>
              <a:t>OBRIGADO!</a:t>
            </a:r>
          </a:p>
        </p:txBody>
      </p:sp>
      <p:sp>
        <p:nvSpPr>
          <p:cNvPr id="3077" name="CaixaDeTexto 5"/>
          <p:cNvSpPr txBox="1">
            <a:spLocks noChangeArrowheads="1"/>
          </p:cNvSpPr>
          <p:nvPr/>
        </p:nvSpPr>
        <p:spPr bwMode="auto">
          <a:xfrm>
            <a:off x="0" y="5688013"/>
            <a:ext cx="2928938" cy="1169987"/>
          </a:xfrm>
          <a:prstGeom prst="rect">
            <a:avLst/>
          </a:prstGeom>
          <a:noFill/>
          <a:ln w="9525">
            <a:noFill/>
            <a:miter lim="800000"/>
            <a:headEnd/>
            <a:tailEnd/>
          </a:ln>
        </p:spPr>
        <p:txBody>
          <a:bodyPr>
            <a:spAutoFit/>
          </a:bodyPr>
          <a:lstStyle/>
          <a:p>
            <a:r>
              <a:rPr lang="pt-BR" sz="1400" b="1" dirty="0">
                <a:latin typeface="Calibri" pitchFamily="34" charset="0"/>
              </a:rPr>
              <a:t>José Galizia </a:t>
            </a:r>
            <a:r>
              <a:rPr lang="pt-BR" sz="1400" b="1" dirty="0" smtClean="0">
                <a:latin typeface="Calibri" pitchFamily="34" charset="0"/>
              </a:rPr>
              <a:t>Tundisi</a:t>
            </a:r>
            <a:endParaRPr lang="pt-BR" sz="1400" b="1" dirty="0">
              <a:latin typeface="Calibri" pitchFamily="34" charset="0"/>
            </a:endParaRPr>
          </a:p>
          <a:p>
            <a:r>
              <a:rPr lang="pt-BR" sz="1400" dirty="0">
                <a:solidFill>
                  <a:srgbClr val="FFFF00"/>
                </a:solidFill>
                <a:latin typeface="Calibri" pitchFamily="34" charset="0"/>
              </a:rPr>
              <a:t>tundisi@iie.com.br</a:t>
            </a:r>
          </a:p>
          <a:p>
            <a:r>
              <a:rPr lang="pt-BR" sz="1400" dirty="0">
                <a:latin typeface="Calibri" pitchFamily="34" charset="0"/>
              </a:rPr>
              <a:t>www.iie.com.br</a:t>
            </a:r>
          </a:p>
          <a:p>
            <a:r>
              <a:rPr lang="pt-BR" sz="1400" dirty="0">
                <a:latin typeface="Calibri" pitchFamily="34" charset="0"/>
              </a:rPr>
              <a:t>Rua Bento Carlos, 750</a:t>
            </a:r>
          </a:p>
          <a:p>
            <a:r>
              <a:rPr lang="pt-BR" sz="1400" dirty="0">
                <a:latin typeface="Calibri" pitchFamily="34" charset="0"/>
              </a:rPr>
              <a:t>Centro – São Carlos – SP.</a:t>
            </a:r>
          </a:p>
        </p:txBody>
      </p:sp>
      <p:pic>
        <p:nvPicPr>
          <p:cNvPr id="3078" name="Picture 7" descr="C:\Ilustrações (Ricardo)\imagens uteis\test\Untitled-1.png"/>
          <p:cNvPicPr>
            <a:picLocks noChangeAspect="1" noChangeArrowheads="1"/>
          </p:cNvPicPr>
          <p:nvPr/>
        </p:nvPicPr>
        <p:blipFill>
          <a:blip r:embed="rId2" cstate="print"/>
          <a:srcRect/>
          <a:stretch>
            <a:fillRect/>
          </a:stretch>
        </p:blipFill>
        <p:spPr bwMode="auto">
          <a:xfrm>
            <a:off x="2214563" y="1108075"/>
            <a:ext cx="4781550" cy="4749800"/>
          </a:xfrm>
          <a:prstGeom prst="rect">
            <a:avLst/>
          </a:prstGeom>
          <a:noFill/>
          <a:ln w="9525">
            <a:noFill/>
            <a:miter lim="800000"/>
            <a:headEnd/>
            <a:tailEnd/>
          </a:ln>
        </p:spPr>
      </p:pic>
      <p:pic>
        <p:nvPicPr>
          <p:cNvPr id="2" name="Picture 5" descr="P:\LOGOS - IIE, Parceiros e Clientes\IIE e AIIEGA\PNG - Fundo Transparente\logo IIEGA 2010.png"/>
          <p:cNvPicPr>
            <a:picLocks noChangeAspect="1" noChangeArrowheads="1"/>
          </p:cNvPicPr>
          <p:nvPr/>
        </p:nvPicPr>
        <p:blipFill>
          <a:blip r:embed="rId3" cstate="print"/>
          <a:srcRect/>
          <a:stretch>
            <a:fillRect/>
          </a:stretch>
        </p:blipFill>
        <p:spPr bwMode="auto">
          <a:xfrm>
            <a:off x="7286644" y="5857916"/>
            <a:ext cx="1600962" cy="857232"/>
          </a:xfrm>
          <a:prstGeom prst="rect">
            <a:avLst/>
          </a:prstGeom>
          <a:noFill/>
        </p:spPr>
      </p:pic>
      <p:pic>
        <p:nvPicPr>
          <p:cNvPr id="1030" name="Picture 6" descr="P:\LOGOS - IIE, Parceiros e Clientes\IIE e AIIEGA\JPG - Fundo Branco\LOGO IIE 2010.jpg"/>
          <p:cNvPicPr>
            <a:picLocks noChangeAspect="1" noChangeArrowheads="1"/>
          </p:cNvPicPr>
          <p:nvPr/>
        </p:nvPicPr>
        <p:blipFill>
          <a:blip r:embed="rId4" cstate="print"/>
          <a:srcRect/>
          <a:stretch>
            <a:fillRect/>
          </a:stretch>
        </p:blipFill>
        <p:spPr bwMode="auto">
          <a:xfrm>
            <a:off x="7429137" y="4643446"/>
            <a:ext cx="1357705" cy="94297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142852"/>
            <a:ext cx="8786874" cy="1357322"/>
          </a:xfrm>
        </p:spPr>
        <p:txBody>
          <a:bodyPr>
            <a:normAutofit fontScale="90000"/>
          </a:bodyPr>
          <a:lstStyle/>
          <a:p>
            <a:r>
              <a:rPr lang="en-US" dirty="0" err="1" smtClean="0">
                <a:solidFill>
                  <a:srgbClr val="FFFF00"/>
                </a:solidFill>
                <a:effectLst>
                  <a:outerShdw blurRad="38100" dist="38100" dir="2700000" algn="tl">
                    <a:srgbClr val="000000">
                      <a:alpha val="43137"/>
                    </a:srgbClr>
                  </a:outerShdw>
                </a:effectLst>
              </a:rPr>
              <a:t>Indicadores</a:t>
            </a:r>
            <a:r>
              <a:rPr lang="en-US" dirty="0" smtClean="0">
                <a:solidFill>
                  <a:srgbClr val="FFFF00"/>
                </a:solidFill>
                <a:effectLst>
                  <a:outerShdw blurRad="38100" dist="38100" dir="2700000" algn="tl">
                    <a:srgbClr val="000000">
                      <a:alpha val="43137"/>
                    </a:srgbClr>
                  </a:outerShdw>
                </a:effectLst>
              </a:rPr>
              <a:t> </a:t>
            </a:r>
            <a:r>
              <a:rPr lang="en-US" dirty="0" err="1" smtClean="0">
                <a:solidFill>
                  <a:srgbClr val="FFFF00"/>
                </a:solidFill>
                <a:effectLst>
                  <a:outerShdw blurRad="38100" dist="38100" dir="2700000" algn="tl">
                    <a:srgbClr val="000000">
                      <a:alpha val="43137"/>
                    </a:srgbClr>
                  </a:outerShdw>
                </a:effectLst>
              </a:rPr>
              <a:t>Potenciais</a:t>
            </a:r>
            <a:r>
              <a:rPr lang="en-US" dirty="0" smtClean="0">
                <a:solidFill>
                  <a:srgbClr val="FFFF00"/>
                </a:solidFill>
                <a:effectLst>
                  <a:outerShdw blurRad="38100" dist="38100" dir="2700000" algn="tl">
                    <a:srgbClr val="000000">
                      <a:alpha val="43137"/>
                    </a:srgbClr>
                  </a:outerShdw>
                </a:effectLst>
              </a:rPr>
              <a:t> de </a:t>
            </a:r>
            <a:r>
              <a:rPr lang="en-US" dirty="0" err="1" smtClean="0">
                <a:solidFill>
                  <a:srgbClr val="FFFF00"/>
                </a:solidFill>
                <a:effectLst>
                  <a:outerShdw blurRad="38100" dist="38100" dir="2700000" algn="tl">
                    <a:srgbClr val="000000">
                      <a:alpha val="43137"/>
                    </a:srgbClr>
                  </a:outerShdw>
                </a:effectLst>
              </a:rPr>
              <a:t>Quantidade</a:t>
            </a:r>
            <a:r>
              <a:rPr lang="en-US" dirty="0" smtClean="0">
                <a:solidFill>
                  <a:srgbClr val="FFFF00"/>
                </a:solidFill>
                <a:effectLst>
                  <a:outerShdw blurRad="38100" dist="38100" dir="2700000" algn="tl">
                    <a:srgbClr val="000000">
                      <a:alpha val="43137"/>
                    </a:srgbClr>
                  </a:outerShdw>
                </a:effectLst>
              </a:rPr>
              <a:t> </a:t>
            </a:r>
            <a:r>
              <a:rPr lang="en-US" dirty="0" err="1" smtClean="0">
                <a:solidFill>
                  <a:srgbClr val="FFFF00"/>
                </a:solidFill>
                <a:effectLst>
                  <a:outerShdw blurRad="38100" dist="38100" dir="2700000" algn="tl">
                    <a:srgbClr val="000000">
                      <a:alpha val="43137"/>
                    </a:srgbClr>
                  </a:outerShdw>
                </a:effectLst>
              </a:rPr>
              <a:t>por</a:t>
            </a:r>
            <a:r>
              <a:rPr lang="en-US" dirty="0" smtClean="0">
                <a:solidFill>
                  <a:srgbClr val="FFFF00"/>
                </a:solidFill>
                <a:effectLst>
                  <a:outerShdw blurRad="38100" dist="38100" dir="2700000" algn="tl">
                    <a:srgbClr val="000000">
                      <a:alpha val="43137"/>
                    </a:srgbClr>
                  </a:outerShdw>
                </a:effectLst>
              </a:rPr>
              <a:t> </a:t>
            </a:r>
            <a:r>
              <a:rPr lang="en-US" dirty="0" err="1" smtClean="0">
                <a:solidFill>
                  <a:srgbClr val="FFFF00"/>
                </a:solidFill>
                <a:effectLst>
                  <a:outerShdw blurRad="38100" dist="38100" dir="2700000" algn="tl">
                    <a:srgbClr val="000000">
                      <a:alpha val="43137"/>
                    </a:srgbClr>
                  </a:outerShdw>
                </a:effectLst>
              </a:rPr>
              <a:t>Ano</a:t>
            </a:r>
            <a:r>
              <a:rPr lang="en-US" dirty="0" smtClean="0">
                <a:solidFill>
                  <a:srgbClr val="FFFF00"/>
                </a:solidFill>
                <a:effectLst>
                  <a:outerShdw blurRad="38100" dist="38100" dir="2700000" algn="tl">
                    <a:srgbClr val="000000">
                      <a:alpha val="43137"/>
                    </a:srgbClr>
                  </a:outerShdw>
                </a:effectLst>
              </a:rPr>
              <a:t> </a:t>
            </a:r>
            <a:r>
              <a:rPr lang="en-US" dirty="0" err="1" smtClean="0">
                <a:solidFill>
                  <a:srgbClr val="FFFF00"/>
                </a:solidFill>
                <a:effectLst>
                  <a:outerShdw blurRad="38100" dist="38100" dir="2700000" algn="tl">
                    <a:srgbClr val="000000">
                      <a:alpha val="43137"/>
                    </a:srgbClr>
                  </a:outerShdw>
                </a:effectLst>
              </a:rPr>
              <a:t>por</a:t>
            </a:r>
            <a:r>
              <a:rPr lang="en-US" dirty="0" smtClean="0">
                <a:solidFill>
                  <a:srgbClr val="FFFF00"/>
                </a:solidFill>
                <a:effectLst>
                  <a:outerShdw blurRad="38100" dist="38100" dir="2700000" algn="tl">
                    <a:srgbClr val="000000">
                      <a:alpha val="43137"/>
                    </a:srgbClr>
                  </a:outerShdw>
                </a:effectLst>
              </a:rPr>
              <a:t> </a:t>
            </a:r>
            <a:r>
              <a:rPr lang="en-US" dirty="0" err="1" smtClean="0">
                <a:solidFill>
                  <a:srgbClr val="FFFF00"/>
                </a:solidFill>
                <a:effectLst>
                  <a:outerShdw blurRad="38100" dist="38100" dir="2700000" algn="tl">
                    <a:srgbClr val="000000">
                      <a:alpha val="43137"/>
                    </a:srgbClr>
                  </a:outerShdw>
                </a:effectLst>
              </a:rPr>
              <a:t>Habitante</a:t>
            </a:r>
            <a:endParaRPr lang="pt-BR" dirty="0">
              <a:solidFill>
                <a:srgbClr val="FFFF00"/>
              </a:solidFill>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214282" y="1600200"/>
            <a:ext cx="8786874" cy="5043510"/>
          </a:xfrm>
        </p:spPr>
        <p:txBody>
          <a:bodyPr anchor="ctr">
            <a:normAutofit fontScale="85000" lnSpcReduction="20000"/>
          </a:bodyPr>
          <a:lstStyle/>
          <a:p>
            <a:endParaRPr lang="en-US"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pPr>
              <a:buNone/>
            </a:pPr>
            <a:endParaRPr lang="en-US" sz="4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r>
              <a:rPr lang="en-US" sz="40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Parâmetro</a:t>
            </a:r>
            <a:r>
              <a:rPr lang="en-US" sz="4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a:t>
            </a:r>
            <a:r>
              <a:rPr lang="en-US" sz="40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da</a:t>
            </a:r>
            <a:r>
              <a:rPr lang="en-US" sz="4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ONU (1.500</a:t>
            </a:r>
            <a:r>
              <a:rPr lang="pt-BR" sz="4000" dirty="0" smtClean="0"/>
              <a:t> </a:t>
            </a:r>
            <a:r>
              <a:rPr lang="pt-BR" sz="4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m</a:t>
            </a:r>
            <a:r>
              <a:rPr lang="pt-BR" sz="4000" baseline="30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3</a:t>
            </a:r>
            <a:r>
              <a:rPr lang="pt-BR" sz="4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t>
            </a:r>
            <a:r>
              <a:rPr lang="pt-BR" sz="40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hab</a:t>
            </a:r>
            <a:r>
              <a:rPr lang="pt-BR" sz="4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/ano – Água mínima para o BEM-ESTAR HUMANO;</a:t>
            </a:r>
          </a:p>
          <a:p>
            <a:endParaRPr lang="en-US" sz="4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endParaRPr>
          </a:p>
          <a:p>
            <a:r>
              <a:rPr lang="en-US" sz="4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Israel - 370</a:t>
            </a:r>
            <a:r>
              <a:rPr lang="pt-BR" sz="4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m</a:t>
            </a:r>
            <a:r>
              <a:rPr lang="pt-BR" sz="4000" baseline="30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3</a:t>
            </a:r>
            <a:r>
              <a:rPr lang="pt-BR" sz="4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t>
            </a:r>
            <a:r>
              <a:rPr lang="pt-BR" sz="40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hab</a:t>
            </a:r>
            <a:r>
              <a:rPr lang="pt-BR" sz="40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/ano – padrão de produtividade agrícola maior que o do Nordeste (Eficiência no Uso e na Gestão);</a:t>
            </a:r>
          </a:p>
          <a:p>
            <a:pPr algn="r">
              <a:buNone/>
            </a:pPr>
            <a:endParaRPr lang="en-US" dirty="0" smtClean="0"/>
          </a:p>
          <a:p>
            <a:pPr algn="r">
              <a:buNone/>
            </a:pPr>
            <a:endParaRPr lang="en-US" dirty="0" smtClean="0"/>
          </a:p>
          <a:p>
            <a:pPr algn="r">
              <a:buNone/>
            </a:pPr>
            <a:r>
              <a:rPr lang="en-US" sz="19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Fonte</a:t>
            </a:r>
            <a:r>
              <a:rPr lang="en-US" sz="19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a:t>
            </a:r>
            <a:r>
              <a:rPr lang="en-US" sz="1900" dirty="0" err="1"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Rebouças</a:t>
            </a:r>
            <a:r>
              <a:rPr lang="en-US" sz="1900" dirty="0" smtClean="0">
                <a:solidFill>
                  <a:srgbClr val="FFFF00"/>
                </a:solidFill>
                <a:effectLst>
                  <a:outerShdw blurRad="38100" dist="38100" dir="2700000" algn="tl">
                    <a:srgbClr val="000000">
                      <a:alpha val="43137"/>
                    </a:srgbClr>
                  </a:outerShdw>
                </a:effectLst>
                <a:latin typeface="Cambria Math" pitchFamily="18" charset="0"/>
                <a:ea typeface="Cambria Math" pitchFamily="18" charset="0"/>
              </a:rPr>
              <a:t>, 1994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Imagem 1389.jpg"/>
          <p:cNvPicPr>
            <a:picLocks noChangeAspect="1"/>
          </p:cNvPicPr>
          <p:nvPr/>
        </p:nvPicPr>
        <p:blipFill>
          <a:blip r:embed="rId2"/>
          <a:stretch>
            <a:fillRect/>
          </a:stretch>
        </p:blipFill>
        <p:spPr>
          <a:xfrm>
            <a:off x="1428728" y="142852"/>
            <a:ext cx="6550234" cy="652312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Imagem 1386.jpg"/>
          <p:cNvPicPr>
            <a:picLocks noChangeAspect="1"/>
          </p:cNvPicPr>
          <p:nvPr/>
        </p:nvPicPr>
        <p:blipFill>
          <a:blip r:embed="rId2"/>
          <a:stretch>
            <a:fillRect/>
          </a:stretch>
        </p:blipFill>
        <p:spPr>
          <a:xfrm>
            <a:off x="214282" y="251985"/>
            <a:ext cx="8786874" cy="630278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TotalTime>
  <Words>1648</Words>
  <Application>Microsoft Office PowerPoint</Application>
  <PresentationFormat>Apresentação na tela (4:3)</PresentationFormat>
  <Paragraphs>186</Paragraphs>
  <Slides>64</Slides>
  <Notes>2</Notes>
  <HiddenSlides>0</HiddenSlides>
  <MMClips>0</MMClips>
  <ScaleCrop>false</ScaleCrop>
  <HeadingPairs>
    <vt:vector size="6" baseType="variant">
      <vt:variant>
        <vt:lpstr>Tema</vt:lpstr>
      </vt:variant>
      <vt:variant>
        <vt:i4>1</vt:i4>
      </vt:variant>
      <vt:variant>
        <vt:lpstr>Servidores OLE incorporados</vt:lpstr>
      </vt:variant>
      <vt:variant>
        <vt:i4>2</vt:i4>
      </vt:variant>
      <vt:variant>
        <vt:lpstr>Títulos de slides</vt:lpstr>
      </vt:variant>
      <vt:variant>
        <vt:i4>64</vt:i4>
      </vt:variant>
    </vt:vector>
  </HeadingPairs>
  <TitlesOfParts>
    <vt:vector size="67" baseType="lpstr">
      <vt:lpstr>Tema do Office</vt:lpstr>
      <vt:lpstr>Imagem de bitmap</vt:lpstr>
      <vt:lpstr>Gráfico</vt:lpstr>
      <vt:lpstr>Slide 1</vt:lpstr>
      <vt:lpstr>Slide 2</vt:lpstr>
      <vt:lpstr>Slide 3</vt:lpstr>
      <vt:lpstr>Slide 4</vt:lpstr>
      <vt:lpstr>Slide 5</vt:lpstr>
      <vt:lpstr>Indicadores Potenciais de Quantidade por Ano por Habitante</vt:lpstr>
      <vt:lpstr>Indicadores Potenciais de Quantidade por Ano por Habitante</vt:lpstr>
      <vt:lpstr>Slide 8</vt:lpstr>
      <vt:lpstr>Slide 9</vt:lpstr>
      <vt:lpstr>Slide 10</vt:lpstr>
      <vt:lpstr>Slide 11</vt:lpstr>
      <vt:lpstr>Slide 12</vt:lpstr>
      <vt:lpstr>Slide 13</vt:lpstr>
      <vt:lpstr>Slide 14</vt:lpstr>
      <vt:lpstr>Slide 15</vt:lpstr>
      <vt:lpstr>Bacias hidrográficas beneficiadas</vt:lpstr>
      <vt:lpstr>Slide 17</vt:lpstr>
      <vt:lpstr>Slide 18</vt:lpstr>
      <vt:lpstr>Slide 19</vt:lpstr>
      <vt:lpstr>TRANSPOSIÇÃO DO RIO SÃO FRANCISCO</vt:lpstr>
      <vt:lpstr> Principais Características </vt:lpstr>
      <vt:lpstr>VANTAGENS DA TRANSPOSIÇÃO</vt:lpstr>
      <vt:lpstr>Slide 23</vt:lpstr>
      <vt:lpstr>Slide 24</vt:lpstr>
      <vt:lpstr>OBJETIVOS DA MODELAGEM MATEMÁTICA</vt:lpstr>
      <vt:lpstr>CARGAS  DIFUSAS</vt:lpstr>
      <vt:lpstr>CARGAS  PONTUAIS</vt:lpstr>
      <vt:lpstr>Slide 28</vt:lpstr>
      <vt:lpstr>De acordo com Straskraba &amp; Tundisi, 2000,  utilizam-se  modelos matemáticos no gerenciamento da qualidade da água de reservatórios com os seguintes objetivos:</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PERSPECTIVAS</vt:lpstr>
      <vt:lpstr>Slide 50</vt:lpstr>
      <vt:lpstr> Problemas e Desafios </vt:lpstr>
      <vt:lpstr> Problemas e Desafios </vt:lpstr>
      <vt:lpstr>Slide 53</vt:lpstr>
      <vt:lpstr>Slide 54</vt:lpstr>
      <vt:lpstr>De acordo com Straskraba &amp; Tundisi, 2000,  utilizam-se  modelos matemáticos no gerenciamento da qualidade da água de reservatórios com os seguintes objetivos:</vt:lpstr>
      <vt:lpstr>Slide 56</vt:lpstr>
      <vt:lpstr>CONCLUSÕES</vt:lpstr>
      <vt:lpstr>Slide 58</vt:lpstr>
      <vt:lpstr>Slide 59</vt:lpstr>
      <vt:lpstr>Slide 60</vt:lpstr>
      <vt:lpstr> Imagine um lugar onde: </vt:lpstr>
      <vt:lpstr> Imagine um lugar onde: </vt:lpstr>
      <vt:lpstr>Slide 63</vt:lpstr>
      <vt:lpstr>Slide 64</vt:lpstr>
    </vt:vector>
  </TitlesOfParts>
  <Company>IIE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Administrador</dc:creator>
  <cp:lastModifiedBy>Administrador</cp:lastModifiedBy>
  <cp:revision>17</cp:revision>
  <dcterms:created xsi:type="dcterms:W3CDTF">2013-12-04T10:57:30Z</dcterms:created>
  <dcterms:modified xsi:type="dcterms:W3CDTF">2013-12-06T17:23:02Z</dcterms:modified>
</cp:coreProperties>
</file>