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2" r:id="rId4"/>
    <p:sldId id="267" r:id="rId5"/>
    <p:sldId id="257" r:id="rId6"/>
    <p:sldId id="258" r:id="rId7"/>
    <p:sldId id="264" r:id="rId8"/>
    <p:sldId id="266" r:id="rId9"/>
    <p:sldId id="260" r:id="rId10"/>
    <p:sldId id="265" r:id="rId11"/>
    <p:sldId id="261" r:id="rId1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6FA9AA-C3C6-0644-A073-B6330416483C}" v="16" dt="2022-06-08T21:09:47.490"/>
    <p1510:client id="{D11F2C34-502F-0741-9655-0D54C46A57D4}" v="2" dt="2022-06-08T21:22:27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0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klitz, Hans-Wolfgang" userId="37af3ba8-5404-46b0-aa93-2a524b69554b" providerId="ADAL" clId="{D11F2C34-502F-0741-9655-0D54C46A57D4}"/>
    <pc:docChg chg="custSel addSld modSld">
      <pc:chgData name="Micklitz, Hans-Wolfgang" userId="37af3ba8-5404-46b0-aa93-2a524b69554b" providerId="ADAL" clId="{D11F2C34-502F-0741-9655-0D54C46A57D4}" dt="2022-06-08T21:23:38.856" v="111" actId="113"/>
      <pc:docMkLst>
        <pc:docMk/>
      </pc:docMkLst>
      <pc:sldChg chg="modSp mod">
        <pc:chgData name="Micklitz, Hans-Wolfgang" userId="37af3ba8-5404-46b0-aa93-2a524b69554b" providerId="ADAL" clId="{D11F2C34-502F-0741-9655-0D54C46A57D4}" dt="2022-06-08T21:23:10.198" v="109" actId="113"/>
        <pc:sldMkLst>
          <pc:docMk/>
          <pc:sldMk cId="2124007291" sldId="257"/>
        </pc:sldMkLst>
        <pc:spChg chg="mod">
          <ac:chgData name="Micklitz, Hans-Wolfgang" userId="37af3ba8-5404-46b0-aa93-2a524b69554b" providerId="ADAL" clId="{D11F2C34-502F-0741-9655-0D54C46A57D4}" dt="2022-06-08T21:23:10.198" v="109" actId="113"/>
          <ac:spMkLst>
            <pc:docMk/>
            <pc:sldMk cId="2124007291" sldId="257"/>
            <ac:spMk id="3" creationId="{41255E85-6589-BE09-A2B0-469BF1AFA3DC}"/>
          </ac:spMkLst>
        </pc:spChg>
      </pc:sldChg>
      <pc:sldChg chg="modSp new mod">
        <pc:chgData name="Micklitz, Hans-Wolfgang" userId="37af3ba8-5404-46b0-aa93-2a524b69554b" providerId="ADAL" clId="{D11F2C34-502F-0741-9655-0D54C46A57D4}" dt="2022-06-08T21:23:38.856" v="111" actId="113"/>
        <pc:sldMkLst>
          <pc:docMk/>
          <pc:sldMk cId="2627229279" sldId="267"/>
        </pc:sldMkLst>
        <pc:spChg chg="mod">
          <ac:chgData name="Micklitz, Hans-Wolfgang" userId="37af3ba8-5404-46b0-aa93-2a524b69554b" providerId="ADAL" clId="{D11F2C34-502F-0741-9655-0D54C46A57D4}" dt="2022-06-08T21:20:21.651" v="34" actId="20577"/>
          <ac:spMkLst>
            <pc:docMk/>
            <pc:sldMk cId="2627229279" sldId="267"/>
            <ac:spMk id="2" creationId="{B812B40E-3FB8-015E-8FE6-EA2B763F137B}"/>
          </ac:spMkLst>
        </pc:spChg>
        <pc:spChg chg="mod">
          <ac:chgData name="Micklitz, Hans-Wolfgang" userId="37af3ba8-5404-46b0-aa93-2a524b69554b" providerId="ADAL" clId="{D11F2C34-502F-0741-9655-0D54C46A57D4}" dt="2022-06-08T21:23:38.856" v="111" actId="113"/>
          <ac:spMkLst>
            <pc:docMk/>
            <pc:sldMk cId="2627229279" sldId="267"/>
            <ac:spMk id="3" creationId="{77868420-D0DF-2201-BCD6-26DA0B4F84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4F2C9-2CCB-654D-AA4C-7F3B51648E57}" type="datetimeFigureOut">
              <a:rPr lang="en-DE" smtClean="0"/>
              <a:t>08.06.22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92444-DA0F-2B43-B54B-EC1C68882C3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250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547D3-DB81-0EE9-5ABF-050132BCF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B1D6D-A359-7940-1779-377E329EA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47FA-0CC3-D11A-C7E1-C49B165B5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E898-822D-1A41-84AB-87F7153607B2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F145F-78C4-E9AD-A2D9-B1EC0B65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CA8DA-1FCC-F763-9017-7E9F086FD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960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7E4F5-B859-F75E-4583-329B47D2E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59A959-93DC-43F4-7DB5-F971156E3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DD574-9761-C8F6-A76C-02C32865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F5F5-6375-DD49-9867-3489028D0375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6F933-7DFE-E008-D690-1181E032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9666D-F3FA-36BE-20EF-59D6C4B4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13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EFD566-B17C-886C-9C9B-129E349EF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78DAF-FA76-6FE0-6B8A-7181BB213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73386-01EA-21F1-FACF-B8A4AF50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8DB0-8ED8-8342-8D0F-478802FAEC73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AED47-06CC-C802-9CFD-21FD6BC09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45087-218E-7728-CEE1-ECBD5ABB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0355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3FDFF-9152-FB29-C711-C14805916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A4A13-620C-9681-9E0F-4DF82F6F7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5F0CB-7977-1861-58D8-F7704E499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D2C-3AAD-0740-8A24-24188F2CA945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25921-2FC1-2A0F-DD67-7C496AEA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80E64-7561-ED37-0644-965F7E7D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619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A2E3-69DD-43C6-0968-DCB8B12E1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55598-029A-3F72-A4FB-2A78F83AE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C34CD-B9C1-44DF-345D-36B6F8FD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628A-EDB3-5442-A3CB-F2CCA6D7A2D4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3ABC2-0F04-389B-B742-7B6ED206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C9DAF-A6CD-8451-56E4-0E6A5DDE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02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4395B-C4AE-4330-8FC1-CA95A6D50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B0218-F315-B29D-C373-AD7FB5B52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FE1C1-B9FA-2370-13E9-982FE5C18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A02C5-C246-E2FA-DF88-C037BB80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D7A1-3EEA-D241-BF16-05189E34D788}" type="datetime1">
              <a:rPr lang="de-DE" smtClean="0"/>
              <a:t>08.06.22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51F8F-6FEB-3B5F-3E40-6E74AD592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5AB59-DE1E-F373-79D7-986C9A6E8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832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154E-7773-25D3-F48B-AC1DCC79F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914E6-6B78-9703-5603-B8AAB968A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00003-30DF-7A38-2928-55037477E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A24D85-B0B8-065C-5E5E-EC1386EF5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B1CAC8-38AC-2613-3F80-AD7A20512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B8318-3711-2897-8BEB-B561530AE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6E1A-B6C5-3B4A-839C-45DD30030C00}" type="datetime1">
              <a:rPr lang="de-DE" smtClean="0"/>
              <a:t>08.06.22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2EE1B-CD0D-F140-F2CE-B6F1F86BF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6F2B4A-7492-4634-E54B-A2CDA655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0641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30214-A9D4-65AC-54F8-994AB6BA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64E295-09EF-C68B-3FEF-FEC494E9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B2D07-F7A4-0F45-8955-395125E5A99E}" type="datetime1">
              <a:rPr lang="de-DE" smtClean="0"/>
              <a:t>08.06.22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8932B5-F78F-D726-157A-0C3B38D93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E65E0-43FA-33A0-9924-048D6A08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067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70890-06B9-D0C6-0D60-C41014DFE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1E32-EC17-6F44-9198-33D56D2DFC4C}" type="datetime1">
              <a:rPr lang="de-DE" smtClean="0"/>
              <a:t>08.06.22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F861A-5146-4406-048E-43DBAA01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005D7-1BCB-21B5-0206-039B3B1C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125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B927F-2E4A-B82D-449D-90B2D2636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B1745-E1A7-E197-722D-074F8CE31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692F3-54E1-204A-5ACB-BE7B23144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33CE7-F7BC-3194-EBDE-29324030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CF97-0851-394B-B28D-8C63D7C7EBC9}" type="datetime1">
              <a:rPr lang="de-DE" smtClean="0"/>
              <a:t>08.06.22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20AC9-F3E2-85A0-17B6-4AFA2CD3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5D51A-5691-C6BE-8A5C-0C75F6B8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83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5C10-5CEA-9E06-F9E6-1B25F3B1E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628C4D-64ED-727D-2D89-350EB5AC6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DB3E3-5D4F-4A50-0A65-135424F38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E3C51-38EC-0A14-3769-241D6C9B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C1FE-BFD2-C54E-BB07-E19E8BAB19AB}" type="datetime1">
              <a:rPr lang="de-DE" smtClean="0"/>
              <a:t>08.06.22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08FF3-7BB3-FDC8-6E95-435068ED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F39FE-DBA0-DC68-F994-EDF5E685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300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29A5D-0764-9489-55D8-214E4BED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1926E-E20A-6C8C-87A9-41FF1192A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39EE0-BE52-59C5-6006-8F5DCA9950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21BEE-0EC1-494A-A4D6-FC0960823F29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8F3AE-B89A-CBE9-FCC2-712E40D9B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52B07-BA5E-3BD8-3A19-179260396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F7560-707E-5F4B-B87B-FE2F8503D2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196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law/better-regulation/have-your-say/initiatives/13413-Digital-fairness-fitness-check-on-EU-consumer-law_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uc.eu/publications/beuc-x-2021-116_the_regulatory_gap-consumer_protection_in_the_digital_economy.pdf" TargetMode="External"/><Relationship Id="rId2" Type="http://schemas.openxmlformats.org/officeDocument/2006/relationships/hyperlink" Target="https://www.beuc.eu/publications/beuc-x-2021-018_eu_consumer_protection.0_0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53814-116C-C4A9-D6F3-7B22C992B3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DE" dirty="0"/>
              <a:t>EU consumer law and 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5B1EF-FB81-2062-B924-5EB0AEF21D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DE" dirty="0"/>
              <a:t>Hans-W. Micklitz</a:t>
            </a:r>
          </a:p>
          <a:p>
            <a:r>
              <a:rPr lang="en-DE" dirty="0"/>
              <a:t>European University Institute, Florence Italy</a:t>
            </a:r>
          </a:p>
          <a:p>
            <a:r>
              <a:rPr lang="en-DE" dirty="0"/>
              <a:t>09-06-2022</a:t>
            </a:r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0EA61-3C40-2601-CE2C-E7F234F1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62741-89DA-7842-BD6F-8B9ECE8A586C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0AC39-22EC-7B16-933A-826C1B86E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10C2C-154B-3C5A-1FAE-7AEA4C8B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71569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99208-1C90-473F-C2D7-78B52271D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Digital Asmmetry – the legal 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75C74-0438-2D04-D034-AAE2D5C75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digital asymmetry may result from </a:t>
            </a:r>
          </a:p>
          <a:p>
            <a:r>
              <a:rPr lang="en-GB" dirty="0"/>
              <a:t>either </a:t>
            </a:r>
            <a:r>
              <a:rPr lang="en-GB" b="1" dirty="0"/>
              <a:t>structural differences </a:t>
            </a:r>
            <a:r>
              <a:rPr lang="en-GB" dirty="0"/>
              <a:t>in the power to influence the process of autonomous decision making of the other party as a result of the control over data and/or a digital choice environment (structural) asymmetry),  </a:t>
            </a:r>
          </a:p>
          <a:p>
            <a:r>
              <a:rPr lang="en-GB" dirty="0"/>
              <a:t>from imbalances in the (ongoing) commercial relationship that a digital consumer environment creates and maintains (</a:t>
            </a:r>
            <a:r>
              <a:rPr lang="en-GB" b="1" dirty="0"/>
              <a:t>relational asymmetry</a:t>
            </a:r>
            <a:r>
              <a:rPr lang="en-GB" dirty="0"/>
              <a:t>) or </a:t>
            </a:r>
          </a:p>
          <a:p>
            <a:r>
              <a:rPr lang="en-GB" dirty="0"/>
              <a:t>from  a situation of imbalance in relation to the knowledge and understanding of the functioning and impact of a digital commercial practice (</a:t>
            </a:r>
            <a:r>
              <a:rPr lang="en-GB" b="1" dirty="0"/>
              <a:t>informational asymmetry</a:t>
            </a:r>
            <a:r>
              <a:rPr lang="en-GB" dirty="0"/>
              <a:t>), respectively. </a:t>
            </a:r>
            <a:endParaRPr lang="en-DE" dirty="0"/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DB594-278B-FAF0-363D-978A0FA6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D2C-3AAD-0740-8A24-24188F2CA945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06A82-6D68-23F9-8ED0-698CB4B46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4CB6A-E0F2-7CB4-F5B5-BCF41FC8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10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1282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2731-88BB-2CA8-1AF4-F31BE6B4B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Proposal for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33606-BCE6-D72F-947E-52E179683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(1) A digital commercial practice shall be unfair if it</a:t>
            </a:r>
            <a:endParaRPr lang="en-DE" dirty="0"/>
          </a:p>
          <a:p>
            <a:pPr marL="0" indent="0">
              <a:buNone/>
            </a:pPr>
            <a:r>
              <a:rPr lang="en-GB" dirty="0"/>
              <a:t>	(a) is contrary to the requirements of professional diligence, and/or</a:t>
            </a:r>
            <a:endParaRPr lang="en-DE" dirty="0"/>
          </a:p>
          <a:p>
            <a:pPr marL="0" indent="0">
              <a:buNone/>
            </a:pPr>
            <a:r>
              <a:rPr lang="en-GB" dirty="0"/>
              <a:t>	(b) </a:t>
            </a:r>
            <a:r>
              <a:rPr lang="en-GB" b="1" dirty="0"/>
              <a:t>establishes structural, relational or informational digital asymmetries, 	and</a:t>
            </a:r>
            <a:endParaRPr lang="en-DE" b="1" dirty="0"/>
          </a:p>
          <a:p>
            <a:pPr marL="0" indent="0">
              <a:buNone/>
            </a:pPr>
            <a:r>
              <a:rPr lang="en-GB" dirty="0"/>
              <a:t>	(c) it materially distorts or is likely to materially distort autonomous decision 	making.</a:t>
            </a:r>
            <a:endParaRPr lang="en-DE" dirty="0"/>
          </a:p>
          <a:p>
            <a:r>
              <a:rPr lang="en-GB" dirty="0"/>
              <a:t>(2) In the case of a legal proceeding, the trader, or if the trader is not in a position to do so, the provider of the digital consumer environment </a:t>
            </a:r>
            <a:r>
              <a:rPr lang="en-GB" b="1" dirty="0"/>
              <a:t>must make available to the complainant and competent qualified entities all the information </a:t>
            </a:r>
            <a:r>
              <a:rPr lang="en-GB" dirty="0"/>
              <a:t>necessary to determine whether that practice establishes structural, informational or relational asymmetries/vulnerabilities. </a:t>
            </a:r>
          </a:p>
          <a:p>
            <a:r>
              <a:rPr lang="en-GB" b="1" dirty="0"/>
              <a:t>In case of non-compliance it is presumed </a:t>
            </a:r>
            <a:r>
              <a:rPr lang="en-GB" dirty="0"/>
              <a:t>that the digital commercial practice establishes structural, relational or informational asymmetries/vulnerabilities to the detriment of the consumer. </a:t>
            </a:r>
            <a:endParaRPr lang="en-DE" dirty="0"/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FF694-C34E-4801-5F28-31ACF8B6B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09DA-3A63-1F4A-B531-70BF81F42DA7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882D4-0564-6EE8-67A8-C9B2EACF7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B20C7-B001-583D-11C4-4F5B38E4F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11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695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12AB9-F811-CBB3-2067-01189A33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</a:t>
            </a:r>
            <a:r>
              <a:rPr lang="en-DE" dirty="0"/>
              <a:t>he present and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E5F0D-3860-07A5-2B80-593D5573B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DE" sz="4000" dirty="0"/>
              <a:t>Present – the existing body on consumer law, focus on unfair commercial practices</a:t>
            </a:r>
          </a:p>
          <a:p>
            <a:r>
              <a:rPr lang="en-DE" sz="4000" dirty="0"/>
              <a:t>Pending EU Reforms – running but not yet completed projects</a:t>
            </a:r>
          </a:p>
          <a:p>
            <a:r>
              <a:rPr lang="en-DE" sz="4000" dirty="0"/>
              <a:t>Academic Proposal on digital vulnerabilty /asymmetry and regulatory gaps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0841F-E16B-07CC-E681-26B213B93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D75-4E79-234C-B857-6566AB609F02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1AD7C-F665-FE1C-7604-D6BFCABA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CDD21-C556-6F24-84E1-3D55E6C3C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2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9950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4C389-6CBF-C126-AE49-77FA8DD71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The EU consumer law acquis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F19D9-BBB8-108F-E7E7-4273CE439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DE" dirty="0"/>
              <a:t>Focus on the UCPD (Unfair Commercial Practices Directive)  – no particular rules on fairness control in the digital economy, </a:t>
            </a:r>
          </a:p>
          <a:p>
            <a:r>
              <a:rPr lang="en-DE" dirty="0"/>
              <a:t>but clarification in Omnibus-Directive that the UCPD applies to the digital economy and data privacy policies</a:t>
            </a:r>
          </a:p>
          <a:p>
            <a:r>
              <a:rPr lang="en-DE" dirty="0"/>
              <a:t>December 2021 Non-binding guidelines of the European Commission inter alia on the applicability to dark patterns</a:t>
            </a:r>
          </a:p>
          <a:p>
            <a:r>
              <a:rPr lang="en-DE" dirty="0"/>
              <a:t>Structure of the UCPD blacklisted practices, aggressive practices, misleading action and misleading ommission, general fairness test</a:t>
            </a:r>
          </a:p>
          <a:p>
            <a:r>
              <a:rPr lang="en-GB" dirty="0"/>
              <a:t>Distinction between the average and the vulnerable consumer (mental and physical health, age and credulity)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F9938-85D8-73F5-9DF5-148C1237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8476-4299-1C4F-A4B0-2C09B1374E40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176A9-0E3E-579B-F48C-99DF8205B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49422-B80C-4A43-520D-F695A745E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3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697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2B40E-3FB8-015E-8FE6-EA2B763F1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EU Reform – Digital Services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68420-D0DF-2201-BCD6-26DA0B4F8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/>
              <a:t>Art. 23 a) Online interface design and organisation</a:t>
            </a:r>
          </a:p>
          <a:p>
            <a:r>
              <a:rPr lang="en-GB" sz="3200" dirty="0"/>
              <a:t>1. Providers of online platforms </a:t>
            </a:r>
            <a:r>
              <a:rPr lang="en-GB" sz="3200" b="1" dirty="0"/>
              <a:t>shall not design</a:t>
            </a:r>
            <a:r>
              <a:rPr lang="en-GB" sz="3200" dirty="0"/>
              <a:t>, organise or operate their online interfaces in a way that deceives, manipulates or otherwise materially distorts or impairs the ability of recipients of their service to make free and informed decisions.</a:t>
            </a:r>
          </a:p>
          <a:p>
            <a:r>
              <a:rPr lang="en-GB" sz="3200" dirty="0"/>
              <a:t>2. The prohibition referred to in paragraph 1 shall not apply to practices covered by Directive 2005/29/EC or Regulation 2019/679</a:t>
            </a:r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90D9F-4F6C-54D6-4A68-578A39DA5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D2C-3AAD-0740-8A24-24188F2CA945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0B551-AF80-2133-9413-D7EA1A0C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88A05-F9EE-9618-DCAE-3A2500AC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4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2722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6D99-F6EF-18B8-D202-AAA2AC584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EU Reform – Digital Services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55E85-6589-BE09-A2B0-469BF1AFA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Article 24b DSA Compliance by design </a:t>
            </a:r>
          </a:p>
          <a:p>
            <a:r>
              <a:rPr lang="en-GB" dirty="0"/>
              <a:t>The online platform allowing consumers to conclude distance contracts with traders </a:t>
            </a:r>
            <a:r>
              <a:rPr lang="en-GB" b="1" dirty="0"/>
              <a:t>shall design and organise their online interface </a:t>
            </a:r>
            <a:r>
              <a:rPr lang="en-GB" dirty="0"/>
              <a:t>in a way that enables traders to comply with their obligations regarding pre-contractual information, compliance and product safety information under applicable Union law. </a:t>
            </a:r>
          </a:p>
          <a:p>
            <a:r>
              <a:rPr lang="en-GB" dirty="0"/>
              <a:t>In particular, such online interfaces shall enable traders to provide information on the name, address, telephone number and electronic mail address of the economic operator, as defined in …</a:t>
            </a:r>
          </a:p>
          <a:p>
            <a:endParaRPr lang="en-GB" b="1" i="1" dirty="0"/>
          </a:p>
          <a:p>
            <a:endParaRPr lang="en-GB" dirty="0"/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0B9A1-AF4D-F4A7-201C-ACB81586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1660-D438-0140-ACD0-D579D3B10AF3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878D6-F156-0F79-3F07-44E5AC0B0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177D8-79F7-D02F-0F25-5FF4B157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5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2400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EAA1E-E1EB-0813-C03F-8D5E178C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EU Reform – Artificial Intelligence Act and Liability for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25600-E268-98B8-E659-2ADB66B2B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DE" b="1" dirty="0"/>
              <a:t>Proposal for Artificial Intelligence Act </a:t>
            </a:r>
            <a:r>
              <a:rPr lang="en-DE" dirty="0"/>
              <a:t>(AIA), far less advanced</a:t>
            </a:r>
          </a:p>
          <a:p>
            <a:pPr marL="0" indent="0">
              <a:buNone/>
            </a:pPr>
            <a:r>
              <a:rPr lang="en-GB" dirty="0"/>
              <a:t>	Risk based approach, distinguishing the level of intervention in 	relation to the potential risk</a:t>
            </a:r>
          </a:p>
          <a:p>
            <a:pPr marL="0" indent="0">
              <a:buNone/>
            </a:pPr>
            <a:r>
              <a:rPr lang="en-GB" dirty="0"/>
              <a:t>	Key – combination of general requirements laid down in the 	regulation which shall be specified through technical standards</a:t>
            </a:r>
          </a:p>
          <a:p>
            <a:pPr marL="0" indent="0">
              <a:buNone/>
            </a:pPr>
            <a:r>
              <a:rPr lang="en-GB" dirty="0"/>
              <a:t>	NO consumer protection legislation</a:t>
            </a:r>
          </a:p>
          <a:p>
            <a:r>
              <a:rPr lang="en-GB" b="1" dirty="0"/>
              <a:t>Planned</a:t>
            </a:r>
            <a:r>
              <a:rPr lang="en-GB" dirty="0"/>
              <a:t>: </a:t>
            </a:r>
            <a:r>
              <a:rPr lang="en-GB" b="1" dirty="0"/>
              <a:t>Revision of the product liability directive </a:t>
            </a:r>
            <a:r>
              <a:rPr lang="en-GB" dirty="0"/>
              <a:t>so as to deal with for instance self driving cars – but no proposal yet</a:t>
            </a:r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1E5E1-E383-407E-AA4A-B32C8841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7047-94D5-4E49-B410-E925C200879E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FF0B7-7CDE-574A-08E9-01319FBCD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CFF11-D2F9-C26B-2E73-6959012C3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6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494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339C1-D776-A1CE-D4F4-A8C1AA612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EU Reform  – Digital Fairness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B6086-40A8-34C8-8BCB-92644366A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DE" dirty="0"/>
              <a:t>Digital Fairness Check by the European Commission </a:t>
            </a:r>
            <a:r>
              <a:rPr lang="en-GB" dirty="0">
                <a:hlinkClick r:id="rId2"/>
              </a:rPr>
              <a:t>https://ec.europa.eu/info/law/better-regulation/have-your-say/initiatives/13413-Digital-fairness-fitness-check-on-EU-consumer-law_en</a:t>
            </a:r>
            <a:endParaRPr lang="en-GB" dirty="0"/>
          </a:p>
          <a:p>
            <a:r>
              <a:rPr lang="en-DE" dirty="0"/>
              <a:t>Scope – Directive 93/13 on unfair terms, Directive 2005/29 on unfair commercial practices, Directive 2011/83 on consumer rights But NOT – General Data Protection Regulation and NOT consumer law enforcement</a:t>
            </a:r>
          </a:p>
          <a:p>
            <a:r>
              <a:rPr lang="en-DE" dirty="0"/>
              <a:t>Call for evidence until 14. June 2022, then public consultation,</a:t>
            </a:r>
          </a:p>
          <a:p>
            <a:r>
              <a:rPr lang="en-GB" dirty="0"/>
              <a:t>Proposal for action – envisaged for Mid 2024</a:t>
            </a:r>
            <a:endParaRPr lang="en-DE" dirty="0"/>
          </a:p>
          <a:p>
            <a:endParaRPr lang="en-DE" dirty="0"/>
          </a:p>
          <a:p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56B81-042B-D26F-C4B7-D58E2AA7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4A75-544E-7748-9D68-FB53C152695E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B0BF1-535E-BDCE-268C-147012303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ACEFB-FA9E-1928-11BF-5915A67CF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7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054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CEA16-39CD-8796-5A96-0A0915382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BEUC (European Consumer Organisation) – Study 2020/2021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5DA99-125D-9206-BBD8-6FDB71291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</a:t>
            </a:r>
            <a:r>
              <a:rPr lang="en-DE" dirty="0"/>
              <a:t>andated by BEUC</a:t>
            </a:r>
          </a:p>
          <a:p>
            <a:r>
              <a:rPr lang="en-GB" dirty="0"/>
              <a:t>Developing the concept of digital vulnerability </a:t>
            </a:r>
            <a:r>
              <a:rPr lang="en-DE" dirty="0"/>
              <a:t> </a:t>
            </a:r>
            <a:r>
              <a:rPr lang="en-GB" dirty="0">
                <a:hlinkClick r:id="rId2"/>
              </a:rPr>
              <a:t>https://www.beuc.eu/publications/beuc-x-2021-018_eu_consumer_protection.0_0.pdf</a:t>
            </a:r>
            <a:endParaRPr lang="en-GB" dirty="0"/>
          </a:p>
          <a:p>
            <a:r>
              <a:rPr lang="en-GB" dirty="0"/>
              <a:t>Analysis of EU proposals in light of the consumer acquis  so as to demonstrate the regulatory gap, </a:t>
            </a:r>
            <a:r>
              <a:rPr lang="en-GB" u="sng" dirty="0">
                <a:hlinkClick r:id="rId3"/>
              </a:rPr>
              <a:t>https://www.beuc.eu/publications/beuc-x-2021-116_the_regulatory_gap-consumer_protection_in_the_digital_economy.pdf</a:t>
            </a:r>
            <a:r>
              <a:rPr lang="en-GB" dirty="0"/>
              <a:t>.</a:t>
            </a:r>
            <a:r>
              <a:rPr lang="en-DE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49BD5-1E2C-8144-9713-2415CFA1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D2C-3AAD-0740-8A24-24188F2CA945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04C03-DB6C-54DA-22F9-B438CC969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20302-1E29-C099-2956-BC733DFD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8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464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6BF55-9779-9717-5E87-F3FDE52B5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DE" dirty="0"/>
              <a:t>Digital vulnerability – the empirical findings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D22D-7999-9F28-7404-45F33C10E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/>
              <a:t>Digital vulnerability </a:t>
            </a:r>
            <a:r>
              <a:rPr lang="en-GB" dirty="0"/>
              <a:t>the result of internal and/or external factors that are beyond the control of the consumer. </a:t>
            </a:r>
          </a:p>
          <a:p>
            <a:pPr lvl="0"/>
            <a:r>
              <a:rPr lang="en-GB" b="1" dirty="0"/>
              <a:t>Internal factors </a:t>
            </a:r>
            <a:r>
              <a:rPr lang="en-GB" dirty="0"/>
              <a:t>may be situational, information or source bound and can include the lack of digital literacy, personal biases, etc. </a:t>
            </a:r>
          </a:p>
          <a:p>
            <a:pPr lvl="0"/>
            <a:r>
              <a:rPr lang="en-GB" b="1" dirty="0"/>
              <a:t>External factors </a:t>
            </a:r>
            <a:r>
              <a:rPr lang="en-GB" dirty="0"/>
              <a:t>cover the digitally mediated relationship, the digital choice environments, the knowledge gap and can include control over (personal) data</a:t>
            </a:r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1C1AC-8851-798D-C4B1-F81425468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99B3D-45E8-B545-8F7B-3A7AAA705B64}" type="datetime1">
              <a:rPr lang="de-DE" smtClean="0"/>
              <a:t>08.06.22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3226A-E4AE-C87F-DB79-3A0C482A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Hans Micklitz Brazil Parliament</a:t>
            </a:r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94E7A-01CF-28C3-D6DF-A6D939CAF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7560-707E-5F4B-B87B-FE2F8503D28E}" type="slidenum">
              <a:rPr lang="en-DE" smtClean="0"/>
              <a:t>9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0252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977</Words>
  <Application>Microsoft Macintosh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EU consumer law and AI</vt:lpstr>
      <vt:lpstr>The present and the future</vt:lpstr>
      <vt:lpstr>The EU consumer law acquis</vt:lpstr>
      <vt:lpstr>EU Reform – Digital Services Act</vt:lpstr>
      <vt:lpstr>EU Reform – Digital Services Act</vt:lpstr>
      <vt:lpstr>EU Reform – Artificial Intelligence Act and Liability for AI</vt:lpstr>
      <vt:lpstr>EU Reform  – Digital Fairness Check</vt:lpstr>
      <vt:lpstr>BEUC (European Consumer Organisation) – Study 2020/2021</vt:lpstr>
      <vt:lpstr>Digital vulnerability – the empirical findings </vt:lpstr>
      <vt:lpstr>Digital Asmmetry – the legal concept</vt:lpstr>
      <vt:lpstr>Proposal for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consumer law and AI</dc:title>
  <dc:creator>Micklitz, Hans-Wolfgang</dc:creator>
  <cp:lastModifiedBy>Micklitz, Hans-Wolfgang</cp:lastModifiedBy>
  <cp:revision>2</cp:revision>
  <dcterms:created xsi:type="dcterms:W3CDTF">2022-06-08T05:13:53Z</dcterms:created>
  <dcterms:modified xsi:type="dcterms:W3CDTF">2022-06-08T21:23:41Z</dcterms:modified>
</cp:coreProperties>
</file>