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334" r:id="rId3"/>
    <p:sldId id="335" r:id="rId4"/>
    <p:sldId id="336" r:id="rId5"/>
    <p:sldId id="337" r:id="rId6"/>
    <p:sldId id="328" r:id="rId7"/>
    <p:sldId id="329" r:id="rId8"/>
    <p:sldId id="330" r:id="rId9"/>
    <p:sldId id="325" r:id="rId10"/>
    <p:sldId id="332" r:id="rId11"/>
    <p:sldId id="333" r:id="rId12"/>
    <p:sldId id="294" r:id="rId13"/>
  </p:sldIdLst>
  <p:sldSz cx="9144000" cy="6858000" type="screen4x3"/>
  <p:notesSz cx="6864350" cy="999648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7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13" autoAdjust="0"/>
  </p:normalViewPr>
  <p:slideViewPr>
    <p:cSldViewPr>
      <p:cViewPr varScale="1">
        <p:scale>
          <a:sx n="108" d="100"/>
          <a:sy n="108" d="100"/>
        </p:scale>
        <p:origin x="170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821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96B4986A-05B4-4512-B74D-E3FFE9B96B98}" type="datetimeFigureOut">
              <a:rPr lang="pt-BR" smtClean="0"/>
              <a:t>08/05/2017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6435" y="4748332"/>
            <a:ext cx="5491480" cy="4498420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821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7E8032D7-40E2-418E-9E33-5709A99881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493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12E594E-42B9-4425-92BF-85B00282B330}" type="datetimeFigureOut">
              <a:rPr lang="pt-BR" smtClean="0"/>
              <a:t>08/05/2017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BF91AF-BB05-4923-B585-5BB2511504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594E-42B9-4425-92BF-85B00282B330}" type="datetimeFigureOut">
              <a:rPr lang="pt-BR" smtClean="0"/>
              <a:t>08/05/2017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91AF-BB05-4923-B585-5BB2511504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594E-42B9-4425-92BF-85B00282B330}" type="datetimeFigureOut">
              <a:rPr lang="pt-BR" smtClean="0"/>
              <a:t>08/05/2017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91AF-BB05-4923-B585-5BB2511504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594E-42B9-4425-92BF-85B00282B330}" type="datetimeFigureOut">
              <a:rPr lang="pt-BR" smtClean="0"/>
              <a:t>08/05/2017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91AF-BB05-4923-B585-5BB2511504E1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pic>
        <p:nvPicPr>
          <p:cNvPr id="2050" name="Picture 2" descr="logo_cn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" y="6096112"/>
            <a:ext cx="961454" cy="674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594E-42B9-4425-92BF-85B00282B330}" type="datetimeFigureOut">
              <a:rPr lang="pt-BR" smtClean="0"/>
              <a:t>08/05/2017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91AF-BB05-4923-B585-5BB2511504E1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pic>
        <p:nvPicPr>
          <p:cNvPr id="9" name="Picture 2" descr="logo_cn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4" y="6096112"/>
            <a:ext cx="961454" cy="674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594E-42B9-4425-92BF-85B00282B330}" type="datetimeFigureOut">
              <a:rPr lang="pt-BR" smtClean="0"/>
              <a:t>08/05/2017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91AF-BB05-4923-B585-5BB2511504E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594E-42B9-4425-92BF-85B00282B330}" type="datetimeFigureOut">
              <a:rPr lang="pt-BR" smtClean="0"/>
              <a:t>08/05/2017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91AF-BB05-4923-B585-5BB2511504E1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594E-42B9-4425-92BF-85B00282B330}" type="datetimeFigureOut">
              <a:rPr lang="pt-BR" smtClean="0"/>
              <a:t>08/05/2017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91AF-BB05-4923-B585-5BB2511504E1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594E-42B9-4425-92BF-85B00282B330}" type="datetimeFigureOut">
              <a:rPr lang="pt-BR" smtClean="0"/>
              <a:t>08/05/2017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91AF-BB05-4923-B585-5BB2511504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760999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dirty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12E594E-42B9-4425-92BF-85B00282B330}" type="datetimeFigureOut">
              <a:rPr lang="pt-BR" smtClean="0"/>
              <a:t>08/05/2017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91AF-BB05-4923-B585-5BB2511504E1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Picture 2" descr="logo_cn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16141" cy="572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2E594E-42B9-4425-92BF-85B00282B330}" type="datetimeFigureOut">
              <a:rPr lang="pt-BR" smtClean="0"/>
              <a:t>08/05/2017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BF91AF-BB05-4923-B585-5BB2511504E1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12E594E-42B9-4425-92BF-85B00282B330}" type="datetimeFigureOut">
              <a:rPr lang="pt-BR" smtClean="0"/>
              <a:t>08/05/2017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9BF91AF-BB05-4923-B585-5BB2511504E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391327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Propostas do Setor de Serviços para o Simples</a:t>
            </a:r>
            <a:br>
              <a:rPr lang="pt-BR" dirty="0"/>
            </a:br>
            <a:br>
              <a:rPr lang="pt-BR" dirty="0"/>
            </a:br>
            <a:r>
              <a:rPr lang="pt-BR" sz="27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Luigi Nese</a:t>
            </a:r>
            <a:r>
              <a:rPr lang="pt-BR" sz="4900" dirty="0"/>
              <a:t> </a:t>
            </a:r>
            <a:endParaRPr lang="pt-BR" sz="4900" b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75656" y="4077072"/>
            <a:ext cx="6624736" cy="1224136"/>
          </a:xfrm>
        </p:spPr>
        <p:txBody>
          <a:bodyPr>
            <a:normAutofit fontScale="85000" lnSpcReduction="10000"/>
          </a:bodyPr>
          <a:lstStyle/>
          <a:p>
            <a:pPr algn="ctr"/>
            <a:endParaRPr lang="pt-BR" sz="2400" dirty="0"/>
          </a:p>
          <a:p>
            <a:pPr algn="ctr"/>
            <a:r>
              <a:rPr lang="pt-BR" sz="2400" dirty="0"/>
              <a:t>Comissão de Assuntos Econômicos, Senado Federal</a:t>
            </a:r>
          </a:p>
          <a:p>
            <a:pPr algn="ctr"/>
            <a:r>
              <a:rPr lang="pt-BR" sz="2400" dirty="0"/>
              <a:t> 9 de maio de 2017, Brasília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4664"/>
            <a:ext cx="1254249" cy="88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3477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1331640" y="260648"/>
            <a:ext cx="7481776" cy="4572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dirty="0"/>
              <a:t>Propostas da CNS para o Simples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00" y="908720"/>
            <a:ext cx="8345872" cy="5714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9878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1331640" y="260648"/>
            <a:ext cx="7481776" cy="4572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dirty="0"/>
              <a:t>Propostas da CNS para o Simples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24744"/>
            <a:ext cx="7920880" cy="5423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2865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rma livre 19"/>
          <p:cNvSpPr>
            <a:spLocks/>
          </p:cNvSpPr>
          <p:nvPr/>
        </p:nvSpPr>
        <p:spPr bwMode="auto">
          <a:xfrm>
            <a:off x="0" y="4797152"/>
            <a:ext cx="9144000" cy="206793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0" y="1248"/>
              </a:cxn>
              <a:cxn ang="0">
                <a:pos x="5760" y="1248"/>
              </a:cxn>
              <a:cxn ang="0">
                <a:pos x="5760" y="528"/>
              </a:cxn>
              <a:cxn ang="0">
                <a:pos x="0" y="0"/>
              </a:cxn>
            </a:cxnLst>
            <a:rect l="0" t="0" r="0" b="0"/>
            <a:pathLst>
              <a:path w="5760" h="1248">
                <a:moveTo>
                  <a:pt x="0" y="0"/>
                </a:moveTo>
                <a:lnTo>
                  <a:pt x="0" y="1248"/>
                </a:lnTo>
                <a:lnTo>
                  <a:pt x="5760" y="1248"/>
                </a:lnTo>
                <a:lnTo>
                  <a:pt x="5760" y="5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539552" y="1340768"/>
            <a:ext cx="80648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1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Confederação Nacional dos Serviços</a:t>
            </a:r>
            <a:br>
              <a:rPr lang="pt-BR" sz="2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24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Presidente</a:t>
            </a:r>
          </a:p>
          <a:p>
            <a:pPr algn="ctr"/>
            <a:endParaRPr lang="pt-BR" sz="1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1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Luigi Nese </a:t>
            </a:r>
            <a:br>
              <a:rPr lang="pt-BR" sz="1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1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Assessoria econômica</a:t>
            </a:r>
          </a:p>
          <a:p>
            <a:pPr algn="ctr"/>
            <a:endParaRPr lang="pt-BR" sz="1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1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Fernando Garcia</a:t>
            </a:r>
          </a:p>
        </p:txBody>
      </p:sp>
    </p:spTree>
    <p:extLst>
      <p:ext uri="{BB962C8B-B14F-4D97-AF65-F5344CB8AC3E}">
        <p14:creationId xmlns:p14="http://schemas.microsoft.com/office/powerpoint/2010/main" val="2352175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Participação dos serviços no Simples</a:t>
            </a:r>
          </a:p>
        </p:txBody>
      </p:sp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755650" y="1196975"/>
            <a:ext cx="80645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73113" y="1196975"/>
            <a:ext cx="18450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rgbClr val="57585A"/>
                </a:solidFill>
                <a:effectLst/>
                <a:latin typeface="Arial" pitchFamily="34" charset="0"/>
                <a:cs typeface="Arial" pitchFamily="34" charset="0"/>
              </a:rPr>
              <a:t>GRÁFICO 1.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635250" y="1247775"/>
            <a:ext cx="449321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200" b="0" i="0" u="none" strike="noStrike" cap="none" normalizeH="0" baseline="0" dirty="0">
                <a:ln>
                  <a:noFill/>
                </a:ln>
                <a:solidFill>
                  <a:srgbClr val="57585A"/>
                </a:solidFill>
                <a:effectLst/>
                <a:latin typeface="Arial" pitchFamily="34" charset="0"/>
                <a:cs typeface="Arial" pitchFamily="34" charset="0"/>
              </a:rPr>
              <a:t>MICRO</a:t>
            </a:r>
            <a:r>
              <a:rPr kumimoji="0" lang="pt-BR" altLang="pt-BR" sz="2200" b="0" i="0" u="none" strike="noStrike" cap="none" normalizeH="0" dirty="0">
                <a:ln>
                  <a:noFill/>
                </a:ln>
                <a:solidFill>
                  <a:srgbClr val="57585A"/>
                </a:solidFill>
                <a:effectLst/>
                <a:latin typeface="Arial" pitchFamily="34" charset="0"/>
                <a:cs typeface="Arial" pitchFamily="34" charset="0"/>
              </a:rPr>
              <a:t> E PEQUENAS EMPRESAS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73113" y="1555750"/>
            <a:ext cx="4945265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900" b="0" i="0" u="none" strike="noStrike" cap="none" normalizeH="0" baseline="0" dirty="0">
                <a:ln>
                  <a:noFill/>
                </a:ln>
                <a:solidFill>
                  <a:srgbClr val="57585A"/>
                </a:solidFill>
                <a:effectLst/>
                <a:latin typeface="Lucida Sans" pitchFamily="34" charset="0"/>
                <a:cs typeface="Arial" pitchFamily="34" charset="0"/>
              </a:rPr>
              <a:t>DISTRIBUIÇÃO POR SETOR DE ATIVIDADES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823913" y="6407150"/>
            <a:ext cx="332943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rgbClr val="6C6D70"/>
                </a:solidFill>
                <a:effectLst/>
                <a:latin typeface="Lucida Sans" pitchFamily="34" charset="0"/>
                <a:cs typeface="Arial" pitchFamily="34" charset="0"/>
              </a:rPr>
              <a:t>Fonte: Cadastro Nacional de Empresas, IBGE.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66307"/>
            <a:ext cx="8203183" cy="5068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9013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Elevada participação de </a:t>
            </a:r>
            <a:r>
              <a:rPr lang="pt-BR" dirty="0" err="1"/>
              <a:t>MPE’s</a:t>
            </a:r>
            <a:r>
              <a:rPr lang="pt-BR" dirty="0"/>
              <a:t> no </a:t>
            </a:r>
            <a:br>
              <a:rPr lang="pt-BR" dirty="0"/>
            </a:br>
            <a:r>
              <a:rPr lang="pt-BR" dirty="0"/>
              <a:t>setor de serviços privados não financeiros</a:t>
            </a:r>
          </a:p>
        </p:txBody>
      </p:sp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755650" y="1196975"/>
            <a:ext cx="80645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73113" y="1196975"/>
            <a:ext cx="18450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rgbClr val="57585A"/>
                </a:solidFill>
                <a:effectLst/>
                <a:latin typeface="Arial" pitchFamily="34" charset="0"/>
                <a:cs typeface="Arial" pitchFamily="34" charset="0"/>
              </a:rPr>
              <a:t>GRÁFICO 2.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635250" y="1247775"/>
            <a:ext cx="565821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200" b="0" i="0" u="none" strike="noStrike" cap="none" normalizeH="0" baseline="0" dirty="0">
                <a:ln>
                  <a:noFill/>
                </a:ln>
                <a:solidFill>
                  <a:srgbClr val="57585A"/>
                </a:solidFill>
                <a:effectLst/>
                <a:latin typeface="Arial" pitchFamily="34" charset="0"/>
                <a:cs typeface="Arial" pitchFamily="34" charset="0"/>
              </a:rPr>
              <a:t>SERVIÇOS PRIVADOS NÃO FINANCEIROS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73113" y="1555750"/>
            <a:ext cx="6262933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900" b="0" i="0" u="none" strike="noStrike" cap="none" normalizeH="0" baseline="0" dirty="0">
                <a:ln>
                  <a:noFill/>
                </a:ln>
                <a:solidFill>
                  <a:srgbClr val="57585A"/>
                </a:solidFill>
                <a:effectLst/>
                <a:latin typeface="Lucida Sans" pitchFamily="34" charset="0"/>
                <a:cs typeface="Arial" pitchFamily="34" charset="0"/>
              </a:rPr>
              <a:t>DISTRIBUIÇÃO DAS EMPRESAS POR FAIXA DE RECEITA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6" t="7348" b="6549"/>
          <a:stretch/>
        </p:blipFill>
        <p:spPr bwMode="auto">
          <a:xfrm>
            <a:off x="1475656" y="2043411"/>
            <a:ext cx="6434085" cy="4363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23913" y="6407150"/>
            <a:ext cx="332943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rgbClr val="6C6D70"/>
                </a:solidFill>
                <a:effectLst/>
                <a:latin typeface="Lucida Sans" pitchFamily="34" charset="0"/>
                <a:cs typeface="Arial" pitchFamily="34" charset="0"/>
              </a:rPr>
              <a:t>Fonte: Cadastro Nacional de Empresas, IBGE.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460141" y="6130151"/>
            <a:ext cx="3097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1,8 MILHÃO DE EMPRESAS</a:t>
            </a:r>
          </a:p>
        </p:txBody>
      </p:sp>
    </p:spTree>
    <p:extLst>
      <p:ext uri="{BB962C8B-B14F-4D97-AF65-F5344CB8AC3E}">
        <p14:creationId xmlns:p14="http://schemas.microsoft.com/office/powerpoint/2010/main" val="1231032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MPE’s</a:t>
            </a:r>
            <a:r>
              <a:rPr lang="pt-BR" dirty="0"/>
              <a:t> responderam 38,7% do </a:t>
            </a:r>
            <a:br>
              <a:rPr lang="pt-BR" dirty="0"/>
            </a:br>
            <a:r>
              <a:rPr lang="pt-BR" dirty="0"/>
              <a:t>faturamento do setor de serviços em 2014</a:t>
            </a:r>
          </a:p>
        </p:txBody>
      </p:sp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755650" y="1196975"/>
            <a:ext cx="80645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73113" y="1196975"/>
            <a:ext cx="18450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rgbClr val="57585A"/>
                </a:solidFill>
                <a:effectLst/>
                <a:latin typeface="Arial" pitchFamily="34" charset="0"/>
                <a:cs typeface="Arial" pitchFamily="34" charset="0"/>
              </a:rPr>
              <a:t>GRÁFICO 3.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635250" y="1247775"/>
            <a:ext cx="565821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200" b="0" i="0" u="none" strike="noStrike" cap="none" normalizeH="0" baseline="0" dirty="0">
                <a:ln>
                  <a:noFill/>
                </a:ln>
                <a:solidFill>
                  <a:srgbClr val="57585A"/>
                </a:solidFill>
                <a:effectLst/>
                <a:latin typeface="Arial" pitchFamily="34" charset="0"/>
                <a:cs typeface="Arial" pitchFamily="34" charset="0"/>
              </a:rPr>
              <a:t>SERVIÇOS PRIVADOS NÃO FINANCEIROS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73113" y="1555750"/>
            <a:ext cx="676627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900" b="0" i="0" u="none" strike="noStrike" cap="none" normalizeH="0" baseline="0" dirty="0">
                <a:ln>
                  <a:noFill/>
                </a:ln>
                <a:solidFill>
                  <a:srgbClr val="57585A"/>
                </a:solidFill>
                <a:effectLst/>
                <a:latin typeface="Lucida Sans" pitchFamily="34" charset="0"/>
                <a:cs typeface="Arial" pitchFamily="34" charset="0"/>
              </a:rPr>
              <a:t>DISTRIBUIÇÃO DO FATURAMENTO POR FAIXA DE RECEITA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23913" y="6407150"/>
            <a:ext cx="332943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rgbClr val="6C6D70"/>
                </a:solidFill>
                <a:effectLst/>
                <a:latin typeface="Lucida Sans" pitchFamily="34" charset="0"/>
                <a:cs typeface="Arial" pitchFamily="34" charset="0"/>
              </a:rPr>
              <a:t>Fonte: Cadastro Nacional de Empresas, IBGE.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8800"/>
            <a:ext cx="8203183" cy="5068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aixaDeTexto 9"/>
          <p:cNvSpPr txBox="1"/>
          <p:nvPr/>
        </p:nvSpPr>
        <p:spPr>
          <a:xfrm>
            <a:off x="251520" y="2060848"/>
            <a:ext cx="2268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R$1,0 TRILHÃO </a:t>
            </a:r>
          </a:p>
          <a:p>
            <a:r>
              <a:rPr lang="pt-BR" dirty="0"/>
              <a:t>DE FATURAMENTO</a:t>
            </a:r>
          </a:p>
        </p:txBody>
      </p:sp>
    </p:spTree>
    <p:extLst>
      <p:ext uri="{BB962C8B-B14F-4D97-AF65-F5344CB8AC3E}">
        <p14:creationId xmlns:p14="http://schemas.microsoft.com/office/powerpoint/2010/main" val="1890498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755650" y="1196975"/>
            <a:ext cx="80645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73113" y="1196975"/>
            <a:ext cx="18450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rgbClr val="57585A"/>
                </a:solidFill>
                <a:effectLst/>
                <a:latin typeface="Arial" pitchFamily="34" charset="0"/>
                <a:cs typeface="Arial" pitchFamily="34" charset="0"/>
              </a:rPr>
              <a:t>GRÁFICO 4.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635250" y="1247775"/>
            <a:ext cx="565821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200" b="0" i="0" u="none" strike="noStrike" cap="none" normalizeH="0" baseline="0" dirty="0">
                <a:ln>
                  <a:noFill/>
                </a:ln>
                <a:solidFill>
                  <a:srgbClr val="57585A"/>
                </a:solidFill>
                <a:effectLst/>
                <a:latin typeface="Arial" pitchFamily="34" charset="0"/>
                <a:cs typeface="Arial" pitchFamily="34" charset="0"/>
              </a:rPr>
              <a:t>SERVIÇOS PRIVADOS NÃO FINANCEIROS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73113" y="1555750"/>
            <a:ext cx="6086603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900" b="0" i="0" u="none" strike="noStrike" cap="none" normalizeH="0" baseline="0" dirty="0">
                <a:ln>
                  <a:noFill/>
                </a:ln>
                <a:solidFill>
                  <a:srgbClr val="57585A"/>
                </a:solidFill>
                <a:effectLst/>
                <a:latin typeface="Lucida Sans" pitchFamily="34" charset="0"/>
                <a:cs typeface="Arial" pitchFamily="34" charset="0"/>
              </a:rPr>
              <a:t>DISTRIBUIÇÃO DO EMPREGO POR FAIXA DE RECEITA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23913" y="6407150"/>
            <a:ext cx="332943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rgbClr val="6C6D70"/>
                </a:solidFill>
                <a:effectLst/>
                <a:latin typeface="Lucida Sans" pitchFamily="34" charset="0"/>
                <a:cs typeface="Arial" pitchFamily="34" charset="0"/>
              </a:rPr>
              <a:t>Fonte: Cadastro Nacional de Empresas, IBGE.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" y="1586329"/>
            <a:ext cx="8203183" cy="5068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ítulo 1"/>
          <p:cNvSpPr txBox="1">
            <a:spLocks/>
          </p:cNvSpPr>
          <p:nvPr/>
        </p:nvSpPr>
        <p:spPr>
          <a:xfrm>
            <a:off x="1484040" y="235496"/>
            <a:ext cx="7481776" cy="4572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dirty="0" err="1"/>
              <a:t>MPE’s</a:t>
            </a:r>
            <a:r>
              <a:rPr lang="pt-BR" dirty="0"/>
              <a:t> responderam 55,3% do </a:t>
            </a:r>
            <a:br>
              <a:rPr lang="pt-BR" dirty="0"/>
            </a:br>
            <a:r>
              <a:rPr lang="pt-BR" dirty="0"/>
              <a:t>emprego do setor de serviços em 2014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23528" y="2636912"/>
            <a:ext cx="18245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14,4 MILHÕES</a:t>
            </a:r>
          </a:p>
          <a:p>
            <a:r>
              <a:rPr lang="pt-BR" dirty="0"/>
              <a:t> DE EMPREGOS</a:t>
            </a:r>
          </a:p>
        </p:txBody>
      </p:sp>
    </p:spTree>
    <p:extLst>
      <p:ext uri="{BB962C8B-B14F-4D97-AF65-F5344CB8AC3E}">
        <p14:creationId xmlns:p14="http://schemas.microsoft.com/office/powerpoint/2010/main" val="3140965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Participação dos serviços no Simples</a:t>
            </a:r>
          </a:p>
        </p:txBody>
      </p:sp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755650" y="1196975"/>
            <a:ext cx="80645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73113" y="1196975"/>
            <a:ext cx="18450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rgbClr val="57585A"/>
                </a:solidFill>
                <a:effectLst/>
                <a:latin typeface="Arial" pitchFamily="34" charset="0"/>
                <a:cs typeface="Arial" pitchFamily="34" charset="0"/>
              </a:rPr>
              <a:t>GRÁFICO 5.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635250" y="1247775"/>
            <a:ext cx="454656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200" b="0" i="0" u="none" strike="noStrike" cap="none" normalizeH="0" baseline="0" dirty="0">
                <a:ln>
                  <a:noFill/>
                </a:ln>
                <a:solidFill>
                  <a:srgbClr val="57585A"/>
                </a:solidFill>
                <a:effectLst/>
                <a:latin typeface="Arial" pitchFamily="34" charset="0"/>
                <a:cs typeface="Arial" pitchFamily="34" charset="0"/>
              </a:rPr>
              <a:t>SIMPLES NACIONAL, Abril de 2017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73113" y="1555750"/>
            <a:ext cx="79422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900" b="0" i="0" u="none" strike="noStrike" cap="none" normalizeH="0" baseline="0">
                <a:ln>
                  <a:noFill/>
                </a:ln>
                <a:solidFill>
                  <a:srgbClr val="57585A"/>
                </a:solidFill>
                <a:effectLst/>
                <a:latin typeface="Lucida Sans" pitchFamily="34" charset="0"/>
                <a:cs typeface="Arial" pitchFamily="34" charset="0"/>
              </a:rPr>
              <a:t>DISTRIBUIÇÃO DAS EMPRESAS OPTANTES POR SETOR DE ATIVIDADE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823913" y="6407150"/>
            <a:ext cx="273367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0" i="0" u="none" strike="noStrike" cap="none" normalizeH="0" baseline="0">
                <a:ln>
                  <a:noFill/>
                </a:ln>
                <a:solidFill>
                  <a:srgbClr val="6C6D70"/>
                </a:solidFill>
                <a:effectLst/>
                <a:latin typeface="Lucida Sans" pitchFamily="34" charset="0"/>
                <a:cs typeface="Arial" pitchFamily="34" charset="0"/>
              </a:rPr>
              <a:t>Fonte: Portal do Empreendedor.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76301"/>
            <a:ext cx="8203183" cy="5068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6743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das atividades na </a:t>
            </a:r>
            <a:br>
              <a:rPr lang="pt-BR" dirty="0"/>
            </a:br>
            <a:r>
              <a:rPr lang="pt-BR" dirty="0"/>
              <a:t>Lei Complementar 155-2016</a:t>
            </a:r>
          </a:p>
        </p:txBody>
      </p:sp>
      <p:pic>
        <p:nvPicPr>
          <p:cNvPr id="3808" name="Picture 17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100" y="1700808"/>
            <a:ext cx="8769088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4162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Serviços pagam alíquotas maiores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17" y="908720"/>
            <a:ext cx="8818971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1503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196752"/>
            <a:ext cx="7481776" cy="457200"/>
          </a:xfrm>
        </p:spPr>
        <p:txBody>
          <a:bodyPr/>
          <a:lstStyle/>
          <a:p>
            <a:r>
              <a:rPr lang="pt-BR" sz="2400" b="1" dirty="0"/>
              <a:t>Unificação das alíquotas de todos os grupos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846634" y="1628800"/>
            <a:ext cx="7956376" cy="914400"/>
          </a:xfrm>
        </p:spPr>
        <p:txBody>
          <a:bodyPr>
            <a:noAutofit/>
          </a:bodyPr>
          <a:lstStyle/>
          <a:p>
            <a:r>
              <a:rPr lang="pt-BR" sz="1800" dirty="0"/>
              <a:t>Propõe-se que as empresas de serviços sejam tributadas conforme as alíquotas de IRPJ, CSLL e CPP idênticas às que prevalecem nas tabelas dos grupos 1 e 2, as quais são aplicáveis ao comércio e à indústria. </a:t>
            </a: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331640" y="260648"/>
            <a:ext cx="7481776" cy="4572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dirty="0"/>
              <a:t>Propostas da CNS para o Simples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331640" y="2852936"/>
            <a:ext cx="7481776" cy="4572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sz="2400" b="1" dirty="0"/>
              <a:t>Limitação da Alíquota de ISS</a:t>
            </a:r>
          </a:p>
        </p:txBody>
      </p:sp>
      <p:sp>
        <p:nvSpPr>
          <p:cNvPr id="9" name="Espaço Reservado para Texto 2"/>
          <p:cNvSpPr txBox="1">
            <a:spLocks/>
          </p:cNvSpPr>
          <p:nvPr/>
        </p:nvSpPr>
        <p:spPr>
          <a:xfrm>
            <a:off x="846634" y="3284984"/>
            <a:ext cx="7956376" cy="914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pt-BR" sz="1800" dirty="0"/>
              <a:t>Propõe-se adotar a alíquota mínima de ISS como padrão para todas as faixas de faturamento no caso das empresas prestadoras de serviços nos municípios e atividades cuja alíquota máxima é de 2%, com exceção para as atividades sobre as quais não incide ISS. </a:t>
            </a: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1336973" y="4674840"/>
            <a:ext cx="7481776" cy="4572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sz="2400" b="1" dirty="0"/>
              <a:t>Faixas adicionais para empresas em transição</a:t>
            </a:r>
          </a:p>
        </p:txBody>
      </p:sp>
      <p:sp>
        <p:nvSpPr>
          <p:cNvPr id="11" name="Espaço Reservado para Texto 2"/>
          <p:cNvSpPr txBox="1">
            <a:spLocks/>
          </p:cNvSpPr>
          <p:nvPr/>
        </p:nvSpPr>
        <p:spPr>
          <a:xfrm>
            <a:off x="851967" y="5106888"/>
            <a:ext cx="7956376" cy="914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pt-BR" sz="1800" dirty="0"/>
              <a:t>Propõe-se incentivar o crescimento das empresas de pequeno porte e facilitar a sua consolidação, estendendo a regra do Simples Nacional para faixas maiores de faturamento, abrangendo um número maior de empresas e evitando o degrau tributário. </a:t>
            </a:r>
          </a:p>
        </p:txBody>
      </p:sp>
    </p:spTree>
    <p:extLst>
      <p:ext uri="{BB962C8B-B14F-4D97-AF65-F5344CB8AC3E}">
        <p14:creationId xmlns:p14="http://schemas.microsoft.com/office/powerpoint/2010/main" val="31230023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2523</TotalTime>
  <Words>347</Words>
  <Application>Microsoft Office PowerPoint</Application>
  <PresentationFormat>Apresentação na tela (4:3)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20" baseType="lpstr">
      <vt:lpstr>Arial</vt:lpstr>
      <vt:lpstr>Calibri</vt:lpstr>
      <vt:lpstr>Lucida Sans</vt:lpstr>
      <vt:lpstr>Lucida Sans Unicode</vt:lpstr>
      <vt:lpstr>Verdana</vt:lpstr>
      <vt:lpstr>Wingdings 2</vt:lpstr>
      <vt:lpstr>Wingdings 3</vt:lpstr>
      <vt:lpstr>Concurso</vt:lpstr>
      <vt:lpstr>Propostas do Setor de Serviços para o Simples  Luigi Nese </vt:lpstr>
      <vt:lpstr>Participação dos serviços no Simples</vt:lpstr>
      <vt:lpstr>Elevada participação de MPE’s no  setor de serviços privados não financeiros</vt:lpstr>
      <vt:lpstr>MPE’s responderam 38,7% do  faturamento do setor de serviços em 2014</vt:lpstr>
      <vt:lpstr>Apresentação do PowerPoint</vt:lpstr>
      <vt:lpstr>Participação dos serviços no Simples</vt:lpstr>
      <vt:lpstr>Classificação das atividades na  Lei Complementar 155-2016</vt:lpstr>
      <vt:lpstr>Serviços pagam alíquotas maiores</vt:lpstr>
      <vt:lpstr>Unificação das alíquotas de todos os grupos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dimensão do setor de serviços em dez países</dc:title>
  <dc:creator>Fernando</dc:creator>
  <cp:lastModifiedBy>Secretaria</cp:lastModifiedBy>
  <cp:revision>231</cp:revision>
  <cp:lastPrinted>2017-05-08T22:20:03Z</cp:lastPrinted>
  <dcterms:created xsi:type="dcterms:W3CDTF">2011-08-29T22:09:09Z</dcterms:created>
  <dcterms:modified xsi:type="dcterms:W3CDTF">2017-05-08T22:23:26Z</dcterms:modified>
</cp:coreProperties>
</file>