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0" r:id="rId1"/>
    <p:sldMasterId id="2147483831" r:id="rId2"/>
  </p:sldMasterIdLst>
  <p:notesMasterIdLst>
    <p:notesMasterId r:id="rId21"/>
  </p:notesMasterIdLst>
  <p:handoutMasterIdLst>
    <p:handoutMasterId r:id="rId22"/>
  </p:handoutMasterIdLst>
  <p:sldIdLst>
    <p:sldId id="593" r:id="rId3"/>
    <p:sldId id="748" r:id="rId4"/>
    <p:sldId id="839" r:id="rId5"/>
    <p:sldId id="840" r:id="rId6"/>
    <p:sldId id="794" r:id="rId7"/>
    <p:sldId id="841" r:id="rId8"/>
    <p:sldId id="858" r:id="rId9"/>
    <p:sldId id="842" r:id="rId10"/>
    <p:sldId id="844" r:id="rId11"/>
    <p:sldId id="845" r:id="rId12"/>
    <p:sldId id="846" r:id="rId13"/>
    <p:sldId id="847" r:id="rId14"/>
    <p:sldId id="850" r:id="rId15"/>
    <p:sldId id="826" r:id="rId16"/>
    <p:sldId id="885" r:id="rId17"/>
    <p:sldId id="851" r:id="rId18"/>
    <p:sldId id="883" r:id="rId19"/>
    <p:sldId id="853" r:id="rId20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4B3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05" autoAdjust="0"/>
    <p:restoredTop sz="94660"/>
  </p:normalViewPr>
  <p:slideViewPr>
    <p:cSldViewPr snapToGrid="0" snapToObjects="1">
      <p:cViewPr varScale="1">
        <p:scale>
          <a:sx n="60" d="100"/>
          <a:sy n="60" d="100"/>
        </p:scale>
        <p:origin x="1136" y="4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50" d="100"/>
        <a:sy n="150" d="100"/>
      </p:scale>
      <p:origin x="0" y="-21204"/>
    </p:cViewPr>
  </p:sorterViewPr>
  <p:notesViewPr>
    <p:cSldViewPr snapToGrid="0" snapToObjects="1">
      <p:cViewPr varScale="1">
        <p:scale>
          <a:sx n="81" d="100"/>
          <a:sy n="81" d="100"/>
        </p:scale>
        <p:origin x="399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355C45-89AA-4C5C-B9AA-F462B7B239B9}" type="datetimeFigureOut">
              <a:rPr lang="pt-BR" smtClean="0"/>
              <a:t>28/05/2019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813CC8-84E2-4430-BD2F-3960E9DED2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07401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C39AC4-B0A4-45F1-ADBC-C2BFCA434834}" type="datetimeFigureOut">
              <a:rPr lang="pt-BR" smtClean="0"/>
              <a:t>28/05/2019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BA0E14-26CA-4BAA-9D89-20A55ACDCF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874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BA0E14-26CA-4BAA-9D89-20A55ACDCFC8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1462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3"/>
            <a:ext cx="8784976" cy="633413"/>
          </a:xfrm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x-none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290">
              <a:defRPr b="1">
                <a:latin typeface="Tahoma" pitchFamily="34" charset="0"/>
              </a:defRPr>
            </a:lvl1pPr>
          </a:lstStyle>
          <a:p>
            <a:pPr>
              <a:defRPr/>
            </a:pPr>
            <a:fld id="{2BEB0E77-02ED-4B81-8824-07494F11D702}" type="datetimeFigureOut">
              <a:rPr lang="en-US"/>
              <a:pPr>
                <a:defRPr/>
              </a:pPr>
              <a:t>5/28/2019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lIns="91429" tIns="45715" rIns="91429" bIns="45715"/>
          <a:lstStyle>
            <a:lvl1pPr defTabSz="457145" eaLnBrk="1" fontAlgn="auto" hangingPunct="1">
              <a:spcBef>
                <a:spcPts val="0"/>
              </a:spcBef>
              <a:spcAft>
                <a:spcPts val="0"/>
              </a:spcAft>
              <a:defRPr sz="1800" b="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290">
              <a:defRPr b="1">
                <a:latin typeface="Tahoma" panose="020B0604030504040204" pitchFamily="34" charset="0"/>
              </a:defRPr>
            </a:lvl1pPr>
          </a:lstStyle>
          <a:p>
            <a:fld id="{44224666-361F-45D6-8401-AA75F0A35A17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5216355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12B69-219D-4EBB-889E-FE77A112995B}" type="datetimeFigureOut">
              <a:rPr lang="pt-BR" smtClean="0"/>
              <a:pPr/>
              <a:t>28/05/2019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78E4A-72D7-449A-9409-1DD2E9F974E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1479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3"/>
            <a:ext cx="8784976" cy="633413"/>
          </a:xfrm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x-none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290">
              <a:defRPr b="1">
                <a:latin typeface="Tahoma" pitchFamily="34" charset="0"/>
              </a:defRPr>
            </a:lvl1pPr>
          </a:lstStyle>
          <a:p>
            <a:pPr>
              <a:defRPr/>
            </a:pPr>
            <a:fld id="{2BEB0E77-02ED-4B81-8824-07494F11D702}" type="datetimeFigureOut">
              <a:rPr lang="en-US"/>
              <a:pPr>
                <a:defRPr/>
              </a:pPr>
              <a:t>5/28/2019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lIns="91429" tIns="45715" rIns="91429" bIns="45715"/>
          <a:lstStyle>
            <a:lvl1pPr defTabSz="457145" eaLnBrk="1" fontAlgn="auto" hangingPunct="1">
              <a:spcBef>
                <a:spcPts val="0"/>
              </a:spcBef>
              <a:spcAft>
                <a:spcPts val="0"/>
              </a:spcAft>
              <a:defRPr sz="1800" b="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290">
              <a:defRPr b="1">
                <a:latin typeface="Tahoma" panose="020B0604030504040204" pitchFamily="34" charset="0"/>
              </a:defRPr>
            </a:lvl1pPr>
          </a:lstStyle>
          <a:p>
            <a:fld id="{44224666-361F-45D6-8401-AA75F0A35A17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17976789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ACCFF-C2B3-1D49-9731-9A5DDF3B4B93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7B183-49C4-E74D-8CBF-BB5F2AECAB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620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88641"/>
            <a:ext cx="822960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dirty="0"/>
              <a:t>Título do slide</a:t>
            </a:r>
            <a:endParaRPr lang="en-US" altLang="pt-BR" dirty="0"/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68761"/>
            <a:ext cx="8229600" cy="4857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dirty="0"/>
              <a:t>Click </a:t>
            </a:r>
            <a:r>
              <a:rPr lang="pt-BR" altLang="pt-BR" dirty="0" err="1"/>
              <a:t>to</a:t>
            </a:r>
            <a:r>
              <a:rPr lang="pt-BR" altLang="pt-BR" dirty="0"/>
              <a:t> </a:t>
            </a:r>
            <a:r>
              <a:rPr lang="pt-BR" altLang="pt-BR" dirty="0" err="1"/>
              <a:t>edit</a:t>
            </a:r>
            <a:r>
              <a:rPr lang="pt-BR" altLang="pt-BR" dirty="0"/>
              <a:t> Master </a:t>
            </a:r>
            <a:r>
              <a:rPr lang="pt-BR" altLang="pt-BR" dirty="0" err="1"/>
              <a:t>text</a:t>
            </a:r>
            <a:r>
              <a:rPr lang="pt-BR" altLang="pt-BR" dirty="0"/>
              <a:t> </a:t>
            </a:r>
            <a:r>
              <a:rPr lang="pt-BR" altLang="pt-BR" dirty="0" err="1"/>
              <a:t>styles</a:t>
            </a:r>
            <a:endParaRPr lang="pt-BR" altLang="pt-BR" dirty="0"/>
          </a:p>
          <a:p>
            <a:pPr lvl="1"/>
            <a:r>
              <a:rPr lang="pt-BR" altLang="pt-BR" dirty="0" err="1"/>
              <a:t>Second</a:t>
            </a:r>
            <a:r>
              <a:rPr lang="pt-BR" altLang="pt-BR" dirty="0"/>
              <a:t> </a:t>
            </a:r>
            <a:r>
              <a:rPr lang="pt-BR" altLang="pt-BR" dirty="0" err="1"/>
              <a:t>level</a:t>
            </a:r>
            <a:endParaRPr lang="pt-BR" altLang="pt-BR" dirty="0"/>
          </a:p>
          <a:p>
            <a:pPr lvl="2"/>
            <a:r>
              <a:rPr lang="pt-BR" altLang="pt-BR" dirty="0" err="1"/>
              <a:t>Third</a:t>
            </a:r>
            <a:r>
              <a:rPr lang="pt-BR" altLang="pt-BR" dirty="0"/>
              <a:t> </a:t>
            </a:r>
            <a:r>
              <a:rPr lang="pt-BR" altLang="pt-BR" dirty="0" err="1"/>
              <a:t>level</a:t>
            </a:r>
            <a:endParaRPr lang="pt-BR" altLang="pt-BR" dirty="0"/>
          </a:p>
          <a:p>
            <a:pPr lvl="3"/>
            <a:r>
              <a:rPr lang="pt-BR" altLang="pt-BR" dirty="0" err="1"/>
              <a:t>Fourth</a:t>
            </a:r>
            <a:r>
              <a:rPr lang="pt-BR" altLang="pt-BR" dirty="0"/>
              <a:t> </a:t>
            </a:r>
            <a:r>
              <a:rPr lang="pt-BR" altLang="pt-BR" dirty="0" err="1"/>
              <a:t>level</a:t>
            </a:r>
            <a:endParaRPr lang="pt-BR" altLang="pt-BR" dirty="0"/>
          </a:p>
          <a:p>
            <a:pPr lvl="4"/>
            <a:r>
              <a:rPr lang="pt-BR" altLang="pt-BR" dirty="0" err="1"/>
              <a:t>Fifth</a:t>
            </a:r>
            <a:r>
              <a:rPr lang="pt-BR" altLang="pt-BR" dirty="0"/>
              <a:t> </a:t>
            </a:r>
            <a:r>
              <a:rPr lang="pt-BR" altLang="pt-BR" dirty="0" err="1"/>
              <a:t>level</a:t>
            </a:r>
            <a:endParaRPr lang="en-US" altLang="pt-B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419600" y="6356351"/>
            <a:ext cx="2133600" cy="365125"/>
          </a:xfrm>
          <a:prstGeom prst="rect">
            <a:avLst/>
          </a:prstGeom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>
            <a:lvl1pPr algn="r" defTabSz="457145">
              <a:defRPr sz="1200">
                <a:solidFill>
                  <a:srgbClr val="898989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80AE9B-1158-4E91-A285-88C21301C607}" type="datetimeFigureOut">
              <a:rPr lang="en-US"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5/28/2019</a:t>
            </a:fld>
            <a:endParaRPr lang="en-US" dirty="0">
              <a:ea typeface="ＭＳ Ｐゴシック" panose="020B0600070205080204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>
            <a:lvl1pPr algn="r" defTabSz="457145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188D636-7EA0-4774-8524-1AABAF589A3B}" type="slidenum">
              <a:rPr lang="en-US" altLang="pt-BR"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altLang="pt-BR">
              <a:ea typeface="ＭＳ Ｐゴシック" panose="020B0600070205080204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34" r:id="rId2"/>
  </p:sldLayoutIdLst>
  <p:txStyles>
    <p:titleStyle>
      <a:lvl1pPr algn="ctr" defTabSz="457145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C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entury Gothic" panose="020B0502020202020204" pitchFamily="34" charset="0"/>
          <a:ea typeface="ＭＳ Ｐゴシック" charset="0"/>
          <a:cs typeface="Century Gothic" panose="020B0502020202020204" pitchFamily="34" charset="0"/>
        </a:defRPr>
      </a:lvl1pPr>
      <a:lvl2pPr algn="l" defTabSz="457145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l" defTabSz="457145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l" defTabSz="457145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l" defTabSz="457145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145" algn="l" defTabSz="457145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</a:defRPr>
      </a:lvl6pPr>
      <a:lvl7pPr marL="914290" algn="l" defTabSz="457145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</a:defRPr>
      </a:lvl7pPr>
      <a:lvl8pPr marL="1371435" algn="l" defTabSz="457145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</a:defRPr>
      </a:lvl8pPr>
      <a:lvl9pPr marL="1828581" algn="l" defTabSz="457145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</a:defRPr>
      </a:lvl9pPr>
    </p:titleStyle>
    <p:bodyStyle>
      <a:lvl1pPr marL="342859" indent="-342859" algn="l" defTabSz="45714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rgbClr val="FFC000"/>
          </a:solidFill>
          <a:latin typeface="Century Gothic" panose="020B0502020202020204" pitchFamily="34" charset="0"/>
          <a:ea typeface="ＭＳ Ｐゴシック" charset="0"/>
          <a:cs typeface="Century Gothic" panose="020B0502020202020204" pitchFamily="34" charset="0"/>
        </a:defRPr>
      </a:lvl1pPr>
      <a:lvl2pPr marL="742861" indent="-285716" algn="l" defTabSz="45714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rgbClr val="FFC000"/>
          </a:solidFill>
          <a:latin typeface="Century Gothic" panose="020B0502020202020204" pitchFamily="34" charset="0"/>
          <a:ea typeface="ＭＳ Ｐゴシック" charset="0"/>
          <a:cs typeface="+mn-cs"/>
        </a:defRPr>
      </a:lvl2pPr>
      <a:lvl3pPr marL="1142863" indent="-228573" algn="l" defTabSz="45714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FFC000"/>
          </a:solidFill>
          <a:latin typeface="Century Gothic" panose="020B0502020202020204" pitchFamily="34" charset="0"/>
          <a:ea typeface="ＭＳ Ｐゴシック" charset="0"/>
          <a:cs typeface="+mn-cs"/>
        </a:defRPr>
      </a:lvl3pPr>
      <a:lvl4pPr marL="1600008" indent="-228573" algn="l" defTabSz="45714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800" kern="1200">
          <a:solidFill>
            <a:srgbClr val="FFC000"/>
          </a:solidFill>
          <a:latin typeface="Century Gothic" panose="020B0502020202020204" pitchFamily="34" charset="0"/>
          <a:ea typeface="ＭＳ Ｐゴシック" charset="0"/>
          <a:cs typeface="+mn-cs"/>
        </a:defRPr>
      </a:lvl4pPr>
      <a:lvl5pPr marL="2057153" indent="-228573" algn="l" defTabSz="45714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800" kern="1200">
          <a:solidFill>
            <a:srgbClr val="FFC000"/>
          </a:solidFill>
          <a:latin typeface="Century Gothic" panose="020B0502020202020204" pitchFamily="34" charset="0"/>
          <a:ea typeface="ＭＳ Ｐゴシック" charset="0"/>
          <a:cs typeface="+mn-cs"/>
        </a:defRPr>
      </a:lvl5pPr>
      <a:lvl6pPr marL="2514298" indent="-228573" algn="l" defTabSz="45714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43" indent="-228573" algn="l" defTabSz="45714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89" indent="-228573" algn="l" defTabSz="45714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34" indent="-228573" algn="l" defTabSz="45714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5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0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5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1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26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1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16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61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191"/>
            <a:ext cx="9140825" cy="6855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784225"/>
            <a:ext cx="822960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Título do slide</a:t>
            </a:r>
            <a:endParaRPr lang="en-US" altLang="pt-BR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Click to edit Master text styles</a:t>
            </a:r>
          </a:p>
          <a:p>
            <a:pPr lvl="1"/>
            <a:r>
              <a:rPr lang="pt-BR" altLang="pt-BR"/>
              <a:t>Second level</a:t>
            </a:r>
          </a:p>
          <a:p>
            <a:pPr lvl="2"/>
            <a:r>
              <a:rPr lang="pt-BR" altLang="pt-BR"/>
              <a:t>Third level</a:t>
            </a:r>
          </a:p>
          <a:p>
            <a:pPr lvl="3"/>
            <a:r>
              <a:rPr lang="pt-BR" altLang="pt-BR"/>
              <a:t>Fourth level</a:t>
            </a:r>
          </a:p>
          <a:p>
            <a:pPr lvl="4"/>
            <a:r>
              <a:rPr lang="pt-BR" altLang="pt-BR"/>
              <a:t>Fifth level</a:t>
            </a:r>
            <a:endParaRPr lang="en-US" alt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419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F28ABC1-8681-43ED-872D-4FD85488CD4B}" type="datetimeFigureOut">
              <a:rPr lang="en-US"/>
              <a:pPr>
                <a:defRPr/>
              </a:pPr>
              <a:t>5/28/2019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457200" eaLnBrk="1" hangingPunct="1">
              <a:defRPr sz="1200"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457D886-5366-4724-81B3-8336D994FCAA}" type="slidenum">
              <a:rPr lang="en-US" altLang="pt-BR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41" r:id="rId2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e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18.jf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jp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3.png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V&#237;deo%202.mp4" TargetMode="Externa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png"/><Relationship Id="rId7" Type="http://schemas.openxmlformats.org/officeDocument/2006/relationships/image" Target="../media/image1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Relationship Id="rId9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3443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CaixaDeTexto 5"/>
          <p:cNvSpPr txBox="1">
            <a:spLocks noChangeArrowheads="1"/>
          </p:cNvSpPr>
          <p:nvPr/>
        </p:nvSpPr>
        <p:spPr bwMode="auto">
          <a:xfrm>
            <a:off x="86214" y="1421416"/>
            <a:ext cx="898546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lvl="1" indent="0" algn="just">
              <a:spcBef>
                <a:spcPct val="0"/>
              </a:spcBef>
              <a:buNone/>
            </a:pPr>
            <a:r>
              <a:rPr lang="pt-BR" altLang="pt-BR" sz="1400" b="1" dirty="0">
                <a:solidFill>
                  <a:srgbClr val="FF0000"/>
                </a:solidFill>
                <a:latin typeface="Arial" panose="020B0604020202020204" pitchFamily="34" charset="0"/>
              </a:rPr>
              <a:t>Abrangência Nacional</a:t>
            </a:r>
          </a:p>
          <a:p>
            <a:pPr lvl="1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altLang="pt-BR" sz="1400" dirty="0">
                <a:latin typeface="Arial" panose="020B0604020202020204" pitchFamily="34" charset="0"/>
                <a:ea typeface="Calibri" panose="020F0502020204030204" pitchFamily="34" charset="0"/>
              </a:rPr>
              <a:t>117 municípios, 184 organizações militares</a:t>
            </a:r>
          </a:p>
          <a:p>
            <a:pPr lvl="1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altLang="pt-BR" sz="1400" dirty="0">
                <a:latin typeface="Arial" panose="020B0604020202020204" pitchFamily="34" charset="0"/>
                <a:ea typeface="Calibri" panose="020F0502020204030204" pitchFamily="34" charset="0"/>
              </a:rPr>
              <a:t>Todas as capitais, todos os estados brasileiros</a:t>
            </a:r>
          </a:p>
          <a:p>
            <a:pPr lvl="1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altLang="pt-BR" sz="1400" dirty="0">
                <a:latin typeface="Arial" panose="020B0604020202020204" pitchFamily="34" charset="0"/>
                <a:ea typeface="Calibri" panose="020F0502020204030204" pitchFamily="34" charset="0"/>
              </a:rPr>
              <a:t>28.400 alunos, sendo 250 </a:t>
            </a:r>
            <a:r>
              <a:rPr lang="pt-BR" altLang="pt-BR" sz="1400" dirty="0" err="1">
                <a:latin typeface="Arial" panose="020B0604020202020204" pitchFamily="34" charset="0"/>
                <a:ea typeface="Calibri" panose="020F0502020204030204" pitchFamily="34" charset="0"/>
              </a:rPr>
              <a:t>PcD</a:t>
            </a:r>
            <a:endParaRPr lang="pt-BR" altLang="pt-BR" sz="14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lvl="1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altLang="pt-BR" sz="1400" dirty="0">
                <a:latin typeface="Arial" panose="020B060402020202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Meta: 35.000 beneficiados até dez/2019</a:t>
            </a:r>
          </a:p>
          <a:p>
            <a:pPr marL="457200" lvl="1" indent="0" algn="just">
              <a:spcBef>
                <a:spcPct val="0"/>
              </a:spcBef>
              <a:buNone/>
            </a:pPr>
            <a:endParaRPr lang="pt-BR" altLang="pt-BR" sz="1400" dirty="0"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19460" name="CaixaDeTexto 4"/>
          <p:cNvSpPr txBox="1">
            <a:spLocks noChangeArrowheads="1"/>
          </p:cNvSpPr>
          <p:nvPr/>
        </p:nvSpPr>
        <p:spPr bwMode="auto">
          <a:xfrm>
            <a:off x="0" y="2735642"/>
            <a:ext cx="8706463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Presença</a:t>
            </a:r>
          </a:p>
          <a:p>
            <a:pPr lvl="1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altLang="pt-BR" sz="1400" dirty="0">
                <a:latin typeface="Arial" panose="020B0604020202020204" pitchFamily="34" charset="0"/>
              </a:rPr>
              <a:t>Ilha de Fernando de Noronha/PE e em 14 Pelotões Especiais de Fronteira (Amazônia)</a:t>
            </a:r>
            <a:br>
              <a:rPr lang="pt-BR" altLang="pt-BR" sz="1400" dirty="0">
                <a:latin typeface="Arial" panose="020B0604020202020204" pitchFamily="34" charset="0"/>
              </a:rPr>
            </a:br>
            <a:endParaRPr lang="pt-BR" altLang="pt-BR" sz="1400" dirty="0">
              <a:latin typeface="Arial" panose="020B0604020202020204" pitchFamily="34" charset="0"/>
            </a:endParaRPr>
          </a:p>
          <a:p>
            <a:pPr lvl="1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altLang="pt-BR" sz="1400" b="1" dirty="0">
                <a:latin typeface="Arial" panose="020B0604020202020204" pitchFamily="34" charset="0"/>
              </a:rPr>
              <a:t>Comunidades indígenas</a:t>
            </a:r>
            <a:r>
              <a:rPr lang="pt-BR" altLang="pt-BR" sz="1400" dirty="0">
                <a:latin typeface="Arial" panose="020B0604020202020204" pitchFamily="34" charset="0"/>
              </a:rPr>
              <a:t>: </a:t>
            </a:r>
            <a:r>
              <a:rPr lang="pt-BR" altLang="pt-BR" sz="1400" dirty="0" err="1">
                <a:latin typeface="Arial" panose="020B0604020202020204" pitchFamily="34" charset="0"/>
              </a:rPr>
              <a:t>Baniwa</a:t>
            </a:r>
            <a:r>
              <a:rPr lang="pt-BR" altLang="pt-BR" sz="1400" dirty="0">
                <a:latin typeface="Arial" panose="020B0604020202020204" pitchFamily="34" charset="0"/>
              </a:rPr>
              <a:t>, </a:t>
            </a:r>
            <a:r>
              <a:rPr lang="pt-BR" altLang="pt-BR" sz="1400" dirty="0" err="1">
                <a:latin typeface="Arial" panose="020B0604020202020204" pitchFamily="34" charset="0"/>
              </a:rPr>
              <a:t>Baré</a:t>
            </a:r>
            <a:r>
              <a:rPr lang="pt-BR" altLang="pt-BR" sz="1400" dirty="0">
                <a:latin typeface="Arial" panose="020B0604020202020204" pitchFamily="34" charset="0"/>
              </a:rPr>
              <a:t>, </a:t>
            </a:r>
            <a:r>
              <a:rPr lang="pt-BR" altLang="pt-BR" sz="1400" dirty="0" err="1">
                <a:latin typeface="Arial" panose="020B0604020202020204" pitchFamily="34" charset="0"/>
              </a:rPr>
              <a:t>Desana</a:t>
            </a:r>
            <a:r>
              <a:rPr lang="pt-BR" altLang="pt-BR" sz="1400" dirty="0">
                <a:latin typeface="Arial" panose="020B0604020202020204" pitchFamily="34" charset="0"/>
              </a:rPr>
              <a:t>, </a:t>
            </a:r>
            <a:r>
              <a:rPr lang="pt-BR" altLang="pt-BR" sz="1400" dirty="0" err="1">
                <a:latin typeface="Arial" panose="020B0604020202020204" pitchFamily="34" charset="0"/>
              </a:rPr>
              <a:t>Hupda</a:t>
            </a:r>
            <a:r>
              <a:rPr lang="pt-BR" altLang="pt-BR" sz="1400" dirty="0">
                <a:latin typeface="Arial" panose="020B0604020202020204" pitchFamily="34" charset="0"/>
              </a:rPr>
              <a:t>, </a:t>
            </a:r>
            <a:r>
              <a:rPr lang="pt-BR" altLang="pt-BR" sz="1400" dirty="0" err="1">
                <a:latin typeface="Arial" panose="020B0604020202020204" pitchFamily="34" charset="0"/>
              </a:rPr>
              <a:t>Kaxinawá</a:t>
            </a:r>
            <a:r>
              <a:rPr lang="pt-BR" altLang="pt-BR" sz="1400" dirty="0">
                <a:latin typeface="Arial" panose="020B0604020202020204" pitchFamily="34" charset="0"/>
              </a:rPr>
              <a:t>, </a:t>
            </a:r>
            <a:r>
              <a:rPr lang="pt-BR" altLang="pt-BR" sz="1400" dirty="0" err="1">
                <a:latin typeface="Arial" panose="020B0604020202020204" pitchFamily="34" charset="0"/>
              </a:rPr>
              <a:t>Kubeo</a:t>
            </a:r>
            <a:r>
              <a:rPr lang="pt-BR" altLang="pt-BR" sz="1400" dirty="0">
                <a:latin typeface="Arial" panose="020B0604020202020204" pitchFamily="34" charset="0"/>
              </a:rPr>
              <a:t>, </a:t>
            </a:r>
            <a:r>
              <a:rPr lang="pt-BR" altLang="pt-BR" sz="1400" dirty="0" err="1">
                <a:latin typeface="Arial" panose="020B0604020202020204" pitchFamily="34" charset="0"/>
              </a:rPr>
              <a:t>Kuripako</a:t>
            </a:r>
            <a:r>
              <a:rPr lang="pt-BR" altLang="pt-BR" sz="1400" dirty="0">
                <a:latin typeface="Arial" panose="020B0604020202020204" pitchFamily="34" charset="0"/>
              </a:rPr>
              <a:t>, </a:t>
            </a:r>
            <a:r>
              <a:rPr lang="pt-BR" altLang="pt-BR" sz="1400" dirty="0" err="1">
                <a:latin typeface="Arial" panose="020B0604020202020204" pitchFamily="34" charset="0"/>
              </a:rPr>
              <a:t>Macuxi</a:t>
            </a:r>
            <a:r>
              <a:rPr lang="pt-BR" altLang="pt-BR" sz="1400" dirty="0">
                <a:latin typeface="Arial" panose="020B0604020202020204" pitchFamily="34" charset="0"/>
              </a:rPr>
              <a:t>, </a:t>
            </a:r>
            <a:r>
              <a:rPr lang="pt-BR" altLang="pt-BR" sz="1400" dirty="0" err="1">
                <a:latin typeface="Arial" panose="020B0604020202020204" pitchFamily="34" charset="0"/>
              </a:rPr>
              <a:t>Mayoruna</a:t>
            </a:r>
            <a:r>
              <a:rPr lang="pt-BR" altLang="pt-BR" sz="1400" dirty="0">
                <a:latin typeface="Arial" panose="020B0604020202020204" pitchFamily="34" charset="0"/>
              </a:rPr>
              <a:t>, </a:t>
            </a:r>
            <a:r>
              <a:rPr lang="pt-BR" altLang="pt-BR" sz="1400" dirty="0" err="1">
                <a:latin typeface="Arial" panose="020B0604020202020204" pitchFamily="34" charset="0"/>
              </a:rPr>
              <a:t>Marubo</a:t>
            </a:r>
            <a:r>
              <a:rPr lang="pt-BR" altLang="pt-BR" sz="1400" dirty="0">
                <a:latin typeface="Arial" panose="020B0604020202020204" pitchFamily="34" charset="0"/>
              </a:rPr>
              <a:t>, </a:t>
            </a:r>
            <a:r>
              <a:rPr lang="pt-BR" altLang="pt-BR" sz="1400" dirty="0" err="1">
                <a:latin typeface="Arial" panose="020B0604020202020204" pitchFamily="34" charset="0"/>
              </a:rPr>
              <a:t>Sonomá</a:t>
            </a:r>
            <a:r>
              <a:rPr lang="pt-BR" altLang="pt-BR" sz="1400" dirty="0">
                <a:latin typeface="Arial" panose="020B0604020202020204" pitchFamily="34" charset="0"/>
              </a:rPr>
              <a:t>, </a:t>
            </a:r>
            <a:r>
              <a:rPr lang="pt-BR" altLang="pt-BR" sz="1400" dirty="0" err="1">
                <a:latin typeface="Arial" panose="020B0604020202020204" pitchFamily="34" charset="0"/>
              </a:rPr>
              <a:t>Taurepang</a:t>
            </a:r>
            <a:r>
              <a:rPr lang="pt-BR" altLang="pt-BR" sz="1400" dirty="0">
                <a:latin typeface="Arial" panose="020B0604020202020204" pitchFamily="34" charset="0"/>
              </a:rPr>
              <a:t>, </a:t>
            </a:r>
            <a:r>
              <a:rPr lang="pt-BR" altLang="pt-BR" sz="1400" dirty="0" err="1">
                <a:latin typeface="Arial" panose="020B0604020202020204" pitchFamily="34" charset="0"/>
              </a:rPr>
              <a:t>Ticuna</a:t>
            </a:r>
            <a:r>
              <a:rPr lang="pt-BR" altLang="pt-BR" sz="1400" dirty="0">
                <a:latin typeface="Arial" panose="020B0604020202020204" pitchFamily="34" charset="0"/>
              </a:rPr>
              <a:t>, </a:t>
            </a:r>
            <a:r>
              <a:rPr lang="pt-BR" altLang="pt-BR" sz="1400" dirty="0" err="1">
                <a:latin typeface="Arial" panose="020B0604020202020204" pitchFamily="34" charset="0"/>
              </a:rPr>
              <a:t>Tukano</a:t>
            </a:r>
            <a:r>
              <a:rPr lang="pt-BR" altLang="pt-BR" sz="1400" dirty="0">
                <a:latin typeface="Arial" panose="020B0604020202020204" pitchFamily="34" charset="0"/>
              </a:rPr>
              <a:t>, </a:t>
            </a:r>
            <a:r>
              <a:rPr lang="pt-BR" altLang="pt-BR" sz="1400" dirty="0" err="1">
                <a:latin typeface="Arial" panose="020B0604020202020204" pitchFamily="34" charset="0"/>
              </a:rPr>
              <a:t>Wapixana</a:t>
            </a:r>
            <a:r>
              <a:rPr lang="pt-BR" altLang="pt-BR" sz="1400" dirty="0">
                <a:latin typeface="Arial" panose="020B0604020202020204" pitchFamily="34" charset="0"/>
              </a:rPr>
              <a:t>, </a:t>
            </a:r>
            <a:r>
              <a:rPr lang="pt-BR" altLang="pt-BR" sz="1400" dirty="0" err="1">
                <a:latin typeface="Arial" panose="020B0604020202020204" pitchFamily="34" charset="0"/>
              </a:rPr>
              <a:t>Yanomami</a:t>
            </a:r>
            <a:r>
              <a:rPr lang="pt-BR" altLang="pt-BR" sz="1400" dirty="0">
                <a:latin typeface="Arial" panose="020B0604020202020204" pitchFamily="34" charset="0"/>
              </a:rPr>
              <a:t>, </a:t>
            </a:r>
            <a:r>
              <a:rPr lang="pt-BR" altLang="pt-BR" sz="1400" dirty="0" err="1">
                <a:latin typeface="Arial" panose="020B0604020202020204" pitchFamily="34" charset="0"/>
              </a:rPr>
              <a:t>Yekuana</a:t>
            </a:r>
            <a:r>
              <a:rPr lang="pt-BR" altLang="pt-BR" sz="1400" dirty="0">
                <a:latin typeface="Arial" panose="020B0604020202020204" pitchFamily="34" charset="0"/>
              </a:rPr>
              <a:t>...</a:t>
            </a:r>
            <a:br>
              <a:rPr lang="pt-BR" altLang="pt-BR" sz="1400" dirty="0">
                <a:latin typeface="Arial" panose="020B0604020202020204" pitchFamily="34" charset="0"/>
              </a:rPr>
            </a:br>
            <a:endParaRPr lang="pt-BR" altLang="pt-BR" sz="1400" dirty="0">
              <a:latin typeface="Arial" panose="020B0604020202020204" pitchFamily="34" charset="0"/>
            </a:endParaRPr>
          </a:p>
          <a:p>
            <a:pPr lvl="1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altLang="pt-BR" sz="1400" b="1" dirty="0">
                <a:latin typeface="Arial" panose="020B0604020202020204" pitchFamily="34" charset="0"/>
              </a:rPr>
              <a:t>Comunidades urbanas no RJ</a:t>
            </a:r>
            <a:r>
              <a:rPr lang="pt-BR" altLang="pt-BR" sz="1400" dirty="0">
                <a:latin typeface="Arial" panose="020B0604020202020204" pitchFamily="34" charset="0"/>
              </a:rPr>
              <a:t>: Maré, Alemão, Penha, Chapadão, Pedreira, </a:t>
            </a:r>
            <a:r>
              <a:rPr lang="pt-BR" altLang="pt-BR" sz="1400" dirty="0" err="1">
                <a:latin typeface="Arial" panose="020B0604020202020204" pitchFamily="34" charset="0"/>
              </a:rPr>
              <a:t>Batan</a:t>
            </a:r>
            <a:r>
              <a:rPr lang="pt-BR" altLang="pt-BR" sz="1400" dirty="0">
                <a:latin typeface="Arial" panose="020B0604020202020204" pitchFamily="34" charset="0"/>
              </a:rPr>
              <a:t>, </a:t>
            </a:r>
            <a:r>
              <a:rPr lang="pt-BR" altLang="pt-BR" sz="1400" dirty="0" err="1">
                <a:latin typeface="Arial" panose="020B0604020202020204" pitchFamily="34" charset="0"/>
              </a:rPr>
              <a:t>Muquiço</a:t>
            </a:r>
            <a:r>
              <a:rPr lang="pt-BR" altLang="pt-BR" sz="1400" dirty="0">
                <a:latin typeface="Arial" panose="020B0604020202020204" pitchFamily="34" charset="0"/>
              </a:rPr>
              <a:t>, Curral das Éguas...</a:t>
            </a:r>
          </a:p>
          <a:p>
            <a:pPr marL="171450" indent="-171450">
              <a:spcBef>
                <a:spcPct val="0"/>
              </a:spcBef>
            </a:pPr>
            <a:endParaRPr lang="pt-BR" altLang="pt-BR" sz="1400" dirty="0">
              <a:latin typeface="Arial" panose="020B0604020202020204" pitchFamily="34" charset="0"/>
              <a:ea typeface="Calibri" panose="020F0502020204030204" pitchFamily="34" charset="0"/>
              <a:sym typeface="Wingdings" panose="05000000000000000000" pitchFamily="2" charset="2"/>
            </a:endParaRPr>
          </a:p>
        </p:txBody>
      </p:sp>
      <p:pic>
        <p:nvPicPr>
          <p:cNvPr id="24" name="Picture 2" descr="Resultado de imagem para profes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74" y="4743425"/>
            <a:ext cx="3291055" cy="181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Foto rancho 40º B 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378" y="4656304"/>
            <a:ext cx="3119290" cy="1902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392" y="1068594"/>
            <a:ext cx="1397405" cy="356517"/>
          </a:xfrm>
          <a:prstGeom prst="rect">
            <a:avLst/>
          </a:prstGeom>
        </p:spPr>
      </p:pic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381889" y="260385"/>
            <a:ext cx="728069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Programas Sociais pelo Esporte</a:t>
            </a:r>
            <a:endParaRPr lang="en-US" altLang="pt-BR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2" name="Imagem 11" descr="Sargento Paulo Roberto encontrou-se em BrasÃ­lia com as crianÃ§as do Profesp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147" y="1125472"/>
            <a:ext cx="3271520" cy="17141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7480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3"/>
          <p:cNvSpPr>
            <a:spLocks noChangeArrowheads="1"/>
          </p:cNvSpPr>
          <p:nvPr/>
        </p:nvSpPr>
        <p:spPr bwMode="auto">
          <a:xfrm>
            <a:off x="235091" y="1484183"/>
            <a:ext cx="84842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pt-BR" altLang="pt-BR" sz="1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PROFESP e o alto rendimento desportivo</a:t>
            </a:r>
            <a:endParaRPr lang="pt-BR" altLang="pt-BR" sz="1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22" name="Imagem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281" y="1889167"/>
            <a:ext cx="2312070" cy="1644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m 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22" y="1889167"/>
            <a:ext cx="2044524" cy="1608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tângulo 18"/>
          <p:cNvSpPr>
            <a:spLocks noChangeArrowheads="1"/>
          </p:cNvSpPr>
          <p:nvPr/>
        </p:nvSpPr>
        <p:spPr bwMode="auto">
          <a:xfrm>
            <a:off x="145127" y="3564426"/>
            <a:ext cx="217696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1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3º </a:t>
            </a:r>
            <a:r>
              <a:rPr lang="pt-BR" altLang="pt-BR" sz="1100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Sgt</a:t>
            </a:r>
            <a:r>
              <a:rPr lang="pt-BR" altLang="pt-BR" sz="11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MB Rogério Nascimento</a:t>
            </a:r>
            <a:endParaRPr lang="pt-BR" altLang="pt-BR" sz="1100" dirty="0">
              <a:latin typeface="Times New Roman" panose="02020603050405020304" pitchFamily="18" charset="0"/>
            </a:endParaRPr>
          </a:p>
        </p:txBody>
      </p:sp>
      <p:sp>
        <p:nvSpPr>
          <p:cNvPr id="29" name="CaixaDeTexto 4"/>
          <p:cNvSpPr txBox="1">
            <a:spLocks noChangeArrowheads="1"/>
          </p:cNvSpPr>
          <p:nvPr/>
        </p:nvSpPr>
        <p:spPr bwMode="auto">
          <a:xfrm>
            <a:off x="145127" y="3841709"/>
            <a:ext cx="47622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pt-BR" altLang="pt-BR" sz="1400" dirty="0">
                <a:solidFill>
                  <a:srgbClr val="00B050"/>
                </a:solidFill>
                <a:cs typeface="+mn-cs"/>
              </a:rPr>
              <a:t>- 19 atletas de alto rendimento identificados no PROFESP</a:t>
            </a:r>
          </a:p>
          <a:p>
            <a:pPr algn="ctr">
              <a:defRPr/>
            </a:pPr>
            <a:r>
              <a:rPr lang="pt-BR" altLang="pt-BR" sz="1400" dirty="0">
                <a:solidFill>
                  <a:srgbClr val="00B050"/>
                </a:solidFill>
                <a:cs typeface="+mn-cs"/>
              </a:rPr>
              <a:t>- Projeto Identificação de Talentos com o COB e o CPB</a:t>
            </a:r>
          </a:p>
        </p:txBody>
      </p:sp>
      <p:sp>
        <p:nvSpPr>
          <p:cNvPr id="30" name="Retângulo 3"/>
          <p:cNvSpPr>
            <a:spLocks noChangeArrowheads="1"/>
          </p:cNvSpPr>
          <p:nvPr/>
        </p:nvSpPr>
        <p:spPr bwMode="auto">
          <a:xfrm>
            <a:off x="5205192" y="1518367"/>
            <a:ext cx="37540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pt-BR" altLang="pt-BR" sz="1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PROFESP e o ensino profissionalizante</a:t>
            </a:r>
            <a:endParaRPr lang="pt-BR" altLang="pt-BR" sz="1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31" name="Imagem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882" y="1900057"/>
            <a:ext cx="2400214" cy="1597234"/>
          </a:xfrm>
          <a:prstGeom prst="rect">
            <a:avLst/>
          </a:prstGeom>
        </p:spPr>
      </p:pic>
      <p:sp>
        <p:nvSpPr>
          <p:cNvPr id="33" name="Retângulo 4"/>
          <p:cNvSpPr>
            <a:spLocks noChangeArrowheads="1"/>
          </p:cNvSpPr>
          <p:nvPr/>
        </p:nvSpPr>
        <p:spPr bwMode="auto">
          <a:xfrm>
            <a:off x="2824029" y="3601516"/>
            <a:ext cx="184858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100" dirty="0">
                <a:latin typeface="Arial" panose="020B0604020202020204" pitchFamily="34" charset="0"/>
                <a:cs typeface="Times New Roman" panose="02020603050405020304" pitchFamily="18" charset="0"/>
              </a:rPr>
              <a:t>3º </a:t>
            </a:r>
            <a:r>
              <a:rPr lang="pt-BR" altLang="pt-BR" sz="1100" dirty="0" err="1">
                <a:latin typeface="Arial" panose="020B0604020202020204" pitchFamily="34" charset="0"/>
                <a:cs typeface="Times New Roman" panose="02020603050405020304" pitchFamily="18" charset="0"/>
              </a:rPr>
              <a:t>Sgt</a:t>
            </a:r>
            <a:r>
              <a:rPr lang="pt-BR" altLang="pt-BR" sz="1100" dirty="0">
                <a:latin typeface="Arial" panose="020B0604020202020204" pitchFamily="34" charset="0"/>
                <a:cs typeface="Times New Roman" panose="02020603050405020304" pitchFamily="18" charset="0"/>
              </a:rPr>
              <a:t> EB </a:t>
            </a:r>
            <a:r>
              <a:rPr lang="pt-BR" altLang="pt-BR" sz="1100" dirty="0" err="1">
                <a:latin typeface="Arial" panose="020B0604020202020204" pitchFamily="34" charset="0"/>
                <a:cs typeface="Times New Roman" panose="02020603050405020304" pitchFamily="18" charset="0"/>
              </a:rPr>
              <a:t>Joseías</a:t>
            </a:r>
            <a:r>
              <a:rPr lang="pt-BR" altLang="pt-BR" sz="1100" dirty="0">
                <a:latin typeface="Arial" panose="020B0604020202020204" pitchFamily="34" charset="0"/>
                <a:cs typeface="Times New Roman" panose="02020603050405020304" pitchFamily="18" charset="0"/>
              </a:rPr>
              <a:t> Ferreira</a:t>
            </a:r>
            <a:endParaRPr lang="pt-BR" altLang="pt-BR" sz="1100" dirty="0">
              <a:latin typeface="Arial" panose="020B0604020202020204" pitchFamily="34" charset="0"/>
            </a:endParaRPr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392" y="1068594"/>
            <a:ext cx="1397405" cy="356517"/>
          </a:xfrm>
          <a:prstGeom prst="rect">
            <a:avLst/>
          </a:prstGeom>
        </p:spPr>
      </p:pic>
      <p:sp>
        <p:nvSpPr>
          <p:cNvPr id="19" name="TextBox 4"/>
          <p:cNvSpPr txBox="1">
            <a:spLocks noChangeArrowheads="1"/>
          </p:cNvSpPr>
          <p:nvPr/>
        </p:nvSpPr>
        <p:spPr bwMode="auto">
          <a:xfrm>
            <a:off x="381889" y="260385"/>
            <a:ext cx="728069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Programas Sociais pelo Esporte</a:t>
            </a:r>
            <a:endParaRPr lang="en-US" altLang="pt-BR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4477212" y="3698228"/>
            <a:ext cx="473490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  <a:defRPr/>
            </a:pPr>
            <a:br>
              <a:rPr lang="pt-BR" sz="1600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pt-BR" sz="1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Ampliação da rede de colaboradores</a:t>
            </a:r>
            <a:endParaRPr lang="pt-BR" sz="1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  <a:defRPr/>
            </a:pPr>
            <a:r>
              <a:rPr lang="pt-BR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Tiros de Guerra  </a:t>
            </a:r>
            <a:r>
              <a:rPr lang="pt-BR" sz="1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  <a:defRPr/>
            </a:pPr>
            <a:r>
              <a:rPr lang="pt-BR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Serviço Militar Obrigatório  </a:t>
            </a:r>
            <a:r>
              <a:rPr lang="pt-BR" sz="1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</a:t>
            </a:r>
            <a:endParaRPr lang="pt-BR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  <a:defRPr/>
            </a:pPr>
            <a:r>
              <a:rPr lang="pt-BR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Fundação Banco do Brasil (FBB) </a:t>
            </a:r>
            <a:r>
              <a:rPr lang="pt-BR" sz="1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</a:t>
            </a:r>
            <a:endParaRPr lang="pt-BR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  <a:defRPr/>
            </a:pPr>
            <a:r>
              <a:rPr lang="pt-BR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Centro de Integração Empresa-Escola (CIEE) </a:t>
            </a:r>
            <a:r>
              <a:rPr lang="pt-BR" sz="1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</a:t>
            </a:r>
            <a:endParaRPr lang="pt-BR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  <a:defRPr/>
            </a:pPr>
            <a:r>
              <a:rPr lang="pt-BR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Arquidiocese RJ </a:t>
            </a:r>
            <a:r>
              <a:rPr lang="pt-BR" sz="1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</a:t>
            </a:r>
            <a:endParaRPr lang="pt-BR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  <a:defRPr/>
            </a:pPr>
            <a:r>
              <a:rPr lang="pt-BR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Programa Progredir (MC) </a:t>
            </a:r>
            <a:r>
              <a:rPr lang="pt-BR" sz="1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  <a:defRPr/>
            </a:pPr>
            <a:r>
              <a:rPr lang="pt-BR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Equoterapia e Navegar </a:t>
            </a:r>
            <a:r>
              <a:rPr lang="pt-BR" sz="1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</a:t>
            </a:r>
            <a:endParaRPr lang="pt-BR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  <a:defRPr/>
            </a:pPr>
            <a:r>
              <a:rPr lang="pt-BR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Batalhões PM e BM (GDF?)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  <a:defRPr/>
            </a:pPr>
            <a:r>
              <a:rPr lang="pt-BR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Sistema S, APAE, Pestalozzi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  <a:defRPr/>
            </a:pPr>
            <a:r>
              <a:rPr lang="pt-BR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Comitê Olímpico e Paralímpico Brasileiro</a:t>
            </a:r>
            <a:endParaRPr lang="pt-BR" dirty="0"/>
          </a:p>
        </p:txBody>
      </p:sp>
      <p:sp>
        <p:nvSpPr>
          <p:cNvPr id="24" name="CaixaDeTexto 23"/>
          <p:cNvSpPr txBox="1"/>
          <p:nvPr/>
        </p:nvSpPr>
        <p:spPr>
          <a:xfrm>
            <a:off x="2595281" y="5890792"/>
            <a:ext cx="2061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00B050"/>
                </a:solidFill>
              </a:rPr>
              <a:t>* DECRETO PRESIDENCIAL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235091" y="4682067"/>
            <a:ext cx="51551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  <a:defRPr/>
            </a:pPr>
            <a:r>
              <a:rPr lang="pt-BR" sz="1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Parcerias atuais </a:t>
            </a:r>
            <a:r>
              <a:rPr lang="pt-BR" sz="2800" b="1" dirty="0">
                <a:solidFill>
                  <a:srgbClr val="00B050"/>
                </a:solidFill>
              </a:rPr>
              <a:t>*</a:t>
            </a:r>
            <a:endParaRPr lang="pt-BR" sz="1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  <a:defRPr/>
            </a:pPr>
            <a:r>
              <a:rPr lang="pt-BR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Ministério da Cidadania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  <a:defRPr/>
            </a:pPr>
            <a:r>
              <a:rPr lang="pt-BR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Ministério da Educação 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pt-BR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Ministério da Mulher, da Família e dos Direitos Humanos </a:t>
            </a:r>
            <a:endParaRPr lang="pt-BR" sz="1600" dirty="0">
              <a:solidFill>
                <a:srgbClr val="00B05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4746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388684" y="1515700"/>
            <a:ext cx="49302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pt-BR" altLang="pt-BR" sz="1400" b="1" dirty="0">
                <a:solidFill>
                  <a:srgbClr val="FF0000"/>
                </a:solidFill>
                <a:latin typeface="Arial" panose="020B0604020202020204" pitchFamily="34" charset="0"/>
              </a:rPr>
              <a:t>Objetivos </a:t>
            </a:r>
          </a:p>
          <a:p>
            <a:pPr marL="285750" indent="-28575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altLang="pt-BR" sz="1400" dirty="0">
                <a:latin typeface="Arial" panose="020B0604020202020204" pitchFamily="34" charset="0"/>
              </a:rPr>
              <a:t>Similares ao do PROFESP</a:t>
            </a:r>
          </a:p>
          <a:p>
            <a:pPr marL="285750" indent="-28575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altLang="pt-BR" sz="1400" dirty="0">
                <a:latin typeface="Arial" panose="020B0604020202020204" pitchFamily="34" charset="0"/>
              </a:rPr>
              <a:t>NAP: deficiência grave</a:t>
            </a:r>
          </a:p>
          <a:p>
            <a:pPr marL="285750" indent="-28575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altLang="pt-BR" sz="1400" dirty="0">
                <a:latin typeface="Arial" panose="020B0604020202020204" pitchFamily="34" charset="0"/>
              </a:rPr>
              <a:t>NAE: deficiência moderada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380332" y="2491899"/>
            <a:ext cx="513633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pt-BR" altLang="pt-BR" sz="1400" b="1" dirty="0">
                <a:solidFill>
                  <a:srgbClr val="FF0000"/>
                </a:solidFill>
                <a:latin typeface="Arial" panose="020B0604020202020204" pitchFamily="34" charset="0"/>
              </a:rPr>
              <a:t>Público</a:t>
            </a:r>
            <a:endParaRPr lang="pt-BR" sz="1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400" dirty="0">
                <a:latin typeface="Arial" panose="020B0604020202020204" pitchFamily="34" charset="0"/>
              </a:rPr>
              <a:t>Pessoas com deficiência (</a:t>
            </a:r>
            <a:r>
              <a:rPr lang="pt-BR" sz="1400" dirty="0" err="1">
                <a:latin typeface="Arial" panose="020B0604020202020204" pitchFamily="34" charset="0"/>
              </a:rPr>
              <a:t>PcD</a:t>
            </a:r>
            <a:r>
              <a:rPr lang="pt-BR" sz="1400" dirty="0">
                <a:latin typeface="Arial" panose="020B0604020202020204" pitchFamily="34" charset="0"/>
              </a:rPr>
              <a:t>)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400" u="sng" dirty="0">
                <a:latin typeface="Arial" panose="020B0604020202020204" pitchFamily="34" charset="0"/>
              </a:rPr>
              <a:t>Priorizando</a:t>
            </a:r>
            <a:r>
              <a:rPr lang="pt-BR" sz="1400" dirty="0">
                <a:latin typeface="Arial" panose="020B0604020202020204" pitchFamily="34" charset="0"/>
              </a:rPr>
              <a:t> as crianças, adolescentes e jovens, a partir dos seis (seis) anos de idade, em estado de vulnerabilidade social</a:t>
            </a:r>
          </a:p>
        </p:txBody>
      </p:sp>
      <p:pic>
        <p:nvPicPr>
          <p:cNvPr id="16" name="Imagem 15" descr="C:\Users\kathianekdo\Desktop\IMG-20170315-WA001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599" y="1662854"/>
            <a:ext cx="3353830" cy="1928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m 16" descr="C:\Users\kathianekdo\Desktop\20170221_104700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846" y="3892199"/>
            <a:ext cx="1551140" cy="2531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m 17" descr="G:\PROJETO JOÃO DO PULO\Núcleo PJP-CDA\Nova benef PJP-2S-Márcia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795" y="4529311"/>
            <a:ext cx="3413760" cy="197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m 18" descr="G:\PROJETO JOÃO DO PULO\Núcleo PJP-CDA\Atividade-natação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3593" y="4788805"/>
            <a:ext cx="1978661" cy="1459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1853" y="1021102"/>
            <a:ext cx="2036565" cy="711135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408197" y="3785398"/>
            <a:ext cx="49302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pt-BR" altLang="pt-BR" sz="1400" b="1" dirty="0">
                <a:solidFill>
                  <a:srgbClr val="FF0000"/>
                </a:solidFill>
                <a:latin typeface="Arial" panose="020B0604020202020204" pitchFamily="34" charset="0"/>
              </a:rPr>
              <a:t>Em implantação </a:t>
            </a:r>
          </a:p>
          <a:p>
            <a:pPr marL="285750" indent="-28575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altLang="pt-BR" sz="1400" dirty="0">
                <a:latin typeface="Arial" panose="020B0604020202020204" pitchFamily="34" charset="0"/>
              </a:rPr>
              <a:t>Rio de Janeiro e Brasília (caráter experimental)</a:t>
            </a:r>
          </a:p>
        </p:txBody>
      </p: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81889" y="260385"/>
            <a:ext cx="728069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Programas Sociais pelo Esporte</a:t>
            </a:r>
            <a:endParaRPr lang="en-US" altLang="pt-BR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708787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4"/>
          <p:cNvSpPr txBox="1">
            <a:spLocks noChangeArrowheads="1"/>
          </p:cNvSpPr>
          <p:nvPr/>
        </p:nvSpPr>
        <p:spPr bwMode="auto">
          <a:xfrm>
            <a:off x="202366" y="2031007"/>
            <a:ext cx="817609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t-BR" altLang="pt-BR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Limitações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altLang="pt-BR" dirty="0">
                <a:cs typeface="+mn-cs"/>
              </a:rPr>
              <a:t>Contratação de professores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altLang="pt-BR" dirty="0">
                <a:cs typeface="+mn-cs"/>
              </a:rPr>
              <a:t>Necessidade de voluntários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altLang="pt-BR" dirty="0">
                <a:cs typeface="+mn-cs"/>
              </a:rPr>
              <a:t>Apoio em transporte (secretarias de educação dos estados e municípios)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altLang="pt-BR" dirty="0">
                <a:cs typeface="+mn-cs"/>
              </a:rPr>
              <a:t>Manutenção das instalações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altLang="pt-BR" dirty="0">
                <a:cs typeface="+mn-cs"/>
              </a:rPr>
              <a:t>Atraso na liberação dos recursos dos ministérios parceiros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altLang="pt-BR" dirty="0">
                <a:cs typeface="+mn-cs"/>
              </a:rPr>
              <a:t>Desconhecimento pela sociedade em geral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lang="pt-BR" altLang="pt-BR" sz="1400" dirty="0">
              <a:cs typeface="+mn-cs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7907" y="1193579"/>
            <a:ext cx="3104092" cy="2047055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3747" y="1193580"/>
            <a:ext cx="1480049" cy="612118"/>
          </a:xfrm>
          <a:prstGeom prst="rect">
            <a:avLst/>
          </a:prstGeom>
        </p:spPr>
      </p:pic>
      <p:pic>
        <p:nvPicPr>
          <p:cNvPr id="11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600" y="4529470"/>
            <a:ext cx="3200399" cy="200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381889" y="260385"/>
            <a:ext cx="728069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Programas Sociais pelo Esporte</a:t>
            </a:r>
            <a:endParaRPr lang="en-US" altLang="pt-BR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000344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3051045"/>
              </p:ext>
            </p:extLst>
          </p:nvPr>
        </p:nvGraphicFramePr>
        <p:xfrm>
          <a:off x="233847" y="1101629"/>
          <a:ext cx="8482502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9147">
                  <a:extLst>
                    <a:ext uri="{9D8B030D-6E8A-4147-A177-3AD203B41FA5}">
                      <a16:colId xmlns:a16="http://schemas.microsoft.com/office/drawing/2014/main" val="3930279437"/>
                    </a:ext>
                  </a:extLst>
                </a:gridCol>
                <a:gridCol w="4763355">
                  <a:extLst>
                    <a:ext uri="{9D8B030D-6E8A-4147-A177-3AD203B41FA5}">
                      <a16:colId xmlns:a16="http://schemas.microsoft.com/office/drawing/2014/main" val="21940390"/>
                    </a:ext>
                  </a:extLst>
                </a:gridCol>
              </a:tblGrid>
              <a:tr h="146569">
                <a:tc>
                  <a:txBody>
                    <a:bodyPr/>
                    <a:lstStyle/>
                    <a:p>
                      <a:r>
                        <a:rPr lang="pt-BR" altLang="pt-BR" sz="16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</a:rPr>
                        <a:t>PREMISSAS</a:t>
                      </a:r>
                      <a:endParaRPr lang="pt-BR" sz="16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4639072"/>
                  </a:ext>
                </a:extLst>
              </a:tr>
              <a:tr h="1165808">
                <a:tc>
                  <a:txBody>
                    <a:bodyPr/>
                    <a:lstStyle/>
                    <a:p>
                      <a:pPr marL="285750" indent="-285750">
                        <a:spcBef>
                          <a:spcPct val="0"/>
                        </a:spcBef>
                        <a:buFontTx/>
                        <a:buChar char="-"/>
                      </a:pPr>
                      <a:r>
                        <a:rPr lang="pt-BR" altLang="pt-BR" sz="16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</a:rPr>
                        <a:t>30 mil alunos 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pt-BR" altLang="pt-BR" sz="16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</a:rPr>
                        <a:t>3 dias/semana e 9 meses/ano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pt-BR" altLang="pt-BR" sz="16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</a:rPr>
                        <a:t>200 Organizações Militares</a:t>
                      </a:r>
                    </a:p>
                    <a:p>
                      <a:pPr marL="285750" indent="-285750">
                        <a:spcBef>
                          <a:spcPct val="0"/>
                        </a:spcBef>
                        <a:buFontTx/>
                        <a:buChar char="-"/>
                      </a:pPr>
                      <a:r>
                        <a:rPr lang="pt-BR" altLang="pt-BR" sz="16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</a:rPr>
                        <a:t>300 Núcleos (100 alunos/núcleo)</a:t>
                      </a:r>
                    </a:p>
                    <a:p>
                      <a:pPr marL="285750" indent="-285750">
                        <a:spcBef>
                          <a:spcPct val="0"/>
                        </a:spcBef>
                        <a:buFontTx/>
                        <a:buChar char="-"/>
                      </a:pPr>
                      <a:r>
                        <a:rPr lang="pt-BR" altLang="pt-BR" sz="16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</a:rPr>
                        <a:t>1 </a:t>
                      </a:r>
                      <a:r>
                        <a:rPr lang="pt-BR" altLang="pt-BR" sz="1600" b="1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</a:rPr>
                        <a:t>Prof</a:t>
                      </a:r>
                      <a:r>
                        <a:rPr lang="pt-BR" altLang="pt-BR" sz="16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</a:rPr>
                        <a:t> + 1 </a:t>
                      </a:r>
                      <a:r>
                        <a:rPr lang="pt-BR" altLang="pt-BR" sz="1600" b="1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</a:rPr>
                        <a:t>Mon</a:t>
                      </a:r>
                      <a:r>
                        <a:rPr lang="pt-BR" altLang="pt-BR" sz="16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</a:rPr>
                        <a:t> por Núcleo</a:t>
                      </a:r>
                      <a:endParaRPr lang="pt-BR" sz="16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ct val="0"/>
                        </a:spcBef>
                        <a:buFontTx/>
                        <a:buChar char="-"/>
                      </a:pPr>
                      <a:r>
                        <a:rPr lang="pt-BR" altLang="pt-BR" sz="16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</a:rPr>
                        <a:t>Etapa Alimentação R$ 9,00/aluno/dia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pt-BR" altLang="pt-BR" sz="16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</a:rPr>
                        <a:t>Infraestrutura R$ 80.000,00/OM/ano</a:t>
                      </a:r>
                    </a:p>
                    <a:p>
                      <a:pPr marL="285750" indent="-285750">
                        <a:spcBef>
                          <a:spcPct val="0"/>
                        </a:spcBef>
                        <a:buFontTx/>
                        <a:buChar char="-"/>
                      </a:pPr>
                      <a:r>
                        <a:rPr lang="pt-BR" altLang="pt-BR" sz="16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</a:rPr>
                        <a:t>Custo 1 </a:t>
                      </a:r>
                      <a:r>
                        <a:rPr lang="pt-BR" altLang="pt-BR" sz="1600" b="1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</a:rPr>
                        <a:t>Prof</a:t>
                      </a:r>
                      <a:r>
                        <a:rPr lang="pt-BR" altLang="pt-BR" sz="16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</a:rPr>
                        <a:t> + 1 </a:t>
                      </a:r>
                      <a:r>
                        <a:rPr lang="pt-BR" altLang="pt-BR" sz="1600" b="1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</a:rPr>
                        <a:t>Mon</a:t>
                      </a:r>
                      <a:r>
                        <a:rPr lang="pt-BR" altLang="pt-BR" sz="16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</a:rPr>
                        <a:t> R$ 4.100,00/Nu/mês</a:t>
                      </a:r>
                    </a:p>
                    <a:p>
                      <a:pPr marL="285750" indent="-285750">
                        <a:spcBef>
                          <a:spcPct val="0"/>
                        </a:spcBef>
                        <a:buFontTx/>
                        <a:buChar char="-"/>
                      </a:pPr>
                      <a:r>
                        <a:rPr lang="pt-BR" altLang="pt-BR" sz="1600" b="1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</a:rPr>
                        <a:t>Unif</a:t>
                      </a:r>
                      <a:r>
                        <a:rPr lang="pt-BR" altLang="pt-BR" sz="16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</a:rPr>
                        <a:t> </a:t>
                      </a:r>
                      <a:r>
                        <a:rPr lang="pt-BR" altLang="pt-BR" sz="1600" b="1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</a:rPr>
                        <a:t>Eqp</a:t>
                      </a:r>
                      <a:r>
                        <a:rPr lang="pt-BR" altLang="pt-BR" sz="16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</a:rPr>
                        <a:t> R$ 500,00/aluno/ano</a:t>
                      </a:r>
                      <a:endParaRPr lang="pt-BR" sz="16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7826718"/>
                  </a:ext>
                </a:extLst>
              </a:tr>
            </a:tbl>
          </a:graphicData>
        </a:graphic>
      </p:graphicFrame>
      <p:graphicFrame>
        <p:nvGraphicFramePr>
          <p:cNvPr id="15" name="Tabe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4320206"/>
              </p:ext>
            </p:extLst>
          </p:nvPr>
        </p:nvGraphicFramePr>
        <p:xfrm>
          <a:off x="233847" y="2899501"/>
          <a:ext cx="8757141" cy="371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98027">
                  <a:extLst>
                    <a:ext uri="{9D8B030D-6E8A-4147-A177-3AD203B41FA5}">
                      <a16:colId xmlns:a16="http://schemas.microsoft.com/office/drawing/2014/main" val="3930279437"/>
                    </a:ext>
                  </a:extLst>
                </a:gridCol>
                <a:gridCol w="4759114">
                  <a:extLst>
                    <a:ext uri="{9D8B030D-6E8A-4147-A177-3AD203B41FA5}">
                      <a16:colId xmlns:a16="http://schemas.microsoft.com/office/drawing/2014/main" val="21940390"/>
                    </a:ext>
                  </a:extLst>
                </a:gridCol>
              </a:tblGrid>
              <a:tr h="181987">
                <a:tc>
                  <a:txBody>
                    <a:bodyPr/>
                    <a:lstStyle/>
                    <a:p>
                      <a:r>
                        <a:rPr lang="pt-BR" altLang="pt-BR" sz="16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CÁLCULOS</a:t>
                      </a:r>
                      <a:endParaRPr lang="pt-BR" sz="1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4639072"/>
                  </a:ext>
                </a:extLst>
              </a:tr>
              <a:tr h="267188"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pt-BR" altLang="pt-BR" sz="16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Alimentação (SEDS/MC) </a:t>
                      </a:r>
                      <a:endParaRPr lang="pt-BR" sz="16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pt-BR" altLang="pt-BR" sz="14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R$ 9,00 x 30 mil x 12 dias x 9 meses = R$ 29,16 mi</a:t>
                      </a:r>
                    </a:p>
                    <a:p>
                      <a:pPr marL="285750" indent="-285750">
                        <a:spcBef>
                          <a:spcPct val="0"/>
                        </a:spcBef>
                        <a:buFontTx/>
                        <a:buChar char="-"/>
                      </a:pPr>
                      <a:endParaRPr lang="pt-BR" sz="14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7826718"/>
                  </a:ext>
                </a:extLst>
              </a:tr>
              <a:tr h="376492"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pt-BR" altLang="pt-BR" sz="16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Infraestrutura (SEE/MC e MMFDH)</a:t>
                      </a:r>
                      <a:endParaRPr lang="pt-BR" sz="16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pt-BR" altLang="pt-BR" sz="14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R$ 80 mil x 200 OM = R$ 16 mi (IDEAL)</a:t>
                      </a:r>
                    </a:p>
                    <a:p>
                      <a:pPr marL="285750" indent="-285750">
                        <a:spcBef>
                          <a:spcPct val="0"/>
                        </a:spcBef>
                        <a:buFontTx/>
                        <a:buChar char="-"/>
                      </a:pPr>
                      <a:r>
                        <a:rPr lang="pt-BR" altLang="pt-BR" sz="14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R$ 30 mil x 200 OM = R$ 6 mi (MÍNIMO)</a:t>
                      </a:r>
                      <a:endParaRPr lang="pt-BR" sz="14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0082120"/>
                  </a:ext>
                </a:extLst>
              </a:tr>
              <a:tr h="267188"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pt-BR" altLang="pt-BR" sz="16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Unif</a:t>
                      </a:r>
                      <a:r>
                        <a:rPr lang="pt-BR" altLang="pt-BR" sz="16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e </a:t>
                      </a:r>
                      <a:r>
                        <a:rPr lang="pt-BR" altLang="pt-BR" sz="16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Eqp</a:t>
                      </a:r>
                      <a:r>
                        <a:rPr lang="pt-BR" altLang="pt-BR" sz="16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altLang="pt-BR" sz="16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Desp</a:t>
                      </a:r>
                      <a:r>
                        <a:rPr lang="pt-BR" altLang="pt-BR" sz="16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(SEE/MC)</a:t>
                      </a:r>
                      <a:endParaRPr lang="pt-BR" sz="16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pt-BR" altLang="pt-BR" sz="14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R$ 500,00 x 30 mil = R$ 15 mi</a:t>
                      </a:r>
                    </a:p>
                    <a:p>
                      <a:pPr marL="285750" indent="-285750">
                        <a:spcBef>
                          <a:spcPct val="0"/>
                        </a:spcBef>
                        <a:buFontTx/>
                        <a:buChar char="-"/>
                      </a:pPr>
                      <a:endParaRPr lang="pt-BR" sz="14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799134"/>
                  </a:ext>
                </a:extLst>
              </a:tr>
              <a:tr h="267188"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pt-BR" altLang="pt-BR" sz="16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Prof</a:t>
                      </a:r>
                      <a:r>
                        <a:rPr lang="pt-BR" altLang="pt-BR" sz="16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e </a:t>
                      </a:r>
                      <a:r>
                        <a:rPr lang="pt-BR" altLang="pt-BR" sz="16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Mon</a:t>
                      </a:r>
                      <a:r>
                        <a:rPr lang="pt-BR" altLang="pt-BR" sz="16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(SEE/MC e MEC)</a:t>
                      </a:r>
                      <a:endParaRPr lang="pt-BR" sz="16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pt-BR" altLang="pt-BR" sz="14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R$ 4.100,00 x 300 Nu x 9 meses = R$ 11,1 mi</a:t>
                      </a:r>
                    </a:p>
                    <a:p>
                      <a:pPr marL="285750" indent="-285750">
                        <a:spcBef>
                          <a:spcPct val="0"/>
                        </a:spcBef>
                        <a:buFontTx/>
                        <a:buChar char="-"/>
                      </a:pPr>
                      <a:endParaRPr lang="pt-BR" sz="14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2763519"/>
                  </a:ext>
                </a:extLst>
              </a:tr>
              <a:tr h="267188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4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TOTAL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pt-BR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R$</a:t>
                      </a:r>
                      <a:r>
                        <a:rPr lang="pt-BR" sz="2400" b="1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 </a:t>
                      </a:r>
                      <a:r>
                        <a:rPr lang="pt-BR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61,26 milhões</a:t>
                      </a:r>
                      <a:r>
                        <a:rPr lang="pt-BR" sz="2400" b="1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por </a:t>
                      </a:r>
                      <a:r>
                        <a:rPr lang="pt-BR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ano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R$</a:t>
                      </a:r>
                      <a:r>
                        <a:rPr lang="pt-BR" sz="2400" b="1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 </a:t>
                      </a:r>
                      <a:r>
                        <a:rPr lang="pt-BR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71,26 milhões</a:t>
                      </a:r>
                      <a:r>
                        <a:rPr lang="pt-BR" sz="2400" b="1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por </a:t>
                      </a:r>
                      <a:r>
                        <a:rPr lang="pt-BR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ano</a:t>
                      </a:r>
                    </a:p>
                    <a:p>
                      <a:pPr marL="0" indent="0" algn="ctr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pt-BR" sz="3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R$</a:t>
                      </a:r>
                      <a:r>
                        <a:rPr lang="pt-BR" sz="3200" b="1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240,00 por aluno/mês</a:t>
                      </a:r>
                      <a:endParaRPr lang="pt-BR" sz="3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0788754"/>
                  </a:ext>
                </a:extLst>
              </a:tr>
            </a:tbl>
          </a:graphicData>
        </a:graphic>
      </p:graphicFrame>
      <p:sp>
        <p:nvSpPr>
          <p:cNvPr id="4" name="Seta para a Direita 3"/>
          <p:cNvSpPr/>
          <p:nvPr/>
        </p:nvSpPr>
        <p:spPr>
          <a:xfrm>
            <a:off x="3247135" y="5641921"/>
            <a:ext cx="1667435" cy="556654"/>
          </a:xfrm>
          <a:prstGeom prst="rightArrow">
            <a:avLst/>
          </a:prstGeom>
          <a:gradFill>
            <a:gsLst>
              <a:gs pos="100000">
                <a:srgbClr val="FF000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IDEAL</a:t>
            </a:r>
          </a:p>
        </p:txBody>
      </p:sp>
      <p:pic>
        <p:nvPicPr>
          <p:cNvPr id="10" name="Picture 3" descr="G:\05 - FORÇAS NO ESPORTE\03. Processos PROFESP\ASSUNTOS 2014\Proc 002 - ME - Ministério do Esporte\Logo do PROFESP\LOGO Segundo Tempo\Logo PROFES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47" y="505002"/>
            <a:ext cx="176212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768748" y="339514"/>
            <a:ext cx="728069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Custos PROFESP</a:t>
            </a:r>
            <a:endParaRPr lang="en-US" altLang="pt-BR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Seta para a Direita 6"/>
          <p:cNvSpPr/>
          <p:nvPr/>
        </p:nvSpPr>
        <p:spPr>
          <a:xfrm>
            <a:off x="3247135" y="5264496"/>
            <a:ext cx="1667435" cy="544716"/>
          </a:xfrm>
          <a:prstGeom prst="rightArrow">
            <a:avLst/>
          </a:prstGeom>
          <a:gradFill>
            <a:gsLst>
              <a:gs pos="100000">
                <a:srgbClr val="FF000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MÍNIMO</a:t>
            </a:r>
          </a:p>
        </p:txBody>
      </p:sp>
    </p:spTree>
    <p:extLst>
      <p:ext uri="{BB962C8B-B14F-4D97-AF65-F5344CB8AC3E}">
        <p14:creationId xmlns:p14="http://schemas.microsoft.com/office/powerpoint/2010/main" val="16680278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4"/>
          <p:cNvSpPr txBox="1">
            <a:spLocks noChangeArrowheads="1"/>
          </p:cNvSpPr>
          <p:nvPr/>
        </p:nvSpPr>
        <p:spPr bwMode="auto">
          <a:xfrm>
            <a:off x="175828" y="2191709"/>
            <a:ext cx="8393676" cy="4431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>
              <a:buFontTx/>
              <a:buChar char="-"/>
              <a:defRPr/>
            </a:pPr>
            <a:r>
              <a:rPr lang="pt-BR" altLang="pt-BR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Carinho com Disciplina (o lema)</a:t>
            </a:r>
          </a:p>
          <a:p>
            <a:pPr marL="285750" indent="-285750">
              <a:buFontTx/>
              <a:buChar char="-"/>
              <a:defRPr/>
            </a:pPr>
            <a:r>
              <a:rPr lang="pt-BR" altLang="pt-BR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Referência de valores para os jovens</a:t>
            </a:r>
          </a:p>
          <a:p>
            <a:pPr marL="285750" indent="-285750">
              <a:buFontTx/>
              <a:buChar char="-"/>
              <a:defRPr/>
            </a:pPr>
            <a:r>
              <a:rPr lang="pt-BR" altLang="pt-BR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OM: infraestrutura + aproximação c/ a sociedade</a:t>
            </a:r>
          </a:p>
          <a:p>
            <a:pPr marL="285750" indent="-285750">
              <a:buFontTx/>
              <a:buChar char="-"/>
              <a:defRPr/>
            </a:pPr>
            <a:r>
              <a:rPr lang="pt-BR" altLang="pt-BR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 dos mais eficazes programas preventivos de segurança pública: (+) PROFESP = (-) tiros contra nossa tropa</a:t>
            </a:r>
          </a:p>
          <a:p>
            <a:pPr marL="285750" indent="-285750">
              <a:buFontTx/>
              <a:buChar char="-"/>
              <a:defRPr/>
            </a:pPr>
            <a:r>
              <a:rPr lang="pt-BR" altLang="pt-BR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Programa de fortalecimento da Soberania e da Defesa Nacionais (Soberania = Educação + Inclusão + Sentimento de Pertencimento + Autoestima + ...) </a:t>
            </a:r>
          </a:p>
          <a:p>
            <a:pPr marL="285750" indent="-285750">
              <a:buFontTx/>
              <a:buChar char="-"/>
              <a:defRPr/>
            </a:pPr>
            <a:r>
              <a:rPr lang="pt-BR" altLang="pt-BR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Custo-aluno: R</a:t>
            </a:r>
            <a:r>
              <a:rPr lang="pt-BR" altLang="pt-BR" sz="2400" b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$ 240,00/mês</a:t>
            </a:r>
            <a:endParaRPr lang="pt-BR" altLang="pt-BR" sz="2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pt-BR" altLang="pt-BR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Custo-presidiário: R$ 2.400,00/mês (dados da CNJ)</a:t>
            </a:r>
          </a:p>
          <a:p>
            <a:pPr marL="285750" indent="-285750">
              <a:buFontTx/>
              <a:buChar char="-"/>
              <a:defRPr/>
            </a:pPr>
            <a:r>
              <a:rPr lang="pt-BR" altLang="pt-BR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Apoio fundamental dos </a:t>
            </a:r>
            <a:r>
              <a:rPr lang="pt-BR" altLang="pt-BR" sz="24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pt-BR" altLang="pt-BR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Gen e Cmt OM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lang="pt-BR" altLang="pt-BR" dirty="0">
              <a:solidFill>
                <a:srgbClr val="002060"/>
              </a:solidFill>
              <a:cs typeface="+mn-cs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3070" y="1193579"/>
            <a:ext cx="2722495" cy="1717525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3747" y="1193580"/>
            <a:ext cx="1480049" cy="612118"/>
          </a:xfrm>
          <a:prstGeom prst="rect">
            <a:avLst/>
          </a:prstGeom>
        </p:spPr>
      </p:pic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381889" y="260385"/>
            <a:ext cx="728069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Programas Sociais pelo Esporte</a:t>
            </a:r>
            <a:endParaRPr lang="en-US" altLang="pt-BR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53023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727" y="3103568"/>
            <a:ext cx="2191013" cy="1467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381" y="4721154"/>
            <a:ext cx="2200425" cy="1311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m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43" y="5443815"/>
            <a:ext cx="1014998" cy="67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m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990" y="1473122"/>
            <a:ext cx="1895219" cy="1100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m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85" y="1111301"/>
            <a:ext cx="1562453" cy="1046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aixaDeTexto 15"/>
          <p:cNvSpPr txBox="1"/>
          <p:nvPr/>
        </p:nvSpPr>
        <p:spPr>
          <a:xfrm>
            <a:off x="0" y="2178333"/>
            <a:ext cx="288476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FIFA - Abertura da Copa do Mundo  2014</a:t>
            </a:r>
          </a:p>
        </p:txBody>
      </p:sp>
      <p:sp>
        <p:nvSpPr>
          <p:cNvPr id="17" name="CaixaDeTexto 33"/>
          <p:cNvSpPr txBox="1">
            <a:spLocks noChangeArrowheads="1"/>
          </p:cNvSpPr>
          <p:nvPr/>
        </p:nvSpPr>
        <p:spPr bwMode="auto">
          <a:xfrm>
            <a:off x="459125" y="4772310"/>
            <a:ext cx="177516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Ministério da Defesa</a:t>
            </a:r>
          </a:p>
          <a:p>
            <a:pPr lvl="0" algn="ctr" defTabSz="4572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pt-BR" altLang="pt-BR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Ministro da Defesa </a:t>
            </a:r>
          </a:p>
          <a:p>
            <a:pPr lvl="0" algn="ctr" defTabSz="4572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pt-BR" altLang="pt-BR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 alunos da Ala 11/FAB/RJ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CaixaDeTexto 35"/>
          <p:cNvSpPr txBox="1">
            <a:spLocks noChangeArrowheads="1"/>
          </p:cNvSpPr>
          <p:nvPr/>
        </p:nvSpPr>
        <p:spPr bwMode="auto">
          <a:xfrm>
            <a:off x="5997544" y="2670709"/>
            <a:ext cx="2424113" cy="196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Copa de Inclusão Social</a:t>
            </a:r>
          </a:p>
        </p:txBody>
      </p:sp>
      <p:pic>
        <p:nvPicPr>
          <p:cNvPr id="19" name="Imagem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33" y="6156347"/>
            <a:ext cx="1014998" cy="397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CaixaDeTexto 34"/>
          <p:cNvSpPr txBox="1">
            <a:spLocks noChangeArrowheads="1"/>
          </p:cNvSpPr>
          <p:nvPr/>
        </p:nvSpPr>
        <p:spPr bwMode="auto">
          <a:xfrm>
            <a:off x="2870867" y="6033138"/>
            <a:ext cx="31934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Ministério da Cidadania</a:t>
            </a:r>
          </a:p>
          <a:p>
            <a:pPr lvl="0" algn="ctr" defTabSz="4572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pt-BR" altLang="pt-BR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Visita do Ministro da Cidadania </a:t>
            </a:r>
          </a:p>
          <a:p>
            <a:pPr lvl="0" algn="ctr" defTabSz="4572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pt-BR" altLang="pt-BR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aos núcleos do PROFESP de Brasília</a:t>
            </a:r>
            <a:endParaRPr kumimoji="0" lang="pt-BR" altLang="pt-BR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CaixaDeTexto 36"/>
          <p:cNvSpPr txBox="1">
            <a:spLocks noChangeArrowheads="1"/>
          </p:cNvSpPr>
          <p:nvPr/>
        </p:nvSpPr>
        <p:spPr bwMode="auto">
          <a:xfrm>
            <a:off x="6064300" y="4680802"/>
            <a:ext cx="2697163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Ministério dos Direitos Humanos</a:t>
            </a:r>
          </a:p>
          <a:p>
            <a:pPr lvl="0" algn="ctr" defTabSz="4572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pt-BR" altLang="pt-BR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Visita da Ministra do MDH </a:t>
            </a:r>
          </a:p>
          <a:p>
            <a:pPr lvl="0" algn="ctr" defTabSz="4572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pt-BR" altLang="pt-BR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aos núcleos do PROFESP de Brasília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2970378" y="1778001"/>
            <a:ext cx="27705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Momentos PROFESP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86" y="2500093"/>
            <a:ext cx="1026249" cy="2221061"/>
          </a:xfrm>
          <a:prstGeom prst="rect">
            <a:avLst/>
          </a:prstGeom>
        </p:spPr>
      </p:pic>
      <p:sp>
        <p:nvSpPr>
          <p:cNvPr id="22" name="TextBox 4"/>
          <p:cNvSpPr txBox="1">
            <a:spLocks noChangeArrowheads="1"/>
          </p:cNvSpPr>
          <p:nvPr/>
        </p:nvSpPr>
        <p:spPr bwMode="auto">
          <a:xfrm>
            <a:off x="381889" y="260385"/>
            <a:ext cx="728069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Programas Sociais pelo Esporte</a:t>
            </a:r>
            <a:endParaRPr lang="en-US" altLang="pt-BR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051160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aixaDeTexto 34"/>
          <p:cNvSpPr txBox="1">
            <a:spLocks noChangeArrowheads="1"/>
          </p:cNvSpPr>
          <p:nvPr/>
        </p:nvSpPr>
        <p:spPr bwMode="auto">
          <a:xfrm>
            <a:off x="2383258" y="4018951"/>
            <a:ext cx="234556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1400" b="1" dirty="0">
                <a:latin typeface="+mn-lt"/>
              </a:rPr>
              <a:t>6º JMM – </a:t>
            </a:r>
            <a:r>
              <a:rPr lang="en-US" sz="1400" b="1" dirty="0" err="1">
                <a:latin typeface="+mn-lt"/>
              </a:rPr>
              <a:t>Coréia</a:t>
            </a:r>
            <a:r>
              <a:rPr lang="en-US" sz="1400" b="1" dirty="0">
                <a:latin typeface="+mn-lt"/>
              </a:rPr>
              <a:t> do </a:t>
            </a:r>
            <a:r>
              <a:rPr lang="en-US" sz="1400" b="1" dirty="0" err="1">
                <a:latin typeface="+mn-lt"/>
              </a:rPr>
              <a:t>Sul</a:t>
            </a:r>
            <a:endParaRPr lang="en-US" sz="1400" b="1" dirty="0">
              <a:latin typeface="+mn-lt"/>
            </a:endParaRPr>
          </a:p>
          <a:p>
            <a:pPr lvl="0" algn="ctr" defTabSz="4572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pt-BR" altLang="pt-BR" sz="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4572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pt-BR" altLang="pt-BR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Primeira participação do Brasil com </a:t>
            </a:r>
            <a:r>
              <a:rPr lang="pt-BR" altLang="pt-BR" sz="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paratletas</a:t>
            </a:r>
            <a:r>
              <a:rPr lang="pt-BR" altLang="pt-BR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7" name="Imagem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9940" y="3457212"/>
            <a:ext cx="2018536" cy="1325871"/>
          </a:xfrm>
          <a:prstGeom prst="rect">
            <a:avLst/>
          </a:prstGeom>
        </p:spPr>
      </p:pic>
      <p:grpSp>
        <p:nvGrpSpPr>
          <p:cNvPr id="28" name="Agrupar 27"/>
          <p:cNvGrpSpPr/>
          <p:nvPr/>
        </p:nvGrpSpPr>
        <p:grpSpPr>
          <a:xfrm>
            <a:off x="3607660" y="4913005"/>
            <a:ext cx="1591485" cy="1439797"/>
            <a:chOff x="577711" y="4894650"/>
            <a:chExt cx="1197364" cy="1310257"/>
          </a:xfrm>
        </p:grpSpPr>
        <p:pic>
          <p:nvPicPr>
            <p:cNvPr id="29" name="Imagem 2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317" y="4894650"/>
              <a:ext cx="1176758" cy="882568"/>
            </a:xfrm>
            <a:prstGeom prst="rect">
              <a:avLst/>
            </a:prstGeom>
          </p:spPr>
        </p:pic>
        <p:pic>
          <p:nvPicPr>
            <p:cNvPr id="30" name="Imagem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7711" y="5786807"/>
              <a:ext cx="1197364" cy="418100"/>
            </a:xfrm>
            <a:prstGeom prst="rect">
              <a:avLst/>
            </a:prstGeom>
          </p:spPr>
        </p:pic>
      </p:grpSp>
      <p:pic>
        <p:nvPicPr>
          <p:cNvPr id="31" name="Imagem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0663" y="1973020"/>
            <a:ext cx="2515086" cy="1999812"/>
          </a:xfrm>
          <a:prstGeom prst="rect">
            <a:avLst/>
          </a:prstGeom>
        </p:spPr>
      </p:pic>
      <p:pic>
        <p:nvPicPr>
          <p:cNvPr id="33" name="Imagem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4657" y="1770439"/>
            <a:ext cx="2049103" cy="1424349"/>
          </a:xfrm>
          <a:prstGeom prst="rect">
            <a:avLst/>
          </a:prstGeom>
        </p:spPr>
      </p:pic>
      <p:sp>
        <p:nvSpPr>
          <p:cNvPr id="34" name="Retângulo 33"/>
          <p:cNvSpPr/>
          <p:nvPr/>
        </p:nvSpPr>
        <p:spPr>
          <a:xfrm>
            <a:off x="6663195" y="4994004"/>
            <a:ext cx="2512026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6º JMM – </a:t>
            </a:r>
            <a:r>
              <a:rPr lang="en-US" sz="1400" b="1" dirty="0" err="1"/>
              <a:t>Coréia</a:t>
            </a:r>
            <a:r>
              <a:rPr lang="en-US" sz="1400" b="1" dirty="0"/>
              <a:t> do </a:t>
            </a:r>
            <a:r>
              <a:rPr lang="en-US" sz="1400" b="1" dirty="0" err="1"/>
              <a:t>Sul</a:t>
            </a:r>
            <a:endParaRPr lang="en-US" sz="1400" b="1" dirty="0"/>
          </a:p>
          <a:p>
            <a:r>
              <a:rPr lang="en-US" sz="900" dirty="0" err="1">
                <a:solidFill>
                  <a:srgbClr val="222222"/>
                </a:solidFill>
                <a:latin typeface="inherit"/>
                <a:ea typeface="Times New Roman" panose="02020603050405020304" pitchFamily="18" charset="0"/>
                <a:cs typeface="Helvetica" pitchFamily="34" charset="0"/>
              </a:rPr>
              <a:t>Sd</a:t>
            </a:r>
            <a:r>
              <a:rPr lang="en-US" sz="900" dirty="0">
                <a:solidFill>
                  <a:srgbClr val="222222"/>
                </a:solidFill>
                <a:latin typeface="inherit"/>
                <a:ea typeface="Times New Roman" panose="02020603050405020304" pitchFamily="18" charset="0"/>
                <a:cs typeface="Helvetica" pitchFamily="34" charset="0"/>
              </a:rPr>
              <a:t> PM André Rocha</a:t>
            </a:r>
          </a:p>
          <a:p>
            <a:r>
              <a:rPr lang="en-US" sz="900" dirty="0" err="1">
                <a:solidFill>
                  <a:srgbClr val="222222"/>
                </a:solidFill>
                <a:latin typeface="inherit"/>
                <a:ea typeface="Times New Roman" panose="02020603050405020304" pitchFamily="18" charset="0"/>
                <a:cs typeface="Helvetica" pitchFamily="34" charset="0"/>
              </a:rPr>
              <a:t>Primeiro</a:t>
            </a:r>
            <a:r>
              <a:rPr lang="en-US" sz="900" dirty="0">
                <a:solidFill>
                  <a:srgbClr val="222222"/>
                </a:solidFill>
                <a:latin typeface="inherit"/>
                <a:ea typeface="Times New Roman" panose="02020603050405020304" pitchFamily="18" charset="0"/>
                <a:cs typeface="Helvetica" pitchFamily="34" charset="0"/>
              </a:rPr>
              <a:t> </a:t>
            </a:r>
            <a:r>
              <a:rPr lang="en-US" sz="900" dirty="0" err="1">
                <a:solidFill>
                  <a:srgbClr val="222222"/>
                </a:solidFill>
                <a:latin typeface="inherit"/>
                <a:ea typeface="Times New Roman" panose="02020603050405020304" pitchFamily="18" charset="0"/>
                <a:cs typeface="Helvetica" pitchFamily="34" charset="0"/>
              </a:rPr>
              <a:t>paratleta</a:t>
            </a:r>
            <a:r>
              <a:rPr lang="en-US" sz="900" dirty="0">
                <a:solidFill>
                  <a:srgbClr val="222222"/>
                </a:solidFill>
                <a:latin typeface="inherit"/>
                <a:ea typeface="Times New Roman" panose="02020603050405020304" pitchFamily="18" charset="0"/>
                <a:cs typeface="Helvetica" pitchFamily="34" charset="0"/>
              </a:rPr>
              <a:t> </a:t>
            </a:r>
            <a:r>
              <a:rPr lang="en-US" sz="900" dirty="0" err="1">
                <a:solidFill>
                  <a:srgbClr val="222222"/>
                </a:solidFill>
                <a:latin typeface="inherit"/>
                <a:ea typeface="Times New Roman" panose="02020603050405020304" pitchFamily="18" charset="0"/>
                <a:cs typeface="Helvetica" pitchFamily="34" charset="0"/>
              </a:rPr>
              <a:t>brasileiro</a:t>
            </a:r>
            <a:r>
              <a:rPr lang="en-US" sz="900" dirty="0">
                <a:solidFill>
                  <a:srgbClr val="222222"/>
                </a:solidFill>
                <a:latin typeface="inherit"/>
                <a:ea typeface="Times New Roman" panose="02020603050405020304" pitchFamily="18" charset="0"/>
                <a:cs typeface="Helvetica" pitchFamily="34" charset="0"/>
              </a:rPr>
              <a:t> </a:t>
            </a:r>
            <a:r>
              <a:rPr lang="en-US" sz="900" dirty="0" err="1">
                <a:solidFill>
                  <a:srgbClr val="222222"/>
                </a:solidFill>
                <a:latin typeface="inherit"/>
                <a:ea typeface="Times New Roman" panose="02020603050405020304" pitchFamily="18" charset="0"/>
                <a:cs typeface="Helvetica" pitchFamily="34" charset="0"/>
              </a:rPr>
              <a:t>medalhista</a:t>
            </a:r>
            <a:r>
              <a:rPr lang="en-US" sz="900" dirty="0">
                <a:solidFill>
                  <a:srgbClr val="222222"/>
                </a:solidFill>
                <a:latin typeface="inherit"/>
                <a:ea typeface="Times New Roman" panose="02020603050405020304" pitchFamily="18" charset="0"/>
                <a:cs typeface="Helvetica" pitchFamily="34" charset="0"/>
              </a:rPr>
              <a:t> </a:t>
            </a:r>
            <a:r>
              <a:rPr lang="en-US" sz="900" dirty="0" err="1">
                <a:solidFill>
                  <a:srgbClr val="222222"/>
                </a:solidFill>
                <a:latin typeface="inherit"/>
                <a:ea typeface="Times New Roman" panose="02020603050405020304" pitchFamily="18" charset="0"/>
                <a:cs typeface="Helvetica" pitchFamily="34" charset="0"/>
              </a:rPr>
              <a:t>nos</a:t>
            </a:r>
            <a:r>
              <a:rPr lang="en-US" sz="900" dirty="0">
                <a:solidFill>
                  <a:srgbClr val="222222"/>
                </a:solidFill>
                <a:latin typeface="inherit"/>
                <a:ea typeface="Times New Roman" panose="02020603050405020304" pitchFamily="18" charset="0"/>
                <a:cs typeface="Helvetica" pitchFamily="34" charset="0"/>
              </a:rPr>
              <a:t> 6º JMM: 2ª </a:t>
            </a:r>
            <a:r>
              <a:rPr lang="en-US" sz="900" dirty="0" err="1">
                <a:solidFill>
                  <a:srgbClr val="222222"/>
                </a:solidFill>
                <a:latin typeface="inherit"/>
                <a:ea typeface="Times New Roman" panose="02020603050405020304" pitchFamily="18" charset="0"/>
                <a:cs typeface="Helvetica" pitchFamily="34" charset="0"/>
              </a:rPr>
              <a:t>colocação</a:t>
            </a:r>
            <a:endParaRPr lang="pt-BR" dirty="0"/>
          </a:p>
        </p:txBody>
      </p:sp>
      <p:pic>
        <p:nvPicPr>
          <p:cNvPr id="35" name="Imagem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025" y="1727018"/>
            <a:ext cx="2110595" cy="1467770"/>
          </a:xfrm>
          <a:prstGeom prst="rect">
            <a:avLst/>
          </a:prstGeom>
        </p:spPr>
      </p:pic>
      <p:pic>
        <p:nvPicPr>
          <p:cNvPr id="37" name="Imagem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217" y="3419649"/>
            <a:ext cx="2121052" cy="1363433"/>
          </a:xfrm>
          <a:prstGeom prst="rect">
            <a:avLst/>
          </a:prstGeom>
        </p:spPr>
      </p:pic>
      <p:sp>
        <p:nvSpPr>
          <p:cNvPr id="38" name="Retângulo 37"/>
          <p:cNvSpPr/>
          <p:nvPr/>
        </p:nvSpPr>
        <p:spPr>
          <a:xfrm>
            <a:off x="-50681" y="4994004"/>
            <a:ext cx="28223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6º JMM – </a:t>
            </a:r>
            <a:r>
              <a:rPr lang="en-US" sz="1400" b="1" dirty="0" err="1"/>
              <a:t>Coréia</a:t>
            </a:r>
            <a:r>
              <a:rPr lang="en-US" sz="1400" b="1" dirty="0"/>
              <a:t> do </a:t>
            </a:r>
            <a:r>
              <a:rPr lang="en-US" sz="1400" b="1" dirty="0" err="1"/>
              <a:t>Sul</a:t>
            </a:r>
            <a:endParaRPr lang="en-US" sz="1400" b="1" dirty="0"/>
          </a:p>
          <a:p>
            <a:r>
              <a:rPr lang="pt-PT" sz="900" dirty="0">
                <a:solidFill>
                  <a:srgbClr val="222222"/>
                </a:solidFill>
                <a:latin typeface="inherit"/>
                <a:ea typeface="Times New Roman" panose="02020603050405020304" pitchFamily="18" charset="0"/>
                <a:cs typeface="Helvetica" pitchFamily="34" charset="0"/>
              </a:rPr>
              <a:t>Sgt EB Juan Ricardo Feindt Urrejola -11ª colocação </a:t>
            </a:r>
          </a:p>
          <a:p>
            <a:r>
              <a:rPr lang="pt-PT" sz="900" dirty="0">
                <a:solidFill>
                  <a:srgbClr val="222222"/>
                </a:solidFill>
                <a:latin typeface="inherit"/>
                <a:ea typeface="Times New Roman" panose="02020603050405020304" pitchFamily="18" charset="0"/>
                <a:cs typeface="Helvetica" pitchFamily="34" charset="0"/>
              </a:rPr>
              <a:t>Sd EB Marcelo Pires de Azevedo - 12ª colocação</a:t>
            </a:r>
          </a:p>
        </p:txBody>
      </p:sp>
      <p:sp>
        <p:nvSpPr>
          <p:cNvPr id="39" name="Retângulo 38"/>
          <p:cNvSpPr/>
          <p:nvPr/>
        </p:nvSpPr>
        <p:spPr>
          <a:xfrm>
            <a:off x="444939" y="1450019"/>
            <a:ext cx="12197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Tiro com Arco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2462269" y="874739"/>
            <a:ext cx="3699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Momentos PJP</a:t>
            </a:r>
          </a:p>
        </p:txBody>
      </p:sp>
      <p:sp>
        <p:nvSpPr>
          <p:cNvPr id="20" name="TextBox 4"/>
          <p:cNvSpPr txBox="1">
            <a:spLocks noChangeArrowheads="1"/>
          </p:cNvSpPr>
          <p:nvPr/>
        </p:nvSpPr>
        <p:spPr bwMode="auto">
          <a:xfrm>
            <a:off x="381889" y="260385"/>
            <a:ext cx="728069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Programas Sociais pelo Esporte</a:t>
            </a:r>
            <a:endParaRPr lang="en-US" altLang="pt-BR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8503" y="1971252"/>
            <a:ext cx="1624328" cy="200158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4895749" y="4008305"/>
            <a:ext cx="1998908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pt-BR" sz="1400" b="1" dirty="0"/>
              <a:t>JPO – CHINA 2008</a:t>
            </a:r>
          </a:p>
          <a:p>
            <a:r>
              <a:rPr lang="pt-BR" altLang="pt-BR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CB(EB) Claudemir  Nascimento Santos</a:t>
            </a:r>
          </a:p>
          <a:p>
            <a:r>
              <a:rPr lang="pt-BR" altLang="pt-BR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Medalhista de Prata - </a:t>
            </a:r>
            <a:r>
              <a:rPr lang="pt-BR" altLang="pt-BR" sz="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</a:t>
            </a:r>
            <a:r>
              <a:rPr lang="pt-BR" altLang="pt-BR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4x100 m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5661770" y="1448620"/>
            <a:ext cx="18262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Atletismo</a:t>
            </a:r>
          </a:p>
        </p:txBody>
      </p:sp>
    </p:spTree>
    <p:extLst>
      <p:ext uri="{BB962C8B-B14F-4D97-AF65-F5344CB8AC3E}">
        <p14:creationId xmlns:p14="http://schemas.microsoft.com/office/powerpoint/2010/main" val="40124229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999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7895" y="351773"/>
            <a:ext cx="8784976" cy="633413"/>
          </a:xfr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pt-BR" sz="5400" dirty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Sumário</a:t>
            </a:r>
          </a:p>
        </p:txBody>
      </p:sp>
      <p:sp>
        <p:nvSpPr>
          <p:cNvPr id="38" name="Rectangle 30"/>
          <p:cNvSpPr/>
          <p:nvPr/>
        </p:nvSpPr>
        <p:spPr>
          <a:xfrm>
            <a:off x="870839" y="4455092"/>
            <a:ext cx="7695056" cy="835165"/>
          </a:xfrm>
          <a:prstGeom prst="rect">
            <a:avLst/>
          </a:prstGeom>
          <a:solidFill>
            <a:srgbClr val="70AD47"/>
          </a:solidFill>
          <a:ln w="12700" cap="flat" cmpd="sng" algn="ctr">
            <a:noFill/>
            <a:prstDash val="solid"/>
            <a:miter lim="800000"/>
          </a:ln>
          <a:effectLst>
            <a:innerShdw blurRad="114300">
              <a:prstClr val="black"/>
            </a:innerShdw>
          </a:effectLst>
        </p:spPr>
        <p:txBody>
          <a:bodyPr rtlCol="0" anchor="ctr"/>
          <a:lstStyle/>
          <a:p>
            <a:pPr marL="534988" indent="-92075" algn="ctr" defTabSz="914400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ＭＳ Ｐゴシック" panose="020B0600070205080204" pitchFamily="34" charset="-128"/>
                <a:cs typeface="Lucida Sans Unicode" panose="020B0602030504020204" pitchFamily="34" charset="0"/>
              </a:rPr>
              <a:t>Divisão de Programas e Projetos Sociais</a:t>
            </a:r>
          </a:p>
          <a:p>
            <a:pPr marL="534988" indent="-92075" algn="ctr" defTabSz="914400">
              <a:defRPr/>
            </a:pPr>
            <a:r>
              <a:rPr lang="pt-BR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ＭＳ Ｐゴシック" panose="020B0600070205080204" pitchFamily="34" charset="-128"/>
                <a:cs typeface="Lucida Sans Unicode" panose="020B0602030504020204" pitchFamily="34" charset="0"/>
              </a:rPr>
              <a:t>-PROFESP-</a:t>
            </a:r>
          </a:p>
        </p:txBody>
      </p:sp>
      <p:sp>
        <p:nvSpPr>
          <p:cNvPr id="39" name="Rectangle 30"/>
          <p:cNvSpPr/>
          <p:nvPr/>
        </p:nvSpPr>
        <p:spPr>
          <a:xfrm>
            <a:off x="870839" y="3023877"/>
            <a:ext cx="7695056" cy="835165"/>
          </a:xfrm>
          <a:prstGeom prst="rect">
            <a:avLst/>
          </a:prstGeom>
          <a:solidFill>
            <a:srgbClr val="70AD47"/>
          </a:solidFill>
          <a:ln w="12700" cap="flat" cmpd="sng" algn="ctr">
            <a:noFill/>
            <a:prstDash val="solid"/>
            <a:miter lim="800000"/>
          </a:ln>
          <a:effectLst>
            <a:innerShdw blurRad="114300">
              <a:prstClr val="black"/>
            </a:innerShdw>
          </a:effectLst>
        </p:spPr>
        <p:txBody>
          <a:bodyPr rtlCol="0" anchor="ctr"/>
          <a:lstStyle/>
          <a:p>
            <a:pPr marL="534988" indent="-92075" algn="ctr" defTabSz="914400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ＭＳ Ｐゴシック" panose="020B0600070205080204" pitchFamily="34" charset="-128"/>
                <a:cs typeface="Lucida Sans Unicode" panose="020B0602030504020204" pitchFamily="34" charset="0"/>
              </a:rPr>
              <a:t>Comissão Desportiva Militar do Brasil</a:t>
            </a:r>
          </a:p>
          <a:p>
            <a:pPr marL="534988" indent="-92075" algn="ctr" defTabSz="914400">
              <a:defRPr/>
            </a:pPr>
            <a:r>
              <a:rPr lang="pt-BR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ＭＳ Ｐゴシック" panose="020B0600070205080204" pitchFamily="34" charset="-128"/>
                <a:cs typeface="Lucida Sans Unicode" panose="020B0602030504020204" pitchFamily="34" charset="0"/>
              </a:rPr>
              <a:t>-7º JMM &amp; JO 2020-</a:t>
            </a:r>
          </a:p>
        </p:txBody>
      </p:sp>
      <p:sp>
        <p:nvSpPr>
          <p:cNvPr id="40" name="Rectangle 30"/>
          <p:cNvSpPr/>
          <p:nvPr/>
        </p:nvSpPr>
        <p:spPr>
          <a:xfrm>
            <a:off x="870839" y="1653385"/>
            <a:ext cx="7695056" cy="835165"/>
          </a:xfrm>
          <a:prstGeom prst="rect">
            <a:avLst/>
          </a:prstGeom>
          <a:solidFill>
            <a:srgbClr val="70AD47"/>
          </a:solidFill>
          <a:ln w="12700" cap="flat" cmpd="sng" algn="ctr">
            <a:noFill/>
            <a:prstDash val="solid"/>
            <a:miter lim="800000"/>
          </a:ln>
          <a:effectLst>
            <a:innerShdw blurRad="114300">
              <a:prstClr val="black"/>
            </a:innerShdw>
          </a:effectLst>
        </p:spPr>
        <p:txBody>
          <a:bodyPr rtlCol="0" anchor="ctr"/>
          <a:lstStyle/>
          <a:p>
            <a:pPr marL="534988" indent="-92075" algn="ctr" defTabSz="914400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ＭＳ Ｐゴシック" panose="020B0600070205080204" pitchFamily="34" charset="-128"/>
                <a:cs typeface="Lucida Sans Unicode" panose="020B0602030504020204" pitchFamily="34" charset="0"/>
              </a:rPr>
              <a:t>Departamento de Desporto Militar</a:t>
            </a:r>
            <a:endParaRPr lang="pt-BR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ＭＳ Ｐゴシック" panose="020B0600070205080204" pitchFamily="34" charset="-128"/>
              <a:cs typeface="Lucida Sans Unicode" panose="020B0602030504020204" pitchFamily="34" charset="0"/>
            </a:endParaRPr>
          </a:p>
        </p:txBody>
      </p:sp>
      <p:sp>
        <p:nvSpPr>
          <p:cNvPr id="23" name="Oval 43"/>
          <p:cNvSpPr/>
          <p:nvPr/>
        </p:nvSpPr>
        <p:spPr>
          <a:xfrm>
            <a:off x="508683" y="1671005"/>
            <a:ext cx="724312" cy="801929"/>
          </a:xfrm>
          <a:prstGeom prst="ellipse">
            <a:avLst/>
          </a:prstGeom>
          <a:solidFill>
            <a:sysClr val="window" lastClr="FFFFFF"/>
          </a:solidFill>
          <a:ln w="76200" cap="flat" cmpd="sng" algn="ctr">
            <a:solidFill>
              <a:srgbClr val="70AD47"/>
            </a:solidFill>
            <a:prstDash val="solid"/>
            <a:miter lim="800000"/>
          </a:ln>
          <a:effectLst>
            <a:innerShdw blurRad="114300">
              <a:prstClr val="black"/>
            </a:innerShdw>
          </a:effectLst>
        </p:spPr>
        <p:txBody>
          <a:bodyPr rtlCol="0" anchor="ctr"/>
          <a:lstStyle/>
          <a:p>
            <a:pPr algn="ctr" defTabSz="914400">
              <a:defRPr/>
            </a:pPr>
            <a:r>
              <a:rPr lang="pt-BR" sz="4000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ＭＳ Ｐゴシック" panose="020B0600070205080204" pitchFamily="34" charset="-128"/>
              </a:rPr>
              <a:t>1</a:t>
            </a:r>
          </a:p>
        </p:txBody>
      </p:sp>
      <p:sp>
        <p:nvSpPr>
          <p:cNvPr id="24" name="Oval 43"/>
          <p:cNvSpPr/>
          <p:nvPr/>
        </p:nvSpPr>
        <p:spPr>
          <a:xfrm>
            <a:off x="508683" y="3029961"/>
            <a:ext cx="724312" cy="795606"/>
          </a:xfrm>
          <a:prstGeom prst="ellipse">
            <a:avLst/>
          </a:prstGeom>
          <a:solidFill>
            <a:sysClr val="window" lastClr="FFFFFF"/>
          </a:solidFill>
          <a:ln w="76200" cap="flat" cmpd="sng" algn="ctr">
            <a:solidFill>
              <a:srgbClr val="70AD47"/>
            </a:solidFill>
            <a:prstDash val="solid"/>
            <a:miter lim="800000"/>
          </a:ln>
          <a:effectLst>
            <a:innerShdw blurRad="114300">
              <a:prstClr val="black"/>
            </a:innerShdw>
          </a:effectLst>
        </p:spPr>
        <p:txBody>
          <a:bodyPr rtlCol="0" anchor="ctr"/>
          <a:lstStyle/>
          <a:p>
            <a:pPr algn="ctr" defTabSz="914400">
              <a:defRPr/>
            </a:pPr>
            <a:r>
              <a:rPr lang="pt-BR" sz="4000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ＭＳ Ｐゴシック" panose="020B0600070205080204" pitchFamily="34" charset="-128"/>
              </a:rPr>
              <a:t>2</a:t>
            </a:r>
          </a:p>
        </p:txBody>
      </p:sp>
      <p:sp>
        <p:nvSpPr>
          <p:cNvPr id="27" name="Oval 43"/>
          <p:cNvSpPr/>
          <p:nvPr/>
        </p:nvSpPr>
        <p:spPr>
          <a:xfrm>
            <a:off x="508683" y="4440739"/>
            <a:ext cx="724312" cy="849518"/>
          </a:xfrm>
          <a:prstGeom prst="ellipse">
            <a:avLst/>
          </a:prstGeom>
          <a:solidFill>
            <a:sysClr val="window" lastClr="FFFFFF"/>
          </a:solidFill>
          <a:ln w="76200" cap="flat" cmpd="sng" algn="ctr">
            <a:solidFill>
              <a:srgbClr val="70AD47"/>
            </a:solidFill>
            <a:prstDash val="solid"/>
            <a:miter lim="800000"/>
          </a:ln>
          <a:effectLst>
            <a:innerShdw blurRad="114300">
              <a:prstClr val="black"/>
            </a:innerShdw>
          </a:effectLst>
        </p:spPr>
        <p:txBody>
          <a:bodyPr rtlCol="0" anchor="ctr"/>
          <a:lstStyle/>
          <a:p>
            <a:pPr algn="ctr" defTabSz="914400">
              <a:defRPr/>
            </a:pPr>
            <a:r>
              <a:rPr lang="pt-BR" sz="4000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ＭＳ Ｐゴシック" panose="020B0600070205080204" pitchFamily="34" charset="-128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4842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/>
          <p:cNvSpPr/>
          <p:nvPr/>
        </p:nvSpPr>
        <p:spPr>
          <a:xfrm>
            <a:off x="5565531" y="2800348"/>
            <a:ext cx="2057400" cy="756139"/>
          </a:xfrm>
          <a:prstGeom prst="rect">
            <a:avLst/>
          </a:prstGeom>
          <a:gradFill>
            <a:gsLst>
              <a:gs pos="100000">
                <a:srgbClr val="92D05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053" y="263850"/>
            <a:ext cx="7601271" cy="633413"/>
          </a:xfr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pt-BR" dirty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Departamento de Desporto Militar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3508131" y="1573823"/>
            <a:ext cx="2057400" cy="75613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Ministro da Defesa</a:t>
            </a:r>
          </a:p>
        </p:txBody>
      </p:sp>
      <p:cxnSp>
        <p:nvCxnSpPr>
          <p:cNvPr id="15" name="Conector reto 14"/>
          <p:cNvCxnSpPr/>
          <p:nvPr/>
        </p:nvCxnSpPr>
        <p:spPr>
          <a:xfrm>
            <a:off x="4574504" y="2329962"/>
            <a:ext cx="0" cy="1846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/>
          <p:cNvCxnSpPr/>
          <p:nvPr/>
        </p:nvCxnSpPr>
        <p:spPr>
          <a:xfrm>
            <a:off x="2479429" y="2514600"/>
            <a:ext cx="411480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/>
          <p:cNvCxnSpPr/>
          <p:nvPr/>
        </p:nvCxnSpPr>
        <p:spPr>
          <a:xfrm>
            <a:off x="2488222" y="2505956"/>
            <a:ext cx="2" cy="2857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/>
          <p:cNvCxnSpPr/>
          <p:nvPr/>
        </p:nvCxnSpPr>
        <p:spPr>
          <a:xfrm>
            <a:off x="6594231" y="2505956"/>
            <a:ext cx="0" cy="2857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tângulo 18"/>
          <p:cNvSpPr/>
          <p:nvPr/>
        </p:nvSpPr>
        <p:spPr>
          <a:xfrm>
            <a:off x="1450731" y="2800348"/>
            <a:ext cx="2057400" cy="71217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 err="1">
                <a:solidFill>
                  <a:schemeClr val="tx1"/>
                </a:solidFill>
              </a:rPr>
              <a:t>Secretaria-Geral</a:t>
            </a:r>
            <a:endParaRPr lang="pt-BR" sz="2200" b="1" dirty="0">
              <a:solidFill>
                <a:schemeClr val="tx1"/>
              </a:solidFill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5565531" y="2800348"/>
            <a:ext cx="2057400" cy="646331"/>
          </a:xfrm>
          <a:prstGeom prst="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Estado-Maior Conjunto das FFAA</a:t>
            </a:r>
          </a:p>
        </p:txBody>
      </p:sp>
      <p:cxnSp>
        <p:nvCxnSpPr>
          <p:cNvPr id="22" name="Conector reto 21"/>
          <p:cNvCxnSpPr/>
          <p:nvPr/>
        </p:nvCxnSpPr>
        <p:spPr>
          <a:xfrm flipH="1">
            <a:off x="2479429" y="3512525"/>
            <a:ext cx="2" cy="3000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tângulo 24"/>
          <p:cNvSpPr/>
          <p:nvPr/>
        </p:nvSpPr>
        <p:spPr>
          <a:xfrm>
            <a:off x="1450729" y="3812583"/>
            <a:ext cx="2057400" cy="71217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</a:rPr>
              <a:t>SEPESD</a:t>
            </a:r>
          </a:p>
        </p:txBody>
      </p:sp>
      <p:cxnSp>
        <p:nvCxnSpPr>
          <p:cNvPr id="26" name="Conector reto 25"/>
          <p:cNvCxnSpPr/>
          <p:nvPr/>
        </p:nvCxnSpPr>
        <p:spPr>
          <a:xfrm>
            <a:off x="2479429" y="4524760"/>
            <a:ext cx="2" cy="24067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to 27"/>
          <p:cNvCxnSpPr/>
          <p:nvPr/>
        </p:nvCxnSpPr>
        <p:spPr>
          <a:xfrm>
            <a:off x="901211" y="4765431"/>
            <a:ext cx="367329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to 28"/>
          <p:cNvCxnSpPr/>
          <p:nvPr/>
        </p:nvCxnSpPr>
        <p:spPr>
          <a:xfrm flipV="1">
            <a:off x="901212" y="4765432"/>
            <a:ext cx="0" cy="1800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to 30"/>
          <p:cNvCxnSpPr/>
          <p:nvPr/>
        </p:nvCxnSpPr>
        <p:spPr>
          <a:xfrm flipH="1" flipV="1">
            <a:off x="2101361" y="4772277"/>
            <a:ext cx="1" cy="18007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to 31"/>
          <p:cNvCxnSpPr/>
          <p:nvPr/>
        </p:nvCxnSpPr>
        <p:spPr>
          <a:xfrm flipH="1" flipV="1">
            <a:off x="3294702" y="4765431"/>
            <a:ext cx="1" cy="18007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to 32"/>
          <p:cNvCxnSpPr/>
          <p:nvPr/>
        </p:nvCxnSpPr>
        <p:spPr>
          <a:xfrm flipH="1" flipV="1">
            <a:off x="4556919" y="4772277"/>
            <a:ext cx="1" cy="18007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Seta para a Direita 34"/>
          <p:cNvSpPr/>
          <p:nvPr/>
        </p:nvSpPr>
        <p:spPr>
          <a:xfrm rot="9113103">
            <a:off x="5176251" y="4197943"/>
            <a:ext cx="1450731" cy="744757"/>
          </a:xfrm>
          <a:prstGeom prst="rightArrow">
            <a:avLst/>
          </a:prstGeom>
          <a:gradFill>
            <a:gsLst>
              <a:gs pos="100000">
                <a:srgbClr val="FF000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Retângulo 40"/>
          <p:cNvSpPr/>
          <p:nvPr/>
        </p:nvSpPr>
        <p:spPr>
          <a:xfrm>
            <a:off x="351692" y="4945504"/>
            <a:ext cx="1099039" cy="32970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PESSOAL</a:t>
            </a:r>
          </a:p>
        </p:txBody>
      </p:sp>
      <p:sp>
        <p:nvSpPr>
          <p:cNvPr id="42" name="Retângulo 41"/>
          <p:cNvSpPr/>
          <p:nvPr/>
        </p:nvSpPr>
        <p:spPr>
          <a:xfrm>
            <a:off x="1551842" y="4945504"/>
            <a:ext cx="1099039" cy="32970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ENSINO</a:t>
            </a:r>
          </a:p>
        </p:txBody>
      </p:sp>
      <p:sp>
        <p:nvSpPr>
          <p:cNvPr id="43" name="Retângulo 42"/>
          <p:cNvSpPr/>
          <p:nvPr/>
        </p:nvSpPr>
        <p:spPr>
          <a:xfrm>
            <a:off x="2751992" y="4952350"/>
            <a:ext cx="1099039" cy="3228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SAÚDE</a:t>
            </a:r>
          </a:p>
        </p:txBody>
      </p:sp>
      <p:sp>
        <p:nvSpPr>
          <p:cNvPr id="44" name="Retângulo 43"/>
          <p:cNvSpPr/>
          <p:nvPr/>
        </p:nvSpPr>
        <p:spPr>
          <a:xfrm>
            <a:off x="3947746" y="4952349"/>
            <a:ext cx="1227582" cy="32286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DESPORTO</a:t>
            </a:r>
          </a:p>
        </p:txBody>
      </p:sp>
    </p:spTree>
    <p:extLst>
      <p:ext uri="{BB962C8B-B14F-4D97-AF65-F5344CB8AC3E}">
        <p14:creationId xmlns:p14="http://schemas.microsoft.com/office/powerpoint/2010/main" val="355666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/>
          <p:cNvSpPr/>
          <p:nvPr/>
        </p:nvSpPr>
        <p:spPr>
          <a:xfrm>
            <a:off x="5565531" y="2800348"/>
            <a:ext cx="2057400" cy="756139"/>
          </a:xfrm>
          <a:prstGeom prst="rect">
            <a:avLst/>
          </a:prstGeom>
          <a:gradFill>
            <a:gsLst>
              <a:gs pos="100000">
                <a:srgbClr val="92D05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053" y="263850"/>
            <a:ext cx="7601271" cy="633413"/>
          </a:xfr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pt-BR" dirty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Departamento de Desporto Militar</a:t>
            </a:r>
          </a:p>
        </p:txBody>
      </p:sp>
      <p:sp>
        <p:nvSpPr>
          <p:cNvPr id="27" name="Retângulo 26"/>
          <p:cNvSpPr/>
          <p:nvPr/>
        </p:nvSpPr>
        <p:spPr>
          <a:xfrm>
            <a:off x="3464273" y="2142835"/>
            <a:ext cx="2057400" cy="1163074"/>
          </a:xfrm>
          <a:prstGeom prst="rect">
            <a:avLst/>
          </a:prstGeom>
          <a:gradFill>
            <a:gsLst>
              <a:gs pos="100000">
                <a:srgbClr val="92D05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1"/>
                </a:solidFill>
              </a:rPr>
              <a:t>Departamento de Desporto Militar</a:t>
            </a:r>
          </a:p>
        </p:txBody>
      </p:sp>
      <p:cxnSp>
        <p:nvCxnSpPr>
          <p:cNvPr id="30" name="Conector reto 29"/>
          <p:cNvCxnSpPr/>
          <p:nvPr/>
        </p:nvCxnSpPr>
        <p:spPr>
          <a:xfrm flipH="1">
            <a:off x="4492869" y="3305909"/>
            <a:ext cx="104" cy="53632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to 33"/>
          <p:cNvCxnSpPr/>
          <p:nvPr/>
        </p:nvCxnSpPr>
        <p:spPr>
          <a:xfrm>
            <a:off x="2945423" y="3842238"/>
            <a:ext cx="302455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tângulo 35"/>
          <p:cNvSpPr/>
          <p:nvPr/>
        </p:nvSpPr>
        <p:spPr>
          <a:xfrm>
            <a:off x="1928550" y="4396154"/>
            <a:ext cx="2057400" cy="1468314"/>
          </a:xfrm>
          <a:prstGeom prst="rect">
            <a:avLst/>
          </a:prstGeom>
          <a:gradFill>
            <a:gsLst>
              <a:gs pos="100000">
                <a:srgbClr val="92D05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Comissão Desportiva Militar do Brasil - CDMB</a:t>
            </a:r>
          </a:p>
        </p:txBody>
      </p:sp>
      <p:cxnSp>
        <p:nvCxnSpPr>
          <p:cNvPr id="37" name="Conector reto 36"/>
          <p:cNvCxnSpPr/>
          <p:nvPr/>
        </p:nvCxnSpPr>
        <p:spPr>
          <a:xfrm>
            <a:off x="2945423" y="3842238"/>
            <a:ext cx="0" cy="55391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/>
          <p:cNvCxnSpPr/>
          <p:nvPr/>
        </p:nvCxnSpPr>
        <p:spPr>
          <a:xfrm>
            <a:off x="5969977" y="3842238"/>
            <a:ext cx="0" cy="55391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tângulo 39"/>
          <p:cNvSpPr/>
          <p:nvPr/>
        </p:nvSpPr>
        <p:spPr>
          <a:xfrm>
            <a:off x="4982411" y="4396153"/>
            <a:ext cx="2057400" cy="1468315"/>
          </a:xfrm>
          <a:prstGeom prst="rect">
            <a:avLst/>
          </a:prstGeom>
          <a:gradFill>
            <a:gsLst>
              <a:gs pos="100000">
                <a:srgbClr val="92D05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Divisão de Programas e Projetos Sociais pelo Esporte - DIPSE</a:t>
            </a:r>
          </a:p>
        </p:txBody>
      </p:sp>
    </p:spTree>
    <p:extLst>
      <p:ext uri="{BB962C8B-B14F-4D97-AF65-F5344CB8AC3E}">
        <p14:creationId xmlns:p14="http://schemas.microsoft.com/office/powerpoint/2010/main" val="252886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3"/>
          <p:cNvSpPr>
            <a:spLocks noGrp="1"/>
          </p:cNvSpPr>
          <p:nvPr>
            <p:ph type="title"/>
          </p:nvPr>
        </p:nvSpPr>
        <p:spPr>
          <a:xfrm>
            <a:off x="641839" y="308621"/>
            <a:ext cx="7262446" cy="576064"/>
          </a:xfrm>
        </p:spPr>
        <p:txBody>
          <a:bodyPr/>
          <a:lstStyle/>
          <a:p>
            <a:pPr algn="ctr"/>
            <a:r>
              <a:rPr lang="en-US" sz="32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84" charset="-128"/>
              </a:rPr>
              <a:t>Comissão</a:t>
            </a: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84" charset="-128"/>
              </a:rPr>
              <a:t> </a:t>
            </a:r>
            <a:r>
              <a:rPr lang="en-US" sz="32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84" charset="-128"/>
              </a:rPr>
              <a:t>Desportiva</a:t>
            </a: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84" charset="-128"/>
              </a:rPr>
              <a:t> </a:t>
            </a:r>
            <a:r>
              <a:rPr lang="en-US" sz="32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84" charset="-128"/>
              </a:rPr>
              <a:t>Militar</a:t>
            </a: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84" charset="-128"/>
              </a:rPr>
              <a:t> do </a:t>
            </a:r>
            <a:r>
              <a:rPr lang="en-US" sz="32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84" charset="-128"/>
              </a:rPr>
              <a:t>Brasil</a:t>
            </a:r>
            <a:endParaRPr lang="pt-BR" sz="32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-84" charset="-128"/>
            </a:endParaRPr>
          </a:p>
        </p:txBody>
      </p:sp>
      <p:pic>
        <p:nvPicPr>
          <p:cNvPr id="10" name="Picture 2" descr="logo cdmb novo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058" y="1236734"/>
            <a:ext cx="4258650" cy="4728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9483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2815" y="2075751"/>
            <a:ext cx="8995787" cy="2862322"/>
          </a:xfrm>
          <a:prstGeom prst="rect">
            <a:avLst/>
          </a:prstGeom>
          <a:noFill/>
          <a:effectLst>
            <a:innerShdw blurRad="63500" dist="50800" dir="2700000">
              <a:srgbClr val="FFFF00">
                <a:alpha val="50000"/>
              </a:srgbClr>
            </a:innerShdw>
          </a:effectLst>
        </p:spPr>
        <p:txBody>
          <a:bodyPr wrap="square" rtlCol="0">
            <a:spAutoFit/>
          </a:bodyPr>
          <a:lstStyle/>
          <a:p>
            <a:pPr marL="546100" indent="-546100" algn="ctr"/>
            <a:r>
              <a:rPr lang="en-US" sz="6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Divisão de </a:t>
            </a:r>
          </a:p>
          <a:p>
            <a:pPr marL="546100" indent="-546100" algn="ctr"/>
            <a:r>
              <a:rPr lang="en-US" sz="6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Programas e </a:t>
            </a:r>
            <a:r>
              <a:rPr lang="en-US" sz="6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Projetos</a:t>
            </a:r>
            <a:r>
              <a:rPr lang="en-US" sz="6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Sociais</a:t>
            </a:r>
            <a:endParaRPr lang="en-US" sz="6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Agrupar 6"/>
          <p:cNvGrpSpPr/>
          <p:nvPr/>
        </p:nvGrpSpPr>
        <p:grpSpPr>
          <a:xfrm>
            <a:off x="159177" y="230050"/>
            <a:ext cx="1658511" cy="408536"/>
            <a:chOff x="302747" y="2492896"/>
            <a:chExt cx="8496944" cy="2262117"/>
          </a:xfrm>
        </p:grpSpPr>
        <p:sp>
          <p:nvSpPr>
            <p:cNvPr id="8" name="Round Diagonal Corner Rectangle 6"/>
            <p:cNvSpPr/>
            <p:nvPr/>
          </p:nvSpPr>
          <p:spPr>
            <a:xfrm flipV="1">
              <a:off x="302747" y="2492896"/>
              <a:ext cx="8496944" cy="2262117"/>
            </a:xfrm>
            <a:prstGeom prst="round2DiagRect">
              <a:avLst>
                <a:gd name="adj1" fmla="val 0"/>
                <a:gd name="adj2" fmla="val 9264"/>
              </a:avLst>
            </a:prstGeom>
            <a:solidFill>
              <a:schemeClr val="bg1">
                <a:alpha val="68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600" y="2636912"/>
              <a:ext cx="7159238" cy="1974083"/>
            </a:xfrm>
            <a:prstGeom prst="rect">
              <a:avLst/>
            </a:prstGeom>
          </p:spPr>
        </p:pic>
      </p:grpSp>
      <p:grpSp>
        <p:nvGrpSpPr>
          <p:cNvPr id="12" name="Agrupar 11"/>
          <p:cNvGrpSpPr/>
          <p:nvPr/>
        </p:nvGrpSpPr>
        <p:grpSpPr>
          <a:xfrm>
            <a:off x="456783" y="745177"/>
            <a:ext cx="1658511" cy="440880"/>
            <a:chOff x="329898" y="1874544"/>
            <a:chExt cx="8496944" cy="2103165"/>
          </a:xfrm>
        </p:grpSpPr>
        <p:sp>
          <p:nvSpPr>
            <p:cNvPr id="13" name="Round Diagonal Corner Rectangle 6"/>
            <p:cNvSpPr/>
            <p:nvPr/>
          </p:nvSpPr>
          <p:spPr>
            <a:xfrm flipV="1">
              <a:off x="329898" y="1874544"/>
              <a:ext cx="8496944" cy="2103165"/>
            </a:xfrm>
            <a:prstGeom prst="round2DiagRect">
              <a:avLst>
                <a:gd name="adj1" fmla="val 0"/>
                <a:gd name="adj2" fmla="val 9264"/>
              </a:avLst>
            </a:prstGeom>
            <a:solidFill>
              <a:schemeClr val="bg1">
                <a:alpha val="68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4" name="Imagem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8080" y="2034002"/>
              <a:ext cx="5220580" cy="18270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57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2815" y="2700005"/>
            <a:ext cx="8995787" cy="1015663"/>
          </a:xfrm>
          <a:prstGeom prst="rect">
            <a:avLst/>
          </a:prstGeom>
          <a:noFill/>
          <a:effectLst>
            <a:innerShdw blurRad="63500" dist="50800" dir="2700000">
              <a:srgbClr val="FFFF00">
                <a:alpha val="50000"/>
              </a:srgbClr>
            </a:innerShdw>
          </a:effectLst>
        </p:spPr>
        <p:txBody>
          <a:bodyPr wrap="square" rtlCol="0">
            <a:spAutoFit/>
          </a:bodyPr>
          <a:lstStyle/>
          <a:p>
            <a:pPr marL="546100" indent="-546100" algn="ctr"/>
            <a:r>
              <a:rPr lang="en-US" sz="6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Vídeo PROFESP</a:t>
            </a:r>
          </a:p>
        </p:txBody>
      </p:sp>
      <p:pic>
        <p:nvPicPr>
          <p:cNvPr id="10" name="Imagem 9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668" y="4095292"/>
            <a:ext cx="2385435" cy="60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1812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/>
          <p:cNvGrpSpPr/>
          <p:nvPr/>
        </p:nvGrpSpPr>
        <p:grpSpPr>
          <a:xfrm>
            <a:off x="267435" y="1968579"/>
            <a:ext cx="6645517" cy="1405027"/>
            <a:chOff x="302747" y="2492896"/>
            <a:chExt cx="8496944" cy="2262117"/>
          </a:xfrm>
        </p:grpSpPr>
        <p:sp>
          <p:nvSpPr>
            <p:cNvPr id="11" name="Round Diagonal Corner Rectangle 6"/>
            <p:cNvSpPr/>
            <p:nvPr/>
          </p:nvSpPr>
          <p:spPr>
            <a:xfrm flipV="1">
              <a:off x="302747" y="2492896"/>
              <a:ext cx="8496944" cy="2262117"/>
            </a:xfrm>
            <a:prstGeom prst="round2DiagRect">
              <a:avLst>
                <a:gd name="adj1" fmla="val 0"/>
                <a:gd name="adj2" fmla="val 9264"/>
              </a:avLst>
            </a:prstGeom>
            <a:solidFill>
              <a:schemeClr val="bg1">
                <a:alpha val="68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5" name="Imagem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600" y="2636912"/>
              <a:ext cx="7159238" cy="1974083"/>
            </a:xfrm>
            <a:prstGeom prst="rect">
              <a:avLst/>
            </a:prstGeom>
          </p:spPr>
        </p:pic>
      </p:grpSp>
      <p:grpSp>
        <p:nvGrpSpPr>
          <p:cNvPr id="16" name="Agrupar 15"/>
          <p:cNvGrpSpPr/>
          <p:nvPr/>
        </p:nvGrpSpPr>
        <p:grpSpPr>
          <a:xfrm>
            <a:off x="2106737" y="3711269"/>
            <a:ext cx="6645517" cy="1581699"/>
            <a:chOff x="329898" y="1874544"/>
            <a:chExt cx="8496944" cy="2103165"/>
          </a:xfrm>
        </p:grpSpPr>
        <p:sp>
          <p:nvSpPr>
            <p:cNvPr id="17" name="Round Diagonal Corner Rectangle 6"/>
            <p:cNvSpPr/>
            <p:nvPr/>
          </p:nvSpPr>
          <p:spPr>
            <a:xfrm flipV="1">
              <a:off x="329898" y="1874544"/>
              <a:ext cx="8496944" cy="2103165"/>
            </a:xfrm>
            <a:prstGeom prst="round2DiagRect">
              <a:avLst>
                <a:gd name="adj1" fmla="val 0"/>
                <a:gd name="adj2" fmla="val 9264"/>
              </a:avLst>
            </a:prstGeom>
            <a:solidFill>
              <a:schemeClr val="bg1">
                <a:alpha val="68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8" name="Imagem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8080" y="2034002"/>
              <a:ext cx="5220580" cy="1827046"/>
            </a:xfrm>
            <a:prstGeom prst="rect">
              <a:avLst/>
            </a:prstGeom>
          </p:spPr>
        </p:pic>
      </p:grp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381889" y="260385"/>
            <a:ext cx="728069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Programas Sociais pelo Esporte</a:t>
            </a:r>
            <a:endParaRPr lang="en-US" altLang="pt-BR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82714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/>
          <p:cNvGrpSpPr/>
          <p:nvPr/>
        </p:nvGrpSpPr>
        <p:grpSpPr>
          <a:xfrm>
            <a:off x="7130736" y="1498833"/>
            <a:ext cx="1677655" cy="1507487"/>
            <a:chOff x="7130736" y="976313"/>
            <a:chExt cx="1677655" cy="1507487"/>
          </a:xfrm>
        </p:grpSpPr>
        <p:pic>
          <p:nvPicPr>
            <p:cNvPr id="19468" name="Imagem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0736" y="976313"/>
              <a:ext cx="1677655" cy="124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9" name="Retângulo 17"/>
            <p:cNvSpPr>
              <a:spLocks noChangeArrowheads="1"/>
            </p:cNvSpPr>
            <p:nvPr/>
          </p:nvSpPr>
          <p:spPr bwMode="auto">
            <a:xfrm>
              <a:off x="7370711" y="2206801"/>
              <a:ext cx="125867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t-BR" altLang="pt-BR" sz="1200" dirty="0">
                  <a:solidFill>
                    <a:srgbClr val="000000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Reforço escolar</a:t>
              </a:r>
              <a:endParaRPr lang="pt-BR" altLang="pt-BR" sz="1200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9" name="Agrupar 8"/>
          <p:cNvGrpSpPr/>
          <p:nvPr/>
        </p:nvGrpSpPr>
        <p:grpSpPr>
          <a:xfrm>
            <a:off x="675116" y="4911019"/>
            <a:ext cx="4211365" cy="1647060"/>
            <a:chOff x="753494" y="4524415"/>
            <a:chExt cx="4211365" cy="1647060"/>
          </a:xfrm>
        </p:grpSpPr>
        <p:pic>
          <p:nvPicPr>
            <p:cNvPr id="19466" name="Imagem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3000" y="4524415"/>
              <a:ext cx="1911859" cy="1352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7" name="Retângulo 15"/>
            <p:cNvSpPr>
              <a:spLocks noChangeArrowheads="1"/>
            </p:cNvSpPr>
            <p:nvPr/>
          </p:nvSpPr>
          <p:spPr bwMode="auto">
            <a:xfrm>
              <a:off x="2671016" y="5894476"/>
              <a:ext cx="93307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FontTx/>
                <a:buNone/>
              </a:pPr>
              <a:r>
                <a:rPr lang="pt-BR" altLang="pt-BR" sz="1200" dirty="0">
                  <a:solidFill>
                    <a:srgbClr val="000000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Equitação</a:t>
              </a:r>
              <a:endParaRPr lang="pt-BR" altLang="pt-BR" sz="1200" dirty="0">
                <a:latin typeface="Arial" panose="020B0604020202020204" pitchFamily="34" charset="0"/>
              </a:endParaRPr>
            </a:p>
          </p:txBody>
        </p:sp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3494" y="4532036"/>
              <a:ext cx="2266687" cy="1362440"/>
            </a:xfrm>
            <a:prstGeom prst="rect">
              <a:avLst/>
            </a:prstGeom>
          </p:spPr>
        </p:pic>
      </p:grpSp>
      <p:grpSp>
        <p:nvGrpSpPr>
          <p:cNvPr id="5" name="Agrupar 4"/>
          <p:cNvGrpSpPr/>
          <p:nvPr/>
        </p:nvGrpSpPr>
        <p:grpSpPr>
          <a:xfrm>
            <a:off x="6422035" y="3123631"/>
            <a:ext cx="2447328" cy="1259547"/>
            <a:chOff x="6422035" y="2574985"/>
            <a:chExt cx="2447328" cy="1259547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2035" y="2598153"/>
              <a:ext cx="681075" cy="941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8" descr="D:\Usuarios\fabriciosilva\Desktop\reflorestamento1-1024x669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0737" y="2574985"/>
              <a:ext cx="1738626" cy="965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tângulo 3"/>
            <p:cNvSpPr/>
            <p:nvPr/>
          </p:nvSpPr>
          <p:spPr>
            <a:xfrm>
              <a:off x="6434850" y="3557533"/>
              <a:ext cx="231621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pt-BR" altLang="pt-BR" sz="1200" dirty="0">
                  <a:solidFill>
                    <a:srgbClr val="000000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Preservação do Meio Ambiente</a:t>
              </a:r>
              <a:endParaRPr lang="pt-BR" sz="12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Agrupar 6"/>
          <p:cNvGrpSpPr/>
          <p:nvPr/>
        </p:nvGrpSpPr>
        <p:grpSpPr>
          <a:xfrm>
            <a:off x="5274862" y="4892514"/>
            <a:ext cx="3583742" cy="1609618"/>
            <a:chOff x="5222610" y="4532036"/>
            <a:chExt cx="3583742" cy="1609618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8449" y="4532036"/>
              <a:ext cx="1877903" cy="1344859"/>
            </a:xfrm>
            <a:prstGeom prst="rect">
              <a:avLst/>
            </a:prstGeom>
          </p:spPr>
        </p:pic>
        <p:sp>
          <p:nvSpPr>
            <p:cNvPr id="19" name="Retângulo 15"/>
            <p:cNvSpPr>
              <a:spLocks noChangeArrowheads="1"/>
            </p:cNvSpPr>
            <p:nvPr/>
          </p:nvSpPr>
          <p:spPr bwMode="auto">
            <a:xfrm>
              <a:off x="6507276" y="5864655"/>
              <a:ext cx="84234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pt-BR" altLang="pt-BR" sz="1200" dirty="0">
                  <a:solidFill>
                    <a:srgbClr val="000000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Vela</a:t>
              </a:r>
              <a:endParaRPr lang="pt-BR" altLang="pt-BR" sz="1200" dirty="0">
                <a:latin typeface="Arial" panose="020B0604020202020204" pitchFamily="34" charset="0"/>
              </a:endParaRPr>
            </a:p>
          </p:txBody>
        </p:sp>
        <p:pic>
          <p:nvPicPr>
            <p:cNvPr id="22" name="Imagem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22610" y="4547312"/>
              <a:ext cx="1660950" cy="1344859"/>
            </a:xfrm>
            <a:prstGeom prst="rect">
              <a:avLst/>
            </a:prstGeom>
          </p:spPr>
        </p:pic>
      </p:grpSp>
      <p:sp>
        <p:nvSpPr>
          <p:cNvPr id="10" name="Retângulo 9"/>
          <p:cNvSpPr/>
          <p:nvPr/>
        </p:nvSpPr>
        <p:spPr>
          <a:xfrm>
            <a:off x="362748" y="1264434"/>
            <a:ext cx="657306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pt-BR" altLang="pt-BR" sz="1400" b="1" dirty="0">
                <a:solidFill>
                  <a:srgbClr val="FF0000"/>
                </a:solidFill>
                <a:latin typeface="Arial" panose="020B0604020202020204" pitchFamily="34" charset="0"/>
              </a:rPr>
              <a:t>Objetivos</a:t>
            </a:r>
          </a:p>
          <a:p>
            <a:pPr marL="285750" indent="-28575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altLang="pt-BR" sz="1400" dirty="0">
                <a:latin typeface="Arial" panose="020B0604020202020204" pitchFamily="34" charset="0"/>
              </a:rPr>
              <a:t>Promover a valorização pessoal</a:t>
            </a:r>
          </a:p>
          <a:p>
            <a:pPr marL="285750" indent="-28575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altLang="pt-BR" sz="1400" dirty="0">
                <a:latin typeface="Arial" panose="020B0604020202020204" pitchFamily="34" charset="0"/>
              </a:rPr>
              <a:t>Fortalecer a inclusão e a integração social e a cidadania</a:t>
            </a:r>
          </a:p>
          <a:p>
            <a:pPr marL="285750" indent="-28575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altLang="pt-BR" sz="1400" dirty="0">
                <a:latin typeface="Arial" panose="020B0604020202020204" pitchFamily="34" charset="0"/>
              </a:rPr>
              <a:t>Reduzir riscos sociais</a:t>
            </a:r>
          </a:p>
          <a:p>
            <a:pPr marL="285750" indent="-28575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altLang="pt-BR" sz="1400" dirty="0">
                <a:latin typeface="Arial" panose="020B0604020202020204" pitchFamily="34" charset="0"/>
              </a:rPr>
              <a:t>Por meio de práticas e ações:</a:t>
            </a:r>
          </a:p>
          <a:p>
            <a:pPr marL="1028700" lvl="1" algn="just">
              <a:spcBef>
                <a:spcPct val="0"/>
              </a:spcBef>
            </a:pPr>
            <a:r>
              <a:rPr lang="pt-BR" altLang="pt-BR" sz="1400" dirty="0">
                <a:latin typeface="Arial" panose="020B0604020202020204" pitchFamily="34" charset="0"/>
              </a:rPr>
              <a:t>atividades físicas </a:t>
            </a:r>
          </a:p>
          <a:p>
            <a:pPr marL="1028700" lvl="1" algn="just">
              <a:spcBef>
                <a:spcPct val="0"/>
              </a:spcBef>
            </a:pPr>
            <a:r>
              <a:rPr lang="pt-BR" altLang="pt-BR" sz="1400" dirty="0">
                <a:latin typeface="Arial" panose="020B0604020202020204" pitchFamily="34" charset="0"/>
              </a:rPr>
              <a:t>Atividades sociais inclusivas (educacionais, culturais, de cidadania)</a:t>
            </a:r>
          </a:p>
          <a:p>
            <a:pPr marL="1028700" lvl="1" algn="just">
              <a:spcBef>
                <a:spcPct val="0"/>
              </a:spcBef>
            </a:pPr>
            <a:r>
              <a:rPr lang="pt-BR" altLang="pt-BR" sz="1400" dirty="0">
                <a:latin typeface="Arial" panose="020B0604020202020204" pitchFamily="34" charset="0"/>
              </a:rPr>
              <a:t>segurança alimentar</a:t>
            </a:r>
          </a:p>
          <a:p>
            <a:pPr marL="1028700" lvl="1" algn="just">
              <a:spcBef>
                <a:spcPct val="0"/>
              </a:spcBef>
            </a:pPr>
            <a:r>
              <a:rPr lang="pt-BR" altLang="pt-BR" sz="1400" dirty="0">
                <a:latin typeface="Arial" panose="020B0604020202020204" pitchFamily="34" charset="0"/>
              </a:rPr>
              <a:t>revelação de talentos</a:t>
            </a:r>
          </a:p>
        </p:txBody>
      </p:sp>
      <p:sp>
        <p:nvSpPr>
          <p:cNvPr id="25" name="Retângulo 24"/>
          <p:cNvSpPr/>
          <p:nvPr/>
        </p:nvSpPr>
        <p:spPr>
          <a:xfrm>
            <a:off x="383909" y="3544128"/>
            <a:ext cx="56759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pt-BR" altLang="pt-BR" sz="1400" b="1" dirty="0">
                <a:solidFill>
                  <a:srgbClr val="FF0000"/>
                </a:solidFill>
                <a:latin typeface="Arial" panose="020B0604020202020204" pitchFamily="34" charset="0"/>
              </a:rPr>
              <a:t>Público</a:t>
            </a:r>
            <a:endParaRPr lang="pt-BR" sz="1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PT" sz="1400" dirty="0">
                <a:latin typeface="Arial" panose="020B0604020202020204" pitchFamily="34" charset="0"/>
              </a:rPr>
              <a:t>Crianças, adolescentes e jovens</a:t>
            </a:r>
          </a:p>
          <a:p>
            <a:pPr marL="285750" indent="-28575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PT" sz="1400" dirty="0">
                <a:latin typeface="Arial" panose="020B0604020202020204" pitchFamily="34" charset="0"/>
              </a:rPr>
              <a:t>Idade de 6 (seis) até os 18 (dezoito) anos </a:t>
            </a:r>
          </a:p>
          <a:p>
            <a:pPr marL="285750" indent="-28575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PT" sz="1400" dirty="0">
                <a:latin typeface="Arial" panose="020B0604020202020204" pitchFamily="34" charset="0"/>
              </a:rPr>
              <a:t>Em estado de vulnerabilidade social</a:t>
            </a:r>
            <a:endParaRPr lang="pt-BR" altLang="pt-BR" sz="14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392" y="1068594"/>
            <a:ext cx="1397405" cy="356517"/>
          </a:xfrm>
          <a:prstGeom prst="rect">
            <a:avLst/>
          </a:prstGeom>
        </p:spPr>
      </p:pic>
      <p:sp>
        <p:nvSpPr>
          <p:cNvPr id="23" name="TextBox 4"/>
          <p:cNvSpPr txBox="1">
            <a:spLocks noChangeArrowheads="1"/>
          </p:cNvSpPr>
          <p:nvPr/>
        </p:nvSpPr>
        <p:spPr bwMode="auto">
          <a:xfrm>
            <a:off x="381889" y="260385"/>
            <a:ext cx="728069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Programas Sociais pelo Esporte</a:t>
            </a:r>
            <a:endParaRPr lang="en-US" altLang="pt-BR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36535580"/>
      </p:ext>
    </p:extLst>
  </p:cSld>
  <p:clrMapOvr>
    <a:masterClrMapping/>
  </p:clrMapOvr>
</p:sld>
</file>

<file path=ppt/theme/theme1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6108</TotalTime>
  <Words>786</Words>
  <Application>Microsoft Office PowerPoint</Application>
  <PresentationFormat>Apresentação na tela (4:3)</PresentationFormat>
  <Paragraphs>162</Paragraphs>
  <Slides>18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Century Gothic</vt:lpstr>
      <vt:lpstr>inherit</vt:lpstr>
      <vt:lpstr>Tahoma</vt:lpstr>
      <vt:lpstr>Times New Roman</vt:lpstr>
      <vt:lpstr>14_Office Theme</vt:lpstr>
      <vt:lpstr>9_Office Theme</vt:lpstr>
      <vt:lpstr>Apresentação do PowerPoint</vt:lpstr>
      <vt:lpstr>Sumário</vt:lpstr>
      <vt:lpstr>Departamento de Desporto Militar</vt:lpstr>
      <vt:lpstr>Departamento de Desporto Militar</vt:lpstr>
      <vt:lpstr>Comissão Desportiva Militar do Brasil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Design fsbdesign</dc:creator>
  <cp:lastModifiedBy>LAELIO ANDRADE</cp:lastModifiedBy>
  <cp:revision>687</cp:revision>
  <cp:lastPrinted>2019-04-24T19:19:09Z</cp:lastPrinted>
  <dcterms:created xsi:type="dcterms:W3CDTF">2014-05-16T14:28:18Z</dcterms:created>
  <dcterms:modified xsi:type="dcterms:W3CDTF">2019-05-28T23:33:01Z</dcterms:modified>
</cp:coreProperties>
</file>