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333" r:id="rId5"/>
    <p:sldId id="259" r:id="rId6"/>
    <p:sldId id="260" r:id="rId7"/>
    <p:sldId id="261" r:id="rId8"/>
    <p:sldId id="335" r:id="rId9"/>
    <p:sldId id="338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332" r:id="rId23"/>
    <p:sldId id="275" r:id="rId24"/>
    <p:sldId id="276" r:id="rId25"/>
    <p:sldId id="336" r:id="rId26"/>
    <p:sldId id="337" r:id="rId27"/>
    <p:sldId id="334" r:id="rId28"/>
    <p:sldId id="331" r:id="rId2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2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7E13CE-27FB-4453-8FEC-2A6C88C5EC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BDFC4B0-0D0F-446E-8912-D16D8DFA6F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7E47E65-4843-4494-8867-09E501A93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300A4-54DB-4C91-9B09-23C7A667C8D2}" type="datetimeFigureOut">
              <a:rPr lang="pt-BR" smtClean="0"/>
              <a:t>21/08/2019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D5D961B-B04D-4019-BE0B-1C0A38F20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138709-D40F-408C-A792-5AD9F3B5C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16EE7-2AD1-45A0-B278-60B6C9AA11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2753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3815A6-EC37-4AE8-B0F1-FF8EC8F96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ACB6A55-3D39-40CF-A7D7-B54C3CA029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C03D19A-1916-4026-B9F3-5ADE23B5F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300A4-54DB-4C91-9B09-23C7A667C8D2}" type="datetimeFigureOut">
              <a:rPr lang="pt-BR" smtClean="0"/>
              <a:t>21/08/2019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8AF6C65-58F5-479E-8866-443A32E4F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8FE0FB0-BF42-4CD1-8A01-8B181C8E6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16EE7-2AD1-45A0-B278-60B6C9AA11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7409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F17B4EB-4EA4-4ABB-B076-3835C415A9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7214C5B-C713-4B5F-A749-C77924B31B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BBED32-4619-4EFF-BFC8-DD9653A1E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300A4-54DB-4C91-9B09-23C7A667C8D2}" type="datetimeFigureOut">
              <a:rPr lang="pt-BR" smtClean="0"/>
              <a:t>21/08/2019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376650E-CC0E-44E9-867B-DF6C45176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532486C-91FA-495A-A266-8B75FCC58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16EE7-2AD1-45A0-B278-60B6C9AA11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828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EFF189-2E81-4CA7-BA7C-22A096974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5BC6555-CF33-471D-8E1C-BEF9C07E0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1B3DC5C-0CC2-41AC-BA26-91224FB0B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300A4-54DB-4C91-9B09-23C7A667C8D2}" type="datetimeFigureOut">
              <a:rPr lang="pt-BR" smtClean="0"/>
              <a:t>21/08/2019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A53675A-E1E9-4A0B-A42A-873DB801E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BBA5241-059B-4DD2-AE2A-349A4FC07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16EE7-2AD1-45A0-B278-60B6C9AA11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5855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2B0808-7C87-4323-9D43-2BCCE252F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70DE95A-7157-40C9-B7F8-C3802FFA56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5FE20A4-EA7E-41FA-8521-DA20B242E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300A4-54DB-4C91-9B09-23C7A667C8D2}" type="datetimeFigureOut">
              <a:rPr lang="pt-BR" smtClean="0"/>
              <a:t>21/08/2019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67A6746-F105-4611-A1CF-FE145A996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88FF74-4DC9-4C5A-80EC-AAEC71A06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16EE7-2AD1-45A0-B278-60B6C9AA11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4383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0D1DE0-8DCB-496C-B3F1-FBFCE088B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F924EC8-C542-4C03-A913-5076D2E999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23C070B-12C9-41B0-85C1-9706D5B64F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06433A4-C4F5-49D2-8C4F-61C5F2F9B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300A4-54DB-4C91-9B09-23C7A667C8D2}" type="datetimeFigureOut">
              <a:rPr lang="pt-BR" smtClean="0"/>
              <a:t>21/08/2019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9AA3395-7FC3-4D87-B567-4374B9E7E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D5BDBC3-1CCB-4351-B732-9592978B8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16EE7-2AD1-45A0-B278-60B6C9AA11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2466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A56B0B-B89F-467F-9FA5-E94FE1AEF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BC3D302-A835-4B4B-8AF3-12C107651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604941B-FA25-4D00-B444-222E863DE8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9BD5EF5-3524-4491-8C04-7929231E1D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DD9062A-0003-4C04-91C1-95938A303A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185433D-CF92-4B52-AFD1-330922D34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300A4-54DB-4C91-9B09-23C7A667C8D2}" type="datetimeFigureOut">
              <a:rPr lang="pt-BR" smtClean="0"/>
              <a:t>21/08/2019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841002C-E87F-4098-A03D-17C8647A0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66FC23B-624A-4905-88FA-F6F92A0C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16EE7-2AD1-45A0-B278-60B6C9AA11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9233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1A7858-943F-43E8-9731-B997A98B6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D1258B3-33BA-4DBF-9F91-49C4DF427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300A4-54DB-4C91-9B09-23C7A667C8D2}" type="datetimeFigureOut">
              <a:rPr lang="pt-BR" smtClean="0"/>
              <a:t>21/08/2019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8C69D6E-5764-4D05-B6A2-0E70ACBB3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7B5173F-FFB5-4FCA-89D7-C81DBB23D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16EE7-2AD1-45A0-B278-60B6C9AA11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9226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CF8989D-64F5-41AD-8F22-EF372DD14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300A4-54DB-4C91-9B09-23C7A667C8D2}" type="datetimeFigureOut">
              <a:rPr lang="pt-BR" smtClean="0"/>
              <a:t>21/08/2019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8D8804D-FEB1-4307-9A15-A17F847F2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AF8D450-636C-44D4-B7BB-F103A721D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16EE7-2AD1-45A0-B278-60B6C9AA11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2543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92268F-890B-47A1-BE1E-61E38477D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972ABB6-6613-4739-9F71-F7945B69B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4B7D8B1-7AC8-43F3-B453-98FCB36542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8D865E0-D7C9-4FCF-AEAD-29CB065E9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300A4-54DB-4C91-9B09-23C7A667C8D2}" type="datetimeFigureOut">
              <a:rPr lang="pt-BR" smtClean="0"/>
              <a:t>21/08/2019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DA14901-6EB3-4CDF-9A7C-34C8652C0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3F24C1D-D898-4101-8DE9-C9F331AB4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16EE7-2AD1-45A0-B278-60B6C9AA11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2760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8796DA-633F-48E1-90D6-65EB3FFCB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65EE44C-C1A8-43C3-AE67-9D6B127A5F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7CD5068-F79E-4892-92F9-5B8C2A118A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3961452-6860-48F9-8530-AD75CEB2C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300A4-54DB-4C91-9B09-23C7A667C8D2}" type="datetimeFigureOut">
              <a:rPr lang="pt-BR" smtClean="0"/>
              <a:t>21/08/2019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16B2CFE-517C-456C-8929-6CB755211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6D2102E-A471-481A-A9A6-0EA7A3C6E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16EE7-2AD1-45A0-B278-60B6C9AA11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8898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3048A3E-DCDF-4E31-8AA2-E45DDD40D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49C55CB-CA27-4830-AF6F-5018826EB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5C1AC50-13BA-4326-B3E0-C4F758D52E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300A4-54DB-4C91-9B09-23C7A667C8D2}" type="datetimeFigureOut">
              <a:rPr lang="pt-BR" smtClean="0"/>
              <a:t>21/08/2019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5DF1CE2-F3F1-46D7-96B8-48F35284A8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177B4F-80CC-463D-94F4-9CF43C79A7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16EE7-2AD1-45A0-B278-60B6C9AA11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8375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6.senado.gov.br/con1988/CON1988_19.12.2006/art_201_.htm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F84A79-9EDB-46A3-AC4E-278148D015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Reflexões</a:t>
            </a:r>
            <a:r>
              <a:rPr lang="en-US" dirty="0"/>
              <a:t> a </a:t>
            </a:r>
            <a:r>
              <a:rPr lang="en-US" dirty="0" err="1"/>
              <a:t>Respeito</a:t>
            </a:r>
            <a:r>
              <a:rPr lang="en-US" dirty="0"/>
              <a:t> da </a:t>
            </a:r>
            <a:r>
              <a:rPr lang="en-US" dirty="0" err="1"/>
              <a:t>Reforma</a:t>
            </a:r>
            <a:r>
              <a:rPr lang="en-US" dirty="0"/>
              <a:t> da </a:t>
            </a:r>
            <a:r>
              <a:rPr lang="en-US" dirty="0" err="1"/>
              <a:t>Previdência</a:t>
            </a:r>
            <a:r>
              <a:rPr lang="en-US" dirty="0"/>
              <a:t>, </a:t>
            </a:r>
            <a:r>
              <a:rPr lang="en-US" dirty="0" err="1"/>
              <a:t>versão</a:t>
            </a:r>
            <a:r>
              <a:rPr lang="en-US" dirty="0"/>
              <a:t> 2019</a:t>
            </a:r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9ACD600-98BB-44C1-8E9F-8AC97B02AA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Roberto Ellery Jr</a:t>
            </a:r>
          </a:p>
          <a:p>
            <a:r>
              <a:rPr lang="en-US" dirty="0"/>
              <a:t>ECO/FACE/</a:t>
            </a:r>
            <a:r>
              <a:rPr lang="en-US" dirty="0" err="1"/>
              <a:t>UnB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309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2253D0-6D04-45A0-97D9-FC9E8B9BF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Reflexões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</a:t>
            </a:r>
            <a:r>
              <a:rPr lang="en-US" dirty="0" err="1"/>
              <a:t>previdência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F129A3E-7E16-4EF9-ABA6-AA40756C1E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Definição</a:t>
            </a:r>
            <a:r>
              <a:rPr lang="en-US" dirty="0"/>
              <a:t>:</a:t>
            </a:r>
          </a:p>
          <a:p>
            <a:pPr lvl="1"/>
            <a:r>
              <a:rPr lang="pt-BR" altLang="pt-BR" dirty="0"/>
              <a:t>A aposentadoria é um seguro de renda destinado àqueles que perderam sua capacidade de trabalho e está relacionada, essencialmente, à velhice.</a:t>
            </a:r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75017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2253D0-6D04-45A0-97D9-FC9E8B9BF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Reflexões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</a:t>
            </a:r>
            <a:r>
              <a:rPr lang="en-US" dirty="0" err="1"/>
              <a:t>previdência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F129A3E-7E16-4EF9-ABA6-AA40756C1E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Questões</a:t>
            </a:r>
            <a:r>
              <a:rPr lang="en-US" dirty="0"/>
              <a:t> </a:t>
            </a:r>
            <a:r>
              <a:rPr lang="en-US" dirty="0" err="1"/>
              <a:t>importantes</a:t>
            </a:r>
            <a:r>
              <a:rPr lang="en-US" dirty="0"/>
              <a:t>:</a:t>
            </a:r>
          </a:p>
          <a:p>
            <a:pPr lvl="1"/>
            <a:r>
              <a:rPr lang="pt-BR" altLang="pt-BR" dirty="0"/>
              <a:t>A previdência deve ser inserida no conceito de seguridade social?</a:t>
            </a:r>
          </a:p>
          <a:p>
            <a:pPr lvl="1"/>
            <a:r>
              <a:rPr lang="pt-BR" altLang="pt-BR" dirty="0"/>
              <a:t>Qual a melhor forma de financiar a previdência?</a:t>
            </a:r>
          </a:p>
          <a:p>
            <a:pPr lvl="1"/>
            <a:r>
              <a:rPr lang="pt-BR" altLang="pt-BR" dirty="0"/>
              <a:t>O problema da previdência é de natureza demográfica?</a:t>
            </a:r>
          </a:p>
        </p:txBody>
      </p:sp>
    </p:spTree>
    <p:extLst>
      <p:ext uri="{BB962C8B-B14F-4D97-AF65-F5344CB8AC3E}">
        <p14:creationId xmlns:p14="http://schemas.microsoft.com/office/powerpoint/2010/main" val="680730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2253D0-6D04-45A0-97D9-FC9E8B9BF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Reflexões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</a:t>
            </a:r>
            <a:r>
              <a:rPr lang="en-US" dirty="0" err="1"/>
              <a:t>previdência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F129A3E-7E16-4EF9-ABA6-AA40756C1E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Previdência</a:t>
            </a:r>
            <a:r>
              <a:rPr lang="en-US" dirty="0"/>
              <a:t> e </a:t>
            </a:r>
            <a:r>
              <a:rPr lang="en-US" dirty="0" err="1"/>
              <a:t>Seguridade</a:t>
            </a:r>
            <a:r>
              <a:rPr lang="en-US" dirty="0"/>
              <a:t> Social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pt-BR" sz="1600" b="1" dirty="0"/>
              <a:t>Art. 194.</a:t>
            </a:r>
            <a:r>
              <a:rPr lang="pt-BR" altLang="pt-BR" sz="1600" dirty="0"/>
              <a:t> A seguridade social compreende um conjunto integrado de ações de iniciativa dos poderes públicos e da sociedade, destinadas a assegurar os direitos relativos à saúde, à previdência e à assistência social.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pt-BR" sz="1600" dirty="0"/>
              <a:t>   </a:t>
            </a:r>
            <a:r>
              <a:rPr lang="pt-BR" altLang="pt-BR" sz="1600" b="1" dirty="0"/>
              <a:t>Parágrafo único.</a:t>
            </a:r>
            <a:r>
              <a:rPr lang="pt-BR" altLang="pt-BR" sz="1600" dirty="0"/>
              <a:t> Compete ao poder público, nos termos da lei, organizar a seguridade social, com base nos seguintes objetivos: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pt-BR" sz="1600" dirty="0"/>
              <a:t>	      	I -  universalidade da cobertura e do atendimento;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pt-BR" sz="1600" dirty="0"/>
              <a:t>		II -  uniformidade e equivalência dos benefícios e serviços às populações urbanas e rurais;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pt-BR" sz="1600" dirty="0"/>
              <a:t>		III -  seletividade e distributividade na prestação dos benefícios e serviços;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pt-BR" sz="1600" dirty="0"/>
              <a:t>		IV -  irredutibilidade do valor dos benefícios;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pt-BR" sz="1600" dirty="0"/>
              <a:t>		V -  </a:t>
            </a:r>
            <a:r>
              <a:rPr lang="pt-BR" altLang="pt-BR" sz="1600" dirty="0" err="1"/>
              <a:t>eqüidade</a:t>
            </a:r>
            <a:r>
              <a:rPr lang="pt-BR" altLang="pt-BR" sz="1600" dirty="0"/>
              <a:t> na forma de participação no custeio;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pt-BR" sz="1600" dirty="0"/>
              <a:t>		VI -  diversidade da base de financiamento;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pt-BR" sz="1600" dirty="0"/>
              <a:t>		VII -  caráter democrático e descentralizado da administração, mediante gestão quadripartite, com participação dos trabalhadores, dos empregadores, dos aposentados e do Governo nos órgãos colegiados. </a:t>
            </a:r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43507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2253D0-6D04-45A0-97D9-FC9E8B9BF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Reflexões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</a:t>
            </a:r>
            <a:r>
              <a:rPr lang="en-US" dirty="0" err="1"/>
              <a:t>previdência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F129A3E-7E16-4EF9-ABA6-AA40756C1E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4000" dirty="0" err="1"/>
              <a:t>Previdência</a:t>
            </a:r>
            <a:r>
              <a:rPr lang="en-US" sz="4000" dirty="0"/>
              <a:t> e </a:t>
            </a:r>
            <a:r>
              <a:rPr lang="en-US" sz="4000" dirty="0" err="1"/>
              <a:t>Seguridade</a:t>
            </a:r>
            <a:r>
              <a:rPr lang="en-US" sz="4000" dirty="0"/>
              <a:t> Social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pt-BR" b="1" dirty="0"/>
              <a:t>	Art. 195.</a:t>
            </a:r>
            <a:r>
              <a:rPr lang="pt-BR" altLang="pt-BR" dirty="0"/>
              <a:t> A seguridade social será financiada por toda a sociedade, de forma direta e indireta, nos termos da lei, mediante recursos provenientes dos orçamentos da União, dos Estados, do Distrito Federal e dos Municípios, e das seguintes contribuições sociais: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pt-BR" dirty="0"/>
              <a:t>		I -  do empregador, da empresa e da entidade a ela equiparada na forma da lei, incidentes sobre: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pt-BR" i="1" dirty="0"/>
              <a:t>			a) </a:t>
            </a:r>
            <a:r>
              <a:rPr lang="pt-BR" altLang="pt-BR" dirty="0"/>
              <a:t> a folha de salários e demais rendimentos do trabalho pagos ou creditados, a qualquer título, à pessoa física que lhe preste serviço, mesmo sem vínculo empregatício;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pt-BR" i="1" dirty="0"/>
              <a:t>			b) </a:t>
            </a:r>
            <a:r>
              <a:rPr lang="pt-BR" altLang="pt-BR" dirty="0"/>
              <a:t> a receita ou o faturamento;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pt-BR" i="1" dirty="0"/>
              <a:t>			c) </a:t>
            </a:r>
            <a:r>
              <a:rPr lang="pt-BR" altLang="pt-BR" dirty="0"/>
              <a:t> o lucro;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pt-BR" dirty="0"/>
              <a:t>		II - do trabalhador e dos demais segurados da previdência social, não incidindo contribuição sobre aposentadoria e pensão concedidas pelo regime geral de previdência social de que trata o </a:t>
            </a:r>
            <a:r>
              <a:rPr lang="pt-BR" altLang="pt-BR" dirty="0">
                <a:hlinkClick r:id="rId2" tooltip="Veja o texto deste dispositivo"/>
              </a:rPr>
              <a:t>art. 201</a:t>
            </a:r>
            <a:r>
              <a:rPr lang="pt-BR" altLang="pt-BR" dirty="0"/>
              <a:t>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pt-BR" dirty="0"/>
              <a:t>		III -  sobre a receita de concursos de prognósticos.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pt-BR" dirty="0"/>
              <a:t>		 IV -  do importador de bens ou serviços do exterior, ou de quem a lei a ele equiparar.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81439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2253D0-6D04-45A0-97D9-FC9E8B9BF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Reflexões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</a:t>
            </a:r>
            <a:r>
              <a:rPr lang="en-US" dirty="0" err="1"/>
              <a:t>previdência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F129A3E-7E16-4EF9-ABA6-AA40756C1E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Previdência</a:t>
            </a:r>
            <a:r>
              <a:rPr lang="en-US" dirty="0"/>
              <a:t> e </a:t>
            </a:r>
            <a:r>
              <a:rPr lang="en-US" dirty="0" err="1"/>
              <a:t>Seguridade</a:t>
            </a:r>
            <a:r>
              <a:rPr lang="en-US" dirty="0"/>
              <a:t> Social (</a:t>
            </a:r>
            <a:r>
              <a:rPr lang="en-US" dirty="0" err="1"/>
              <a:t>Saúde</a:t>
            </a:r>
            <a:r>
              <a:rPr lang="en-US" dirty="0"/>
              <a:t> e </a:t>
            </a:r>
            <a:r>
              <a:rPr lang="en-US" dirty="0" err="1"/>
              <a:t>Assistência</a:t>
            </a:r>
            <a:r>
              <a:rPr lang="en-US" dirty="0"/>
              <a:t> Social)</a:t>
            </a:r>
          </a:p>
          <a:p>
            <a:pPr lvl="1">
              <a:lnSpc>
                <a:spcPct val="80000"/>
              </a:lnSpc>
            </a:pPr>
            <a:r>
              <a:rPr lang="pt-BR" altLang="pt-BR" sz="1400" b="1" dirty="0"/>
              <a:t>Art. 196.</a:t>
            </a:r>
            <a:r>
              <a:rPr lang="pt-BR" altLang="pt-BR" sz="1400" dirty="0"/>
              <a:t> A saúde é direito de todos e dever do Estado, garantido mediante políticas sociais e econômicas que visem à redução do risco de doença e de outros agravos e ao acesso universal e igualitário às ações e serviços para sua promoção, proteção e recuperação .</a:t>
            </a:r>
          </a:p>
          <a:p>
            <a:pPr lvl="1">
              <a:lnSpc>
                <a:spcPct val="80000"/>
              </a:lnSpc>
            </a:pPr>
            <a:r>
              <a:rPr lang="pt-BR" altLang="pt-BR" sz="1400" b="1" dirty="0"/>
              <a:t>Art. 203.</a:t>
            </a:r>
            <a:r>
              <a:rPr lang="pt-BR" altLang="pt-BR" sz="1400" dirty="0"/>
              <a:t> A assistência social será prestada a quem dela necessitar, independentemente de contribuição à seguridade social, e tem por objetivos: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pt-BR" altLang="pt-BR" sz="1400" dirty="0"/>
              <a:t>			I -  a proteção à família, à maternidade, à infância, à adolescência e à velhice;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pt-BR" altLang="pt-BR" sz="1400" dirty="0"/>
              <a:t>			II -  o amparo às crianças e adolescentes carentes;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pt-BR" altLang="pt-BR" sz="1400" dirty="0"/>
              <a:t>			III -  a promoção da integração ao mercado de trabalho;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pt-BR" altLang="pt-BR" sz="1400" dirty="0"/>
              <a:t>			IV -  a habilitação e reabilitação das pessoas portadoras de deficiência e a promoção de sua integração à vida comunitária;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pt-BR" altLang="pt-BR" sz="1400" dirty="0"/>
              <a:t>			V -  a garantia de um salário mínimo de benefício mensal à pessoa portadora de deficiência e ao idoso que comprovem não possuir meios de prover à própria manutenção ou de tê-la provida por sua família, conforme dispuser a lei.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97758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2253D0-6D04-45A0-97D9-FC9E8B9BF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Reflexões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</a:t>
            </a:r>
            <a:r>
              <a:rPr lang="en-US" dirty="0" err="1"/>
              <a:t>previdência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F129A3E-7E16-4EF9-ABA6-AA40756C1E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Previdência</a:t>
            </a:r>
            <a:r>
              <a:rPr lang="en-US" dirty="0"/>
              <a:t> e </a:t>
            </a:r>
            <a:r>
              <a:rPr lang="en-US" dirty="0" err="1"/>
              <a:t>Seguridade</a:t>
            </a:r>
            <a:r>
              <a:rPr lang="en-US" dirty="0"/>
              <a:t> Social</a:t>
            </a:r>
            <a:endParaRPr lang="pt-BR" dirty="0"/>
          </a:p>
          <a:p>
            <a:pPr lvl="1"/>
            <a:r>
              <a:rPr lang="pt-BR" b="1" dirty="0"/>
              <a:t>Art. 201.</a:t>
            </a:r>
            <a:r>
              <a:rPr lang="pt-BR" dirty="0"/>
              <a:t> A previdência social será organizada sob a forma de regime geral, de caráter contributivo e de filiação obrigatória, </a:t>
            </a:r>
            <a:r>
              <a:rPr lang="pt-BR" sz="2800" b="1" dirty="0"/>
              <a:t>observados critérios que preservem o equilíbrio financeiro e atuarial</a:t>
            </a:r>
            <a:r>
              <a:rPr lang="pt-BR" dirty="0"/>
              <a:t>, e atenderá, nos termos da lei, a:</a:t>
            </a:r>
          </a:p>
          <a:p>
            <a:pPr lvl="2"/>
            <a:r>
              <a:rPr lang="pt-BR" dirty="0"/>
              <a:t> I -  cobertura dos eventos de doença, invalidez, morte e idade avançada;</a:t>
            </a:r>
          </a:p>
          <a:p>
            <a:pPr lvl="2"/>
            <a:r>
              <a:rPr lang="pt-BR" dirty="0"/>
              <a:t>II -  proteção à maternidade, especialmente à gestante;</a:t>
            </a:r>
          </a:p>
          <a:p>
            <a:pPr lvl="2"/>
            <a:r>
              <a:rPr lang="pt-BR" dirty="0"/>
              <a:t>III -  proteção ao trabalhador em situação de desemprego involuntário;</a:t>
            </a:r>
          </a:p>
          <a:p>
            <a:pPr lvl="2"/>
            <a:r>
              <a:rPr lang="pt-BR" dirty="0"/>
              <a:t>IV -  salário-família e auxílio-reclusão para os dependentes dos segurados de baixa renda;</a:t>
            </a:r>
          </a:p>
          <a:p>
            <a:pPr lvl="2"/>
            <a:r>
              <a:rPr lang="pt-BR" dirty="0"/>
              <a:t>V -  pensão por morte do segurado, homem ou mulher, ao cônjuge ou companheiro e dependentes, observado o disposto no § 2º.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240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2253D0-6D04-45A0-97D9-FC9E8B9BF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Reflexões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</a:t>
            </a:r>
            <a:r>
              <a:rPr lang="en-US" dirty="0" err="1"/>
              <a:t>previdência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F129A3E-7E16-4EF9-ABA6-AA40756C1E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Financiamento</a:t>
            </a:r>
            <a:r>
              <a:rPr lang="en-US" dirty="0"/>
              <a:t> da </a:t>
            </a:r>
            <a:r>
              <a:rPr lang="en-US" dirty="0" err="1"/>
              <a:t>Previdência</a:t>
            </a:r>
            <a:r>
              <a:rPr lang="en-US" dirty="0"/>
              <a:t>:</a:t>
            </a:r>
          </a:p>
          <a:p>
            <a:pPr lvl="1"/>
            <a:r>
              <a:rPr lang="pt-BR" altLang="pt-BR" b="1" dirty="0"/>
              <a:t>Regime de Repartição:</a:t>
            </a:r>
            <a:r>
              <a:rPr lang="pt-BR" altLang="pt-BR" dirty="0"/>
              <a:t> As gerações mais jovens, que estão no mercado de trabalho, transferem parte da renda do trabalho para as gerações que perderam sua capacidade de trabalhar.</a:t>
            </a:r>
          </a:p>
          <a:p>
            <a:pPr lvl="1"/>
            <a:r>
              <a:rPr lang="pt-BR" altLang="pt-BR" b="1" dirty="0"/>
              <a:t>Regime de Capitalização:</a:t>
            </a:r>
            <a:r>
              <a:rPr lang="pt-BR" altLang="pt-BR" dirty="0"/>
              <a:t> O indivíduo, enquanto em condições de trabalhar, acumula ativos financeiros.  A renda destes ativos substituirá a renda do trabalho quando ocorrer a perda da capacidade de trabalho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84837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2253D0-6D04-45A0-97D9-FC9E8B9BF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Reflexões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</a:t>
            </a:r>
            <a:r>
              <a:rPr lang="en-US" dirty="0" err="1"/>
              <a:t>previdência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F129A3E-7E16-4EF9-ABA6-AA40756C1E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altLang="pt-BR" dirty="0">
                <a:solidFill>
                  <a:prstClr val="black"/>
                </a:solidFill>
              </a:rPr>
              <a:t>Características do regime de repartição</a:t>
            </a:r>
          </a:p>
          <a:p>
            <a:pPr lvl="1"/>
            <a:r>
              <a:rPr lang="pt-BR" altLang="pt-BR" dirty="0">
                <a:solidFill>
                  <a:prstClr val="black"/>
                </a:solidFill>
              </a:rPr>
              <a:t>Permite a transferência de ganhos na produtividade do trabalho entre as gerações.</a:t>
            </a:r>
          </a:p>
          <a:p>
            <a:pPr lvl="1"/>
            <a:r>
              <a:rPr lang="pt-BR" altLang="pt-BR" dirty="0">
                <a:solidFill>
                  <a:prstClr val="black"/>
                </a:solidFill>
              </a:rPr>
              <a:t>Não está condicionado a riscos associados ao sistema financeiro.</a:t>
            </a:r>
          </a:p>
          <a:p>
            <a:pPr lvl="1"/>
            <a:r>
              <a:rPr lang="pt-BR" altLang="pt-BR" dirty="0">
                <a:solidFill>
                  <a:prstClr val="black"/>
                </a:solidFill>
              </a:rPr>
              <a:t>Fortalece a solidariedade entre gerações.</a:t>
            </a:r>
          </a:p>
          <a:p>
            <a:pPr lvl="1"/>
            <a:r>
              <a:rPr lang="pt-BR" altLang="pt-BR" dirty="0">
                <a:solidFill>
                  <a:prstClr val="black"/>
                </a:solidFill>
              </a:rPr>
              <a:t>Reduz o estimulo a formação de poupança.</a:t>
            </a:r>
          </a:p>
          <a:p>
            <a:pPr lvl="1"/>
            <a:r>
              <a:rPr lang="pt-BR" altLang="pt-BR" dirty="0">
                <a:solidFill>
                  <a:prstClr val="black"/>
                </a:solidFill>
              </a:rPr>
              <a:t>Sua viabilidade depende da estrutura etária da população.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523325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2253D0-6D04-45A0-97D9-FC9E8B9BF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Reflexões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</a:t>
            </a:r>
            <a:r>
              <a:rPr lang="en-US" dirty="0" err="1"/>
              <a:t>previdência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F129A3E-7E16-4EF9-ABA6-AA40756C1E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altLang="pt-BR" dirty="0">
                <a:solidFill>
                  <a:prstClr val="black"/>
                </a:solidFill>
              </a:rPr>
              <a:t>Características do regime de capitalização</a:t>
            </a:r>
          </a:p>
          <a:p>
            <a:pPr lvl="1"/>
            <a:r>
              <a:rPr lang="pt-BR" altLang="pt-BR" dirty="0">
                <a:solidFill>
                  <a:prstClr val="black"/>
                </a:solidFill>
              </a:rPr>
              <a:t>Estimula a formação de poupança.</a:t>
            </a:r>
          </a:p>
          <a:p>
            <a:pPr lvl="1"/>
            <a:r>
              <a:rPr lang="pt-BR" altLang="pt-BR" dirty="0">
                <a:solidFill>
                  <a:prstClr val="black"/>
                </a:solidFill>
              </a:rPr>
              <a:t>Permite maior controle por parte dos indivíduos.</a:t>
            </a:r>
          </a:p>
          <a:p>
            <a:pPr lvl="1"/>
            <a:r>
              <a:rPr lang="pt-BR" altLang="pt-BR" dirty="0">
                <a:solidFill>
                  <a:prstClr val="black"/>
                </a:solidFill>
              </a:rPr>
              <a:t>Não depende da estrutura etária da população.</a:t>
            </a:r>
          </a:p>
          <a:p>
            <a:pPr lvl="1"/>
            <a:r>
              <a:rPr lang="pt-BR" altLang="pt-BR" dirty="0">
                <a:solidFill>
                  <a:prstClr val="black"/>
                </a:solidFill>
              </a:rPr>
              <a:t>É suscetível a crises no sistema financeiro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129171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2253D0-6D04-45A0-97D9-FC9E8B9BF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Reflexões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</a:t>
            </a:r>
            <a:r>
              <a:rPr lang="en-US" dirty="0" err="1"/>
              <a:t>previdência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F129A3E-7E16-4EF9-ABA6-AA40756C1E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80000"/>
              </a:lnSpc>
            </a:pPr>
            <a:r>
              <a:rPr lang="pt-BR" altLang="pt-BR" sz="2400" dirty="0">
                <a:solidFill>
                  <a:prstClr val="black"/>
                </a:solidFill>
              </a:rPr>
              <a:t>Barreto e Oliveira; Transição para Regimes Previdenciários de Capitalização e seus Efeitos Macroeconômicos de Longo Prazo no Brasil; Estudos Econômicos, 2000.</a:t>
            </a:r>
          </a:p>
          <a:p>
            <a:pPr lvl="1">
              <a:lnSpc>
                <a:spcPct val="80000"/>
              </a:lnSpc>
            </a:pPr>
            <a:r>
              <a:rPr lang="pt-BR" altLang="pt-BR" sz="2000" dirty="0">
                <a:solidFill>
                  <a:prstClr val="black"/>
                </a:solidFill>
              </a:rPr>
              <a:t>Uma vez considerados os custos de transição, a forma ótima de financiar a previdência é por meio de um regime misto de capitalização e repartição. Valores até um determinado teto seriam financiados pelo sistema de repartição, valores maiores seriam financiados em um sistema de capitalização.</a:t>
            </a:r>
            <a:endParaRPr lang="en-US" altLang="pt-BR" sz="2000" dirty="0">
              <a:solidFill>
                <a:prstClr val="black"/>
              </a:solidFill>
            </a:endParaRPr>
          </a:p>
          <a:p>
            <a:pPr lvl="0">
              <a:lnSpc>
                <a:spcPct val="80000"/>
              </a:lnSpc>
            </a:pPr>
            <a:r>
              <a:rPr lang="pt-BR" altLang="pt-BR" sz="2400" dirty="0">
                <a:solidFill>
                  <a:prstClr val="black"/>
                </a:solidFill>
              </a:rPr>
              <a:t>Ellery Jr e </a:t>
            </a:r>
            <a:r>
              <a:rPr lang="pt-BR" altLang="pt-BR" sz="2400" dirty="0" err="1">
                <a:solidFill>
                  <a:prstClr val="black"/>
                </a:solidFill>
              </a:rPr>
              <a:t>Bugarin</a:t>
            </a:r>
            <a:r>
              <a:rPr lang="pt-BR" altLang="pt-BR" sz="2400" dirty="0">
                <a:solidFill>
                  <a:prstClr val="black"/>
                </a:solidFill>
              </a:rPr>
              <a:t>; Previdência Social e Bem-Estar no Brasil; Revista Brasileira de Economia, 2003.</a:t>
            </a:r>
          </a:p>
          <a:p>
            <a:pPr lvl="1">
              <a:lnSpc>
                <a:spcPct val="80000"/>
              </a:lnSpc>
            </a:pPr>
            <a:r>
              <a:rPr lang="pt-BR" altLang="pt-BR" sz="2000" dirty="0">
                <a:solidFill>
                  <a:prstClr val="black"/>
                </a:solidFill>
                <a:sym typeface="Wingdings" panose="05000000000000000000" pitchFamily="2" charset="2"/>
              </a:rPr>
              <a:t>O regime misto é a melhor forma de financiar a previdência social mesmo sem considerar os custos de transição. Mais ainda, o valor ótimo a ser financiado pelo sistema de repartição é de aproximadamente 30% do salário recebido quando na ativa.</a:t>
            </a:r>
            <a:endParaRPr lang="pt-BR" altLang="pt-BR" sz="2000" dirty="0">
              <a:solidFill>
                <a:prstClr val="black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34973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36E25B-2EC5-408D-BE73-DD4F04F96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Reflexões</a:t>
            </a:r>
            <a:r>
              <a:rPr lang="en-US" dirty="0"/>
              <a:t> a </a:t>
            </a:r>
            <a:r>
              <a:rPr lang="en-US" dirty="0" err="1"/>
              <a:t>Respeito</a:t>
            </a:r>
            <a:r>
              <a:rPr lang="en-US" dirty="0"/>
              <a:t> da </a:t>
            </a:r>
            <a:r>
              <a:rPr lang="en-US" dirty="0" err="1"/>
              <a:t>Reforma</a:t>
            </a:r>
            <a:r>
              <a:rPr lang="en-US" dirty="0"/>
              <a:t> da </a:t>
            </a:r>
            <a:r>
              <a:rPr lang="en-US" dirty="0" err="1"/>
              <a:t>Previdência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138ECEA-4A62-4E21-8565-CB025849AD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Roteiro</a:t>
            </a:r>
            <a:endParaRPr lang="en-US" dirty="0"/>
          </a:p>
          <a:p>
            <a:pPr lvl="1"/>
            <a:r>
              <a:rPr lang="en-US" dirty="0" err="1"/>
              <a:t>Problema</a:t>
            </a:r>
            <a:r>
              <a:rPr lang="en-US" dirty="0"/>
              <a:t> fiscal</a:t>
            </a:r>
          </a:p>
          <a:p>
            <a:pPr lvl="1"/>
            <a:r>
              <a:rPr lang="en-US" dirty="0" err="1"/>
              <a:t>Previdência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parte</a:t>
            </a:r>
            <a:r>
              <a:rPr lang="en-US" dirty="0"/>
              <a:t> do </a:t>
            </a:r>
            <a:r>
              <a:rPr lang="en-US" dirty="0" err="1"/>
              <a:t>problema</a:t>
            </a:r>
            <a:r>
              <a:rPr lang="en-US" dirty="0"/>
              <a:t> fiscal</a:t>
            </a:r>
          </a:p>
          <a:p>
            <a:pPr lvl="1"/>
            <a:r>
              <a:rPr lang="en-US" dirty="0" err="1"/>
              <a:t>Reflexões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</a:t>
            </a:r>
            <a:r>
              <a:rPr lang="en-US" dirty="0" err="1"/>
              <a:t>previdência</a:t>
            </a:r>
            <a:endParaRPr lang="en-US" dirty="0"/>
          </a:p>
          <a:p>
            <a:pPr lvl="1"/>
            <a:r>
              <a:rPr lang="en-US" dirty="0" err="1"/>
              <a:t>Comentários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a </a:t>
            </a:r>
            <a:r>
              <a:rPr lang="en-US" dirty="0" err="1"/>
              <a:t>proposta</a:t>
            </a:r>
            <a:r>
              <a:rPr lang="en-US" dirty="0"/>
              <a:t> de </a:t>
            </a:r>
            <a:r>
              <a:rPr lang="en-US" dirty="0" err="1"/>
              <a:t>reforma</a:t>
            </a:r>
            <a:r>
              <a:rPr lang="en-US" dirty="0"/>
              <a:t> da </a:t>
            </a:r>
            <a:r>
              <a:rPr lang="en-US" dirty="0" err="1"/>
              <a:t>previdência</a:t>
            </a:r>
            <a:r>
              <a:rPr lang="en-US" dirty="0"/>
              <a:t> (Guedes/</a:t>
            </a:r>
            <a:r>
              <a:rPr lang="en-US" dirty="0" err="1"/>
              <a:t>Bolsonaro</a:t>
            </a:r>
            <a:r>
              <a:rPr lang="en-US" dirty="0"/>
              <a:t>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328686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2253D0-6D04-45A0-97D9-FC9E8B9BF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Reflexões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</a:t>
            </a:r>
            <a:r>
              <a:rPr lang="en-US" dirty="0" err="1"/>
              <a:t>previdência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F129A3E-7E16-4EF9-ABA6-AA40756C1E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O </a:t>
            </a:r>
            <a:r>
              <a:rPr lang="en-US" dirty="0" err="1">
                <a:solidFill>
                  <a:prstClr val="black"/>
                </a:solidFill>
              </a:rPr>
              <a:t>financiamento</a:t>
            </a:r>
            <a:r>
              <a:rPr lang="en-US" dirty="0">
                <a:solidFill>
                  <a:prstClr val="black"/>
                </a:solidFill>
              </a:rPr>
              <a:t> da </a:t>
            </a:r>
            <a:r>
              <a:rPr lang="en-US" dirty="0" err="1">
                <a:solidFill>
                  <a:prstClr val="black"/>
                </a:solidFill>
              </a:rPr>
              <a:t>previdência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em</a:t>
            </a:r>
            <a:r>
              <a:rPr lang="en-US" dirty="0">
                <a:solidFill>
                  <a:prstClr val="black"/>
                </a:solidFill>
              </a:rPr>
              <a:t> regimes de </a:t>
            </a:r>
            <a:r>
              <a:rPr lang="en-US" dirty="0" err="1">
                <a:solidFill>
                  <a:prstClr val="black"/>
                </a:solidFill>
              </a:rPr>
              <a:t>repartição</a:t>
            </a:r>
            <a:r>
              <a:rPr lang="en-US" dirty="0">
                <a:solidFill>
                  <a:prstClr val="black"/>
                </a:solidFill>
              </a:rPr>
              <a:t> é um </a:t>
            </a:r>
            <a:r>
              <a:rPr lang="en-US" dirty="0" err="1">
                <a:solidFill>
                  <a:prstClr val="black"/>
                </a:solidFill>
              </a:rPr>
              <a:t>desafio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em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praticamente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todos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os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países</a:t>
            </a:r>
            <a:r>
              <a:rPr lang="en-US" dirty="0">
                <a:solidFill>
                  <a:prstClr val="black"/>
                </a:solidFill>
              </a:rPr>
              <a:t> do </a:t>
            </a:r>
            <a:r>
              <a:rPr lang="en-US" dirty="0" err="1">
                <a:solidFill>
                  <a:prstClr val="black"/>
                </a:solidFill>
              </a:rPr>
              <a:t>mundo</a:t>
            </a:r>
            <a:r>
              <a:rPr lang="en-US" dirty="0">
                <a:solidFill>
                  <a:prstClr val="black"/>
                </a:solidFill>
              </a:rPr>
              <a:t>.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As </a:t>
            </a:r>
            <a:r>
              <a:rPr lang="en-US" dirty="0" err="1">
                <a:solidFill>
                  <a:prstClr val="black"/>
                </a:solidFill>
              </a:rPr>
              <a:t>mudanças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nos</a:t>
            </a:r>
            <a:r>
              <a:rPr lang="en-US" dirty="0">
                <a:solidFill>
                  <a:prstClr val="black"/>
                </a:solidFill>
              </a:rPr>
              <a:t> costumes, a </a:t>
            </a:r>
            <a:r>
              <a:rPr lang="en-US" dirty="0" err="1">
                <a:solidFill>
                  <a:prstClr val="black"/>
                </a:solidFill>
              </a:rPr>
              <a:t>expansão</a:t>
            </a:r>
            <a:r>
              <a:rPr lang="en-US" dirty="0">
                <a:solidFill>
                  <a:prstClr val="black"/>
                </a:solidFill>
              </a:rPr>
              <a:t> do </a:t>
            </a:r>
            <a:r>
              <a:rPr lang="en-US" dirty="0" err="1">
                <a:solidFill>
                  <a:prstClr val="black"/>
                </a:solidFill>
              </a:rPr>
              <a:t>saneamento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básico</a:t>
            </a:r>
            <a:r>
              <a:rPr lang="en-US" dirty="0">
                <a:solidFill>
                  <a:prstClr val="black"/>
                </a:solidFill>
              </a:rPr>
              <a:t> e do </a:t>
            </a:r>
            <a:r>
              <a:rPr lang="en-US" dirty="0" err="1">
                <a:solidFill>
                  <a:prstClr val="black"/>
                </a:solidFill>
              </a:rPr>
              <a:t>acesso</a:t>
            </a:r>
            <a:r>
              <a:rPr lang="en-US" dirty="0">
                <a:solidFill>
                  <a:prstClr val="black"/>
                </a:solidFill>
              </a:rPr>
              <a:t> a </a:t>
            </a:r>
            <a:r>
              <a:rPr lang="en-US" dirty="0" err="1">
                <a:solidFill>
                  <a:prstClr val="black"/>
                </a:solidFill>
              </a:rPr>
              <a:t>água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tratada</a:t>
            </a:r>
            <a:r>
              <a:rPr lang="en-US" dirty="0">
                <a:solidFill>
                  <a:prstClr val="black"/>
                </a:solidFill>
              </a:rPr>
              <a:t> e </a:t>
            </a:r>
            <a:r>
              <a:rPr lang="en-US" dirty="0" err="1">
                <a:solidFill>
                  <a:prstClr val="black"/>
                </a:solidFill>
              </a:rPr>
              <a:t>os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avanços</a:t>
            </a:r>
            <a:r>
              <a:rPr lang="en-US" dirty="0">
                <a:solidFill>
                  <a:prstClr val="black"/>
                </a:solidFill>
              </a:rPr>
              <a:t> da </a:t>
            </a:r>
            <a:r>
              <a:rPr lang="en-US" dirty="0" err="1">
                <a:solidFill>
                  <a:prstClr val="black"/>
                </a:solidFill>
              </a:rPr>
              <a:t>medicina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levaram</a:t>
            </a:r>
            <a:r>
              <a:rPr lang="en-US" dirty="0">
                <a:solidFill>
                  <a:prstClr val="black"/>
                </a:solidFill>
              </a:rPr>
              <a:t> a </a:t>
            </a:r>
            <a:r>
              <a:rPr lang="en-US" dirty="0" err="1">
                <a:solidFill>
                  <a:prstClr val="black"/>
                </a:solidFill>
              </a:rPr>
              <a:t>uma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redução</a:t>
            </a:r>
            <a:r>
              <a:rPr lang="en-US" dirty="0">
                <a:solidFill>
                  <a:prstClr val="black"/>
                </a:solidFill>
              </a:rPr>
              <a:t> no </a:t>
            </a:r>
            <a:r>
              <a:rPr lang="en-US" dirty="0" err="1">
                <a:solidFill>
                  <a:prstClr val="black"/>
                </a:solidFill>
              </a:rPr>
              <a:t>número</a:t>
            </a:r>
            <a:r>
              <a:rPr lang="en-US" dirty="0">
                <a:solidFill>
                  <a:prstClr val="black"/>
                </a:solidFill>
              </a:rPr>
              <a:t> de </a:t>
            </a:r>
            <a:r>
              <a:rPr lang="en-US" dirty="0" err="1">
                <a:solidFill>
                  <a:prstClr val="black"/>
                </a:solidFill>
              </a:rPr>
              <a:t>nascimentos</a:t>
            </a:r>
            <a:r>
              <a:rPr lang="en-US" dirty="0">
                <a:solidFill>
                  <a:prstClr val="black"/>
                </a:solidFill>
              </a:rPr>
              <a:t> e a um </a:t>
            </a:r>
            <a:r>
              <a:rPr lang="en-US" dirty="0" err="1">
                <a:solidFill>
                  <a:prstClr val="black"/>
                </a:solidFill>
              </a:rPr>
              <a:t>aumento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na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expectativa</a:t>
            </a:r>
            <a:r>
              <a:rPr lang="en-US" dirty="0">
                <a:solidFill>
                  <a:prstClr val="black"/>
                </a:solidFill>
              </a:rPr>
              <a:t> de </a:t>
            </a:r>
            <a:r>
              <a:rPr lang="en-US" dirty="0" err="1">
                <a:solidFill>
                  <a:prstClr val="black"/>
                </a:solidFill>
              </a:rPr>
              <a:t>vida</a:t>
            </a:r>
            <a:r>
              <a:rPr lang="en-US" dirty="0">
                <a:solidFill>
                  <a:prstClr val="black"/>
                </a:solidFill>
              </a:rPr>
              <a:t>.</a:t>
            </a:r>
          </a:p>
          <a:p>
            <a:pPr lvl="0"/>
            <a:r>
              <a:rPr lang="en-US" dirty="0" err="1">
                <a:solidFill>
                  <a:prstClr val="black"/>
                </a:solidFill>
              </a:rPr>
              <a:t>Não</a:t>
            </a:r>
            <a:r>
              <a:rPr lang="en-US" dirty="0">
                <a:solidFill>
                  <a:prstClr val="black"/>
                </a:solidFill>
              </a:rPr>
              <a:t> é </a:t>
            </a:r>
            <a:r>
              <a:rPr lang="en-US" dirty="0" err="1">
                <a:solidFill>
                  <a:prstClr val="black"/>
                </a:solidFill>
              </a:rPr>
              <a:t>possível</a:t>
            </a:r>
            <a:r>
              <a:rPr lang="en-US" dirty="0">
                <a:solidFill>
                  <a:prstClr val="black"/>
                </a:solidFill>
              </a:rPr>
              <a:t> que um regime que </a:t>
            </a:r>
            <a:r>
              <a:rPr lang="en-US" dirty="0" err="1">
                <a:solidFill>
                  <a:prstClr val="black"/>
                </a:solidFill>
              </a:rPr>
              <a:t>tem</a:t>
            </a:r>
            <a:r>
              <a:rPr lang="en-US" dirty="0">
                <a:solidFill>
                  <a:prstClr val="black"/>
                </a:solidFill>
              </a:rPr>
              <a:t> por base a </a:t>
            </a:r>
            <a:r>
              <a:rPr lang="en-US" dirty="0" err="1">
                <a:solidFill>
                  <a:prstClr val="black"/>
                </a:solidFill>
              </a:rPr>
              <a:t>transferência</a:t>
            </a:r>
            <a:r>
              <a:rPr lang="en-US" dirty="0">
                <a:solidFill>
                  <a:prstClr val="black"/>
                </a:solidFill>
              </a:rPr>
              <a:t> de </a:t>
            </a:r>
            <a:r>
              <a:rPr lang="en-US" dirty="0" err="1">
                <a:solidFill>
                  <a:prstClr val="black"/>
                </a:solidFill>
              </a:rPr>
              <a:t>recursos</a:t>
            </a:r>
            <a:r>
              <a:rPr lang="en-US" dirty="0">
                <a:solidFill>
                  <a:prstClr val="black"/>
                </a:solidFill>
              </a:rPr>
              <a:t> entre </a:t>
            </a:r>
            <a:r>
              <a:rPr lang="en-US" dirty="0" err="1">
                <a:solidFill>
                  <a:prstClr val="black"/>
                </a:solidFill>
              </a:rPr>
              <a:t>gerações</a:t>
            </a:r>
            <a:r>
              <a:rPr lang="en-US" dirty="0">
                <a:solidFill>
                  <a:prstClr val="black"/>
                </a:solidFill>
              </a:rPr>
              <a:t> fique </a:t>
            </a:r>
            <a:r>
              <a:rPr lang="en-US" dirty="0" err="1">
                <a:solidFill>
                  <a:prstClr val="black"/>
                </a:solidFill>
              </a:rPr>
              <a:t>imune</a:t>
            </a:r>
            <a:r>
              <a:rPr lang="en-US" dirty="0">
                <a:solidFill>
                  <a:prstClr val="black"/>
                </a:solidFill>
              </a:rPr>
              <a:t> a </a:t>
            </a:r>
            <a:r>
              <a:rPr lang="en-US" dirty="0" err="1">
                <a:solidFill>
                  <a:prstClr val="black"/>
                </a:solidFill>
              </a:rPr>
              <a:t>tal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transformação</a:t>
            </a:r>
            <a:r>
              <a:rPr lang="en-US" dirty="0">
                <a:solidFill>
                  <a:prstClr val="black"/>
                </a:solidFill>
              </a:rPr>
              <a:t>.</a:t>
            </a:r>
            <a:endParaRPr lang="pt-BR" dirty="0">
              <a:solidFill>
                <a:prstClr val="black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832166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2253D0-6D04-45A0-97D9-FC9E8B9BF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3578"/>
            <a:ext cx="4595071" cy="1645501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Reflexões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sobre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previdência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F129A3E-7E16-4EF9-ABA6-AA40756C1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48467"/>
            <a:ext cx="4595071" cy="36284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As </a:t>
            </a:r>
            <a:r>
              <a:rPr lang="en-US" sz="2000" dirty="0" err="1">
                <a:solidFill>
                  <a:schemeClr val="bg1"/>
                </a:solidFill>
              </a:rPr>
              <a:t>figuras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ao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lado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mostram</a:t>
            </a:r>
            <a:r>
              <a:rPr lang="en-US" sz="2000" dirty="0">
                <a:solidFill>
                  <a:schemeClr val="bg1"/>
                </a:solidFill>
              </a:rPr>
              <a:t> a </a:t>
            </a:r>
            <a:r>
              <a:rPr lang="en-US" sz="2000" dirty="0" err="1">
                <a:solidFill>
                  <a:schemeClr val="bg1"/>
                </a:solidFill>
              </a:rPr>
              <a:t>pirâmide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etária</a:t>
            </a:r>
            <a:r>
              <a:rPr lang="en-US" sz="2000" dirty="0">
                <a:solidFill>
                  <a:schemeClr val="bg1"/>
                </a:solidFill>
              </a:rPr>
              <a:t> para o </a:t>
            </a:r>
            <a:r>
              <a:rPr lang="en-US" sz="2000" dirty="0" err="1">
                <a:solidFill>
                  <a:schemeClr val="bg1"/>
                </a:solidFill>
              </a:rPr>
              <a:t>Brasil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conforme</a:t>
            </a:r>
            <a:r>
              <a:rPr lang="en-US" sz="2000" dirty="0">
                <a:solidFill>
                  <a:schemeClr val="bg1"/>
                </a:solidFill>
              </a:rPr>
              <a:t> dados do IBGE, para </a:t>
            </a:r>
            <a:r>
              <a:rPr lang="en-US" sz="2000" dirty="0" err="1">
                <a:solidFill>
                  <a:schemeClr val="bg1"/>
                </a:solidFill>
              </a:rPr>
              <a:t>os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anos</a:t>
            </a:r>
            <a:r>
              <a:rPr lang="en-US" sz="2000" dirty="0">
                <a:solidFill>
                  <a:schemeClr val="bg1"/>
                </a:solidFill>
              </a:rPr>
              <a:t> de 1980, 2000, 2020 e 2040.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03713C1-2FB2-413B-BF91-3AE41726F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0991" y="3474720"/>
            <a:ext cx="3007289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CAB92A9-A23E-4C58-BF68-EDCB6F12A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4616" y="3474720"/>
            <a:ext cx="3007289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0795B4D-5022-4A7F-A01D-8D880B7CD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99584" y="0"/>
            <a:ext cx="6192415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FD19018-DE7C-4796-ADF2-AD2EB0FC0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0"/>
            <a:ext cx="3002281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C48DB8DF-55C5-4AAF-88FB-7ECC6F463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908" y="726280"/>
            <a:ext cx="2364317" cy="1930722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B1A0A2C2-4F85-44AF-8708-8DCA4B550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9624" y="0"/>
            <a:ext cx="3002281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Espaço Reservado para Conteúdo 3">
            <a:extLst>
              <a:ext uri="{FF2B5EF4-FFF2-40B4-BE49-F238E27FC236}">
                <a16:creationId xmlns:a16="http://schemas.microsoft.com/office/drawing/2014/main" id="{E0C768D2-7A1A-47B9-B25A-A82A915193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775" y="743858"/>
            <a:ext cx="2364317" cy="1895565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68B16465-05E2-459A-96A9-9858B6EACC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908" y="4139400"/>
            <a:ext cx="2364317" cy="1874002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5F6CEE73-B348-4EF5-8A6A-47D516A062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533" y="4153741"/>
            <a:ext cx="2364317" cy="184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582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EE04AA-830F-45D7-A640-4B760B311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Reflexões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</a:t>
            </a:r>
            <a:r>
              <a:rPr lang="en-US" dirty="0" err="1"/>
              <a:t>previdência</a:t>
            </a:r>
            <a:endParaRPr lang="pt-BR" dirty="0"/>
          </a:p>
        </p:txBody>
      </p:sp>
      <p:pic>
        <p:nvPicPr>
          <p:cNvPr id="5" name="Espaço Reservado para Conteúdo 4" descr="Uma imagem contendo mapa, texto&#10;&#10;Descrição gerada automaticamente">
            <a:extLst>
              <a:ext uri="{FF2B5EF4-FFF2-40B4-BE49-F238E27FC236}">
                <a16:creationId xmlns:a16="http://schemas.microsoft.com/office/drawing/2014/main" id="{4DB5A1BE-3DC6-492E-9EB0-7833DF7942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931" y="1690688"/>
            <a:ext cx="5309117" cy="4351338"/>
          </a:xfr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2A360F1-C296-45A8-9BBA-C9B9801A1675}"/>
              </a:ext>
            </a:extLst>
          </p:cNvPr>
          <p:cNvSpPr txBox="1"/>
          <p:nvPr/>
        </p:nvSpPr>
        <p:spPr>
          <a:xfrm>
            <a:off x="914400" y="2024743"/>
            <a:ext cx="3349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 queda da taxa de fertilidade do Brasil foi rápida e intensa.</a:t>
            </a:r>
          </a:p>
        </p:txBody>
      </p:sp>
    </p:spTree>
    <p:extLst>
      <p:ext uri="{BB962C8B-B14F-4D97-AF65-F5344CB8AC3E}">
        <p14:creationId xmlns:p14="http://schemas.microsoft.com/office/powerpoint/2010/main" val="18254827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2253D0-6D04-45A0-97D9-FC9E8B9BF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Reflexões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</a:t>
            </a:r>
            <a:r>
              <a:rPr lang="en-US" dirty="0" err="1"/>
              <a:t>previdência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F129A3E-7E16-4EF9-ABA6-AA40756C1E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Características</a:t>
            </a:r>
            <a:r>
              <a:rPr lang="en-US" dirty="0"/>
              <a:t> de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reforma</a:t>
            </a:r>
            <a:r>
              <a:rPr lang="en-US" dirty="0"/>
              <a:t> da </a:t>
            </a:r>
            <a:r>
              <a:rPr lang="en-US" dirty="0" err="1"/>
              <a:t>previdência</a:t>
            </a:r>
            <a:endParaRPr lang="en-US" dirty="0"/>
          </a:p>
          <a:p>
            <a:pPr lvl="1"/>
            <a:r>
              <a:rPr lang="en-US" sz="2200" dirty="0">
                <a:solidFill>
                  <a:prstClr val="black"/>
                </a:solidFill>
              </a:rPr>
              <a:t>Caixa </a:t>
            </a:r>
            <a:r>
              <a:rPr lang="en-US" sz="2200" dirty="0" err="1">
                <a:solidFill>
                  <a:prstClr val="black"/>
                </a:solidFill>
              </a:rPr>
              <a:t>exclusivo</a:t>
            </a:r>
            <a:r>
              <a:rPr lang="en-US" sz="2200" dirty="0">
                <a:solidFill>
                  <a:prstClr val="black"/>
                </a:solidFill>
              </a:rPr>
              <a:t> do RGPS</a:t>
            </a:r>
          </a:p>
          <a:p>
            <a:pPr lvl="1"/>
            <a:r>
              <a:rPr lang="en-US" sz="2200" dirty="0" err="1">
                <a:solidFill>
                  <a:prstClr val="black"/>
                </a:solidFill>
              </a:rPr>
              <a:t>Idade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err="1">
                <a:solidFill>
                  <a:prstClr val="black"/>
                </a:solidFill>
              </a:rPr>
              <a:t>mínima</a:t>
            </a:r>
            <a:r>
              <a:rPr lang="en-US" sz="2200" dirty="0">
                <a:solidFill>
                  <a:prstClr val="black"/>
                </a:solidFill>
              </a:rPr>
              <a:t> de </a:t>
            </a:r>
            <a:r>
              <a:rPr lang="en-US" sz="2200" dirty="0" err="1">
                <a:solidFill>
                  <a:prstClr val="black"/>
                </a:solidFill>
              </a:rPr>
              <a:t>aposentadoria</a:t>
            </a:r>
            <a:r>
              <a:rPr lang="en-US" sz="2200" dirty="0">
                <a:solidFill>
                  <a:prstClr val="black"/>
                </a:solidFill>
              </a:rPr>
              <a:t>.</a:t>
            </a:r>
          </a:p>
          <a:p>
            <a:pPr lvl="2"/>
            <a:r>
              <a:rPr lang="en-US" sz="1800" dirty="0" err="1">
                <a:solidFill>
                  <a:prstClr val="black"/>
                </a:solidFill>
              </a:rPr>
              <a:t>Além</a:t>
            </a:r>
            <a:r>
              <a:rPr lang="en-US" sz="1800" dirty="0">
                <a:solidFill>
                  <a:prstClr val="black"/>
                </a:solidFill>
              </a:rPr>
              <a:t> do </a:t>
            </a:r>
            <a:r>
              <a:rPr lang="en-US" sz="1800" dirty="0" err="1">
                <a:solidFill>
                  <a:prstClr val="black"/>
                </a:solidFill>
              </a:rPr>
              <a:t>Brasil</a:t>
            </a:r>
            <a:r>
              <a:rPr lang="en-US" sz="1800" dirty="0">
                <a:solidFill>
                  <a:prstClr val="black"/>
                </a:solidFill>
              </a:rPr>
              <a:t> </a:t>
            </a:r>
            <a:r>
              <a:rPr lang="en-US" sz="1800" dirty="0" err="1">
                <a:solidFill>
                  <a:prstClr val="black"/>
                </a:solidFill>
              </a:rPr>
              <a:t>apenas</a:t>
            </a:r>
            <a:r>
              <a:rPr lang="en-US" sz="1800" dirty="0">
                <a:solidFill>
                  <a:prstClr val="black"/>
                </a:solidFill>
              </a:rPr>
              <a:t> </a:t>
            </a:r>
            <a:r>
              <a:rPr lang="en-US" sz="1800" dirty="0" err="1">
                <a:solidFill>
                  <a:prstClr val="black"/>
                </a:solidFill>
              </a:rPr>
              <a:t>poucos</a:t>
            </a:r>
            <a:r>
              <a:rPr lang="en-US" sz="1800" dirty="0">
                <a:solidFill>
                  <a:prstClr val="black"/>
                </a:solidFill>
              </a:rPr>
              <a:t> outros </a:t>
            </a:r>
            <a:r>
              <a:rPr lang="en-US" sz="1800" dirty="0" err="1">
                <a:solidFill>
                  <a:prstClr val="black"/>
                </a:solidFill>
              </a:rPr>
              <a:t>países</a:t>
            </a:r>
            <a:r>
              <a:rPr lang="en-US" sz="1800" dirty="0">
                <a:solidFill>
                  <a:prstClr val="black"/>
                </a:solidFill>
              </a:rPr>
              <a:t> </a:t>
            </a:r>
            <a:r>
              <a:rPr lang="en-US" sz="1800" dirty="0" err="1">
                <a:solidFill>
                  <a:prstClr val="black"/>
                </a:solidFill>
              </a:rPr>
              <a:t>aceitam</a:t>
            </a:r>
            <a:r>
              <a:rPr lang="en-US" sz="1800" dirty="0">
                <a:solidFill>
                  <a:prstClr val="black"/>
                </a:solidFill>
              </a:rPr>
              <a:t> </a:t>
            </a:r>
            <a:r>
              <a:rPr lang="en-US" sz="1800" dirty="0" err="1">
                <a:solidFill>
                  <a:prstClr val="black"/>
                </a:solidFill>
              </a:rPr>
              <a:t>aposentadoria</a:t>
            </a:r>
            <a:r>
              <a:rPr lang="en-US" sz="1800" dirty="0">
                <a:solidFill>
                  <a:prstClr val="black"/>
                </a:solidFill>
              </a:rPr>
              <a:t> por tempo de </a:t>
            </a:r>
            <a:r>
              <a:rPr lang="en-US" sz="1800" dirty="0" err="1">
                <a:solidFill>
                  <a:prstClr val="black"/>
                </a:solidFill>
              </a:rPr>
              <a:t>contribuição</a:t>
            </a:r>
            <a:r>
              <a:rPr lang="en-US" sz="1800" dirty="0">
                <a:solidFill>
                  <a:prstClr val="black"/>
                </a:solidFill>
              </a:rPr>
              <a:t>, por </a:t>
            </a:r>
            <a:r>
              <a:rPr lang="en-US" sz="1800" dirty="0" err="1">
                <a:solidFill>
                  <a:prstClr val="black"/>
                </a:solidFill>
              </a:rPr>
              <a:t>exemplo</a:t>
            </a:r>
            <a:r>
              <a:rPr lang="en-US" sz="1800" dirty="0">
                <a:solidFill>
                  <a:prstClr val="black"/>
                </a:solidFill>
              </a:rPr>
              <a:t>: </a:t>
            </a:r>
            <a:r>
              <a:rPr lang="en-US" sz="1800" dirty="0" err="1">
                <a:solidFill>
                  <a:prstClr val="black"/>
                </a:solidFill>
              </a:rPr>
              <a:t>Irã</a:t>
            </a:r>
            <a:r>
              <a:rPr lang="en-US" sz="1800" dirty="0">
                <a:solidFill>
                  <a:prstClr val="black"/>
                </a:solidFill>
              </a:rPr>
              <a:t>, </a:t>
            </a:r>
            <a:r>
              <a:rPr lang="en-US" sz="1800" dirty="0" err="1">
                <a:solidFill>
                  <a:prstClr val="black"/>
                </a:solidFill>
              </a:rPr>
              <a:t>Iraque</a:t>
            </a:r>
            <a:r>
              <a:rPr lang="en-US" sz="1800" dirty="0">
                <a:solidFill>
                  <a:prstClr val="black"/>
                </a:solidFill>
              </a:rPr>
              <a:t> e </a:t>
            </a:r>
            <a:r>
              <a:rPr lang="en-US" sz="1800" dirty="0" err="1">
                <a:solidFill>
                  <a:prstClr val="black"/>
                </a:solidFill>
              </a:rPr>
              <a:t>Equador</a:t>
            </a:r>
            <a:r>
              <a:rPr lang="en-US" sz="1800" dirty="0">
                <a:solidFill>
                  <a:prstClr val="black"/>
                </a:solidFill>
              </a:rPr>
              <a:t>.</a:t>
            </a:r>
          </a:p>
          <a:p>
            <a:pPr lvl="1"/>
            <a:r>
              <a:rPr lang="en-US" sz="2200" dirty="0" err="1">
                <a:solidFill>
                  <a:prstClr val="black"/>
                </a:solidFill>
              </a:rPr>
              <a:t>Igualar</a:t>
            </a:r>
            <a:r>
              <a:rPr lang="en-US" sz="2200" dirty="0">
                <a:solidFill>
                  <a:prstClr val="black"/>
                </a:solidFill>
              </a:rPr>
              <a:t> o RGPS e o Regime dos </a:t>
            </a:r>
            <a:r>
              <a:rPr lang="en-US" sz="2200" dirty="0" err="1">
                <a:solidFill>
                  <a:prstClr val="black"/>
                </a:solidFill>
              </a:rPr>
              <a:t>Sevidores</a:t>
            </a:r>
            <a:endParaRPr lang="en-US" sz="2200" dirty="0">
              <a:solidFill>
                <a:prstClr val="black"/>
              </a:solidFill>
            </a:endParaRPr>
          </a:p>
          <a:p>
            <a:pPr lvl="2"/>
            <a:r>
              <a:rPr lang="en-US" sz="1800" dirty="0" err="1">
                <a:solidFill>
                  <a:prstClr val="black"/>
                </a:solidFill>
              </a:rPr>
              <a:t>Não</a:t>
            </a:r>
            <a:r>
              <a:rPr lang="en-US" sz="1800" dirty="0">
                <a:solidFill>
                  <a:prstClr val="black"/>
                </a:solidFill>
              </a:rPr>
              <a:t> </a:t>
            </a:r>
            <a:r>
              <a:rPr lang="en-US" sz="1800" dirty="0" err="1">
                <a:solidFill>
                  <a:prstClr val="black"/>
                </a:solidFill>
              </a:rPr>
              <a:t>haverá</a:t>
            </a:r>
            <a:r>
              <a:rPr lang="en-US" sz="1800" dirty="0">
                <a:solidFill>
                  <a:prstClr val="black"/>
                </a:solidFill>
              </a:rPr>
              <a:t> </a:t>
            </a:r>
            <a:r>
              <a:rPr lang="en-US" sz="1800" dirty="0" err="1">
                <a:solidFill>
                  <a:prstClr val="black"/>
                </a:solidFill>
              </a:rPr>
              <a:t>mais</a:t>
            </a:r>
            <a:r>
              <a:rPr lang="en-US" sz="1800" dirty="0">
                <a:solidFill>
                  <a:prstClr val="black"/>
                </a:solidFill>
              </a:rPr>
              <a:t> </a:t>
            </a:r>
            <a:r>
              <a:rPr lang="en-US" sz="1800" dirty="0" err="1">
                <a:solidFill>
                  <a:prstClr val="black"/>
                </a:solidFill>
              </a:rPr>
              <a:t>diferença</a:t>
            </a:r>
            <a:r>
              <a:rPr lang="en-US" sz="1800" dirty="0">
                <a:solidFill>
                  <a:prstClr val="black"/>
                </a:solidFill>
              </a:rPr>
              <a:t> entre </a:t>
            </a:r>
            <a:r>
              <a:rPr lang="en-US" sz="1800" dirty="0" err="1">
                <a:solidFill>
                  <a:prstClr val="black"/>
                </a:solidFill>
              </a:rPr>
              <a:t>os</a:t>
            </a:r>
            <a:r>
              <a:rPr lang="en-US" sz="1800" dirty="0">
                <a:solidFill>
                  <a:prstClr val="black"/>
                </a:solidFill>
              </a:rPr>
              <a:t> regimes, o </a:t>
            </a:r>
            <a:r>
              <a:rPr lang="en-US" sz="1800" dirty="0" err="1">
                <a:solidFill>
                  <a:prstClr val="black"/>
                </a:solidFill>
              </a:rPr>
              <a:t>servidor</a:t>
            </a:r>
            <a:r>
              <a:rPr lang="en-US" sz="1800" dirty="0">
                <a:solidFill>
                  <a:prstClr val="black"/>
                </a:solidFill>
              </a:rPr>
              <a:t> que </a:t>
            </a:r>
            <a:r>
              <a:rPr lang="en-US" sz="1800" dirty="0" err="1">
                <a:solidFill>
                  <a:prstClr val="black"/>
                </a:solidFill>
              </a:rPr>
              <a:t>quiser</a:t>
            </a:r>
            <a:r>
              <a:rPr lang="en-US" sz="1800" dirty="0">
                <a:solidFill>
                  <a:prstClr val="black"/>
                </a:solidFill>
              </a:rPr>
              <a:t> um </a:t>
            </a:r>
            <a:r>
              <a:rPr lang="en-US" sz="1800" dirty="0" err="1">
                <a:solidFill>
                  <a:prstClr val="black"/>
                </a:solidFill>
              </a:rPr>
              <a:t>benefício</a:t>
            </a:r>
            <a:r>
              <a:rPr lang="en-US" sz="1800" dirty="0">
                <a:solidFill>
                  <a:prstClr val="black"/>
                </a:solidFill>
              </a:rPr>
              <a:t> </a:t>
            </a:r>
            <a:r>
              <a:rPr lang="en-US" sz="1800" dirty="0" err="1">
                <a:solidFill>
                  <a:prstClr val="black"/>
                </a:solidFill>
              </a:rPr>
              <a:t>maior</a:t>
            </a:r>
            <a:r>
              <a:rPr lang="en-US" sz="1800" dirty="0">
                <a:solidFill>
                  <a:prstClr val="black"/>
                </a:solidFill>
              </a:rPr>
              <a:t> </a:t>
            </a:r>
            <a:r>
              <a:rPr lang="en-US" sz="1800" dirty="0" err="1">
                <a:solidFill>
                  <a:prstClr val="black"/>
                </a:solidFill>
              </a:rPr>
              <a:t>poderá</a:t>
            </a:r>
            <a:r>
              <a:rPr lang="en-US" sz="1800" dirty="0">
                <a:solidFill>
                  <a:prstClr val="black"/>
                </a:solidFill>
              </a:rPr>
              <a:t> </a:t>
            </a:r>
            <a:r>
              <a:rPr lang="en-US" sz="1800" dirty="0" err="1">
                <a:solidFill>
                  <a:prstClr val="black"/>
                </a:solidFill>
              </a:rPr>
              <a:t>recorrer</a:t>
            </a:r>
            <a:r>
              <a:rPr lang="en-US" sz="1800" dirty="0">
                <a:solidFill>
                  <a:prstClr val="black"/>
                </a:solidFill>
              </a:rPr>
              <a:t> </a:t>
            </a:r>
            <a:r>
              <a:rPr lang="en-US" sz="1800" dirty="0" err="1">
                <a:solidFill>
                  <a:prstClr val="black"/>
                </a:solidFill>
              </a:rPr>
              <a:t>ao</a:t>
            </a:r>
            <a:r>
              <a:rPr lang="en-US" sz="1800" dirty="0">
                <a:solidFill>
                  <a:prstClr val="black"/>
                </a:solidFill>
              </a:rPr>
              <a:t> </a:t>
            </a:r>
            <a:r>
              <a:rPr lang="en-US" sz="1800" dirty="0" err="1">
                <a:solidFill>
                  <a:prstClr val="black"/>
                </a:solidFill>
              </a:rPr>
              <a:t>Funpresp</a:t>
            </a:r>
            <a:r>
              <a:rPr lang="en-US" sz="1800" dirty="0">
                <a:solidFill>
                  <a:prstClr val="black"/>
                </a:solidFill>
              </a:rPr>
              <a:t> (</a:t>
            </a:r>
            <a:r>
              <a:rPr lang="en-US" sz="1800" dirty="0" err="1">
                <a:solidFill>
                  <a:prstClr val="black"/>
                </a:solidFill>
              </a:rPr>
              <a:t>na</a:t>
            </a:r>
            <a:r>
              <a:rPr lang="en-US" sz="1800" dirty="0">
                <a:solidFill>
                  <a:prstClr val="black"/>
                </a:solidFill>
              </a:rPr>
              <a:t> </a:t>
            </a:r>
            <a:r>
              <a:rPr lang="en-US" sz="1800" dirty="0" err="1">
                <a:solidFill>
                  <a:prstClr val="black"/>
                </a:solidFill>
              </a:rPr>
              <a:t>prática</a:t>
            </a:r>
            <a:r>
              <a:rPr lang="en-US" sz="1800" dirty="0">
                <a:solidFill>
                  <a:prstClr val="black"/>
                </a:solidFill>
              </a:rPr>
              <a:t> </a:t>
            </a:r>
            <a:r>
              <a:rPr lang="en-US" sz="1800" dirty="0" err="1">
                <a:solidFill>
                  <a:prstClr val="black"/>
                </a:solidFill>
              </a:rPr>
              <a:t>já</a:t>
            </a:r>
            <a:r>
              <a:rPr lang="en-US" sz="1800" dirty="0">
                <a:solidFill>
                  <a:prstClr val="black"/>
                </a:solidFill>
              </a:rPr>
              <a:t> é </a:t>
            </a:r>
            <a:r>
              <a:rPr lang="en-US" sz="1800" dirty="0" err="1">
                <a:solidFill>
                  <a:prstClr val="black"/>
                </a:solidFill>
              </a:rPr>
              <a:t>assim</a:t>
            </a:r>
            <a:r>
              <a:rPr lang="en-US" sz="1800" dirty="0">
                <a:solidFill>
                  <a:prstClr val="black"/>
                </a:solidFill>
              </a:rPr>
              <a:t>).</a:t>
            </a:r>
          </a:p>
          <a:p>
            <a:pPr lvl="2"/>
            <a:r>
              <a:rPr lang="en-US" sz="1800" dirty="0" err="1">
                <a:solidFill>
                  <a:prstClr val="black"/>
                </a:solidFill>
              </a:rPr>
              <a:t>Servidores</a:t>
            </a:r>
            <a:r>
              <a:rPr lang="en-US" sz="1800" dirty="0">
                <a:solidFill>
                  <a:prstClr val="black"/>
                </a:solidFill>
              </a:rPr>
              <a:t> </a:t>
            </a:r>
            <a:r>
              <a:rPr lang="en-US" sz="1800" dirty="0" err="1">
                <a:solidFill>
                  <a:prstClr val="black"/>
                </a:solidFill>
              </a:rPr>
              <a:t>públicos</a:t>
            </a:r>
            <a:r>
              <a:rPr lang="en-US" sz="1800" dirty="0">
                <a:solidFill>
                  <a:prstClr val="black"/>
                </a:solidFill>
              </a:rPr>
              <a:t> e </a:t>
            </a:r>
            <a:r>
              <a:rPr lang="en-US" sz="1800" dirty="0" err="1">
                <a:solidFill>
                  <a:prstClr val="black"/>
                </a:solidFill>
              </a:rPr>
              <a:t>trabalhadores</a:t>
            </a:r>
            <a:r>
              <a:rPr lang="en-US" sz="1800" dirty="0">
                <a:solidFill>
                  <a:prstClr val="black"/>
                </a:solidFill>
              </a:rPr>
              <a:t> do </a:t>
            </a:r>
            <a:r>
              <a:rPr lang="en-US" sz="1800" dirty="0" err="1">
                <a:solidFill>
                  <a:prstClr val="black"/>
                </a:solidFill>
              </a:rPr>
              <a:t>setor</a:t>
            </a:r>
            <a:r>
              <a:rPr lang="en-US" sz="1800" dirty="0">
                <a:solidFill>
                  <a:prstClr val="black"/>
                </a:solidFill>
              </a:rPr>
              <a:t> privado </a:t>
            </a:r>
            <a:r>
              <a:rPr lang="en-US" sz="1800" dirty="0" err="1">
                <a:solidFill>
                  <a:prstClr val="black"/>
                </a:solidFill>
              </a:rPr>
              <a:t>terão</a:t>
            </a:r>
            <a:r>
              <a:rPr lang="en-US" sz="1800" dirty="0">
                <a:solidFill>
                  <a:prstClr val="black"/>
                </a:solidFill>
              </a:rPr>
              <a:t> a </a:t>
            </a:r>
            <a:r>
              <a:rPr lang="en-US" sz="1800" dirty="0" err="1">
                <a:solidFill>
                  <a:prstClr val="black"/>
                </a:solidFill>
              </a:rPr>
              <a:t>mesma</a:t>
            </a:r>
            <a:r>
              <a:rPr lang="en-US" sz="1800" dirty="0">
                <a:solidFill>
                  <a:prstClr val="black"/>
                </a:solidFill>
              </a:rPr>
              <a:t> </a:t>
            </a:r>
            <a:r>
              <a:rPr lang="en-US" sz="1800" dirty="0" err="1">
                <a:solidFill>
                  <a:prstClr val="black"/>
                </a:solidFill>
              </a:rPr>
              <a:t>idade</a:t>
            </a:r>
            <a:r>
              <a:rPr lang="en-US" sz="1800" dirty="0">
                <a:solidFill>
                  <a:prstClr val="black"/>
                </a:solidFill>
              </a:rPr>
              <a:t> </a:t>
            </a:r>
            <a:r>
              <a:rPr lang="en-US" sz="1800" dirty="0" err="1">
                <a:solidFill>
                  <a:prstClr val="black"/>
                </a:solidFill>
              </a:rPr>
              <a:t>mínima</a:t>
            </a:r>
            <a:r>
              <a:rPr lang="en-US" sz="1800" dirty="0">
                <a:solidFill>
                  <a:prstClr val="black"/>
                </a:solidFill>
              </a:rPr>
              <a:t> de </a:t>
            </a:r>
            <a:r>
              <a:rPr lang="en-US" sz="1800" dirty="0" err="1">
                <a:solidFill>
                  <a:prstClr val="black"/>
                </a:solidFill>
              </a:rPr>
              <a:t>aposentadoria</a:t>
            </a:r>
            <a:r>
              <a:rPr lang="en-US" sz="1800" dirty="0">
                <a:solidFill>
                  <a:prstClr val="black"/>
                </a:solidFill>
              </a:rPr>
              <a:t>, </a:t>
            </a:r>
            <a:r>
              <a:rPr lang="en-US" sz="1800" dirty="0" err="1">
                <a:solidFill>
                  <a:prstClr val="black"/>
                </a:solidFill>
              </a:rPr>
              <a:t>hoje</a:t>
            </a:r>
            <a:r>
              <a:rPr lang="en-US" sz="1800" dirty="0">
                <a:solidFill>
                  <a:prstClr val="black"/>
                </a:solidFill>
              </a:rPr>
              <a:t> </a:t>
            </a:r>
            <a:r>
              <a:rPr lang="en-US" sz="1800" dirty="0" err="1">
                <a:solidFill>
                  <a:prstClr val="black"/>
                </a:solidFill>
              </a:rPr>
              <a:t>só</a:t>
            </a:r>
            <a:r>
              <a:rPr lang="en-US" sz="1800" dirty="0">
                <a:solidFill>
                  <a:prstClr val="black"/>
                </a:solidFill>
              </a:rPr>
              <a:t> so </a:t>
            </a:r>
            <a:r>
              <a:rPr lang="en-US" sz="1800" dirty="0" err="1">
                <a:solidFill>
                  <a:prstClr val="black"/>
                </a:solidFill>
              </a:rPr>
              <a:t>servidores</a:t>
            </a:r>
            <a:r>
              <a:rPr lang="en-US" sz="1800" dirty="0">
                <a:solidFill>
                  <a:prstClr val="black"/>
                </a:solidFill>
              </a:rPr>
              <a:t> </a:t>
            </a:r>
            <a:r>
              <a:rPr lang="en-US" sz="1800" dirty="0" err="1">
                <a:solidFill>
                  <a:prstClr val="black"/>
                </a:solidFill>
              </a:rPr>
              <a:t>possuem</a:t>
            </a:r>
            <a:r>
              <a:rPr lang="en-US" sz="1800" dirty="0">
                <a:solidFill>
                  <a:prstClr val="black"/>
                </a:solidFill>
              </a:rPr>
              <a:t> </a:t>
            </a:r>
            <a:r>
              <a:rPr lang="en-US" sz="1800" dirty="0" err="1">
                <a:solidFill>
                  <a:prstClr val="black"/>
                </a:solidFill>
              </a:rPr>
              <a:t>idade</a:t>
            </a:r>
            <a:r>
              <a:rPr lang="en-US" sz="1800" dirty="0">
                <a:solidFill>
                  <a:prstClr val="black"/>
                </a:solidFill>
              </a:rPr>
              <a:t> </a:t>
            </a:r>
            <a:r>
              <a:rPr lang="en-US" sz="1800" dirty="0" err="1">
                <a:solidFill>
                  <a:prstClr val="black"/>
                </a:solidFill>
              </a:rPr>
              <a:t>mínima</a:t>
            </a:r>
            <a:r>
              <a:rPr lang="en-US" sz="1800" dirty="0">
                <a:solidFill>
                  <a:prstClr val="black"/>
                </a:solidFill>
              </a:rPr>
              <a:t>.</a:t>
            </a:r>
          </a:p>
          <a:p>
            <a:pPr lvl="2"/>
            <a:r>
              <a:rPr lang="en-US" sz="1800" dirty="0">
                <a:solidFill>
                  <a:prstClr val="black"/>
                </a:solidFill>
              </a:rPr>
              <a:t>Regime de </a:t>
            </a:r>
            <a:r>
              <a:rPr lang="en-US" sz="1800" dirty="0" err="1">
                <a:solidFill>
                  <a:prstClr val="black"/>
                </a:solidFill>
              </a:rPr>
              <a:t>transição</a:t>
            </a:r>
            <a:r>
              <a:rPr lang="en-US" sz="1800" dirty="0">
                <a:solidFill>
                  <a:prstClr val="black"/>
                </a:solidFill>
              </a:rPr>
              <a:t> para </a:t>
            </a:r>
            <a:r>
              <a:rPr lang="en-US" sz="1800" dirty="0" err="1">
                <a:solidFill>
                  <a:prstClr val="black"/>
                </a:solidFill>
              </a:rPr>
              <a:t>servidores</a:t>
            </a:r>
            <a:r>
              <a:rPr lang="en-US" sz="1800" dirty="0">
                <a:solidFill>
                  <a:prstClr val="black"/>
                </a:solidFill>
              </a:rPr>
              <a:t> que </a:t>
            </a:r>
            <a:r>
              <a:rPr lang="en-US" sz="1800" dirty="0" err="1">
                <a:solidFill>
                  <a:prstClr val="black"/>
                </a:solidFill>
              </a:rPr>
              <a:t>entraram</a:t>
            </a:r>
            <a:r>
              <a:rPr lang="en-US" sz="1800" dirty="0">
                <a:solidFill>
                  <a:prstClr val="black"/>
                </a:solidFill>
              </a:rPr>
              <a:t> antes de 2003/2013.</a:t>
            </a:r>
          </a:p>
          <a:p>
            <a:pPr lvl="1"/>
            <a:r>
              <a:rPr lang="en-US" sz="2200" dirty="0" err="1">
                <a:solidFill>
                  <a:prstClr val="black"/>
                </a:solidFill>
              </a:rPr>
              <a:t>Revisão</a:t>
            </a:r>
            <a:r>
              <a:rPr lang="en-US" sz="2200" dirty="0">
                <a:solidFill>
                  <a:prstClr val="black"/>
                </a:solidFill>
              </a:rPr>
              <a:t> de </a:t>
            </a:r>
            <a:r>
              <a:rPr lang="en-US" sz="2200" dirty="0" err="1">
                <a:solidFill>
                  <a:prstClr val="black"/>
                </a:solidFill>
              </a:rPr>
              <a:t>aposentadorias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err="1">
                <a:solidFill>
                  <a:prstClr val="black"/>
                </a:solidFill>
              </a:rPr>
              <a:t>especiais</a:t>
            </a:r>
            <a:r>
              <a:rPr lang="en-US" sz="2200" dirty="0">
                <a:solidFill>
                  <a:prstClr val="black"/>
                </a:solidFill>
              </a:rPr>
              <a:t>.</a:t>
            </a:r>
          </a:p>
          <a:p>
            <a:pPr lvl="2"/>
            <a:r>
              <a:rPr lang="en-US" sz="1800" dirty="0">
                <a:solidFill>
                  <a:prstClr val="black"/>
                </a:solidFill>
              </a:rPr>
              <a:t>O </a:t>
            </a:r>
            <a:r>
              <a:rPr lang="en-US" sz="1800" dirty="0" err="1">
                <a:solidFill>
                  <a:prstClr val="black"/>
                </a:solidFill>
              </a:rPr>
              <a:t>sistema</a:t>
            </a:r>
            <a:r>
              <a:rPr lang="en-US" sz="1800" dirty="0">
                <a:solidFill>
                  <a:prstClr val="black"/>
                </a:solidFill>
              </a:rPr>
              <a:t> de </a:t>
            </a:r>
            <a:r>
              <a:rPr lang="en-US" sz="1800" dirty="0" err="1">
                <a:solidFill>
                  <a:prstClr val="black"/>
                </a:solidFill>
              </a:rPr>
              <a:t>previdência</a:t>
            </a:r>
            <a:r>
              <a:rPr lang="en-US" sz="1800" dirty="0">
                <a:solidFill>
                  <a:prstClr val="black"/>
                </a:solidFill>
              </a:rPr>
              <a:t> </a:t>
            </a:r>
            <a:r>
              <a:rPr lang="en-US" sz="1800" dirty="0" err="1">
                <a:solidFill>
                  <a:prstClr val="black"/>
                </a:solidFill>
              </a:rPr>
              <a:t>deve</a:t>
            </a:r>
            <a:r>
              <a:rPr lang="en-US" sz="1800" dirty="0">
                <a:solidFill>
                  <a:prstClr val="black"/>
                </a:solidFill>
              </a:rPr>
              <a:t> </a:t>
            </a:r>
            <a:r>
              <a:rPr lang="en-US" sz="1800" dirty="0" err="1">
                <a:solidFill>
                  <a:prstClr val="black"/>
                </a:solidFill>
              </a:rPr>
              <a:t>corrigir</a:t>
            </a:r>
            <a:r>
              <a:rPr lang="en-US" sz="1800" dirty="0">
                <a:solidFill>
                  <a:prstClr val="black"/>
                </a:solidFill>
              </a:rPr>
              <a:t> </a:t>
            </a:r>
            <a:r>
              <a:rPr lang="en-US" sz="1800" dirty="0" err="1">
                <a:solidFill>
                  <a:prstClr val="black"/>
                </a:solidFill>
              </a:rPr>
              <a:t>distorções</a:t>
            </a:r>
            <a:r>
              <a:rPr lang="en-US" sz="1800" dirty="0">
                <a:solidFill>
                  <a:prstClr val="black"/>
                </a:solidFill>
              </a:rPr>
              <a:t> do </a:t>
            </a:r>
            <a:r>
              <a:rPr lang="en-US" sz="1800" dirty="0" err="1">
                <a:solidFill>
                  <a:prstClr val="black"/>
                </a:solidFill>
              </a:rPr>
              <a:t>mercado</a:t>
            </a:r>
            <a:r>
              <a:rPr lang="en-US" sz="1800" dirty="0">
                <a:solidFill>
                  <a:prstClr val="black"/>
                </a:solidFill>
              </a:rPr>
              <a:t> de </a:t>
            </a:r>
            <a:r>
              <a:rPr lang="en-US" sz="1800" dirty="0" err="1">
                <a:solidFill>
                  <a:prstClr val="black"/>
                </a:solidFill>
              </a:rPr>
              <a:t>trabalho</a:t>
            </a:r>
            <a:r>
              <a:rPr lang="en-US" sz="1800" dirty="0">
                <a:solidFill>
                  <a:prstClr val="black"/>
                </a:solidFill>
              </a:rPr>
              <a:t>?</a:t>
            </a:r>
          </a:p>
          <a:p>
            <a:pPr lvl="1"/>
            <a:r>
              <a:rPr lang="en-US" sz="2200" dirty="0" err="1">
                <a:solidFill>
                  <a:prstClr val="black"/>
                </a:solidFill>
              </a:rPr>
              <a:t>Revisão</a:t>
            </a:r>
            <a:r>
              <a:rPr lang="en-US" sz="2200" dirty="0">
                <a:solidFill>
                  <a:prstClr val="black"/>
                </a:solidFill>
              </a:rPr>
              <a:t> das </a:t>
            </a:r>
            <a:r>
              <a:rPr lang="en-US" sz="2200" dirty="0" err="1">
                <a:solidFill>
                  <a:prstClr val="black"/>
                </a:solidFill>
              </a:rPr>
              <a:t>pensões</a:t>
            </a:r>
            <a:r>
              <a:rPr lang="en-US" sz="2200" dirty="0">
                <a:solidFill>
                  <a:prstClr val="black"/>
                </a:solidFill>
              </a:rPr>
              <a:t>.</a:t>
            </a:r>
          </a:p>
          <a:p>
            <a:pPr lvl="1"/>
            <a:r>
              <a:rPr lang="en-US" sz="2200" dirty="0" err="1">
                <a:solidFill>
                  <a:prstClr val="black"/>
                </a:solidFill>
              </a:rPr>
              <a:t>Mudança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err="1">
                <a:solidFill>
                  <a:prstClr val="black"/>
                </a:solidFill>
              </a:rPr>
              <a:t>na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err="1">
                <a:solidFill>
                  <a:prstClr val="black"/>
                </a:solidFill>
              </a:rPr>
              <a:t>previdência</a:t>
            </a:r>
            <a:r>
              <a:rPr lang="en-US" sz="2200" dirty="0">
                <a:solidFill>
                  <a:prstClr val="black"/>
                </a:solidFill>
              </a:rPr>
              <a:t> rural com </a:t>
            </a:r>
            <a:r>
              <a:rPr lang="en-US" sz="2200" dirty="0" err="1">
                <a:solidFill>
                  <a:prstClr val="black"/>
                </a:solidFill>
              </a:rPr>
              <a:t>possível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err="1">
                <a:solidFill>
                  <a:prstClr val="black"/>
                </a:solidFill>
              </a:rPr>
              <a:t>criação</a:t>
            </a:r>
            <a:r>
              <a:rPr lang="en-US" sz="2200" dirty="0">
                <a:solidFill>
                  <a:prstClr val="black"/>
                </a:solidFill>
              </a:rPr>
              <a:t> de um regime </a:t>
            </a:r>
            <a:r>
              <a:rPr lang="en-US" sz="2200" dirty="0" err="1">
                <a:solidFill>
                  <a:prstClr val="black"/>
                </a:solidFill>
              </a:rPr>
              <a:t>próprio</a:t>
            </a:r>
            <a:r>
              <a:rPr lang="en-US" sz="2200" dirty="0">
                <a:solidFill>
                  <a:prstClr val="black"/>
                </a:solidFill>
              </a:rPr>
              <a:t>.</a:t>
            </a:r>
            <a:endParaRPr lang="pt-BR" sz="2200" dirty="0">
              <a:solidFill>
                <a:prstClr val="black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962011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0F33AA-7CF6-44E3-9258-673A72F15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Comentários</a:t>
            </a:r>
            <a:r>
              <a:rPr lang="en-US" dirty="0"/>
              <a:t> a </a:t>
            </a:r>
            <a:r>
              <a:rPr lang="en-US" dirty="0" err="1"/>
              <a:t>respeito</a:t>
            </a:r>
            <a:r>
              <a:rPr lang="en-US" dirty="0"/>
              <a:t> da </a:t>
            </a:r>
            <a:r>
              <a:rPr lang="en-US" dirty="0" err="1"/>
              <a:t>proposta</a:t>
            </a:r>
            <a:r>
              <a:rPr lang="en-US" dirty="0"/>
              <a:t> </a:t>
            </a:r>
            <a:r>
              <a:rPr lang="en-US" dirty="0" err="1"/>
              <a:t>atual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FA577B2-DBFC-4A8E-A0C1-BB5A917F4C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Idade mínima e tempo mínimo de contribuição.</a:t>
            </a:r>
          </a:p>
          <a:p>
            <a:r>
              <a:rPr lang="pt-BR" dirty="0"/>
              <a:t>Mudança no cálculo do benefício.</a:t>
            </a:r>
          </a:p>
          <a:p>
            <a:r>
              <a:rPr lang="pt-BR" dirty="0"/>
              <a:t>Regras de transição</a:t>
            </a:r>
          </a:p>
          <a:p>
            <a:r>
              <a:rPr lang="pt-BR" dirty="0"/>
              <a:t>Aposentadoria rural</a:t>
            </a:r>
          </a:p>
          <a:p>
            <a:r>
              <a:rPr lang="pt-BR" dirty="0"/>
              <a:t>Alíquotas progressivas</a:t>
            </a:r>
          </a:p>
          <a:p>
            <a:pPr lvl="1"/>
            <a:r>
              <a:rPr lang="pt-BR" dirty="0"/>
              <a:t>Risco jurídico no caso dos servidores?</a:t>
            </a:r>
          </a:p>
          <a:p>
            <a:r>
              <a:rPr lang="pt-BR" dirty="0"/>
              <a:t>Pensão por morte</a:t>
            </a:r>
          </a:p>
          <a:p>
            <a:r>
              <a:rPr lang="pt-BR" dirty="0"/>
              <a:t>Limite de acumulação de benefícios</a:t>
            </a:r>
          </a:p>
          <a:p>
            <a:r>
              <a:rPr lang="pt-BR" dirty="0"/>
              <a:t>Aposentadorias especiais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811904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D50B03-FDF7-4678-9ECA-9970B88C0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Comentários</a:t>
            </a:r>
            <a:r>
              <a:rPr lang="en-US" dirty="0"/>
              <a:t> a </a:t>
            </a:r>
            <a:r>
              <a:rPr lang="en-US" dirty="0" err="1"/>
              <a:t>respeito</a:t>
            </a:r>
            <a:r>
              <a:rPr lang="en-US" dirty="0"/>
              <a:t> da </a:t>
            </a:r>
            <a:r>
              <a:rPr lang="en-US" dirty="0" err="1"/>
              <a:t>proposta</a:t>
            </a:r>
            <a:r>
              <a:rPr lang="en-US" dirty="0"/>
              <a:t> </a:t>
            </a:r>
            <a:r>
              <a:rPr lang="en-US" dirty="0" err="1"/>
              <a:t>atual</a:t>
            </a:r>
            <a:endParaRPr lang="pt-BR" dirty="0"/>
          </a:p>
        </p:txBody>
      </p:sp>
      <p:pic>
        <p:nvPicPr>
          <p:cNvPr id="9" name="Espaço Reservado para Conteúdo 8" descr="Uma imagem contendo captura de tela&#10;&#10;Descrição gerada automaticamente">
            <a:extLst>
              <a:ext uri="{FF2B5EF4-FFF2-40B4-BE49-F238E27FC236}">
                <a16:creationId xmlns:a16="http://schemas.microsoft.com/office/drawing/2014/main" id="{E54197CE-ECF8-43C8-9D96-CB7876C58C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413" y="1825625"/>
            <a:ext cx="4979173" cy="4351338"/>
          </a:xfrm>
        </p:spPr>
      </p:pic>
    </p:spTree>
    <p:extLst>
      <p:ext uri="{BB962C8B-B14F-4D97-AF65-F5344CB8AC3E}">
        <p14:creationId xmlns:p14="http://schemas.microsoft.com/office/powerpoint/2010/main" val="23476961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2D5F2A-9A89-4C1E-843E-FE9D9098C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Comentários</a:t>
            </a:r>
            <a:r>
              <a:rPr lang="en-US" dirty="0"/>
              <a:t> a </a:t>
            </a:r>
            <a:r>
              <a:rPr lang="en-US" dirty="0" err="1"/>
              <a:t>respeito</a:t>
            </a:r>
            <a:r>
              <a:rPr lang="en-US" dirty="0"/>
              <a:t> da </a:t>
            </a:r>
            <a:r>
              <a:rPr lang="en-US" dirty="0" err="1"/>
              <a:t>proposta</a:t>
            </a:r>
            <a:r>
              <a:rPr lang="en-US" dirty="0"/>
              <a:t> </a:t>
            </a:r>
            <a:r>
              <a:rPr lang="en-US" dirty="0" err="1"/>
              <a:t>atual</a:t>
            </a:r>
            <a:endParaRPr lang="pt-BR" dirty="0"/>
          </a:p>
        </p:txBody>
      </p:sp>
      <p:pic>
        <p:nvPicPr>
          <p:cNvPr id="5" name="Espaço Reservado para Conteúdo 4" descr="Uma imagem contendo texto&#10;&#10;Descrição gerada automaticamente">
            <a:extLst>
              <a:ext uri="{FF2B5EF4-FFF2-40B4-BE49-F238E27FC236}">
                <a16:creationId xmlns:a16="http://schemas.microsoft.com/office/drawing/2014/main" id="{AE9C0D20-1A4D-4E0E-B7FB-5A4F9ED909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413" y="1825625"/>
            <a:ext cx="4979173" cy="4351338"/>
          </a:xfrm>
        </p:spPr>
      </p:pic>
    </p:spTree>
    <p:extLst>
      <p:ext uri="{BB962C8B-B14F-4D97-AF65-F5344CB8AC3E}">
        <p14:creationId xmlns:p14="http://schemas.microsoft.com/office/powerpoint/2010/main" val="14785823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58E767-3E0F-4187-AC65-82CF1E77E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Comentários</a:t>
            </a:r>
            <a:r>
              <a:rPr lang="en-US" dirty="0"/>
              <a:t> a </a:t>
            </a:r>
            <a:r>
              <a:rPr lang="en-US" dirty="0" err="1"/>
              <a:t>respeito</a:t>
            </a:r>
            <a:r>
              <a:rPr lang="en-US" dirty="0"/>
              <a:t> da </a:t>
            </a:r>
            <a:r>
              <a:rPr lang="en-US" dirty="0" err="1"/>
              <a:t>proposta</a:t>
            </a:r>
            <a:r>
              <a:rPr lang="en-US" dirty="0"/>
              <a:t> </a:t>
            </a:r>
            <a:r>
              <a:rPr lang="en-US" dirty="0" err="1"/>
              <a:t>atual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19FACD6-08E4-4FAF-91A0-2A9EF5F14A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Não existe proposta perfeita, ou talvez exista, mas cada um tem a sua.</a:t>
            </a:r>
          </a:p>
          <a:p>
            <a:r>
              <a:rPr lang="pt-BR" dirty="0"/>
              <a:t>A proposta atende os principais pontos que considero necessários para reduzir os desequilíbrios financeiros e atuariais do sistema atual.</a:t>
            </a:r>
          </a:p>
          <a:p>
            <a:pPr lvl="1"/>
            <a:r>
              <a:rPr lang="pt-BR" dirty="0"/>
              <a:t>A reforma deixou de fora estados e municípios, isso pode ser um problema.</a:t>
            </a:r>
          </a:p>
          <a:p>
            <a:r>
              <a:rPr lang="pt-BR" dirty="0"/>
              <a:t>A transição para um regime misto (repartição e capitalização) já está ocorrendo há alguns anos. O assunto deve ser discutido no Congresso para que ocorra uma regulamentação adequada, mas não deve fazer parte dessa proposta.</a:t>
            </a:r>
          </a:p>
          <a:p>
            <a:pPr lvl="1"/>
            <a:r>
              <a:rPr lang="pt-BR" dirty="0"/>
              <a:t>Reformar o sistema atual é muito diferente de construir um sistema novo.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339036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C531F1-B87A-436C-B2BA-4EF3CC069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470" y="2551733"/>
            <a:ext cx="10515600" cy="1325563"/>
          </a:xfrm>
        </p:spPr>
        <p:txBody>
          <a:bodyPr/>
          <a:lstStyle/>
          <a:p>
            <a:r>
              <a:rPr lang="en-US" dirty="0" err="1"/>
              <a:t>Obrigado</a:t>
            </a:r>
            <a:r>
              <a:rPr lang="en-US" dirty="0"/>
              <a:t>!</a:t>
            </a:r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83229AF-D9E8-4462-B199-1F6423AF691A}"/>
              </a:ext>
            </a:extLst>
          </p:cNvPr>
          <p:cNvSpPr txBox="1"/>
          <p:nvPr/>
        </p:nvSpPr>
        <p:spPr>
          <a:xfrm>
            <a:off x="1773141" y="3877296"/>
            <a:ext cx="6082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Roberto Ellery Jr</a:t>
            </a:r>
          </a:p>
          <a:p>
            <a:r>
              <a:rPr lang="pt-BR" dirty="0"/>
              <a:t>http://rgellery.blogspot.com.br/</a:t>
            </a:r>
          </a:p>
        </p:txBody>
      </p:sp>
    </p:spTree>
    <p:extLst>
      <p:ext uri="{BB962C8B-B14F-4D97-AF65-F5344CB8AC3E}">
        <p14:creationId xmlns:p14="http://schemas.microsoft.com/office/powerpoint/2010/main" val="1681337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F38B38-3AF4-41FC-8CE1-E42507218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Problema</a:t>
            </a:r>
            <a:r>
              <a:rPr lang="en-US" dirty="0"/>
              <a:t> Fiscal</a:t>
            </a:r>
            <a:endParaRPr lang="pt-BR" dirty="0"/>
          </a:p>
        </p:txBody>
      </p:sp>
      <p:pic>
        <p:nvPicPr>
          <p:cNvPr id="5" name="Espaço Reservado para Conteúdo 4" descr="Uma imagem contendo captura de tela&#10;&#10;Descrição gerada automaticamente">
            <a:extLst>
              <a:ext uri="{FF2B5EF4-FFF2-40B4-BE49-F238E27FC236}">
                <a16:creationId xmlns:a16="http://schemas.microsoft.com/office/drawing/2014/main" id="{228DCF76-A42A-40E8-9B18-945835AEC2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197" y="1825625"/>
            <a:ext cx="5953606" cy="4351338"/>
          </a:xfrm>
        </p:spPr>
      </p:pic>
    </p:spTree>
    <p:extLst>
      <p:ext uri="{BB962C8B-B14F-4D97-AF65-F5344CB8AC3E}">
        <p14:creationId xmlns:p14="http://schemas.microsoft.com/office/powerpoint/2010/main" val="469022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281428-F030-4287-85E7-4FBD4ECC9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Problema Fiscal</a:t>
            </a:r>
          </a:p>
        </p:txBody>
      </p:sp>
      <p:pic>
        <p:nvPicPr>
          <p:cNvPr id="5" name="Espaço Reservado para Conteúdo 4" descr="Uma imagem contendo texto, mapa&#10;&#10;Descrição gerada automaticamente">
            <a:extLst>
              <a:ext uri="{FF2B5EF4-FFF2-40B4-BE49-F238E27FC236}">
                <a16:creationId xmlns:a16="http://schemas.microsoft.com/office/drawing/2014/main" id="{8338779E-8F85-4523-8D6E-24818A928C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197" y="1825625"/>
            <a:ext cx="5953606" cy="4351338"/>
          </a:xfrm>
        </p:spPr>
      </p:pic>
    </p:spTree>
    <p:extLst>
      <p:ext uri="{BB962C8B-B14F-4D97-AF65-F5344CB8AC3E}">
        <p14:creationId xmlns:p14="http://schemas.microsoft.com/office/powerpoint/2010/main" val="1803822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22968A-BA2D-417C-9819-90953605F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Problema</a:t>
            </a:r>
            <a:r>
              <a:rPr lang="en-US" dirty="0"/>
              <a:t> Fiscal</a:t>
            </a:r>
            <a:endParaRPr lang="pt-BR" dirty="0"/>
          </a:p>
        </p:txBody>
      </p:sp>
      <p:pic>
        <p:nvPicPr>
          <p:cNvPr id="5" name="Espaço Reservado para Conteúdo 4" descr="Uma imagem contendo texto, mapa&#10;&#10;Descrição gerada automaticamente">
            <a:extLst>
              <a:ext uri="{FF2B5EF4-FFF2-40B4-BE49-F238E27FC236}">
                <a16:creationId xmlns:a16="http://schemas.microsoft.com/office/drawing/2014/main" id="{5B96CEA3-23CA-45BC-8565-12E3C79E8F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197" y="1825625"/>
            <a:ext cx="5953606" cy="4351338"/>
          </a:xfrm>
        </p:spPr>
      </p:pic>
    </p:spTree>
    <p:extLst>
      <p:ext uri="{BB962C8B-B14F-4D97-AF65-F5344CB8AC3E}">
        <p14:creationId xmlns:p14="http://schemas.microsoft.com/office/powerpoint/2010/main" val="1891875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B1C6B6-8BEB-47E4-A566-F1BEFBF96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Previdência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parte</a:t>
            </a:r>
            <a:r>
              <a:rPr lang="en-US" dirty="0"/>
              <a:t> do </a:t>
            </a:r>
            <a:r>
              <a:rPr lang="en-US" dirty="0" err="1"/>
              <a:t>problema</a:t>
            </a:r>
            <a:r>
              <a:rPr lang="en-US" dirty="0"/>
              <a:t> fiscal</a:t>
            </a:r>
            <a:endParaRPr lang="pt-BR" dirty="0"/>
          </a:p>
        </p:txBody>
      </p:sp>
      <p:pic>
        <p:nvPicPr>
          <p:cNvPr id="5" name="Espaço Reservado para Conteúdo 4" descr="Uma imagem contendo texto, mapa&#10;&#10;Descrição gerada automaticamente">
            <a:extLst>
              <a:ext uri="{FF2B5EF4-FFF2-40B4-BE49-F238E27FC236}">
                <a16:creationId xmlns:a16="http://schemas.microsoft.com/office/drawing/2014/main" id="{50640F67-7CD1-41DE-9F97-EECE1F1BDA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197" y="1825625"/>
            <a:ext cx="5953606" cy="4351338"/>
          </a:xfrm>
        </p:spPr>
      </p:pic>
    </p:spTree>
    <p:extLst>
      <p:ext uri="{BB962C8B-B14F-4D97-AF65-F5344CB8AC3E}">
        <p14:creationId xmlns:p14="http://schemas.microsoft.com/office/powerpoint/2010/main" val="3563051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A1CDEE-998D-4EE2-9C8D-9981BFF63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Previdência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parte</a:t>
            </a:r>
            <a:r>
              <a:rPr lang="en-US" dirty="0"/>
              <a:t> do </a:t>
            </a:r>
            <a:r>
              <a:rPr lang="en-US" dirty="0" err="1"/>
              <a:t>problema</a:t>
            </a:r>
            <a:r>
              <a:rPr lang="en-US" dirty="0"/>
              <a:t> fiscal</a:t>
            </a:r>
            <a:endParaRPr lang="pt-BR" dirty="0"/>
          </a:p>
        </p:txBody>
      </p:sp>
      <p:pic>
        <p:nvPicPr>
          <p:cNvPr id="5" name="Espaço Reservado para Conteúdo 4" descr="Uma imagem contendo texto, mapa&#10;&#10;Descrição gerada automaticamente">
            <a:extLst>
              <a:ext uri="{FF2B5EF4-FFF2-40B4-BE49-F238E27FC236}">
                <a16:creationId xmlns:a16="http://schemas.microsoft.com/office/drawing/2014/main" id="{CD63B50D-C5EF-4AD6-AD7B-D1400E1C1C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197" y="1825625"/>
            <a:ext cx="5953606" cy="4351338"/>
          </a:xfrm>
        </p:spPr>
      </p:pic>
    </p:spTree>
    <p:extLst>
      <p:ext uri="{BB962C8B-B14F-4D97-AF65-F5344CB8AC3E}">
        <p14:creationId xmlns:p14="http://schemas.microsoft.com/office/powerpoint/2010/main" val="345928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635744-10E3-4582-80FE-351C58797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Previdência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parte</a:t>
            </a:r>
            <a:r>
              <a:rPr lang="en-US" dirty="0"/>
              <a:t> do </a:t>
            </a:r>
            <a:r>
              <a:rPr lang="en-US" dirty="0" err="1"/>
              <a:t>problema</a:t>
            </a:r>
            <a:r>
              <a:rPr lang="en-US" dirty="0"/>
              <a:t> fiscal</a:t>
            </a:r>
            <a:endParaRPr lang="pt-BR" dirty="0"/>
          </a:p>
        </p:txBody>
      </p:sp>
      <p:pic>
        <p:nvPicPr>
          <p:cNvPr id="5" name="Espaço Reservado para Conteúdo 4" descr="Uma imagem contendo mapa&#10;&#10;Descrição gerada automaticamente">
            <a:extLst>
              <a:ext uri="{FF2B5EF4-FFF2-40B4-BE49-F238E27FC236}">
                <a16:creationId xmlns:a16="http://schemas.microsoft.com/office/drawing/2014/main" id="{E82E585D-029B-4509-B251-4956F14E20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449" y="1825625"/>
            <a:ext cx="6235101" cy="4351338"/>
          </a:xfrm>
        </p:spPr>
      </p:pic>
    </p:spTree>
    <p:extLst>
      <p:ext uri="{BB962C8B-B14F-4D97-AF65-F5344CB8AC3E}">
        <p14:creationId xmlns:p14="http://schemas.microsoft.com/office/powerpoint/2010/main" val="3127096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E9A8CA-A47E-4C37-9A40-34F887444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Previdência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parte</a:t>
            </a:r>
            <a:r>
              <a:rPr lang="en-US" dirty="0"/>
              <a:t> do </a:t>
            </a:r>
            <a:r>
              <a:rPr lang="en-US" dirty="0" err="1"/>
              <a:t>problema</a:t>
            </a:r>
            <a:r>
              <a:rPr lang="en-US" dirty="0"/>
              <a:t> fiscal</a:t>
            </a:r>
            <a:endParaRPr lang="pt-BR" dirty="0"/>
          </a:p>
        </p:txBody>
      </p:sp>
      <p:pic>
        <p:nvPicPr>
          <p:cNvPr id="5" name="Espaço Reservado para Conteúdo 4" descr="Uma imagem contendo captura de tela&#10;&#10;Descrição gerada automaticamente">
            <a:extLst>
              <a:ext uri="{FF2B5EF4-FFF2-40B4-BE49-F238E27FC236}">
                <a16:creationId xmlns:a16="http://schemas.microsoft.com/office/drawing/2014/main" id="{0EAB34DB-C3D1-41D9-9F97-B6102696AC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764" y="1825625"/>
            <a:ext cx="4556472" cy="4351338"/>
          </a:xfrm>
        </p:spPr>
      </p:pic>
    </p:spTree>
    <p:extLst>
      <p:ext uri="{BB962C8B-B14F-4D97-AF65-F5344CB8AC3E}">
        <p14:creationId xmlns:p14="http://schemas.microsoft.com/office/powerpoint/2010/main" val="9485826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942</Words>
  <Application>Microsoft Office PowerPoint</Application>
  <PresentationFormat>Widescreen</PresentationFormat>
  <Paragraphs>126</Paragraphs>
  <Slides>28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Wingdings</vt:lpstr>
      <vt:lpstr>Tema do Office</vt:lpstr>
      <vt:lpstr>Reflexões a Respeito da Reforma da Previdência, versão 2019</vt:lpstr>
      <vt:lpstr>Reflexões a Respeito da Reforma da Previdência</vt:lpstr>
      <vt:lpstr>Problema Fiscal</vt:lpstr>
      <vt:lpstr>Problema Fiscal</vt:lpstr>
      <vt:lpstr>Problema Fiscal</vt:lpstr>
      <vt:lpstr>Previdência como parte do problema fiscal</vt:lpstr>
      <vt:lpstr>Previdência como parte do problema fiscal</vt:lpstr>
      <vt:lpstr>Previdência como parte do problema fiscal</vt:lpstr>
      <vt:lpstr>Previdência como parte do problema fiscal</vt:lpstr>
      <vt:lpstr>Reflexões sobre previdência</vt:lpstr>
      <vt:lpstr>Reflexões sobre previdência</vt:lpstr>
      <vt:lpstr>Reflexões sobre previdência</vt:lpstr>
      <vt:lpstr>Reflexões sobre previdência</vt:lpstr>
      <vt:lpstr>Reflexões sobre previdência</vt:lpstr>
      <vt:lpstr>Reflexões sobre previdência</vt:lpstr>
      <vt:lpstr>Reflexões sobre previdência</vt:lpstr>
      <vt:lpstr>Reflexões sobre previdência</vt:lpstr>
      <vt:lpstr>Reflexões sobre previdência</vt:lpstr>
      <vt:lpstr>Reflexões sobre previdência</vt:lpstr>
      <vt:lpstr>Reflexões sobre previdência</vt:lpstr>
      <vt:lpstr>Reflexões sobre previdência</vt:lpstr>
      <vt:lpstr>Reflexões sobre previdência</vt:lpstr>
      <vt:lpstr>Reflexões sobre previdência</vt:lpstr>
      <vt:lpstr>Comentários a respeito da proposta atual</vt:lpstr>
      <vt:lpstr>Comentários a respeito da proposta atual</vt:lpstr>
      <vt:lpstr>Comentários a respeito da proposta atual</vt:lpstr>
      <vt:lpstr>Comentários a respeito da proposta atual</vt:lpstr>
      <vt:lpstr>Obrigado!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Reflexões a Respeito da Reforma da Previdência, versão 2019</dc:title>
  <dc:creator>Roberto Ellery</dc:creator>
  <cp:lastModifiedBy>Roberto Ellery</cp:lastModifiedBy>
  <cp:revision>13</cp:revision>
  <dcterms:created xsi:type="dcterms:W3CDTF">2019-04-11T20:10:43Z</dcterms:created>
  <dcterms:modified xsi:type="dcterms:W3CDTF">2019-08-22T02:17:15Z</dcterms:modified>
</cp:coreProperties>
</file>