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77" r:id="rId1"/>
    <p:sldMasterId id="2147484479" r:id="rId2"/>
    <p:sldMasterId id="2147484481" r:id="rId3"/>
  </p:sldMasterIdLst>
  <p:notesMasterIdLst>
    <p:notesMasterId r:id="rId55"/>
  </p:notesMasterIdLst>
  <p:sldIdLst>
    <p:sldId id="724" r:id="rId4"/>
    <p:sldId id="638" r:id="rId5"/>
    <p:sldId id="766" r:id="rId6"/>
    <p:sldId id="637" r:id="rId7"/>
    <p:sldId id="768" r:id="rId8"/>
    <p:sldId id="769" r:id="rId9"/>
    <p:sldId id="771" r:id="rId10"/>
    <p:sldId id="772" r:id="rId11"/>
    <p:sldId id="773" r:id="rId12"/>
    <p:sldId id="774" r:id="rId13"/>
    <p:sldId id="775" r:id="rId14"/>
    <p:sldId id="776" r:id="rId15"/>
    <p:sldId id="738" r:id="rId16"/>
    <p:sldId id="737" r:id="rId17"/>
    <p:sldId id="777" r:id="rId18"/>
    <p:sldId id="781" r:id="rId19"/>
    <p:sldId id="779" r:id="rId20"/>
    <p:sldId id="733" r:id="rId21"/>
    <p:sldId id="687" r:id="rId22"/>
    <p:sldId id="630" r:id="rId23"/>
    <p:sldId id="644" r:id="rId24"/>
    <p:sldId id="698" r:id="rId25"/>
    <p:sldId id="727" r:id="rId26"/>
    <p:sldId id="740" r:id="rId27"/>
    <p:sldId id="697" r:id="rId28"/>
    <p:sldId id="628" r:id="rId29"/>
    <p:sldId id="629" r:id="rId30"/>
    <p:sldId id="654" r:id="rId31"/>
    <p:sldId id="652" r:id="rId32"/>
    <p:sldId id="651" r:id="rId33"/>
    <p:sldId id="671" r:id="rId34"/>
    <p:sldId id="695" r:id="rId35"/>
    <p:sldId id="782" r:id="rId36"/>
    <p:sldId id="632" r:id="rId37"/>
    <p:sldId id="700" r:id="rId38"/>
    <p:sldId id="704" r:id="rId39"/>
    <p:sldId id="703" r:id="rId40"/>
    <p:sldId id="712" r:id="rId41"/>
    <p:sldId id="673" r:id="rId42"/>
    <p:sldId id="653" r:id="rId43"/>
    <p:sldId id="664" r:id="rId44"/>
    <p:sldId id="674" r:id="rId45"/>
    <p:sldId id="741" r:id="rId46"/>
    <p:sldId id="729" r:id="rId47"/>
    <p:sldId id="732" r:id="rId48"/>
    <p:sldId id="759" r:id="rId49"/>
    <p:sldId id="719" r:id="rId50"/>
    <p:sldId id="722" r:id="rId51"/>
    <p:sldId id="723" r:id="rId52"/>
    <p:sldId id="707" r:id="rId53"/>
    <p:sldId id="718" r:id="rId5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170135ED-E6BE-43BC-8043-12823E9B1C72}">
          <p14:sldIdLst>
            <p14:sldId id="724"/>
            <p14:sldId id="638"/>
            <p14:sldId id="766"/>
            <p14:sldId id="637"/>
            <p14:sldId id="768"/>
            <p14:sldId id="769"/>
            <p14:sldId id="771"/>
            <p14:sldId id="772"/>
            <p14:sldId id="773"/>
            <p14:sldId id="774"/>
            <p14:sldId id="775"/>
            <p14:sldId id="776"/>
            <p14:sldId id="738"/>
            <p14:sldId id="737"/>
            <p14:sldId id="777"/>
            <p14:sldId id="781"/>
            <p14:sldId id="779"/>
            <p14:sldId id="733"/>
            <p14:sldId id="687"/>
            <p14:sldId id="630"/>
            <p14:sldId id="644"/>
            <p14:sldId id="698"/>
            <p14:sldId id="727"/>
            <p14:sldId id="740"/>
            <p14:sldId id="697"/>
            <p14:sldId id="628"/>
            <p14:sldId id="629"/>
            <p14:sldId id="654"/>
            <p14:sldId id="652"/>
            <p14:sldId id="651"/>
            <p14:sldId id="671"/>
            <p14:sldId id="695"/>
            <p14:sldId id="782"/>
            <p14:sldId id="632"/>
            <p14:sldId id="700"/>
            <p14:sldId id="704"/>
            <p14:sldId id="703"/>
            <p14:sldId id="712"/>
            <p14:sldId id="673"/>
            <p14:sldId id="653"/>
            <p14:sldId id="664"/>
            <p14:sldId id="674"/>
            <p14:sldId id="741"/>
            <p14:sldId id="729"/>
            <p14:sldId id="732"/>
            <p14:sldId id="759"/>
            <p14:sldId id="719"/>
            <p14:sldId id="722"/>
            <p14:sldId id="723"/>
            <p14:sldId id="707"/>
            <p14:sldId id="718"/>
          </p14:sldIdLst>
        </p14:section>
        <p14:section name="Seção sem Título" id="{21A678D2-D127-4C5D-9B89-047D3843BE2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AAD2"/>
    <a:srgbClr val="CDC8E2"/>
    <a:srgbClr val="A39ACA"/>
    <a:srgbClr val="867ABA"/>
    <a:srgbClr val="8893C0"/>
    <a:srgbClr val="FF33CC"/>
    <a:srgbClr val="F9D3EA"/>
    <a:srgbClr val="EFEF95"/>
    <a:srgbClr val="CFFDDB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209" autoAdjust="0"/>
    <p:restoredTop sz="86480" autoAdjust="0"/>
  </p:normalViewPr>
  <p:slideViewPr>
    <p:cSldViewPr>
      <p:cViewPr varScale="1">
        <p:scale>
          <a:sx n="101" d="100"/>
          <a:sy n="101" d="100"/>
        </p:scale>
        <p:origin x="153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2004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2-11-06T16:16:06.5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247 14114 0,'18'0'484,"-1"0"-484,1 0 16,-1 0 0,1 0-16,0 0 15,-1 0 1,1 0 15,0 0 125,17 0-140,-17 0-16,17 0 16,-17 0-16,34 0 15,-16 0-15,-1 0 16,-17 0-16,17 0 15,-17 0-15,-1 0 16,1 0 0,-1 0 15,19 0 110,-19 0-141,19 0 15,-19 0-15,19 0 16,16 0-16,0 0 15,-34 0-15,-18-126 16,35 126-16,-17 0 16,0 0-1,-1 0-15,1 0 16,0 0 0,-1 0 30,1 0-30,-1 0 0,1 0-1,0 0 1,-1 0 0,1 0-1,0 0 204,-1 0-203,19 0-16,-19 0 15,1 0-15,-1 0 16,1 0-16,17 0 15,-17 0-15,17 0 125,-17 0-93,17 0 374,-17 0-406,-1 0 16,1 0-16,17 0 15,1 0-15,-19 0 16,1 0-1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2-11-06T16:16:15.6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653 16757 0,'17'0'219,"19"0"-204,-19 0 1,18 0-16,1 0 16,-1 0-16,-17 0 0,-1 0 15,1 0-15,17 0 16,-17 0 0,-1 0 155,1 0-171,0 0 16,17 0-16,0 0 16,18 0-16,-17 0 15,-1 0-15,-18 0 16,36-18-16,-17 18 16,-19 0-16,1 0 15,0 0 1,-1 0-16,1 0 31,-1 0-15,1 0-16,17 0 15,-17 0 1,0 0-16,-1 0 16,1 0-16,0-17 15,-1 17 1,1 0-16,17 0 15,-17 0 1,-1 0-16,1 0 16,0 0-16,-1 0 0,1 0 15,0 0 1,-1 0 0,1 0-1,-18-18 1,18 18-1,17 0 1,-18 0 0,1 0-1,0 0 1,-1 0 0,36 0 437,0 0-453,18 0 15,-18 0-15,0 0 16,-1 0 0,-16 0-16,-1 0 0,-17 0 15,-1 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2-11-06T16:16:20.22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670 17374 0,'18'0'219,"0"0"-204,-1 0-15,18 0 0,-17 0 16,0 0-16,17 0 16,-17 0-16,-1 0 15,1 0 1,0 0 0,-1 0-1,1 0-15,-1 0 31,19 0-15,-19 0-16,1 0 16,0 0-1,-1 18-15,1-18 16,0 0 0,-1 0-1,1 0-15,0 0 16,-1 0-16,1 0 31,-1 0-15,1 0-1,0 0-15,-1 0 32,19 0-1,-19 0-31,1 0 15,0 0 1,-1 0-16,1 0 16,-1 0-16,1 18 15,0-18 17,-1 0-17,1 0 1,0 0-16,-1 0 15,1 0-15,17 0 0,-17 0 16,-1 0 0,1 0-16,0 0 15,-1 0 1,1 0-16,0 0 16,17 0-1,-17 0 16,-1 0-15,1 0 0,0 0 15,-1 0-15,1 0-1,-1 0 1,1 0 78,-36-18-79,36 18 1,0 0-1,-18-18-15,17 18 16,1 0 31,0 0-16,-18-17-31,17 17 16,1 0 124,0 0-140,17 0 16,0 0-16,0 0 16,1 0-16,-1 0 15,-17 0-15,-1 0 16,1 0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2-11-06T16:16:36.2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23283 16765 0,'17'0'94,"1"0"62,16 0-156,0 0 31,-1 0-31,-15 0 0,16 0 16,1 0-16,-2 0 15,-15 0-15,-2 0 16,18 0 250,-16 0-266,15 0 15,-15 0 1,16 0-16,-17 0 15,17 0-15,-17 0 16,-17-126 0,18 126-16,-2 0 31,2 0-15,-2 0-1,19 0 32,-19 0-31,19 0-1,-18 0 17,0 0-32,1 0 15,-2 0-15,1 0 110,17 0 655,-16 0-749,-2 0-1,2 0-15,-1 0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2-11-06T16:16:38.59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23283 17321 0,'18'0'172,"17"0"-156,1 0-1,16 0-15,-16-17 16,17-1-16,0 18 15,-18-18-15,18 18 16,-36 0-16,1 0 0,0 0 16,-1 0 249,1 0-265,0 0 16,-1 0-16,1 0 16,0 18-1,17-18-15,-18 0 47,-34 35 0,34-35-16,1 18-15,0-18-1,-1 0 1,1 0 0,0 0-1,-18 18 1,17-18 78,1 0-79,0 0 17,-1 0 46,1 0-63,-1 0 1,1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2-11-06T16:16:42.74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23283 13988 0,'19'0'235,"0"0"-220,-1 0 1,1 0 0,0 0 62,-1 0-63,-18 65 1,37-65-16,-18 0 16,18 0-1,-18 0-15,0 0 16,-1 0-16,38 0 15,-37 0 1,-1 0-16,1 0 16,0 0-1,-1 0-15,1 0 16,-19 69-16,19-69 16,-1 0-16,1 0 15,18 0-15,-18 0 16,0 69-16,-1-69 0,19 0 15,-18 0 1,18 0-16,-18 0 16,18 0-16,-18 0 15,-19 65-15,37-65 16,0 0 609,1 69-609,-20-69-1,20 0-15,-20 0 16,1 0 187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935A644-B525-4862-B157-37004F832091}" type="datetimeFigureOut">
              <a:rPr lang="pt-BR"/>
              <a:pPr>
                <a:defRPr/>
              </a:pPr>
              <a:t>23/10/2023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8C74FDB-9432-47C7-A50E-B23C627276F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48439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74FDB-9432-47C7-A50E-B23C627276FF}" type="slidenum">
              <a:rPr lang="pt-BR" smtClean="0"/>
              <a:pPr>
                <a:defRPr/>
              </a:pPr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6676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74FDB-9432-47C7-A50E-B23C627276FF}" type="slidenum">
              <a:rPr lang="pt-BR" smtClean="0"/>
              <a:pPr>
                <a:defRPr/>
              </a:pPr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7297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74FDB-9432-47C7-A50E-B23C627276FF}" type="slidenum">
              <a:rPr lang="pt-BR" smtClean="0"/>
              <a:pPr>
                <a:defRPr/>
              </a:pPr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1585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74FDB-9432-47C7-A50E-B23C627276FF}" type="slidenum">
              <a:rPr lang="pt-BR" smtClean="0"/>
              <a:pPr>
                <a:defRPr/>
              </a:pPr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7657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74FDB-9432-47C7-A50E-B23C627276FF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7368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74FDB-9432-47C7-A50E-B23C627276FF}" type="slidenum">
              <a:rPr lang="pt-BR" smtClean="0"/>
              <a:pPr>
                <a:defRPr/>
              </a:pPr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0934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74FDB-9432-47C7-A50E-B23C627276FF}" type="slidenum">
              <a:rPr lang="pt-BR" smtClean="0"/>
              <a:pPr>
                <a:defRPr/>
              </a:pPr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4352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74FDB-9432-47C7-A50E-B23C627276FF}" type="slidenum">
              <a:rPr lang="pt-BR" smtClean="0"/>
              <a:pPr>
                <a:defRPr/>
              </a:pPr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4880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64A33-0ACB-4F11-97F7-854CB8B700D2}" type="slidenum">
              <a:rPr lang="pt-BR" smtClean="0"/>
              <a:pPr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4067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653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801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4"/>
          <p:cNvSpPr>
            <a:spLocks noGrp="1"/>
          </p:cNvSpPr>
          <p:nvPr>
            <p:ph type="dt" sz="half" idx="10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27BE0-7B25-45DC-9F63-A8D199E09B2F}" type="datetimeFigureOut">
              <a:rPr lang="pt-BR"/>
              <a:pPr>
                <a:defRPr/>
              </a:pPr>
              <a:t>23/10/2023</a:t>
            </a:fld>
            <a:endParaRPr lang="pt-BR"/>
          </a:p>
        </p:txBody>
      </p:sp>
      <p:sp>
        <p:nvSpPr>
          <p:cNvPr id="4" name="Espaço Reservado para Rodapé 17"/>
          <p:cNvSpPr>
            <a:spLocks noGrp="1"/>
          </p:cNvSpPr>
          <p:nvPr>
            <p:ph type="ftr" sz="quarter" idx="11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A5A691-424C-47D0-BBE6-1CF8AD1C4E8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48091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24"/>
          <p:cNvSpPr>
            <a:spLocks noGrp="1"/>
          </p:cNvSpPr>
          <p:nvPr>
            <p:ph type="dt" sz="half" idx="10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AED6C-8719-4507-B205-7547013271A2}" type="datetimeFigureOut">
              <a:rPr lang="pt-BR"/>
              <a:pPr>
                <a:defRPr/>
              </a:pPr>
              <a:t>23/10/2023</a:t>
            </a:fld>
            <a:endParaRPr lang="pt-BR"/>
          </a:p>
        </p:txBody>
      </p:sp>
      <p:sp>
        <p:nvSpPr>
          <p:cNvPr id="8" name="Espaço Reservado para Rodapé 17"/>
          <p:cNvSpPr>
            <a:spLocks noGrp="1"/>
          </p:cNvSpPr>
          <p:nvPr>
            <p:ph type="ftr" sz="quarter" idx="11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2654FA-4714-4A0A-B99D-7BA015990E3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10892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73EEBA1-B799-B74F-9171-D7B7C847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52AFB31-7330-804E-914E-CA8872C26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5CEC357-BA92-B744-8EE4-53D30894B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4D1DF07-24C2-6740-BBC8-3334B8029D1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23/10/2023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AC163F1-8CC2-E747-AA00-1EA9C6EDA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5F17E6D-CD93-BF4C-8203-CA072A008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3CA9703-5455-6445-A3B1-CE48B48C7D9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45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627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90675-8F0C-4DD3-BC25-5F92CAD2DEB0}" type="datetimeFigureOut">
              <a:rPr lang="pt-BR"/>
              <a:pPr>
                <a:defRPr/>
              </a:pPr>
              <a:t>23/10/2023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298F6-2596-4EC1-8C6A-8197444D6FD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6820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2C757-197B-4A4A-92BB-170B4269CDAC}" type="datetimeFigureOut">
              <a:rPr lang="pt-BR"/>
              <a:pPr>
                <a:defRPr/>
              </a:pPr>
              <a:t>23/10/2023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15280-C026-4A01-832B-F17B310A23E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713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55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Descrição gerada automaticamente com confiança média">
            <a:extLst>
              <a:ext uri="{FF2B5EF4-FFF2-40B4-BE49-F238E27FC236}">
                <a16:creationId xmlns:a16="http://schemas.microsoft.com/office/drawing/2014/main" xmlns="" id="{7D7DF330-5AF4-64E8-9C7C-6AEE14FB822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084FE88E-07F9-3C27-ADF8-9AA03884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6130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75C8FC5B-5135-6CD2-CC7B-84AE515A0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272765"/>
            <a:ext cx="7886700" cy="1667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Autores</a:t>
            </a:r>
          </a:p>
        </p:txBody>
      </p:sp>
    </p:spTree>
    <p:extLst>
      <p:ext uri="{BB962C8B-B14F-4D97-AF65-F5344CB8AC3E}">
        <p14:creationId xmlns:p14="http://schemas.microsoft.com/office/powerpoint/2010/main" val="314205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0" r:id="rId1"/>
    <p:sldLayoutId id="2147484496" r:id="rId2"/>
    <p:sldLayoutId id="2147484498" r:id="rId3"/>
    <p:sldLayoutId id="2147484515" r:id="rId4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Descrição gerada automaticamente com confiança média">
            <a:extLst>
              <a:ext uri="{FF2B5EF4-FFF2-40B4-BE49-F238E27FC236}">
                <a16:creationId xmlns:a16="http://schemas.microsoft.com/office/drawing/2014/main" xmlns="" id="{7D7DF330-5AF4-64E8-9C7C-6AEE14FB822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084FE88E-07F9-3C27-ADF8-9AA03884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6130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75C8FC5B-5135-6CD2-CC7B-84AE515A0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272765"/>
            <a:ext cx="7886700" cy="1667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Autores</a:t>
            </a:r>
          </a:p>
        </p:txBody>
      </p:sp>
    </p:spTree>
    <p:extLst>
      <p:ext uri="{BB962C8B-B14F-4D97-AF65-F5344CB8AC3E}">
        <p14:creationId xmlns:p14="http://schemas.microsoft.com/office/powerpoint/2010/main" val="243991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2" r:id="rId1"/>
    <p:sldLayoutId id="2147484513" r:id="rId2"/>
    <p:sldLayoutId id="2147484514" r:id="rId3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radiographics.rsna.org/content/28/7/e32/F14.large.jp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radiographics.rsna.org/content/22/suppl_1/S185/F27.large.jpg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emf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emf"/><Relationship Id="rId10" Type="http://schemas.openxmlformats.org/officeDocument/2006/relationships/image" Target="../media/image60.emf"/><Relationship Id="rId4" Type="http://schemas.openxmlformats.org/officeDocument/2006/relationships/image" Target="../media/image54.jpeg"/><Relationship Id="rId9" Type="http://schemas.openxmlformats.org/officeDocument/2006/relationships/image" Target="../media/image5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13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64.emf"/><Relationship Id="rId12" Type="http://schemas.openxmlformats.org/officeDocument/2006/relationships/image" Target="../media/image6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11" Type="http://schemas.openxmlformats.org/officeDocument/2006/relationships/image" Target="../media/image68.emf"/><Relationship Id="rId5" Type="http://schemas.openxmlformats.org/officeDocument/2006/relationships/image" Target="../media/image62.emf"/><Relationship Id="rId10" Type="http://schemas.openxmlformats.org/officeDocument/2006/relationships/image" Target="../media/image67.emf"/><Relationship Id="rId4" Type="http://schemas.openxmlformats.org/officeDocument/2006/relationships/image" Target="../media/image61.emf"/><Relationship Id="rId9" Type="http://schemas.openxmlformats.org/officeDocument/2006/relationships/image" Target="../media/image6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83.emf"/><Relationship Id="rId7" Type="http://schemas.openxmlformats.org/officeDocument/2006/relationships/image" Target="../media/image87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emf"/><Relationship Id="rId11" Type="http://schemas.openxmlformats.org/officeDocument/2006/relationships/image" Target="../media/image91.emf"/><Relationship Id="rId5" Type="http://schemas.openxmlformats.org/officeDocument/2006/relationships/image" Target="../media/image85.emf"/><Relationship Id="rId10" Type="http://schemas.openxmlformats.org/officeDocument/2006/relationships/image" Target="../media/image90.emf"/><Relationship Id="rId4" Type="http://schemas.openxmlformats.org/officeDocument/2006/relationships/image" Target="../media/image84.emf"/><Relationship Id="rId9" Type="http://schemas.openxmlformats.org/officeDocument/2006/relationships/image" Target="../media/image89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image" Target="../media/image2.png"/><Relationship Id="rId7" Type="http://schemas.openxmlformats.org/officeDocument/2006/relationships/image" Target="../media/image9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10" Type="http://schemas.openxmlformats.org/officeDocument/2006/relationships/image" Target="../media/image98.emf"/><Relationship Id="rId4" Type="http://schemas.openxmlformats.org/officeDocument/2006/relationships/image" Target="../media/image92.emf"/><Relationship Id="rId9" Type="http://schemas.openxmlformats.org/officeDocument/2006/relationships/image" Target="../media/image97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3" Type="http://schemas.openxmlformats.org/officeDocument/2006/relationships/image" Target="../media/image99.png"/><Relationship Id="rId7" Type="http://schemas.openxmlformats.org/officeDocument/2006/relationships/image" Target="../media/image10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27.png"/><Relationship Id="rId4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emf"/><Relationship Id="rId13" Type="http://schemas.openxmlformats.org/officeDocument/2006/relationships/customXml" Target="../ink/ink5.xml"/><Relationship Id="rId3" Type="http://schemas.openxmlformats.org/officeDocument/2006/relationships/image" Target="../media/image104.png"/><Relationship Id="rId7" Type="http://schemas.openxmlformats.org/officeDocument/2006/relationships/customXml" Target="../ink/ink2.xml"/><Relationship Id="rId12" Type="http://schemas.openxmlformats.org/officeDocument/2006/relationships/image" Target="../media/image1120.emf"/><Relationship Id="rId2" Type="http://schemas.openxmlformats.org/officeDocument/2006/relationships/image" Target="../media/image2.png"/><Relationship Id="rId16" Type="http://schemas.openxmlformats.org/officeDocument/2006/relationships/image" Target="../media/image1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0.emf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111.emf"/><Relationship Id="rId4" Type="http://schemas.openxmlformats.org/officeDocument/2006/relationships/image" Target="../media/image105.emf"/><Relationship Id="rId9" Type="http://schemas.openxmlformats.org/officeDocument/2006/relationships/customXml" Target="../ink/ink3.xml"/><Relationship Id="rId14" Type="http://schemas.openxmlformats.org/officeDocument/2006/relationships/image" Target="../media/image113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g"/><Relationship Id="rId3" Type="http://schemas.openxmlformats.org/officeDocument/2006/relationships/image" Target="../media/image117.jpg"/><Relationship Id="rId7" Type="http://schemas.openxmlformats.org/officeDocument/2006/relationships/image" Target="../media/image120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hyperlink" Target="http://mail.terra.com.br/92trr/mime.php?file=DSC04354.JPG&amp;name=DSC04354.JPG" TargetMode="External"/><Relationship Id="rId4" Type="http://schemas.openxmlformats.org/officeDocument/2006/relationships/image" Target="../media/image11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29.jpe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18" Type="http://schemas.openxmlformats.org/officeDocument/2006/relationships/image" Target="../media/image156.png"/><Relationship Id="rId3" Type="http://schemas.openxmlformats.org/officeDocument/2006/relationships/image" Target="../media/image141.jpe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17" Type="http://schemas.openxmlformats.org/officeDocument/2006/relationships/image" Target="../media/image155.png"/><Relationship Id="rId2" Type="http://schemas.openxmlformats.org/officeDocument/2006/relationships/image" Target="../media/image2.png"/><Relationship Id="rId16" Type="http://schemas.openxmlformats.org/officeDocument/2006/relationships/image" Target="../media/image154.png"/><Relationship Id="rId20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5" Type="http://schemas.openxmlformats.org/officeDocument/2006/relationships/image" Target="../media/image153.png"/><Relationship Id="rId10" Type="http://schemas.openxmlformats.org/officeDocument/2006/relationships/image" Target="../media/image148.png"/><Relationship Id="rId19" Type="http://schemas.openxmlformats.org/officeDocument/2006/relationships/image" Target="../media/image157.png"/><Relationship Id="rId4" Type="http://schemas.openxmlformats.org/officeDocument/2006/relationships/image" Target="../media/image142.jpeg"/><Relationship Id="rId9" Type="http://schemas.openxmlformats.org/officeDocument/2006/relationships/image" Target="../media/image147.png"/><Relationship Id="rId14" Type="http://schemas.openxmlformats.org/officeDocument/2006/relationships/image" Target="../media/image1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fs1.tistory.com/upload_control/download.blog?fhandle=YmxvZzExMzgxQGZzMS50aXN0b3J5LmNvbTovYXR0YWNoLzMvMzA3LkpQRw==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jpeg"/><Relationship Id="rId7" Type="http://schemas.openxmlformats.org/officeDocument/2006/relationships/hyperlink" Target="http://www.dermis.net/bilder/CD093/550px/img0025.jpg" TargetMode="External"/><Relationship Id="rId12" Type="http://schemas.openxmlformats.org/officeDocument/2006/relationships/image" Target="../media/image2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19.jpeg"/><Relationship Id="rId5" Type="http://schemas.openxmlformats.org/officeDocument/2006/relationships/hyperlink" Target="http://bjr.birjournals.org/content/vol78/issue931/images/large/BJR57811-18.jpeg" TargetMode="External"/><Relationship Id="rId10" Type="http://schemas.openxmlformats.org/officeDocument/2006/relationships/image" Target="../media/image18.jpeg"/><Relationship Id="rId4" Type="http://schemas.openxmlformats.org/officeDocument/2006/relationships/image" Target="../media/image14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E1E4541-1188-FA1D-0AD8-4A40E33A771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43000" y="1699022"/>
            <a:ext cx="6858000" cy="1790700"/>
          </a:xfrm>
        </p:spPr>
        <p:txBody>
          <a:bodyPr>
            <a:normAutofit/>
          </a:bodyPr>
          <a:lstStyle/>
          <a:p>
            <a:r>
              <a:rPr lang="pt-BR" sz="4400" b="1" dirty="0" smtClean="0">
                <a:latin typeface="+mn-lt"/>
              </a:rPr>
              <a:t>ESCLEROSE TUBEROSA</a:t>
            </a:r>
            <a:endParaRPr lang="pt-BR" sz="4400" b="1" dirty="0">
              <a:latin typeface="+mn-lt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7A402D6-4069-F9CC-3C66-7215E8912CB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619672" y="5013176"/>
            <a:ext cx="6165304" cy="651520"/>
          </a:xfrm>
        </p:spPr>
        <p:txBody>
          <a:bodyPr>
            <a:normAutofit fontScale="62500" lnSpcReduction="20000"/>
          </a:bodyPr>
          <a:lstStyle/>
          <a:p>
            <a:r>
              <a:rPr lang="pt-BR" sz="3200" b="1" dirty="0" smtClean="0"/>
              <a:t>NASJLA SABA DA SILVA</a:t>
            </a:r>
          </a:p>
          <a:p>
            <a:r>
              <a:rPr lang="pt-BR" sz="3200" b="1" dirty="0" smtClean="0"/>
              <a:t>ONCOLOGISTA PEDIÁTRICA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816783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7" descr="http://img.medscape.com/pi/emed/ckb/neurology/1134815-1177711-11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264914"/>
            <a:ext cx="3303698" cy="2736346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1508" name="Picture 9" descr="http://www.fetalsono.com/teachfiles/Images/Rhabsep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1788" y="679386"/>
            <a:ext cx="3094508" cy="2841689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1509" name="Picture 11" descr="http://www.fetalsono.com/teachfiles/Images/Perirhab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9940" y="2959361"/>
            <a:ext cx="3312368" cy="3086653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1510" name="Picture 12" descr="http://download.imaging.consult.com/ic/images/S1933033207706821/gr2-mid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058288"/>
            <a:ext cx="2808312" cy="2527481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6" name="Retângulo 15"/>
          <p:cNvSpPr/>
          <p:nvPr/>
        </p:nvSpPr>
        <p:spPr>
          <a:xfrm>
            <a:off x="1490796" y="5862949"/>
            <a:ext cx="5301983" cy="480185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dirty="0" err="1">
                <a:solidFill>
                  <a:schemeClr val="tx1"/>
                </a:solidFill>
              </a:rPr>
              <a:t>Rabdomiomas</a:t>
            </a:r>
            <a:r>
              <a:rPr lang="pt-BR" sz="2400" b="1" dirty="0">
                <a:solidFill>
                  <a:schemeClr val="tx1"/>
                </a:solidFill>
              </a:rPr>
              <a:t> cardíacos  pré-natal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51520" y="20703"/>
            <a:ext cx="7127875" cy="117605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b="1" dirty="0" err="1">
                <a:solidFill>
                  <a:schemeClr val="tx1"/>
                </a:solidFill>
              </a:rPr>
              <a:t>Rabdomiomas</a:t>
            </a:r>
            <a:endParaRPr lang="pt-BR" sz="28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pt-BR" sz="2800" b="1" dirty="0">
                <a:solidFill>
                  <a:schemeClr val="tx1"/>
                </a:solidFill>
              </a:rPr>
              <a:t>presente em 60-70% </a:t>
            </a:r>
            <a:r>
              <a:rPr lang="pt-BR" sz="2800" b="1" dirty="0" smtClean="0">
                <a:solidFill>
                  <a:schemeClr val="tx1"/>
                </a:solidFill>
              </a:rPr>
              <a:t>das crianças/neonatos</a:t>
            </a:r>
            <a:endParaRPr lang="pt-B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446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5" descr="http://images.wikia.com/psychology/images/d/d6/BilateralrenalAM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753" y="70806"/>
            <a:ext cx="3688470" cy="3688470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2536" name="Picture 11" descr="http://www.mypacs.net/repos/mpv3_repo/viz/full/0/52/791/553359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6518" y="70806"/>
            <a:ext cx="5053849" cy="3400927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9" name="Retângulo 8"/>
          <p:cNvSpPr/>
          <p:nvPr/>
        </p:nvSpPr>
        <p:spPr>
          <a:xfrm>
            <a:off x="273517" y="3321421"/>
            <a:ext cx="7390958" cy="131512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 sz="2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sz="2800" b="1" dirty="0" err="1" smtClean="0">
                <a:solidFill>
                  <a:schemeClr val="tx1"/>
                </a:solidFill>
              </a:rPr>
              <a:t>Angiomiolipomas</a:t>
            </a:r>
            <a:r>
              <a:rPr lang="pt-BR" sz="2800" b="1" dirty="0" smtClean="0">
                <a:solidFill>
                  <a:schemeClr val="tx1"/>
                </a:solidFill>
              </a:rPr>
              <a:t> </a:t>
            </a:r>
            <a:r>
              <a:rPr lang="pt-BR" sz="2800" dirty="0" smtClean="0">
                <a:solidFill>
                  <a:schemeClr val="tx1"/>
                </a:solidFill>
              </a:rPr>
              <a:t> </a:t>
            </a:r>
            <a:endParaRPr lang="pt-BR" sz="2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pt-BR" sz="2800" dirty="0">
                <a:solidFill>
                  <a:schemeClr val="tx1"/>
                </a:solidFill>
              </a:rPr>
              <a:t>  </a:t>
            </a:r>
            <a:r>
              <a:rPr lang="pt-BR" sz="2800" dirty="0" smtClean="0">
                <a:solidFill>
                  <a:schemeClr val="tx1"/>
                </a:solidFill>
              </a:rPr>
              <a:t>  70-90</a:t>
            </a:r>
            <a:r>
              <a:rPr lang="pt-BR" sz="2800" dirty="0">
                <a:solidFill>
                  <a:schemeClr val="tx1"/>
                </a:solidFill>
              </a:rPr>
              <a:t>%  pacientes  adultos e 16% abaixo de </a:t>
            </a:r>
            <a:r>
              <a:rPr lang="pt-BR" sz="2800" dirty="0" smtClean="0">
                <a:solidFill>
                  <a:schemeClr val="tx1"/>
                </a:solidFill>
              </a:rPr>
              <a:t>2a </a:t>
            </a:r>
          </a:p>
          <a:p>
            <a:pPr>
              <a:defRPr/>
            </a:pPr>
            <a:r>
              <a:rPr lang="pt-BR" sz="2800" b="1" dirty="0" smtClean="0">
                <a:solidFill>
                  <a:schemeClr val="tx1"/>
                </a:solidFill>
              </a:rPr>
              <a:t>Cistos renais</a:t>
            </a:r>
          </a:p>
          <a:p>
            <a:pPr>
              <a:defRPr/>
            </a:pPr>
            <a:endParaRPr lang="pt-BR" sz="2800" b="1" dirty="0">
              <a:solidFill>
                <a:schemeClr val="tx1"/>
              </a:solidFill>
            </a:endParaRPr>
          </a:p>
        </p:txBody>
      </p:sp>
      <p:pic>
        <p:nvPicPr>
          <p:cNvPr id="10" name="Picture 11" descr="http://ndt.oxfordjournals.org/content/vol22/issue11/images/large/gfm552f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634084"/>
            <a:ext cx="3418049" cy="1793233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" name="Retângulo 1"/>
          <p:cNvSpPr/>
          <p:nvPr/>
        </p:nvSpPr>
        <p:spPr>
          <a:xfrm>
            <a:off x="288753" y="5041781"/>
            <a:ext cx="3855936" cy="936104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Carcinoma renal 2-3%</a:t>
            </a:r>
            <a:endParaRPr lang="pt-B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43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2" descr="http://tskidney.com/assets/lam_CT_files/lam_CT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62" y="2204864"/>
            <a:ext cx="4304448" cy="327267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3555" name="Picture 5" descr="http://radiographics.rsna.org/content/28/7/e32/F14.medium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2999" y="182984"/>
            <a:ext cx="4021541" cy="2741960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8" name="Retângulo 7"/>
          <p:cNvSpPr/>
          <p:nvPr/>
        </p:nvSpPr>
        <p:spPr>
          <a:xfrm>
            <a:off x="88735" y="182984"/>
            <a:ext cx="4644008" cy="1435276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800" b="1" dirty="0" err="1">
                <a:solidFill>
                  <a:schemeClr val="tx1"/>
                </a:solidFill>
              </a:rPr>
              <a:t>Linfangioleiomiomatose</a:t>
            </a:r>
            <a:endParaRPr lang="pt-BR" sz="28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pt-BR" sz="2800" b="1" dirty="0">
                <a:solidFill>
                  <a:schemeClr val="tx1"/>
                </a:solidFill>
              </a:rPr>
              <a:t>Afeta mais de 40% das mulheres com ET e AML</a:t>
            </a:r>
          </a:p>
        </p:txBody>
      </p:sp>
      <p:pic>
        <p:nvPicPr>
          <p:cNvPr id="6" name="Content Placeholder 3" descr="MARKHAM 01133219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7944" y="3449256"/>
            <a:ext cx="4891589" cy="2853102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358061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http://www.ajronline.org/content/vol190/issue5/images/large/05_07_2928_04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032" y="4053039"/>
            <a:ext cx="1764432" cy="229099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6" descr="http://eso-cdn.bestpractice.bmj.com/best-practice/images/bp/en-gb/752-4_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5" y="1390017"/>
            <a:ext cx="2178059" cy="217805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3" descr="C:\Documents and Settings\nasjlasaba\Meus documentos\lfo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923" y="4272514"/>
            <a:ext cx="1942671" cy="209128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4" descr="http://www.ajronline.org/content/190/5/W304/F10.smal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033" y="1335948"/>
            <a:ext cx="2087215" cy="212793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16" descr="http://radiographics.rsna.org/content/22/suppl_1/S185/F27.medium.gif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288" y="4053039"/>
            <a:ext cx="1982279" cy="231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5416443" y="3732175"/>
            <a:ext cx="2934247" cy="552313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b="1" dirty="0">
                <a:solidFill>
                  <a:schemeClr val="tx1"/>
                </a:solidFill>
              </a:rPr>
              <a:t>nódulos </a:t>
            </a:r>
            <a:r>
              <a:rPr lang="pt-BR" b="1" dirty="0" err="1">
                <a:solidFill>
                  <a:schemeClr val="tx1"/>
                </a:solidFill>
              </a:rPr>
              <a:t>subependimário</a:t>
            </a:r>
            <a:r>
              <a:rPr lang="pt-BR" b="1" dirty="0">
                <a:solidFill>
                  <a:schemeClr val="tx1"/>
                </a:solidFill>
              </a:rPr>
              <a:t> </a:t>
            </a:r>
            <a:r>
              <a:rPr lang="pt-BR" sz="2000" b="1" dirty="0" smtClean="0">
                <a:solidFill>
                  <a:schemeClr val="tx1"/>
                </a:solidFill>
              </a:rPr>
              <a:t>SEN 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5262282" y="975585"/>
            <a:ext cx="2603966" cy="360363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b="1" dirty="0">
                <a:solidFill>
                  <a:schemeClr val="tx1"/>
                </a:solidFill>
              </a:rPr>
              <a:t>linha de migração radial 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861624" y="1021015"/>
            <a:ext cx="2270217" cy="39608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/>
          </a:p>
          <a:p>
            <a:pPr algn="ctr" eaLnBrk="1" hangingPunct="1">
              <a:defRPr/>
            </a:pPr>
            <a:r>
              <a:rPr lang="pt-BR" b="1" dirty="0">
                <a:solidFill>
                  <a:schemeClr val="tx1"/>
                </a:solidFill>
              </a:rPr>
              <a:t>tuberosidade cortical</a:t>
            </a:r>
          </a:p>
          <a:p>
            <a:pPr algn="ctr" eaLnBrk="1" hangingPunct="1">
              <a:defRPr/>
            </a:pP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131357" y="3720201"/>
            <a:ext cx="4860226" cy="576263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b="1" dirty="0" err="1">
                <a:solidFill>
                  <a:schemeClr val="tx1"/>
                </a:solidFill>
              </a:rPr>
              <a:t>a</a:t>
            </a:r>
            <a:r>
              <a:rPr lang="pt-BR" b="1" dirty="0" err="1" smtClean="0">
                <a:solidFill>
                  <a:schemeClr val="tx1"/>
                </a:solidFill>
              </a:rPr>
              <a:t>strocitoma</a:t>
            </a:r>
            <a:r>
              <a:rPr lang="pt-BR" b="1" dirty="0" smtClean="0">
                <a:solidFill>
                  <a:schemeClr val="tx1"/>
                </a:solidFill>
              </a:rPr>
              <a:t> </a:t>
            </a:r>
            <a:r>
              <a:rPr lang="pt-BR" b="1" dirty="0" err="1" smtClean="0">
                <a:solidFill>
                  <a:schemeClr val="tx1"/>
                </a:solidFill>
              </a:rPr>
              <a:t>subependimário</a:t>
            </a:r>
            <a:r>
              <a:rPr lang="pt-BR" b="1" dirty="0" smtClean="0">
                <a:solidFill>
                  <a:schemeClr val="tx1"/>
                </a:solidFill>
              </a:rPr>
              <a:t> de células gigantes</a:t>
            </a:r>
          </a:p>
          <a:p>
            <a:pPr algn="ctr" eaLnBrk="1" hangingPunct="1">
              <a:defRPr/>
            </a:pPr>
            <a:r>
              <a:rPr lang="pt-BR" sz="2000" b="1" dirty="0" smtClean="0">
                <a:solidFill>
                  <a:schemeClr val="tx1"/>
                </a:solidFill>
              </a:rPr>
              <a:t>SEGA  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251520" y="103173"/>
            <a:ext cx="8664957" cy="811856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LESÕES CEREBRAIS ASSOCIADAS A ESCLEROSE TUBEROSA </a:t>
            </a:r>
            <a:endParaRPr lang="pt-BR" sz="2800" b="1" dirty="0">
              <a:solidFill>
                <a:schemeClr val="tx1"/>
              </a:solidFill>
            </a:endParaRPr>
          </a:p>
        </p:txBody>
      </p:sp>
      <p:pic>
        <p:nvPicPr>
          <p:cNvPr id="12" name="Picture 2" descr="http://adc.bmj.com/content/94/1/75/F1.larg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04" y="4332183"/>
            <a:ext cx="1739836" cy="203719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89740" y="1415975"/>
            <a:ext cx="1884202" cy="21261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74411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19848"/>
              </p:ext>
            </p:extLst>
          </p:nvPr>
        </p:nvGraphicFramePr>
        <p:xfrm>
          <a:off x="467544" y="620688"/>
          <a:ext cx="3816212" cy="48800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212"/>
              </a:tblGrid>
              <a:tr h="306396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Características maiores</a:t>
                      </a:r>
                      <a:endParaRPr lang="pt-BR" sz="1600" dirty="0"/>
                    </a:p>
                  </a:txBody>
                  <a:tcPr marL="91452" marR="91452" marT="45723" marB="45723"/>
                </a:tc>
              </a:tr>
              <a:tr h="306396">
                <a:tc>
                  <a:txBody>
                    <a:bodyPr/>
                    <a:lstStyle/>
                    <a:p>
                      <a:r>
                        <a:rPr lang="pt-BR" sz="1600" dirty="0" err="1" smtClean="0"/>
                        <a:t>Angiofibromas</a:t>
                      </a:r>
                      <a:r>
                        <a:rPr lang="pt-BR" sz="1600" dirty="0" smtClean="0"/>
                        <a:t> faciais         /placas fibrosa cefálica</a:t>
                      </a:r>
                    </a:p>
                  </a:txBody>
                  <a:tcPr marL="91452" marR="91452" marT="45723" marB="45723"/>
                </a:tc>
              </a:tr>
              <a:tr h="306396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Fibromas ungueais</a:t>
                      </a:r>
                      <a:r>
                        <a:rPr lang="pt-BR" sz="1600" baseline="0" dirty="0" smtClean="0"/>
                        <a:t> e </a:t>
                      </a:r>
                      <a:r>
                        <a:rPr lang="pt-BR" sz="1600" baseline="0" dirty="0" err="1" smtClean="0"/>
                        <a:t>periungueais</a:t>
                      </a:r>
                      <a:endParaRPr lang="pt-BR" sz="1600" dirty="0"/>
                    </a:p>
                  </a:txBody>
                  <a:tcPr marL="91452" marR="91452" marT="45723" marB="45723"/>
                </a:tc>
              </a:tr>
              <a:tr h="306396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Máculas </a:t>
                      </a:r>
                      <a:r>
                        <a:rPr lang="pt-BR" sz="1600" dirty="0" err="1" smtClean="0"/>
                        <a:t>hipomelanóticas</a:t>
                      </a:r>
                      <a:r>
                        <a:rPr lang="pt-BR" sz="1600" dirty="0" smtClean="0"/>
                        <a:t> (≥3)</a:t>
                      </a:r>
                      <a:endParaRPr lang="pt-BR" sz="1600" dirty="0"/>
                    </a:p>
                  </a:txBody>
                  <a:tcPr marL="91452" marR="91452" marT="45723" marB="45723"/>
                </a:tc>
              </a:tr>
              <a:tr h="306396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Placas de </a:t>
                      </a:r>
                      <a:r>
                        <a:rPr lang="pt-BR" sz="1600" dirty="0" err="1" smtClean="0"/>
                        <a:t>Shagreen</a:t>
                      </a:r>
                      <a:endParaRPr lang="pt-BR" sz="1600" dirty="0"/>
                    </a:p>
                  </a:txBody>
                  <a:tcPr marL="91452" marR="91452" marT="45723" marB="45723"/>
                </a:tc>
              </a:tr>
              <a:tr h="460361">
                <a:tc>
                  <a:txBody>
                    <a:bodyPr/>
                    <a:lstStyle/>
                    <a:p>
                      <a:r>
                        <a:rPr lang="pt-BR" sz="1600" dirty="0" err="1" smtClean="0"/>
                        <a:t>Hamartomas</a:t>
                      </a:r>
                      <a:r>
                        <a:rPr lang="pt-BR" sz="1600" dirty="0" smtClean="0"/>
                        <a:t> nodulares múltiplos da retina</a:t>
                      </a:r>
                      <a:endParaRPr lang="pt-BR" sz="1600" dirty="0"/>
                    </a:p>
                  </a:txBody>
                  <a:tcPr marL="91452" marR="91452" marT="45723" marB="45723"/>
                </a:tc>
              </a:tr>
              <a:tr h="306396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Tuberosidades</a:t>
                      </a:r>
                      <a:r>
                        <a:rPr lang="pt-BR" sz="1600" baseline="0" dirty="0" smtClean="0"/>
                        <a:t> corticais/ linha de migração radial</a:t>
                      </a:r>
                      <a:endParaRPr lang="pt-BR" sz="1600" dirty="0"/>
                    </a:p>
                  </a:txBody>
                  <a:tcPr marL="91452" marR="91452" marT="45723" marB="45723"/>
                </a:tc>
              </a:tr>
              <a:tr h="306396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Nódulo</a:t>
                      </a:r>
                      <a:r>
                        <a:rPr lang="pt-BR" sz="1600" baseline="0" dirty="0" smtClean="0"/>
                        <a:t> </a:t>
                      </a:r>
                      <a:r>
                        <a:rPr lang="pt-BR" sz="1600" baseline="0" dirty="0" err="1" smtClean="0"/>
                        <a:t>subependimário</a:t>
                      </a:r>
                      <a:endParaRPr lang="pt-BR" sz="1600" dirty="0"/>
                    </a:p>
                  </a:txBody>
                  <a:tcPr marL="91452" marR="91452" marT="45723" marB="45723"/>
                </a:tc>
              </a:tr>
              <a:tr h="460361">
                <a:tc>
                  <a:txBody>
                    <a:bodyPr/>
                    <a:lstStyle/>
                    <a:p>
                      <a:r>
                        <a:rPr lang="pt-BR" sz="1600" dirty="0" err="1" smtClean="0"/>
                        <a:t>Astrocitoma</a:t>
                      </a:r>
                      <a:r>
                        <a:rPr lang="pt-BR" sz="1600" dirty="0" smtClean="0"/>
                        <a:t> </a:t>
                      </a:r>
                      <a:r>
                        <a:rPr lang="pt-BR" sz="1600" dirty="0" err="1" smtClean="0"/>
                        <a:t>subependimário</a:t>
                      </a:r>
                      <a:r>
                        <a:rPr lang="pt-BR" sz="1600" dirty="0" smtClean="0"/>
                        <a:t> de células gigantes</a:t>
                      </a:r>
                      <a:endParaRPr lang="pt-BR" sz="1600" dirty="0"/>
                    </a:p>
                  </a:txBody>
                  <a:tcPr marL="91452" marR="91452" marT="45723" marB="45723"/>
                </a:tc>
              </a:tr>
              <a:tr h="306396">
                <a:tc>
                  <a:txBody>
                    <a:bodyPr/>
                    <a:lstStyle/>
                    <a:p>
                      <a:r>
                        <a:rPr lang="pt-BR" sz="1600" dirty="0" err="1" smtClean="0"/>
                        <a:t>Rabdomioma</a:t>
                      </a:r>
                      <a:r>
                        <a:rPr lang="pt-BR" sz="1600" dirty="0" smtClean="0"/>
                        <a:t> cardíaco</a:t>
                      </a:r>
                      <a:endParaRPr lang="pt-BR" sz="1600" dirty="0"/>
                    </a:p>
                  </a:txBody>
                  <a:tcPr marL="91452" marR="91452" marT="45723" marB="45723"/>
                </a:tc>
              </a:tr>
              <a:tr h="306396">
                <a:tc>
                  <a:txBody>
                    <a:bodyPr/>
                    <a:lstStyle/>
                    <a:p>
                      <a:r>
                        <a:rPr lang="pt-BR" sz="1600" dirty="0" err="1" smtClean="0"/>
                        <a:t>Angiomiolipoma</a:t>
                      </a:r>
                      <a:r>
                        <a:rPr lang="pt-BR" sz="1600" dirty="0" smtClean="0"/>
                        <a:t> renal</a:t>
                      </a:r>
                      <a:endParaRPr lang="pt-BR" sz="1600" dirty="0"/>
                    </a:p>
                  </a:txBody>
                  <a:tcPr marL="91452" marR="91452" marT="45723" marB="45723"/>
                </a:tc>
              </a:tr>
              <a:tr h="306396">
                <a:tc>
                  <a:txBody>
                    <a:bodyPr/>
                    <a:lstStyle/>
                    <a:p>
                      <a:r>
                        <a:rPr lang="pt-BR" sz="1600" dirty="0" err="1" smtClean="0"/>
                        <a:t>Linfangioleiomiomatose</a:t>
                      </a:r>
                      <a:r>
                        <a:rPr lang="pt-BR" sz="1600" dirty="0" smtClean="0"/>
                        <a:t> pulmonar</a:t>
                      </a:r>
                      <a:endParaRPr lang="pt-BR" sz="1600" dirty="0"/>
                    </a:p>
                  </a:txBody>
                  <a:tcPr marL="91452" marR="91452" marT="45723" marB="45723"/>
                </a:tc>
              </a:tr>
            </a:tbl>
          </a:graphicData>
        </a:graphic>
      </p:graphicFrame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070173"/>
              </p:ext>
            </p:extLst>
          </p:nvPr>
        </p:nvGraphicFramePr>
        <p:xfrm>
          <a:off x="4572000" y="620688"/>
          <a:ext cx="4032250" cy="3596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250"/>
              </a:tblGrid>
              <a:tr h="288414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Características menores</a:t>
                      </a:r>
                      <a:endParaRPr lang="pt-BR" sz="1600" dirty="0"/>
                    </a:p>
                  </a:txBody>
                  <a:tcPr marL="91436" marR="91436" marT="45721" marB="45721"/>
                </a:tc>
              </a:tr>
              <a:tr h="288414">
                <a:tc>
                  <a:txBody>
                    <a:bodyPr/>
                    <a:lstStyle/>
                    <a:p>
                      <a:r>
                        <a:rPr lang="pt-BR" sz="1600" baseline="0" dirty="0" smtClean="0"/>
                        <a:t>Covas no esmalte dentário</a:t>
                      </a:r>
                      <a:endParaRPr lang="pt-BR" sz="1600" dirty="0" smtClean="0"/>
                    </a:p>
                  </a:txBody>
                  <a:tcPr marL="91436" marR="91436" marT="45721" marB="45721"/>
                </a:tc>
              </a:tr>
              <a:tr h="288414"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 marL="91436" marR="91436" marT="45721" marB="45721"/>
                </a:tc>
              </a:tr>
              <a:tr h="288414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Lesões</a:t>
                      </a:r>
                      <a:r>
                        <a:rPr lang="pt-BR" sz="1600" baseline="0" dirty="0" smtClean="0"/>
                        <a:t> escleróticas no osso</a:t>
                      </a:r>
                      <a:endParaRPr lang="pt-BR" sz="1600" dirty="0"/>
                    </a:p>
                  </a:txBody>
                  <a:tcPr marL="91436" marR="91436" marT="45721" marB="45721"/>
                </a:tc>
              </a:tr>
              <a:tr h="288414"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 marL="91436" marR="91436" marT="45721" marB="45721"/>
                </a:tc>
              </a:tr>
              <a:tr h="288414">
                <a:tc>
                  <a:txBody>
                    <a:bodyPr/>
                    <a:lstStyle/>
                    <a:p>
                      <a:r>
                        <a:rPr lang="pt-BR" sz="1600" dirty="0" err="1" smtClean="0"/>
                        <a:t>Hamartomas</a:t>
                      </a:r>
                      <a:r>
                        <a:rPr lang="pt-BR" sz="1600" dirty="0" smtClean="0"/>
                        <a:t> não renais</a:t>
                      </a:r>
                      <a:endParaRPr lang="pt-BR" sz="1600" dirty="0"/>
                    </a:p>
                  </a:txBody>
                  <a:tcPr marL="91436" marR="91436" marT="45721" marB="45721"/>
                </a:tc>
              </a:tr>
              <a:tr h="288414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Fibromas</a:t>
                      </a:r>
                      <a:r>
                        <a:rPr lang="pt-BR" sz="1600" baseline="0" dirty="0" smtClean="0"/>
                        <a:t> </a:t>
                      </a:r>
                      <a:r>
                        <a:rPr lang="pt-BR" sz="1600" baseline="0" dirty="0" err="1" smtClean="0"/>
                        <a:t>intrabucal</a:t>
                      </a:r>
                      <a:endParaRPr lang="pt-BR" sz="1600" dirty="0"/>
                    </a:p>
                  </a:txBody>
                  <a:tcPr marL="91436" marR="91436" marT="45721" marB="45721"/>
                </a:tc>
              </a:tr>
              <a:tr h="288414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Mancha</a:t>
                      </a:r>
                      <a:r>
                        <a:rPr lang="pt-BR" sz="1600" baseline="0" dirty="0" smtClean="0"/>
                        <a:t> </a:t>
                      </a:r>
                      <a:r>
                        <a:rPr lang="pt-BR" sz="1600" baseline="0" dirty="0" err="1" smtClean="0"/>
                        <a:t>acrômica</a:t>
                      </a:r>
                      <a:r>
                        <a:rPr lang="pt-BR" sz="1600" baseline="0" dirty="0" smtClean="0"/>
                        <a:t> na retina</a:t>
                      </a:r>
                      <a:endParaRPr lang="pt-BR" sz="1600" dirty="0"/>
                    </a:p>
                  </a:txBody>
                  <a:tcPr marL="91436" marR="91436" marT="45721" marB="45721"/>
                </a:tc>
              </a:tr>
              <a:tr h="288414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Lesões</a:t>
                      </a:r>
                      <a:r>
                        <a:rPr lang="pt-BR" sz="1600" baseline="0" dirty="0" smtClean="0"/>
                        <a:t> cutâneas tipo confete</a:t>
                      </a:r>
                      <a:endParaRPr lang="pt-BR" sz="1600" dirty="0"/>
                    </a:p>
                  </a:txBody>
                  <a:tcPr marL="91436" marR="91436" marT="45721" marB="45721"/>
                </a:tc>
              </a:tr>
              <a:tr h="4903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Cistos renais</a:t>
                      </a:r>
                      <a:r>
                        <a:rPr lang="pt-BR" sz="1600" baseline="0" dirty="0" smtClean="0"/>
                        <a:t> múltiplos</a:t>
                      </a:r>
                      <a:endParaRPr lang="pt-BR" sz="1600" dirty="0" smtClean="0"/>
                    </a:p>
                    <a:p>
                      <a:endParaRPr lang="pt-BR" sz="1600" dirty="0"/>
                    </a:p>
                  </a:txBody>
                  <a:tcPr marL="91436" marR="91436" marT="45721" marB="45721"/>
                </a:tc>
              </a:tr>
            </a:tbl>
          </a:graphicData>
        </a:graphic>
      </p:graphicFrame>
      <p:pic>
        <p:nvPicPr>
          <p:cNvPr id="44086" name="Picture 56" descr="Back to cited text no. 5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0713" y="-317500"/>
            <a:ext cx="85725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028648"/>
              </p:ext>
            </p:extLst>
          </p:nvPr>
        </p:nvGraphicFramePr>
        <p:xfrm>
          <a:off x="4435191" y="4885165"/>
          <a:ext cx="4385281" cy="822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5149"/>
                <a:gridCol w="3200132"/>
              </a:tblGrid>
              <a:tr h="274332">
                <a:tc>
                  <a:txBody>
                    <a:bodyPr/>
                    <a:lstStyle/>
                    <a:p>
                      <a:r>
                        <a:rPr lang="pt-BR" sz="1100" b="1" dirty="0" smtClean="0"/>
                        <a:t>DEFINITIVO</a:t>
                      </a:r>
                      <a:endParaRPr lang="pt-BR" sz="1100" b="1" dirty="0"/>
                    </a:p>
                  </a:txBody>
                  <a:tcPr marL="91442" marR="91442" marT="45726" marB="45726"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2 CRITÉRIOS MAIORES OU 1 MAIOR E 2 MENORES</a:t>
                      </a:r>
                      <a:endParaRPr lang="pt-BR" sz="1100" dirty="0"/>
                    </a:p>
                  </a:txBody>
                  <a:tcPr marL="91442" marR="91442" marT="45726" marB="45726"/>
                </a:tc>
              </a:tr>
              <a:tr h="274332">
                <a:tc>
                  <a:txBody>
                    <a:bodyPr/>
                    <a:lstStyle/>
                    <a:p>
                      <a:r>
                        <a:rPr lang="pt-BR" sz="1100" b="1" dirty="0" smtClean="0"/>
                        <a:t>PROVÁVEL</a:t>
                      </a:r>
                      <a:endParaRPr lang="pt-BR" sz="1100" b="1" dirty="0"/>
                    </a:p>
                  </a:txBody>
                  <a:tcPr marL="91442" marR="91442" marT="45726" marB="45726"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1 CRITÉRIO</a:t>
                      </a:r>
                      <a:r>
                        <a:rPr lang="pt-BR" sz="1100" baseline="0" dirty="0" smtClean="0"/>
                        <a:t> MAIOR E 1 CRITÉRIO MENOR</a:t>
                      </a:r>
                      <a:endParaRPr lang="pt-BR" sz="1100" dirty="0"/>
                    </a:p>
                  </a:txBody>
                  <a:tcPr marL="91442" marR="91442" marT="45726" marB="45726"/>
                </a:tc>
              </a:tr>
              <a:tr h="274332">
                <a:tc>
                  <a:txBody>
                    <a:bodyPr/>
                    <a:lstStyle/>
                    <a:p>
                      <a:r>
                        <a:rPr lang="pt-BR" sz="1100" b="1" dirty="0" smtClean="0"/>
                        <a:t>POSSÍVEL</a:t>
                      </a:r>
                      <a:endParaRPr lang="pt-BR" sz="1100" b="1" dirty="0"/>
                    </a:p>
                  </a:txBody>
                  <a:tcPr marL="91442" marR="91442" marT="45726" marB="45726"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1 CRITÉRIO MAIOR OU 2 OU MAIS MENORES</a:t>
                      </a:r>
                      <a:endParaRPr lang="pt-BR" sz="1100" dirty="0"/>
                    </a:p>
                  </a:txBody>
                  <a:tcPr marL="91442" marR="91442" marT="45726" marB="45726"/>
                </a:tc>
              </a:tr>
            </a:tbl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230" y="5856780"/>
            <a:ext cx="3117201" cy="36004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28" y="6036800"/>
            <a:ext cx="4105894" cy="41705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266279" y="980728"/>
            <a:ext cx="5998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/>
              <a:t>(≥</a:t>
            </a:r>
            <a:r>
              <a:rPr lang="pt-BR" sz="1400" dirty="0" smtClean="0"/>
              <a:t>3)  </a:t>
            </a:r>
            <a:endParaRPr lang="pt-BR" sz="1400" dirty="0"/>
          </a:p>
        </p:txBody>
      </p:sp>
      <p:sp>
        <p:nvSpPr>
          <p:cNvPr id="7" name="Retângulo 6"/>
          <p:cNvSpPr/>
          <p:nvPr/>
        </p:nvSpPr>
        <p:spPr>
          <a:xfrm>
            <a:off x="6303790" y="2689175"/>
            <a:ext cx="5004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/>
              <a:t>(</a:t>
            </a:r>
            <a:r>
              <a:rPr lang="pt-BR" sz="1400" dirty="0" smtClean="0"/>
              <a:t>≥2)</a:t>
            </a:r>
            <a:endParaRPr lang="pt-BR" sz="1400" dirty="0"/>
          </a:p>
        </p:txBody>
      </p:sp>
      <p:sp>
        <p:nvSpPr>
          <p:cNvPr id="8" name="Retângulo 7"/>
          <p:cNvSpPr/>
          <p:nvPr/>
        </p:nvSpPr>
        <p:spPr>
          <a:xfrm>
            <a:off x="2483768" y="3612995"/>
            <a:ext cx="5004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/>
              <a:t>(</a:t>
            </a:r>
            <a:r>
              <a:rPr lang="pt-BR" sz="1400" dirty="0" smtClean="0"/>
              <a:t>≥2)</a:t>
            </a:r>
            <a:endParaRPr lang="pt-BR" sz="1400" dirty="0"/>
          </a:p>
        </p:txBody>
      </p:sp>
      <p:sp>
        <p:nvSpPr>
          <p:cNvPr id="14" name="Retângulo 13"/>
          <p:cNvSpPr/>
          <p:nvPr/>
        </p:nvSpPr>
        <p:spPr>
          <a:xfrm>
            <a:off x="3329999" y="1556792"/>
            <a:ext cx="7379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(</a:t>
            </a:r>
            <a:r>
              <a:rPr lang="pt-BR" sz="1400" dirty="0" smtClean="0"/>
              <a:t>≥2)</a:t>
            </a:r>
            <a:endParaRPr lang="pt-BR" sz="1400" dirty="0"/>
          </a:p>
        </p:txBody>
      </p:sp>
      <p:sp>
        <p:nvSpPr>
          <p:cNvPr id="16" name="Retângulo 15"/>
          <p:cNvSpPr/>
          <p:nvPr/>
        </p:nvSpPr>
        <p:spPr>
          <a:xfrm>
            <a:off x="2340818" y="4869160"/>
            <a:ext cx="5004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/>
              <a:t>(</a:t>
            </a:r>
            <a:r>
              <a:rPr lang="pt-BR" sz="1400" dirty="0" smtClean="0"/>
              <a:t>≥2)</a:t>
            </a:r>
            <a:endParaRPr lang="pt-BR" sz="1400" dirty="0"/>
          </a:p>
        </p:txBody>
      </p:sp>
      <p:sp>
        <p:nvSpPr>
          <p:cNvPr id="17" name="Retângulo 16"/>
          <p:cNvSpPr/>
          <p:nvPr/>
        </p:nvSpPr>
        <p:spPr>
          <a:xfrm>
            <a:off x="6865300" y="980728"/>
            <a:ext cx="587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(≥</a:t>
            </a:r>
            <a:r>
              <a:rPr lang="pt-BR" sz="1200" dirty="0" smtClean="0"/>
              <a:t>3)   </a:t>
            </a:r>
            <a:endParaRPr lang="pt-BR" sz="1200" dirty="0"/>
          </a:p>
        </p:txBody>
      </p:sp>
      <p:sp>
        <p:nvSpPr>
          <p:cNvPr id="10" name="Retângulo 9"/>
          <p:cNvSpPr/>
          <p:nvPr/>
        </p:nvSpPr>
        <p:spPr>
          <a:xfrm>
            <a:off x="446839" y="97146"/>
            <a:ext cx="5074774" cy="525458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CRITÉRIOS DIAGNÓSTICOS</a:t>
            </a:r>
            <a:endParaRPr lang="pt-B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27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491880" y="2636912"/>
            <a:ext cx="5472608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Manifestações </a:t>
            </a: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Neurológicas/Psiquiátricas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31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4897"/>
            <a:ext cx="8651428" cy="605385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" name="Texto explicativo em elipse 2"/>
          <p:cNvSpPr/>
          <p:nvPr/>
        </p:nvSpPr>
        <p:spPr>
          <a:xfrm rot="2173513">
            <a:off x="6087743" y="1771269"/>
            <a:ext cx="2007840" cy="396624"/>
          </a:xfrm>
          <a:prstGeom prst="wedgeEllipse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err="1" smtClean="0"/>
              <a:t>psicosocial</a:t>
            </a:r>
            <a:endParaRPr lang="pt-BR" sz="2000" b="1" dirty="0"/>
          </a:p>
        </p:txBody>
      </p:sp>
      <p:sp>
        <p:nvSpPr>
          <p:cNvPr id="4" name="Texto explicativo em elipse 3"/>
          <p:cNvSpPr/>
          <p:nvPr/>
        </p:nvSpPr>
        <p:spPr>
          <a:xfrm rot="2937164">
            <a:off x="4630857" y="1945508"/>
            <a:ext cx="2894617" cy="318813"/>
          </a:xfrm>
          <a:prstGeom prst="wedgeEllipseCallout">
            <a:avLst>
              <a:gd name="adj1" fmla="val -18784"/>
              <a:gd name="adj2" fmla="val 7433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err="1" smtClean="0"/>
              <a:t>neuropsicologico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5" name="Texto explicativo em elipse 4"/>
          <p:cNvSpPr/>
          <p:nvPr/>
        </p:nvSpPr>
        <p:spPr>
          <a:xfrm rot="4086823">
            <a:off x="4462811" y="2225032"/>
            <a:ext cx="1872208" cy="409376"/>
          </a:xfrm>
          <a:prstGeom prst="wedgeEllipse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a</a:t>
            </a:r>
            <a:r>
              <a:rPr lang="pt-BR" sz="2000" b="1" dirty="0" smtClean="0"/>
              <a:t>cadêmico</a:t>
            </a:r>
            <a:endParaRPr lang="pt-BR" sz="2000" b="1" dirty="0"/>
          </a:p>
        </p:txBody>
      </p:sp>
      <p:sp>
        <p:nvSpPr>
          <p:cNvPr id="6" name="Texto explicativo em elipse 5"/>
          <p:cNvSpPr/>
          <p:nvPr/>
        </p:nvSpPr>
        <p:spPr>
          <a:xfrm rot="19332677">
            <a:off x="791478" y="1682100"/>
            <a:ext cx="2769639" cy="360040"/>
          </a:xfrm>
          <a:prstGeom prst="wedgeEllipse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comportamental</a:t>
            </a:r>
            <a:endParaRPr lang="pt-BR" sz="2000" b="1" dirty="0"/>
          </a:p>
        </p:txBody>
      </p:sp>
      <p:sp>
        <p:nvSpPr>
          <p:cNvPr id="7" name="Texto explicativo em elipse 6"/>
          <p:cNvSpPr/>
          <p:nvPr/>
        </p:nvSpPr>
        <p:spPr>
          <a:xfrm rot="18342292">
            <a:off x="1796378" y="1885244"/>
            <a:ext cx="2075365" cy="612648"/>
          </a:xfrm>
          <a:prstGeom prst="wedgeEllipse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psiquiátrico</a:t>
            </a:r>
            <a:endParaRPr lang="pt-BR" sz="2000" b="1" dirty="0"/>
          </a:p>
        </p:txBody>
      </p:sp>
      <p:sp>
        <p:nvSpPr>
          <p:cNvPr id="8" name="Texto explicativo em elipse 7"/>
          <p:cNvSpPr/>
          <p:nvPr/>
        </p:nvSpPr>
        <p:spPr>
          <a:xfrm rot="17633569">
            <a:off x="2627321" y="2230244"/>
            <a:ext cx="2153299" cy="612648"/>
          </a:xfrm>
          <a:prstGeom prst="wedgeEllipse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intelectual</a:t>
            </a:r>
            <a:endParaRPr lang="pt-BR" sz="2000" b="1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6388749"/>
            <a:ext cx="2529600" cy="3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9512" y="260648"/>
            <a:ext cx="3459162" cy="750888"/>
          </a:xfr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lang="pt-BR" sz="4000" dirty="0"/>
              <a:t>Epilepsia</a:t>
            </a:r>
          </a:p>
        </p:txBody>
      </p:sp>
      <p:sp>
        <p:nvSpPr>
          <p:cNvPr id="27651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539750" y="1196975"/>
            <a:ext cx="7704138" cy="3600450"/>
          </a:xfr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pt-BR" dirty="0"/>
              <a:t>90% dos pacientes com ET apresentam convulsão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pt-BR" dirty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pt-BR" dirty="0"/>
              <a:t>Todos os tipos de convulsão são reportadas:</a:t>
            </a:r>
          </a:p>
          <a:p>
            <a:pPr algn="l"/>
            <a:r>
              <a:rPr lang="pt-BR" dirty="0"/>
              <a:t>     parcial, complexa, generalizada, tônico-</a:t>
            </a:r>
            <a:r>
              <a:rPr lang="pt-BR" dirty="0" err="1"/>
              <a:t>clônica</a:t>
            </a:r>
            <a:r>
              <a:rPr lang="pt-BR" dirty="0"/>
              <a:t>, ausência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pt-BR" dirty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pt-BR" dirty="0"/>
              <a:t>Convulsões, espasmos infantis estão   correlacionados com risco aumentado de piora neurológica</a:t>
            </a:r>
          </a:p>
          <a:p>
            <a:pPr>
              <a:buClr>
                <a:srgbClr val="FFC000"/>
              </a:buClr>
              <a:buFont typeface="Wingdings 2" pitchFamily="18" charset="2"/>
              <a:buNone/>
            </a:pPr>
            <a:endParaRPr lang="pt-BR" dirty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4391025"/>
            <a:ext cx="4824413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136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836712"/>
            <a:ext cx="8934667" cy="5692493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19866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133" y="260648"/>
            <a:ext cx="6493755" cy="605270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6499138"/>
            <a:ext cx="2910766" cy="217985"/>
          </a:xfrm>
          <a:prstGeom prst="rect">
            <a:avLst/>
          </a:prstGeom>
        </p:spPr>
      </p:pic>
      <p:sp>
        <p:nvSpPr>
          <p:cNvPr id="5" name="Texto explicativo retangular 4"/>
          <p:cNvSpPr/>
          <p:nvPr/>
        </p:nvSpPr>
        <p:spPr>
          <a:xfrm>
            <a:off x="151642" y="2204864"/>
            <a:ext cx="2622684" cy="3096344"/>
          </a:xfrm>
          <a:prstGeom prst="wedgeRectCallout">
            <a:avLst>
              <a:gd name="adj1" fmla="val 48197"/>
              <a:gd name="adj2" fmla="val 19714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rgbClr val="C00000"/>
                </a:solidFill>
              </a:rPr>
              <a:t>RAPAMICINA se </a:t>
            </a:r>
          </a:p>
          <a:p>
            <a:r>
              <a:rPr lang="pt-BR" b="1" dirty="0">
                <a:solidFill>
                  <a:schemeClr val="tx1"/>
                </a:solidFill>
              </a:rPr>
              <a:t>l</a:t>
            </a:r>
            <a:r>
              <a:rPr lang="pt-BR" b="1" dirty="0" smtClean="0">
                <a:solidFill>
                  <a:schemeClr val="tx1"/>
                </a:solidFill>
              </a:rPr>
              <a:t>iga ao </a:t>
            </a:r>
            <a:r>
              <a:rPr lang="pt-BR" b="1" dirty="0" err="1" smtClean="0">
                <a:solidFill>
                  <a:schemeClr val="tx1"/>
                </a:solidFill>
              </a:rPr>
              <a:t>mTOR</a:t>
            </a:r>
            <a:r>
              <a:rPr lang="pt-BR" b="1" dirty="0" smtClean="0">
                <a:solidFill>
                  <a:schemeClr val="tx1"/>
                </a:solidFill>
              </a:rPr>
              <a:t>, prevenindo a ativação da disfunção TSC1/TSC2</a:t>
            </a:r>
          </a:p>
          <a:p>
            <a:r>
              <a:rPr lang="pt-BR" b="1" dirty="0" smtClean="0">
                <a:solidFill>
                  <a:schemeClr val="tx1"/>
                </a:solidFill>
              </a:rPr>
              <a:t>Levando uma redução na expressão gênica e atenua o </a:t>
            </a:r>
            <a:r>
              <a:rPr lang="pt-BR" b="1" dirty="0" err="1" smtClean="0">
                <a:solidFill>
                  <a:schemeClr val="tx1"/>
                </a:solidFill>
              </a:rPr>
              <a:t>crescimemto</a:t>
            </a:r>
            <a:r>
              <a:rPr lang="pt-BR" b="1" dirty="0" smtClean="0">
                <a:solidFill>
                  <a:schemeClr val="tx1"/>
                </a:solidFill>
              </a:rPr>
              <a:t> descontrolado das células</a:t>
            </a:r>
          </a:p>
          <a:p>
            <a:endParaRPr lang="pt-BR" b="1" dirty="0">
              <a:solidFill>
                <a:schemeClr val="tx1"/>
              </a:solidFill>
            </a:endParaRPr>
          </a:p>
        </p:txBody>
      </p:sp>
      <p:cxnSp>
        <p:nvCxnSpPr>
          <p:cNvPr id="10" name="Conector de seta reta 9"/>
          <p:cNvCxnSpPr/>
          <p:nvPr/>
        </p:nvCxnSpPr>
        <p:spPr>
          <a:xfrm>
            <a:off x="2774326" y="3717032"/>
            <a:ext cx="1509642" cy="9361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/>
        </p:nvSpPr>
        <p:spPr>
          <a:xfrm>
            <a:off x="5139504" y="3039294"/>
            <a:ext cx="670898" cy="313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>
                <a:solidFill>
                  <a:schemeClr val="tx1"/>
                </a:solidFill>
              </a:rPr>
              <a:t> </a:t>
            </a:r>
            <a:r>
              <a:rPr lang="pt-BR" sz="1200" b="1" dirty="0" smtClean="0">
                <a:solidFill>
                  <a:srgbClr val="C00000"/>
                </a:solidFill>
              </a:rPr>
              <a:t>1997</a:t>
            </a:r>
            <a:endParaRPr lang="pt-BR" sz="1200" b="1" dirty="0">
              <a:solidFill>
                <a:srgbClr val="C00000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724128" y="3018147"/>
            <a:ext cx="682351" cy="334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>
                <a:solidFill>
                  <a:schemeClr val="tx1"/>
                </a:solidFill>
              </a:rPr>
              <a:t> </a:t>
            </a:r>
            <a:r>
              <a:rPr lang="pt-BR" sz="1200" b="1" dirty="0" smtClean="0">
                <a:solidFill>
                  <a:srgbClr val="C00000"/>
                </a:solidFill>
              </a:rPr>
              <a:t>1993</a:t>
            </a:r>
            <a:endParaRPr lang="pt-BR" sz="1200" b="1" dirty="0">
              <a:solidFill>
                <a:srgbClr val="C00000"/>
              </a:solidFill>
            </a:endParaRPr>
          </a:p>
        </p:txBody>
      </p:sp>
      <p:sp>
        <p:nvSpPr>
          <p:cNvPr id="8" name="Retângulo 5"/>
          <p:cNvSpPr>
            <a:spLocks noChangeArrowheads="1"/>
          </p:cNvSpPr>
          <p:nvPr/>
        </p:nvSpPr>
        <p:spPr bwMode="auto">
          <a:xfrm>
            <a:off x="151642" y="4901603"/>
            <a:ext cx="2980198" cy="95410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 dirty="0" smtClean="0">
                <a:latin typeface="+mn-lt"/>
              </a:rPr>
              <a:t>efeito </a:t>
            </a:r>
            <a:r>
              <a:rPr lang="pt-BR" altLang="pt-BR" b="1" dirty="0">
                <a:latin typeface="+mn-lt"/>
              </a:rPr>
              <a:t>imunossupressor pela inibição da proliferação das células T e B </a:t>
            </a:r>
            <a:r>
              <a:rPr lang="pt-BR" altLang="pt-BR" sz="20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152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31" y="2259824"/>
            <a:ext cx="3752747" cy="3851299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329701" y="5293462"/>
            <a:ext cx="37605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400" b="1" dirty="0" err="1" smtClean="0">
                <a:latin typeface="Calibri" panose="020F0502020204030204" pitchFamily="34" charset="0"/>
              </a:rPr>
              <a:t>D</a:t>
            </a:r>
            <a:r>
              <a:rPr lang="en-US" sz="2400" b="1" dirty="0" err="1" smtClean="0">
                <a:latin typeface="Calibri" panose="020F0502020204030204" pitchFamily="34" charset="0"/>
                <a:cs typeface="Arial" charset="0"/>
              </a:rPr>
              <a:t>ésiré-Magloire</a:t>
            </a:r>
            <a:r>
              <a:rPr lang="en-US" sz="2400" b="1" dirty="0" smtClean="0">
                <a:latin typeface="Calibri" panose="020F0502020204030204" pitchFamily="34" charset="0"/>
                <a:cs typeface="Arial" charset="0"/>
              </a:rPr>
              <a:t> Bourneville</a:t>
            </a:r>
          </a:p>
          <a:p>
            <a:pPr algn="ctr">
              <a:defRPr/>
            </a:pPr>
            <a:r>
              <a:rPr lang="en-US" sz="2400" b="1" dirty="0" smtClean="0">
                <a:latin typeface="Calibri" panose="020F0502020204030204" pitchFamily="34" charset="0"/>
                <a:cs typeface="Arial" charset="0"/>
              </a:rPr>
              <a:t>1881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 rot="5400000">
            <a:off x="4809709" y="1556465"/>
            <a:ext cx="2800566" cy="4673428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863033"/>
            <a:ext cx="7886700" cy="1325563"/>
          </a:xfrm>
        </p:spPr>
        <p:txBody>
          <a:bodyPr/>
          <a:lstStyle/>
          <a:p>
            <a:r>
              <a:rPr lang="en-US" b="1" dirty="0" smtClean="0"/>
              <a:t>"</a:t>
            </a:r>
            <a:r>
              <a:rPr lang="en-US" b="1" dirty="0" err="1" smtClean="0"/>
              <a:t>Sclérose</a:t>
            </a:r>
            <a:r>
              <a:rPr lang="en-US" b="1" dirty="0" smtClean="0"/>
              <a:t> </a:t>
            </a:r>
            <a:r>
              <a:rPr lang="en-US" b="1" dirty="0" err="1" smtClean="0"/>
              <a:t>tubéreuse</a:t>
            </a:r>
            <a:r>
              <a:rPr lang="en-US" b="1" dirty="0" smtClean="0"/>
              <a:t> des </a:t>
            </a:r>
            <a:r>
              <a:rPr lang="en-US" b="1" dirty="0" err="1" smtClean="0"/>
              <a:t>circonvolutions</a:t>
            </a:r>
            <a:r>
              <a:rPr lang="en-US" b="1" dirty="0" smtClean="0"/>
              <a:t> </a:t>
            </a:r>
            <a:r>
              <a:rPr lang="en-US" b="1" dirty="0" err="1" smtClean="0"/>
              <a:t>cérébrales</a:t>
            </a:r>
            <a:r>
              <a:rPr lang="en-US" b="1" dirty="0" smtClean="0"/>
              <a:t>"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6453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8" y="548680"/>
            <a:ext cx="8816223" cy="606072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68896" y="1071389"/>
            <a:ext cx="1224136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6424441" y="5236323"/>
            <a:ext cx="86409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rgbClr val="C00000"/>
                </a:solidFill>
              </a:rPr>
              <a:t>ANVISA</a:t>
            </a:r>
          </a:p>
          <a:p>
            <a:pPr algn="ctr"/>
            <a:r>
              <a:rPr lang="pt-BR" sz="1400" b="1" smtClean="0">
                <a:solidFill>
                  <a:srgbClr val="C00000"/>
                </a:solidFill>
              </a:rPr>
              <a:t> </a:t>
            </a:r>
            <a:r>
              <a:rPr lang="pt-BR" sz="1400" b="1" smtClean="0">
                <a:solidFill>
                  <a:srgbClr val="C00000"/>
                </a:solidFill>
              </a:rPr>
              <a:t>2020</a:t>
            </a:r>
            <a:endParaRPr lang="pt-BR" sz="1400" b="1" dirty="0" smtClean="0">
              <a:solidFill>
                <a:srgbClr val="C0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288537" y="5236323"/>
            <a:ext cx="86409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rgbClr val="C00000"/>
                </a:solidFill>
              </a:rPr>
              <a:t>ANVISA</a:t>
            </a:r>
          </a:p>
          <a:p>
            <a:pPr algn="ctr"/>
            <a:r>
              <a:rPr lang="pt-BR" sz="1400" b="1" dirty="0" smtClean="0">
                <a:solidFill>
                  <a:srgbClr val="C00000"/>
                </a:solidFill>
              </a:rPr>
              <a:t> 2020</a:t>
            </a:r>
          </a:p>
        </p:txBody>
      </p:sp>
      <p:cxnSp>
        <p:nvCxnSpPr>
          <p:cNvPr id="9" name="Conector reto 8"/>
          <p:cNvCxnSpPr/>
          <p:nvPr/>
        </p:nvCxnSpPr>
        <p:spPr>
          <a:xfrm>
            <a:off x="8892481" y="4509120"/>
            <a:ext cx="0" cy="2880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/>
          <p:cNvSpPr/>
          <p:nvPr/>
        </p:nvSpPr>
        <p:spPr>
          <a:xfrm>
            <a:off x="8495928" y="5006053"/>
            <a:ext cx="648072" cy="295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2022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3" name="Texto explicativo em elipse 12"/>
          <p:cNvSpPr/>
          <p:nvPr/>
        </p:nvSpPr>
        <p:spPr>
          <a:xfrm rot="10800000" flipV="1">
            <a:off x="6521304" y="5805264"/>
            <a:ext cx="2445122" cy="728388"/>
          </a:xfrm>
          <a:prstGeom prst="wedgeEllipseCallout">
            <a:avLst>
              <a:gd name="adj1" fmla="val -42764"/>
              <a:gd name="adj2" fmla="val -12973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chemeClr val="tx1"/>
                </a:solidFill>
              </a:rPr>
              <a:t>ANGIOFIBROMA</a:t>
            </a:r>
            <a:endParaRPr lang="pt-BR" sz="1600" b="1" dirty="0">
              <a:solidFill>
                <a:schemeClr val="tx1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78622" y="548680"/>
            <a:ext cx="1907704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956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79512" y="1148515"/>
            <a:ext cx="8640960" cy="652376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 smtClean="0">
                <a:solidFill>
                  <a:schemeClr val="tx1"/>
                </a:solidFill>
              </a:rPr>
              <a:t>INIBIDORES DE </a:t>
            </a:r>
            <a:r>
              <a:rPr lang="pt-BR" sz="2000" b="1" dirty="0" err="1" smtClean="0">
                <a:solidFill>
                  <a:schemeClr val="tx1"/>
                </a:solidFill>
              </a:rPr>
              <a:t>mTOR</a:t>
            </a:r>
            <a:r>
              <a:rPr lang="pt-BR" sz="2000" b="1" dirty="0" smtClean="0">
                <a:solidFill>
                  <a:schemeClr val="tx1"/>
                </a:solidFill>
              </a:rPr>
              <a:t> INVESTIGADOS NO COMPLEXO ESCLEROSE TUBEROSA</a:t>
            </a:r>
          </a:p>
          <a:p>
            <a:r>
              <a:rPr lang="pt-BR" sz="3200" b="1" dirty="0" smtClean="0">
                <a:solidFill>
                  <a:srgbClr val="C00000"/>
                </a:solidFill>
              </a:rPr>
              <a:t>SIROLIMO X EVEROLIMO</a:t>
            </a:r>
            <a:endParaRPr lang="pt-BR" sz="3200" b="1" dirty="0">
              <a:solidFill>
                <a:srgbClr val="C00000"/>
              </a:solidFill>
            </a:endParaRPr>
          </a:p>
        </p:txBody>
      </p:sp>
      <p:sp>
        <p:nvSpPr>
          <p:cNvPr id="243" name="Retângulo 242"/>
          <p:cNvSpPr/>
          <p:nvPr/>
        </p:nvSpPr>
        <p:spPr>
          <a:xfrm>
            <a:off x="1178025" y="5526900"/>
            <a:ext cx="2664296" cy="902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 smtClean="0">
                <a:solidFill>
                  <a:schemeClr val="tx1"/>
                </a:solidFill>
              </a:rPr>
              <a:t>SIROLIMO</a:t>
            </a:r>
          </a:p>
          <a:p>
            <a:r>
              <a:rPr lang="pt-BR" b="1" dirty="0" smtClean="0">
                <a:solidFill>
                  <a:schemeClr val="tx1"/>
                </a:solidFill>
              </a:rPr>
              <a:t>MEIA VIDA 60 HORAS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244" name="Retângulo 243"/>
          <p:cNvSpPr/>
          <p:nvPr/>
        </p:nvSpPr>
        <p:spPr>
          <a:xfrm>
            <a:off x="5661304" y="5625412"/>
            <a:ext cx="2558329" cy="755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 smtClean="0">
                <a:solidFill>
                  <a:schemeClr val="tx1"/>
                </a:solidFill>
              </a:rPr>
              <a:t>EVEROLIMO</a:t>
            </a:r>
          </a:p>
          <a:p>
            <a:r>
              <a:rPr lang="pt-BR" b="1" dirty="0" smtClean="0">
                <a:solidFill>
                  <a:schemeClr val="tx1"/>
                </a:solidFill>
              </a:rPr>
              <a:t>MEIA VIDA 30 HORAS</a:t>
            </a:r>
            <a:endParaRPr lang="pt-BR" b="1" dirty="0">
              <a:solidFill>
                <a:schemeClr val="tx1"/>
              </a:solidFill>
            </a:endParaRPr>
          </a:p>
        </p:txBody>
      </p:sp>
      <p:grpSp>
        <p:nvGrpSpPr>
          <p:cNvPr id="356" name="Group 240"/>
          <p:cNvGrpSpPr/>
          <p:nvPr/>
        </p:nvGrpSpPr>
        <p:grpSpPr>
          <a:xfrm>
            <a:off x="339510" y="2075032"/>
            <a:ext cx="3655799" cy="3437044"/>
            <a:chOff x="4908414" y="2290722"/>
            <a:chExt cx="2952691" cy="2736884"/>
          </a:xfrm>
        </p:grpSpPr>
        <p:sp>
          <p:nvSpPr>
            <p:cNvPr id="357" name="Oval 3"/>
            <p:cNvSpPr>
              <a:spLocks noChangeArrowheads="1"/>
            </p:cNvSpPr>
            <p:nvPr/>
          </p:nvSpPr>
          <p:spPr bwMode="auto">
            <a:xfrm>
              <a:off x="4908414" y="2290722"/>
              <a:ext cx="1490661" cy="983650"/>
            </a:xfrm>
            <a:prstGeom prst="ellipse">
              <a:avLst/>
            </a:prstGeom>
            <a:solidFill>
              <a:srgbClr val="00206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1100" dirty="0"/>
            </a:p>
          </p:txBody>
        </p:sp>
        <p:grpSp>
          <p:nvGrpSpPr>
            <p:cNvPr id="358" name="Group 237"/>
            <p:cNvGrpSpPr/>
            <p:nvPr/>
          </p:nvGrpSpPr>
          <p:grpSpPr>
            <a:xfrm>
              <a:off x="5191584" y="2628710"/>
              <a:ext cx="2622081" cy="2398896"/>
              <a:chOff x="5191584" y="3055754"/>
              <a:chExt cx="2622081" cy="2398896"/>
            </a:xfrm>
          </p:grpSpPr>
          <p:sp>
            <p:nvSpPr>
              <p:cNvPr id="377" name="Line 7"/>
              <p:cNvSpPr>
                <a:spLocks noChangeShapeType="1"/>
              </p:cNvSpPr>
              <p:nvPr/>
            </p:nvSpPr>
            <p:spPr bwMode="auto">
              <a:xfrm>
                <a:off x="5672802" y="3170925"/>
                <a:ext cx="1587" cy="230343"/>
              </a:xfrm>
              <a:prstGeom prst="line">
                <a:avLst/>
              </a:prstGeom>
              <a:solidFill>
                <a:schemeClr val="bg1"/>
              </a:solidFill>
              <a:ln w="1587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378" name="Line 8"/>
              <p:cNvSpPr>
                <a:spLocks noChangeShapeType="1"/>
              </p:cNvSpPr>
              <p:nvPr/>
            </p:nvSpPr>
            <p:spPr bwMode="auto">
              <a:xfrm>
                <a:off x="5672802" y="3401267"/>
                <a:ext cx="190582" cy="116686"/>
              </a:xfrm>
              <a:prstGeom prst="line">
                <a:avLst/>
              </a:prstGeom>
              <a:solidFill>
                <a:schemeClr val="bg1"/>
              </a:solidFill>
              <a:ln w="1587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379" name="Line 9"/>
              <p:cNvSpPr>
                <a:spLocks noChangeShapeType="1"/>
              </p:cNvSpPr>
              <p:nvPr/>
            </p:nvSpPr>
            <p:spPr bwMode="auto">
              <a:xfrm flipV="1">
                <a:off x="5863383" y="3401267"/>
                <a:ext cx="193758" cy="116686"/>
              </a:xfrm>
              <a:prstGeom prst="line">
                <a:avLst/>
              </a:prstGeom>
              <a:solidFill>
                <a:schemeClr val="bg1"/>
              </a:solidFill>
              <a:ln w="1587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380" name="Line 10"/>
              <p:cNvSpPr>
                <a:spLocks noChangeShapeType="1"/>
              </p:cNvSpPr>
              <p:nvPr/>
            </p:nvSpPr>
            <p:spPr bwMode="auto">
              <a:xfrm flipV="1">
                <a:off x="6057141" y="3170925"/>
                <a:ext cx="1587" cy="230343"/>
              </a:xfrm>
              <a:prstGeom prst="line">
                <a:avLst/>
              </a:prstGeom>
              <a:solidFill>
                <a:schemeClr val="bg1"/>
              </a:solidFill>
              <a:ln w="1587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381" name="Line 11"/>
              <p:cNvSpPr>
                <a:spLocks noChangeShapeType="1"/>
              </p:cNvSpPr>
              <p:nvPr/>
            </p:nvSpPr>
            <p:spPr bwMode="auto">
              <a:xfrm flipH="1" flipV="1">
                <a:off x="5863383" y="3055754"/>
                <a:ext cx="193758" cy="115171"/>
              </a:xfrm>
              <a:prstGeom prst="line">
                <a:avLst/>
              </a:prstGeom>
              <a:solidFill>
                <a:schemeClr val="bg1"/>
              </a:solidFill>
              <a:ln w="1587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382" name="Line 12"/>
              <p:cNvSpPr>
                <a:spLocks noChangeShapeType="1"/>
              </p:cNvSpPr>
              <p:nvPr/>
            </p:nvSpPr>
            <p:spPr bwMode="auto">
              <a:xfrm flipH="1">
                <a:off x="5672802" y="3055754"/>
                <a:ext cx="190582" cy="115171"/>
              </a:xfrm>
              <a:prstGeom prst="line">
                <a:avLst/>
              </a:prstGeom>
              <a:solidFill>
                <a:schemeClr val="bg1"/>
              </a:solidFill>
              <a:ln w="1587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383" name="Line 14"/>
              <p:cNvSpPr>
                <a:spLocks noChangeShapeType="1"/>
              </p:cNvSpPr>
              <p:nvPr/>
            </p:nvSpPr>
            <p:spPr bwMode="auto">
              <a:xfrm>
                <a:off x="6249310" y="3517954"/>
                <a:ext cx="1589" cy="228827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384" name="Line 15"/>
              <p:cNvSpPr>
                <a:spLocks noChangeShapeType="1"/>
              </p:cNvSpPr>
              <p:nvPr/>
            </p:nvSpPr>
            <p:spPr bwMode="auto">
              <a:xfrm>
                <a:off x="6249310" y="3746782"/>
                <a:ext cx="196934" cy="1151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385" name="Line 17"/>
              <p:cNvSpPr>
                <a:spLocks noChangeShapeType="1"/>
              </p:cNvSpPr>
              <p:nvPr/>
            </p:nvSpPr>
            <p:spPr bwMode="auto">
              <a:xfrm flipH="1">
                <a:off x="6433538" y="3893776"/>
                <a:ext cx="23823" cy="1516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386" name="Line 18"/>
              <p:cNvSpPr>
                <a:spLocks noChangeShapeType="1"/>
              </p:cNvSpPr>
              <p:nvPr/>
            </p:nvSpPr>
            <p:spPr bwMode="auto">
              <a:xfrm flipH="1">
                <a:off x="6422422" y="3958939"/>
                <a:ext cx="47645" cy="1515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387" name="Line 19"/>
              <p:cNvSpPr>
                <a:spLocks noChangeShapeType="1"/>
              </p:cNvSpPr>
              <p:nvPr/>
            </p:nvSpPr>
            <p:spPr bwMode="auto">
              <a:xfrm flipV="1">
                <a:off x="6446244" y="3746782"/>
                <a:ext cx="193758" cy="1151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388" name="Line 20"/>
              <p:cNvSpPr>
                <a:spLocks noChangeShapeType="1"/>
              </p:cNvSpPr>
              <p:nvPr/>
            </p:nvSpPr>
            <p:spPr bwMode="auto">
              <a:xfrm>
                <a:off x="6640002" y="3746782"/>
                <a:ext cx="195346" cy="1151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389" name="Line 22"/>
              <p:cNvSpPr>
                <a:spLocks noChangeShapeType="1"/>
              </p:cNvSpPr>
              <p:nvPr/>
            </p:nvSpPr>
            <p:spPr bwMode="auto">
              <a:xfrm>
                <a:off x="6816290" y="3861953"/>
                <a:ext cx="1587" cy="127294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390" name="Line 23"/>
              <p:cNvSpPr>
                <a:spLocks noChangeShapeType="1"/>
              </p:cNvSpPr>
              <p:nvPr/>
            </p:nvSpPr>
            <p:spPr bwMode="auto">
              <a:xfrm>
                <a:off x="6855993" y="3858922"/>
                <a:ext cx="0" cy="130325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391" name="Line 24"/>
              <p:cNvSpPr>
                <a:spLocks noChangeShapeType="1"/>
              </p:cNvSpPr>
              <p:nvPr/>
            </p:nvSpPr>
            <p:spPr bwMode="auto">
              <a:xfrm flipV="1">
                <a:off x="6835348" y="3746782"/>
                <a:ext cx="192169" cy="1151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392" name="Line 25"/>
              <p:cNvSpPr>
                <a:spLocks noChangeShapeType="1"/>
              </p:cNvSpPr>
              <p:nvPr/>
            </p:nvSpPr>
            <p:spPr bwMode="auto">
              <a:xfrm>
                <a:off x="7027517" y="3746782"/>
                <a:ext cx="193758" cy="1151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393" name="Line 26"/>
              <p:cNvSpPr>
                <a:spLocks noChangeShapeType="1"/>
              </p:cNvSpPr>
              <p:nvPr/>
            </p:nvSpPr>
            <p:spPr bwMode="auto">
              <a:xfrm>
                <a:off x="7016400" y="3713443"/>
                <a:ext cx="20646" cy="1515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394" name="Line 27"/>
              <p:cNvSpPr>
                <a:spLocks noChangeShapeType="1"/>
              </p:cNvSpPr>
              <p:nvPr/>
            </p:nvSpPr>
            <p:spPr bwMode="auto">
              <a:xfrm>
                <a:off x="7008458" y="3648279"/>
                <a:ext cx="36529" cy="1516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395" name="Line 28"/>
              <p:cNvSpPr>
                <a:spLocks noChangeShapeType="1"/>
              </p:cNvSpPr>
              <p:nvPr/>
            </p:nvSpPr>
            <p:spPr bwMode="auto">
              <a:xfrm>
                <a:off x="7002106" y="3583117"/>
                <a:ext cx="49234" cy="1515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396" name="Line 29"/>
              <p:cNvSpPr>
                <a:spLocks noChangeShapeType="1"/>
              </p:cNvSpPr>
              <p:nvPr/>
            </p:nvSpPr>
            <p:spPr bwMode="auto">
              <a:xfrm>
                <a:off x="6994165" y="3517954"/>
                <a:ext cx="65115" cy="1516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397" name="Line 30"/>
              <p:cNvSpPr>
                <a:spLocks noChangeShapeType="1"/>
              </p:cNvSpPr>
              <p:nvPr/>
            </p:nvSpPr>
            <p:spPr bwMode="auto">
              <a:xfrm>
                <a:off x="7199040" y="3861953"/>
                <a:ext cx="0" cy="234888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398" name="Line 31"/>
              <p:cNvSpPr>
                <a:spLocks noChangeShapeType="1"/>
              </p:cNvSpPr>
              <p:nvPr/>
            </p:nvSpPr>
            <p:spPr bwMode="auto">
              <a:xfrm>
                <a:off x="7243509" y="3861953"/>
                <a:ext cx="1589" cy="234888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399" name="Line 32"/>
              <p:cNvSpPr>
                <a:spLocks noChangeShapeType="1"/>
              </p:cNvSpPr>
              <p:nvPr/>
            </p:nvSpPr>
            <p:spPr bwMode="auto">
              <a:xfrm>
                <a:off x="7221275" y="4092295"/>
                <a:ext cx="192170" cy="1151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00" name="Line 33"/>
              <p:cNvSpPr>
                <a:spLocks noChangeShapeType="1"/>
              </p:cNvSpPr>
              <p:nvPr/>
            </p:nvSpPr>
            <p:spPr bwMode="auto">
              <a:xfrm flipH="1">
                <a:off x="7027517" y="4092295"/>
                <a:ext cx="193758" cy="1151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01" name="Line 34"/>
              <p:cNvSpPr>
                <a:spLocks noChangeShapeType="1"/>
              </p:cNvSpPr>
              <p:nvPr/>
            </p:nvSpPr>
            <p:spPr bwMode="auto">
              <a:xfrm>
                <a:off x="7413444" y="4207467"/>
                <a:ext cx="1587" cy="230343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02" name="Freeform 37"/>
              <p:cNvSpPr>
                <a:spLocks/>
              </p:cNvSpPr>
              <p:nvPr/>
            </p:nvSpPr>
            <p:spPr bwMode="auto">
              <a:xfrm>
                <a:off x="7408679" y="4133211"/>
                <a:ext cx="101643" cy="80317"/>
              </a:xfrm>
              <a:custGeom>
                <a:avLst/>
                <a:gdLst>
                  <a:gd name="T0" fmla="*/ 0 w 69"/>
                  <a:gd name="T1" fmla="*/ 2147483647 h 53"/>
                  <a:gd name="T2" fmla="*/ 2147483647 w 69"/>
                  <a:gd name="T3" fmla="*/ 2147483647 h 53"/>
                  <a:gd name="T4" fmla="*/ 2147483647 w 69"/>
                  <a:gd name="T5" fmla="*/ 2147483647 h 53"/>
                  <a:gd name="T6" fmla="*/ 2147483647 w 69"/>
                  <a:gd name="T7" fmla="*/ 0 h 53"/>
                  <a:gd name="T8" fmla="*/ 0 w 69"/>
                  <a:gd name="T9" fmla="*/ 2147483647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"/>
                  <a:gd name="T16" fmla="*/ 0 h 53"/>
                  <a:gd name="T17" fmla="*/ 69 w 69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" h="53">
                    <a:moveTo>
                      <a:pt x="0" y="44"/>
                    </a:moveTo>
                    <a:lnTo>
                      <a:pt x="6" y="53"/>
                    </a:lnTo>
                    <a:lnTo>
                      <a:pt x="69" y="29"/>
                    </a:lnTo>
                    <a:lnTo>
                      <a:pt x="52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tx1"/>
              </a:solidFill>
              <a:ln w="158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03" name="Line 39"/>
              <p:cNvSpPr>
                <a:spLocks noChangeShapeType="1"/>
              </p:cNvSpPr>
              <p:nvPr/>
            </p:nvSpPr>
            <p:spPr bwMode="auto">
              <a:xfrm flipH="1" flipV="1">
                <a:off x="7381681" y="4439324"/>
                <a:ext cx="7941" cy="25763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04" name="Line 40"/>
              <p:cNvSpPr>
                <a:spLocks noChangeShapeType="1"/>
              </p:cNvSpPr>
              <p:nvPr/>
            </p:nvSpPr>
            <p:spPr bwMode="auto">
              <a:xfrm flipH="1" flipV="1">
                <a:off x="7319742" y="4459025"/>
                <a:ext cx="22235" cy="48493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05" name="Line 41"/>
              <p:cNvSpPr>
                <a:spLocks noChangeShapeType="1"/>
              </p:cNvSpPr>
              <p:nvPr/>
            </p:nvSpPr>
            <p:spPr bwMode="auto">
              <a:xfrm>
                <a:off x="7213007" y="4700319"/>
                <a:ext cx="1589" cy="130324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06" name="Line 42"/>
              <p:cNvSpPr>
                <a:spLocks noChangeShapeType="1"/>
              </p:cNvSpPr>
              <p:nvPr/>
            </p:nvSpPr>
            <p:spPr bwMode="auto">
              <a:xfrm>
                <a:off x="7413444" y="4437809"/>
                <a:ext cx="193758" cy="1151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07" name="Line 43"/>
              <p:cNvSpPr>
                <a:spLocks noChangeShapeType="1"/>
              </p:cNvSpPr>
              <p:nvPr/>
            </p:nvSpPr>
            <p:spPr bwMode="auto">
              <a:xfrm>
                <a:off x="7607202" y="4552981"/>
                <a:ext cx="1587" cy="230343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08" name="Line 45"/>
              <p:cNvSpPr>
                <a:spLocks noChangeShapeType="1"/>
              </p:cNvSpPr>
              <p:nvPr/>
            </p:nvSpPr>
            <p:spPr bwMode="auto">
              <a:xfrm flipV="1">
                <a:off x="7616731" y="4512064"/>
                <a:ext cx="98467" cy="60617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09" name="Line 46"/>
              <p:cNvSpPr>
                <a:spLocks noChangeShapeType="1"/>
              </p:cNvSpPr>
              <p:nvPr/>
            </p:nvSpPr>
            <p:spPr bwMode="auto">
              <a:xfrm flipV="1">
                <a:off x="7597673" y="4477210"/>
                <a:ext cx="96878" cy="57585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10" name="Freeform 47"/>
              <p:cNvSpPr>
                <a:spLocks/>
              </p:cNvSpPr>
              <p:nvPr/>
            </p:nvSpPr>
            <p:spPr bwMode="auto">
              <a:xfrm>
                <a:off x="7395974" y="4775746"/>
                <a:ext cx="215992" cy="150026"/>
              </a:xfrm>
              <a:custGeom>
                <a:avLst/>
                <a:gdLst>
                  <a:gd name="T0" fmla="*/ 2147483647 w 147"/>
                  <a:gd name="T1" fmla="*/ 2147483647 h 99"/>
                  <a:gd name="T2" fmla="*/ 2147483647 w 147"/>
                  <a:gd name="T3" fmla="*/ 0 h 99"/>
                  <a:gd name="T4" fmla="*/ 0 w 147"/>
                  <a:gd name="T5" fmla="*/ 2147483647 h 99"/>
                  <a:gd name="T6" fmla="*/ 2147483647 w 147"/>
                  <a:gd name="T7" fmla="*/ 2147483647 h 99"/>
                  <a:gd name="T8" fmla="*/ 2147483647 w 147"/>
                  <a:gd name="T9" fmla="*/ 2147483647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7"/>
                  <a:gd name="T16" fmla="*/ 0 h 99"/>
                  <a:gd name="T17" fmla="*/ 147 w 147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7" h="99">
                    <a:moveTo>
                      <a:pt x="147" y="9"/>
                    </a:moveTo>
                    <a:lnTo>
                      <a:pt x="141" y="0"/>
                    </a:lnTo>
                    <a:lnTo>
                      <a:pt x="0" y="62"/>
                    </a:lnTo>
                    <a:lnTo>
                      <a:pt x="23" y="99"/>
                    </a:lnTo>
                    <a:lnTo>
                      <a:pt x="147" y="9"/>
                    </a:lnTo>
                    <a:close/>
                  </a:path>
                </a:pathLst>
              </a:custGeom>
              <a:solidFill>
                <a:schemeClr val="tx1"/>
              </a:solidFill>
              <a:ln w="158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11" name="Line 48"/>
              <p:cNvSpPr>
                <a:spLocks noChangeShapeType="1"/>
              </p:cNvSpPr>
              <p:nvPr/>
            </p:nvSpPr>
            <p:spPr bwMode="auto">
              <a:xfrm>
                <a:off x="7607202" y="4783323"/>
                <a:ext cx="206463" cy="20761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12" name="Line 49"/>
              <p:cNvSpPr>
                <a:spLocks noChangeShapeType="1"/>
              </p:cNvSpPr>
              <p:nvPr/>
            </p:nvSpPr>
            <p:spPr bwMode="auto">
              <a:xfrm flipH="1">
                <a:off x="7580202" y="4990934"/>
                <a:ext cx="233463" cy="233374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13" name="Line 50"/>
              <p:cNvSpPr>
                <a:spLocks noChangeShapeType="1"/>
              </p:cNvSpPr>
              <p:nvPr/>
            </p:nvSpPr>
            <p:spPr bwMode="auto">
              <a:xfrm flipH="1">
                <a:off x="6212782" y="4139273"/>
                <a:ext cx="136583" cy="74256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14" name="Line 52"/>
              <p:cNvSpPr>
                <a:spLocks noChangeShapeType="1"/>
              </p:cNvSpPr>
              <p:nvPr/>
            </p:nvSpPr>
            <p:spPr bwMode="auto">
              <a:xfrm>
                <a:off x="6193725" y="4213529"/>
                <a:ext cx="1587" cy="128810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15" name="Line 53"/>
              <p:cNvSpPr>
                <a:spLocks noChangeShapeType="1"/>
              </p:cNvSpPr>
              <p:nvPr/>
            </p:nvSpPr>
            <p:spPr bwMode="auto">
              <a:xfrm>
                <a:off x="6235017" y="4213529"/>
                <a:ext cx="1587" cy="128810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16" name="Line 54"/>
              <p:cNvSpPr>
                <a:spLocks noChangeShapeType="1"/>
              </p:cNvSpPr>
              <p:nvPr/>
            </p:nvSpPr>
            <p:spPr bwMode="auto">
              <a:xfrm flipV="1">
                <a:off x="5979320" y="3861953"/>
                <a:ext cx="0" cy="230343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17" name="Line 55"/>
              <p:cNvSpPr>
                <a:spLocks noChangeShapeType="1"/>
              </p:cNvSpPr>
              <p:nvPr/>
            </p:nvSpPr>
            <p:spPr bwMode="auto">
              <a:xfrm flipH="1" flipV="1">
                <a:off x="5785563" y="3748296"/>
                <a:ext cx="193758" cy="113656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18" name="Line 56"/>
              <p:cNvSpPr>
                <a:spLocks noChangeShapeType="1"/>
              </p:cNvSpPr>
              <p:nvPr/>
            </p:nvSpPr>
            <p:spPr bwMode="auto">
              <a:xfrm flipH="1">
                <a:off x="5590217" y="3748296"/>
                <a:ext cx="195345" cy="113656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19" name="Line 57"/>
              <p:cNvSpPr>
                <a:spLocks noChangeShapeType="1"/>
              </p:cNvSpPr>
              <p:nvPr/>
            </p:nvSpPr>
            <p:spPr bwMode="auto">
              <a:xfrm>
                <a:off x="5590217" y="3861953"/>
                <a:ext cx="1587" cy="230343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20" name="Line 59"/>
              <p:cNvSpPr>
                <a:spLocks noChangeShapeType="1"/>
              </p:cNvSpPr>
              <p:nvPr/>
            </p:nvSpPr>
            <p:spPr bwMode="auto">
              <a:xfrm>
                <a:off x="5590217" y="4092295"/>
                <a:ext cx="107996" cy="6213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21" name="Line 60"/>
              <p:cNvSpPr>
                <a:spLocks noChangeShapeType="1"/>
              </p:cNvSpPr>
              <p:nvPr/>
            </p:nvSpPr>
            <p:spPr bwMode="auto">
              <a:xfrm flipV="1">
                <a:off x="5882441" y="4092295"/>
                <a:ext cx="96878" cy="56070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22" name="Freeform 61"/>
              <p:cNvSpPr>
                <a:spLocks/>
              </p:cNvSpPr>
              <p:nvPr/>
            </p:nvSpPr>
            <p:spPr bwMode="auto">
              <a:xfrm>
                <a:off x="5977732" y="4084718"/>
                <a:ext cx="249343" cy="159118"/>
              </a:xfrm>
              <a:custGeom>
                <a:avLst/>
                <a:gdLst>
                  <a:gd name="T0" fmla="*/ 2147483647 w 171"/>
                  <a:gd name="T1" fmla="*/ 0 h 105"/>
                  <a:gd name="T2" fmla="*/ 0 w 171"/>
                  <a:gd name="T3" fmla="*/ 2147483647 h 105"/>
                  <a:gd name="T4" fmla="*/ 2147483647 w 171"/>
                  <a:gd name="T5" fmla="*/ 2147483647 h 105"/>
                  <a:gd name="T6" fmla="*/ 2147483647 w 171"/>
                  <a:gd name="T7" fmla="*/ 2147483647 h 105"/>
                  <a:gd name="T8" fmla="*/ 2147483647 w 171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1"/>
                  <a:gd name="T16" fmla="*/ 0 h 105"/>
                  <a:gd name="T17" fmla="*/ 171 w 171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1" h="105">
                    <a:moveTo>
                      <a:pt x="3" y="0"/>
                    </a:moveTo>
                    <a:lnTo>
                      <a:pt x="0" y="9"/>
                    </a:lnTo>
                    <a:lnTo>
                      <a:pt x="151" y="105"/>
                    </a:lnTo>
                    <a:lnTo>
                      <a:pt x="171" y="6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/>
              </a:solidFill>
              <a:ln w="158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23" name="Line 62"/>
              <p:cNvSpPr>
                <a:spLocks noChangeShapeType="1"/>
              </p:cNvSpPr>
              <p:nvPr/>
            </p:nvSpPr>
            <p:spPr bwMode="auto">
              <a:xfrm flipH="1" flipV="1">
                <a:off x="6215958" y="3752843"/>
                <a:ext cx="11117" cy="19700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24" name="Line 63"/>
              <p:cNvSpPr>
                <a:spLocks noChangeShapeType="1"/>
              </p:cNvSpPr>
              <p:nvPr/>
            </p:nvSpPr>
            <p:spPr bwMode="auto">
              <a:xfrm flipH="1" flipV="1">
                <a:off x="6158784" y="3778605"/>
                <a:ext cx="19058" cy="33339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25" name="Line 64"/>
              <p:cNvSpPr>
                <a:spLocks noChangeShapeType="1"/>
              </p:cNvSpPr>
              <p:nvPr/>
            </p:nvSpPr>
            <p:spPr bwMode="auto">
              <a:xfrm flipH="1" flipV="1">
                <a:off x="6098434" y="3804367"/>
                <a:ext cx="26998" cy="45462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26" name="Line 65"/>
              <p:cNvSpPr>
                <a:spLocks noChangeShapeType="1"/>
              </p:cNvSpPr>
              <p:nvPr/>
            </p:nvSpPr>
            <p:spPr bwMode="auto">
              <a:xfrm flipH="1" flipV="1">
                <a:off x="6042847" y="3833160"/>
                <a:ext cx="31763" cy="560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27" name="Line 66"/>
              <p:cNvSpPr>
                <a:spLocks noChangeShapeType="1"/>
              </p:cNvSpPr>
              <p:nvPr/>
            </p:nvSpPr>
            <p:spPr bwMode="auto">
              <a:xfrm>
                <a:off x="5785563" y="4308999"/>
                <a:ext cx="1589" cy="103048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28" name="Line 67"/>
              <p:cNvSpPr>
                <a:spLocks noChangeShapeType="1"/>
              </p:cNvSpPr>
              <p:nvPr/>
            </p:nvSpPr>
            <p:spPr bwMode="auto">
              <a:xfrm flipH="1">
                <a:off x="5588628" y="4412047"/>
                <a:ext cx="196934" cy="110625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29" name="Line 69"/>
              <p:cNvSpPr>
                <a:spLocks noChangeShapeType="1"/>
              </p:cNvSpPr>
              <p:nvPr/>
            </p:nvSpPr>
            <p:spPr bwMode="auto">
              <a:xfrm>
                <a:off x="5774446" y="4427201"/>
                <a:ext cx="98467" cy="560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30" name="Line 70"/>
              <p:cNvSpPr>
                <a:spLocks noChangeShapeType="1"/>
              </p:cNvSpPr>
              <p:nvPr/>
            </p:nvSpPr>
            <p:spPr bwMode="auto">
              <a:xfrm>
                <a:off x="5793504" y="4392347"/>
                <a:ext cx="98467" cy="53039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31" name="Line 72"/>
              <p:cNvSpPr>
                <a:spLocks noChangeShapeType="1"/>
              </p:cNvSpPr>
              <p:nvPr/>
            </p:nvSpPr>
            <p:spPr bwMode="auto">
              <a:xfrm flipH="1" flipV="1">
                <a:off x="5502866" y="4448417"/>
                <a:ext cx="96879" cy="5910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32" name="Line 73"/>
              <p:cNvSpPr>
                <a:spLocks noChangeShapeType="1"/>
              </p:cNvSpPr>
              <p:nvPr/>
            </p:nvSpPr>
            <p:spPr bwMode="auto">
              <a:xfrm flipH="1" flipV="1">
                <a:off x="5483809" y="4484786"/>
                <a:ext cx="95291" cy="5910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33" name="Line 74"/>
              <p:cNvSpPr>
                <a:spLocks noChangeShapeType="1"/>
              </p:cNvSpPr>
              <p:nvPr/>
            </p:nvSpPr>
            <p:spPr bwMode="auto">
              <a:xfrm flipH="1">
                <a:off x="5402812" y="4763622"/>
                <a:ext cx="185816" cy="1151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34" name="Line 75"/>
              <p:cNvSpPr>
                <a:spLocks noChangeShapeType="1"/>
              </p:cNvSpPr>
              <p:nvPr/>
            </p:nvSpPr>
            <p:spPr bwMode="auto">
              <a:xfrm>
                <a:off x="5402812" y="4878794"/>
                <a:ext cx="1587" cy="230343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35" name="Line 76"/>
              <p:cNvSpPr>
                <a:spLocks noChangeShapeType="1"/>
              </p:cNvSpPr>
              <p:nvPr/>
            </p:nvSpPr>
            <p:spPr bwMode="auto">
              <a:xfrm>
                <a:off x="5402812" y="5109137"/>
                <a:ext cx="185816" cy="1151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36" name="Line 77"/>
              <p:cNvSpPr>
                <a:spLocks noChangeShapeType="1"/>
              </p:cNvSpPr>
              <p:nvPr/>
            </p:nvSpPr>
            <p:spPr bwMode="auto">
              <a:xfrm flipV="1">
                <a:off x="5588628" y="5109137"/>
                <a:ext cx="196934" cy="1151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37" name="Line 79"/>
              <p:cNvSpPr>
                <a:spLocks noChangeShapeType="1"/>
              </p:cNvSpPr>
              <p:nvPr/>
            </p:nvSpPr>
            <p:spPr bwMode="auto">
              <a:xfrm>
                <a:off x="5771269" y="5075797"/>
                <a:ext cx="25411" cy="1516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38" name="Line 80"/>
              <p:cNvSpPr>
                <a:spLocks noChangeShapeType="1"/>
              </p:cNvSpPr>
              <p:nvPr/>
            </p:nvSpPr>
            <p:spPr bwMode="auto">
              <a:xfrm>
                <a:off x="5761740" y="5010635"/>
                <a:ext cx="46056" cy="1515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39" name="Line 81"/>
              <p:cNvSpPr>
                <a:spLocks noChangeShapeType="1"/>
              </p:cNvSpPr>
              <p:nvPr/>
            </p:nvSpPr>
            <p:spPr bwMode="auto">
              <a:xfrm flipH="1" flipV="1">
                <a:off x="5588628" y="4763622"/>
                <a:ext cx="96879" cy="560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40" name="Line 82"/>
              <p:cNvSpPr>
                <a:spLocks noChangeShapeType="1"/>
              </p:cNvSpPr>
              <p:nvPr/>
            </p:nvSpPr>
            <p:spPr bwMode="auto">
              <a:xfrm>
                <a:off x="5588628" y="4522673"/>
                <a:ext cx="1589" cy="240950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41" name="Freeform 83"/>
              <p:cNvSpPr>
                <a:spLocks/>
              </p:cNvSpPr>
              <p:nvPr/>
            </p:nvSpPr>
            <p:spPr bwMode="auto">
              <a:xfrm>
                <a:off x="5191584" y="4733314"/>
                <a:ext cx="215992" cy="151541"/>
              </a:xfrm>
              <a:custGeom>
                <a:avLst/>
                <a:gdLst>
                  <a:gd name="T0" fmla="*/ 2147483647 w 147"/>
                  <a:gd name="T1" fmla="*/ 2147483647 h 100"/>
                  <a:gd name="T2" fmla="*/ 2147483647 w 147"/>
                  <a:gd name="T3" fmla="*/ 2147483647 h 100"/>
                  <a:gd name="T4" fmla="*/ 2147483647 w 147"/>
                  <a:gd name="T5" fmla="*/ 0 h 100"/>
                  <a:gd name="T6" fmla="*/ 0 w 147"/>
                  <a:gd name="T7" fmla="*/ 2147483647 h 100"/>
                  <a:gd name="T8" fmla="*/ 2147483647 w 147"/>
                  <a:gd name="T9" fmla="*/ 2147483647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7"/>
                  <a:gd name="T16" fmla="*/ 0 h 100"/>
                  <a:gd name="T17" fmla="*/ 147 w 147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7" h="100">
                    <a:moveTo>
                      <a:pt x="141" y="100"/>
                    </a:moveTo>
                    <a:lnTo>
                      <a:pt x="147" y="92"/>
                    </a:lnTo>
                    <a:lnTo>
                      <a:pt x="23" y="0"/>
                    </a:lnTo>
                    <a:lnTo>
                      <a:pt x="0" y="37"/>
                    </a:lnTo>
                    <a:lnTo>
                      <a:pt x="141" y="100"/>
                    </a:lnTo>
                    <a:close/>
                  </a:path>
                </a:pathLst>
              </a:custGeom>
              <a:solidFill>
                <a:schemeClr val="tx1"/>
              </a:solidFill>
              <a:ln w="158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42" name="Line 84"/>
              <p:cNvSpPr>
                <a:spLocks noChangeShapeType="1"/>
              </p:cNvSpPr>
              <p:nvPr/>
            </p:nvSpPr>
            <p:spPr bwMode="auto">
              <a:xfrm>
                <a:off x="5785563" y="5109137"/>
                <a:ext cx="195346" cy="1151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43" name="Line 85"/>
              <p:cNvSpPr>
                <a:spLocks noChangeShapeType="1"/>
              </p:cNvSpPr>
              <p:nvPr/>
            </p:nvSpPr>
            <p:spPr bwMode="auto">
              <a:xfrm flipV="1">
                <a:off x="5980909" y="5109137"/>
                <a:ext cx="192169" cy="1151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44" name="Line 86"/>
              <p:cNvSpPr>
                <a:spLocks noChangeShapeType="1"/>
              </p:cNvSpPr>
              <p:nvPr/>
            </p:nvSpPr>
            <p:spPr bwMode="auto">
              <a:xfrm>
                <a:off x="6173077" y="5109137"/>
                <a:ext cx="244579" cy="1151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45" name="Line 88"/>
              <p:cNvSpPr>
                <a:spLocks noChangeShapeType="1"/>
              </p:cNvSpPr>
              <p:nvPr/>
            </p:nvSpPr>
            <p:spPr bwMode="auto">
              <a:xfrm>
                <a:off x="6160372" y="5075797"/>
                <a:ext cx="27000" cy="1516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46" name="Line 89"/>
              <p:cNvSpPr>
                <a:spLocks noChangeShapeType="1"/>
              </p:cNvSpPr>
              <p:nvPr/>
            </p:nvSpPr>
            <p:spPr bwMode="auto">
              <a:xfrm>
                <a:off x="6150843" y="5010635"/>
                <a:ext cx="46057" cy="1515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47" name="Line 90"/>
              <p:cNvSpPr>
                <a:spLocks noChangeShapeType="1"/>
              </p:cNvSpPr>
              <p:nvPr/>
            </p:nvSpPr>
            <p:spPr bwMode="auto">
              <a:xfrm flipV="1">
                <a:off x="6261689" y="4771509"/>
                <a:ext cx="96879" cy="560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48" name="Line 91"/>
              <p:cNvSpPr>
                <a:spLocks noChangeShapeType="1"/>
              </p:cNvSpPr>
              <p:nvPr/>
            </p:nvSpPr>
            <p:spPr bwMode="auto">
              <a:xfrm flipV="1">
                <a:off x="6424009" y="5128837"/>
                <a:ext cx="195346" cy="116686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49" name="Line 92"/>
              <p:cNvSpPr>
                <a:spLocks noChangeShapeType="1"/>
              </p:cNvSpPr>
              <p:nvPr/>
            </p:nvSpPr>
            <p:spPr bwMode="auto">
              <a:xfrm flipV="1">
                <a:off x="6398599" y="5087921"/>
                <a:ext cx="196934" cy="118202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50" name="Line 93"/>
              <p:cNvSpPr>
                <a:spLocks noChangeShapeType="1"/>
              </p:cNvSpPr>
              <p:nvPr/>
            </p:nvSpPr>
            <p:spPr bwMode="auto">
              <a:xfrm>
                <a:off x="6417657" y="5224307"/>
                <a:ext cx="0" cy="230343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51" name="Line 94"/>
              <p:cNvSpPr>
                <a:spLocks noChangeShapeType="1"/>
              </p:cNvSpPr>
              <p:nvPr/>
            </p:nvSpPr>
            <p:spPr bwMode="auto">
              <a:xfrm>
                <a:off x="6608238" y="5109137"/>
                <a:ext cx="193758" cy="1151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52" name="Line 95"/>
              <p:cNvSpPr>
                <a:spLocks noChangeShapeType="1"/>
              </p:cNvSpPr>
              <p:nvPr/>
            </p:nvSpPr>
            <p:spPr bwMode="auto">
              <a:xfrm flipV="1">
                <a:off x="6813113" y="5128837"/>
                <a:ext cx="198521" cy="1151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53" name="Line 96"/>
              <p:cNvSpPr>
                <a:spLocks noChangeShapeType="1"/>
              </p:cNvSpPr>
              <p:nvPr/>
            </p:nvSpPr>
            <p:spPr bwMode="auto">
              <a:xfrm flipV="1">
                <a:off x="6790879" y="5087921"/>
                <a:ext cx="198521" cy="1151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54" name="Line 97"/>
              <p:cNvSpPr>
                <a:spLocks noChangeShapeType="1"/>
              </p:cNvSpPr>
              <p:nvPr/>
            </p:nvSpPr>
            <p:spPr bwMode="auto">
              <a:xfrm>
                <a:off x="7002106" y="5109137"/>
                <a:ext cx="192170" cy="1151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55" name="Line 98"/>
              <p:cNvSpPr>
                <a:spLocks noChangeShapeType="1"/>
              </p:cNvSpPr>
              <p:nvPr/>
            </p:nvSpPr>
            <p:spPr bwMode="auto">
              <a:xfrm flipV="1">
                <a:off x="7203805" y="5128837"/>
                <a:ext cx="195345" cy="1151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56" name="Line 99"/>
              <p:cNvSpPr>
                <a:spLocks noChangeShapeType="1"/>
              </p:cNvSpPr>
              <p:nvPr/>
            </p:nvSpPr>
            <p:spPr bwMode="auto">
              <a:xfrm flipV="1">
                <a:off x="7179982" y="5087921"/>
                <a:ext cx="195346" cy="1151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57" name="Line 100"/>
              <p:cNvSpPr>
                <a:spLocks noChangeShapeType="1"/>
              </p:cNvSpPr>
              <p:nvPr/>
            </p:nvSpPr>
            <p:spPr bwMode="auto">
              <a:xfrm>
                <a:off x="7388033" y="5109137"/>
                <a:ext cx="192169" cy="115171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58" name="Line 101"/>
              <p:cNvSpPr>
                <a:spLocks noChangeShapeType="1"/>
              </p:cNvSpPr>
              <p:nvPr/>
            </p:nvSpPr>
            <p:spPr bwMode="auto">
              <a:xfrm flipH="1">
                <a:off x="7569086" y="5256131"/>
                <a:ext cx="22235" cy="1515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59" name="Line 102"/>
              <p:cNvSpPr>
                <a:spLocks noChangeShapeType="1"/>
              </p:cNvSpPr>
              <p:nvPr/>
            </p:nvSpPr>
            <p:spPr bwMode="auto">
              <a:xfrm flipH="1">
                <a:off x="7562733" y="5322810"/>
                <a:ext cx="34940" cy="1515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60" name="Line 103"/>
              <p:cNvSpPr>
                <a:spLocks noChangeShapeType="1"/>
              </p:cNvSpPr>
              <p:nvPr/>
            </p:nvSpPr>
            <p:spPr bwMode="auto">
              <a:xfrm flipH="1">
                <a:off x="7557968" y="5387972"/>
                <a:ext cx="44469" cy="1516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61" name="Line 104"/>
              <p:cNvSpPr>
                <a:spLocks noChangeShapeType="1"/>
              </p:cNvSpPr>
              <p:nvPr/>
            </p:nvSpPr>
            <p:spPr bwMode="auto">
              <a:xfrm flipH="1">
                <a:off x="7548439" y="5453135"/>
                <a:ext cx="63527" cy="1515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62" name="Line 107"/>
              <p:cNvSpPr>
                <a:spLocks noChangeShapeType="1"/>
              </p:cNvSpPr>
              <p:nvPr/>
            </p:nvSpPr>
            <p:spPr bwMode="auto">
              <a:xfrm flipV="1">
                <a:off x="5637862" y="3142132"/>
                <a:ext cx="15882" cy="24247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63" name="Line 108"/>
              <p:cNvSpPr>
                <a:spLocks noChangeShapeType="1"/>
              </p:cNvSpPr>
              <p:nvPr/>
            </p:nvSpPr>
            <p:spPr bwMode="auto">
              <a:xfrm flipV="1">
                <a:off x="5579099" y="3101216"/>
                <a:ext cx="25411" cy="40916"/>
              </a:xfrm>
              <a:prstGeom prst="line">
                <a:avLst/>
              </a:prstGeom>
              <a:solidFill>
                <a:srgbClr val="004F00"/>
              </a:solidFill>
              <a:ln w="1587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64" name="Freeform 109"/>
              <p:cNvSpPr>
                <a:spLocks/>
              </p:cNvSpPr>
              <p:nvPr/>
            </p:nvSpPr>
            <p:spPr bwMode="auto">
              <a:xfrm>
                <a:off x="5571159" y="3393691"/>
                <a:ext cx="103231" cy="83348"/>
              </a:xfrm>
              <a:custGeom>
                <a:avLst/>
                <a:gdLst>
                  <a:gd name="T0" fmla="*/ 2147483647 w 71"/>
                  <a:gd name="T1" fmla="*/ 2147483647 h 55"/>
                  <a:gd name="T2" fmla="*/ 2147483647 w 71"/>
                  <a:gd name="T3" fmla="*/ 0 h 55"/>
                  <a:gd name="T4" fmla="*/ 0 w 71"/>
                  <a:gd name="T5" fmla="*/ 2147483647 h 55"/>
                  <a:gd name="T6" fmla="*/ 2147483647 w 71"/>
                  <a:gd name="T7" fmla="*/ 2147483647 h 55"/>
                  <a:gd name="T8" fmla="*/ 2147483647 w 71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55"/>
                  <a:gd name="T17" fmla="*/ 71 w 71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55">
                    <a:moveTo>
                      <a:pt x="71" y="9"/>
                    </a:moveTo>
                    <a:lnTo>
                      <a:pt x="68" y="0"/>
                    </a:lnTo>
                    <a:lnTo>
                      <a:pt x="0" y="20"/>
                    </a:lnTo>
                    <a:lnTo>
                      <a:pt x="18" y="55"/>
                    </a:lnTo>
                    <a:lnTo>
                      <a:pt x="71" y="9"/>
                    </a:lnTo>
                    <a:close/>
                  </a:path>
                </a:pathLst>
              </a:custGeom>
              <a:solidFill>
                <a:schemeClr val="bg1"/>
              </a:solidFill>
              <a:ln w="1588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65" name="Line 110"/>
              <p:cNvSpPr>
                <a:spLocks noChangeShapeType="1"/>
              </p:cNvSpPr>
              <p:nvPr/>
            </p:nvSpPr>
            <p:spPr bwMode="auto">
              <a:xfrm flipH="1" flipV="1">
                <a:off x="5349118" y="3410766"/>
                <a:ext cx="122769" cy="75772"/>
              </a:xfrm>
              <a:prstGeom prst="line">
                <a:avLst/>
              </a:prstGeom>
              <a:solidFill>
                <a:schemeClr val="bg1"/>
              </a:solidFill>
              <a:ln w="1587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66" name="Freeform 113"/>
              <p:cNvSpPr>
                <a:spLocks/>
              </p:cNvSpPr>
              <p:nvPr/>
            </p:nvSpPr>
            <p:spPr bwMode="auto">
              <a:xfrm>
                <a:off x="5583864" y="4689368"/>
                <a:ext cx="101643" cy="80317"/>
              </a:xfrm>
              <a:custGeom>
                <a:avLst/>
                <a:gdLst>
                  <a:gd name="T0" fmla="*/ 0 w 69"/>
                  <a:gd name="T1" fmla="*/ 2147483647 h 53"/>
                  <a:gd name="T2" fmla="*/ 2147483647 w 69"/>
                  <a:gd name="T3" fmla="*/ 2147483647 h 53"/>
                  <a:gd name="T4" fmla="*/ 2147483647 w 69"/>
                  <a:gd name="T5" fmla="*/ 2147483647 h 53"/>
                  <a:gd name="T6" fmla="*/ 2147483647 w 69"/>
                  <a:gd name="T7" fmla="*/ 0 h 53"/>
                  <a:gd name="T8" fmla="*/ 0 w 69"/>
                  <a:gd name="T9" fmla="*/ 2147483647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9"/>
                  <a:gd name="T16" fmla="*/ 0 h 53"/>
                  <a:gd name="T17" fmla="*/ 69 w 69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9" h="53">
                    <a:moveTo>
                      <a:pt x="0" y="45"/>
                    </a:moveTo>
                    <a:lnTo>
                      <a:pt x="6" y="53"/>
                    </a:lnTo>
                    <a:lnTo>
                      <a:pt x="69" y="29"/>
                    </a:lnTo>
                    <a:lnTo>
                      <a:pt x="52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chemeClr val="tx1"/>
              </a:solidFill>
              <a:ln w="158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  <p:sp>
            <p:nvSpPr>
              <p:cNvPr id="467" name="Freeform 13"/>
              <p:cNvSpPr>
                <a:spLocks/>
              </p:cNvSpPr>
              <p:nvPr/>
            </p:nvSpPr>
            <p:spPr bwMode="auto">
              <a:xfrm>
                <a:off x="6053965" y="3393691"/>
                <a:ext cx="211227" cy="153057"/>
              </a:xfrm>
              <a:custGeom>
                <a:avLst/>
                <a:gdLst>
                  <a:gd name="T0" fmla="*/ 2147483647 w 145"/>
                  <a:gd name="T1" fmla="*/ 0 h 101"/>
                  <a:gd name="T2" fmla="*/ 0 w 145"/>
                  <a:gd name="T3" fmla="*/ 2147483647 h 101"/>
                  <a:gd name="T4" fmla="*/ 2147483647 w 145"/>
                  <a:gd name="T5" fmla="*/ 2147483647 h 101"/>
                  <a:gd name="T6" fmla="*/ 2147483647 w 145"/>
                  <a:gd name="T7" fmla="*/ 2147483647 h 101"/>
                  <a:gd name="T8" fmla="*/ 2147483647 w 145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"/>
                  <a:gd name="T16" fmla="*/ 0 h 101"/>
                  <a:gd name="T17" fmla="*/ 145 w 145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" h="101">
                    <a:moveTo>
                      <a:pt x="6" y="0"/>
                    </a:moveTo>
                    <a:lnTo>
                      <a:pt x="0" y="9"/>
                    </a:lnTo>
                    <a:lnTo>
                      <a:pt x="122" y="101"/>
                    </a:lnTo>
                    <a:lnTo>
                      <a:pt x="145" y="6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1"/>
              </a:solidFill>
              <a:ln w="1588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algn="ctr" eaLnBrk="0" hangingPunct="0">
                  <a:defRPr/>
                </a:pPr>
                <a:endParaRPr lang="en-US" sz="1100" dirty="0">
                  <a:latin typeface="Arial" pitchFamily="34" charset="0"/>
                  <a:ea typeface="+mn-ea"/>
                </a:endParaRPr>
              </a:p>
            </p:txBody>
          </p:sp>
        </p:grpSp>
        <p:grpSp>
          <p:nvGrpSpPr>
            <p:cNvPr id="359" name="Group 232"/>
            <p:cNvGrpSpPr>
              <a:grpSpLocks/>
            </p:cNvGrpSpPr>
            <p:nvPr/>
          </p:nvGrpSpPr>
          <p:grpSpPr bwMode="auto">
            <a:xfrm>
              <a:off x="5298018" y="2599404"/>
              <a:ext cx="2563087" cy="2056547"/>
              <a:chOff x="1500190" y="2596892"/>
              <a:chExt cx="2561423" cy="2154244"/>
            </a:xfrm>
          </p:grpSpPr>
          <p:sp>
            <p:nvSpPr>
              <p:cNvPr id="360" name="Rectangle 112"/>
              <p:cNvSpPr>
                <a:spLocks noChangeArrowheads="1"/>
              </p:cNvSpPr>
              <p:nvPr/>
            </p:nvSpPr>
            <p:spPr bwMode="auto">
              <a:xfrm>
                <a:off x="2020492" y="4263914"/>
                <a:ext cx="147165" cy="254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dirty="0"/>
                  <a:t>H</a:t>
                </a:r>
                <a:endParaRPr lang="en-GB" sz="1100" b="1" dirty="0">
                  <a:latin typeface="Arial Unicode MS" pitchFamily="34" charset="-128"/>
                </a:endParaRPr>
              </a:p>
            </p:txBody>
          </p:sp>
          <p:sp>
            <p:nvSpPr>
              <p:cNvPr id="361" name="Rectangle 105"/>
              <p:cNvSpPr>
                <a:spLocks noChangeArrowheads="1"/>
              </p:cNvSpPr>
              <p:nvPr/>
            </p:nvSpPr>
            <p:spPr bwMode="auto">
              <a:xfrm>
                <a:off x="1654523" y="2603510"/>
                <a:ext cx="156363" cy="254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 dirty="0">
                    <a:solidFill>
                      <a:schemeClr val="bg1"/>
                    </a:solidFill>
                  </a:rPr>
                  <a:t>O</a:t>
                </a:r>
                <a:endParaRPr lang="en-GB" sz="1100" b="1" dirty="0">
                  <a:solidFill>
                    <a:schemeClr val="bg1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362" name="Rectangle 106"/>
              <p:cNvSpPr>
                <a:spLocks noChangeArrowheads="1"/>
              </p:cNvSpPr>
              <p:nvPr/>
            </p:nvSpPr>
            <p:spPr bwMode="auto">
              <a:xfrm>
                <a:off x="1552645" y="2596892"/>
                <a:ext cx="147165" cy="254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 dirty="0">
                    <a:solidFill>
                      <a:schemeClr val="bg1"/>
                    </a:solidFill>
                  </a:rPr>
                  <a:t>H</a:t>
                </a:r>
                <a:endParaRPr lang="en-GB" sz="1100" b="1" dirty="0">
                  <a:solidFill>
                    <a:schemeClr val="bg1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363" name="Rectangle 16"/>
              <p:cNvSpPr>
                <a:spLocks noChangeArrowheads="1"/>
              </p:cNvSpPr>
              <p:nvPr/>
            </p:nvSpPr>
            <p:spPr bwMode="auto">
              <a:xfrm>
                <a:off x="2547939" y="3625591"/>
                <a:ext cx="156363" cy="254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dirty="0"/>
                  <a:t>O</a:t>
                </a:r>
                <a:endParaRPr lang="en-GB" sz="1100" b="1" dirty="0">
                  <a:latin typeface="Arial Unicode MS" pitchFamily="34" charset="-128"/>
                </a:endParaRPr>
              </a:p>
            </p:txBody>
          </p:sp>
          <p:sp>
            <p:nvSpPr>
              <p:cNvPr id="364" name="Rectangle 21"/>
              <p:cNvSpPr>
                <a:spLocks noChangeArrowheads="1"/>
              </p:cNvSpPr>
              <p:nvPr/>
            </p:nvSpPr>
            <p:spPr bwMode="auto">
              <a:xfrm>
                <a:off x="2998366" y="3617590"/>
                <a:ext cx="156363" cy="254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dirty="0"/>
                  <a:t>O</a:t>
                </a:r>
                <a:endParaRPr lang="en-GB" sz="1100" b="1" dirty="0">
                  <a:latin typeface="Arial Unicode MS" pitchFamily="34" charset="-128"/>
                </a:endParaRPr>
              </a:p>
            </p:txBody>
          </p:sp>
          <p:sp>
            <p:nvSpPr>
              <p:cNvPr id="365" name="Rectangle 35"/>
              <p:cNvSpPr>
                <a:spLocks noChangeArrowheads="1"/>
              </p:cNvSpPr>
              <p:nvPr/>
            </p:nvSpPr>
            <p:spPr bwMode="auto">
              <a:xfrm>
                <a:off x="3708400" y="3625591"/>
                <a:ext cx="156363" cy="254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dirty="0"/>
                  <a:t>O</a:t>
                </a:r>
                <a:endParaRPr lang="en-GB" sz="1100" b="1" dirty="0">
                  <a:latin typeface="Arial Unicode MS" pitchFamily="34" charset="-128"/>
                </a:endParaRPr>
              </a:p>
            </p:txBody>
          </p:sp>
          <p:sp>
            <p:nvSpPr>
              <p:cNvPr id="366" name="Rectangle 36"/>
              <p:cNvSpPr>
                <a:spLocks noChangeArrowheads="1"/>
              </p:cNvSpPr>
              <p:nvPr/>
            </p:nvSpPr>
            <p:spPr bwMode="auto">
              <a:xfrm>
                <a:off x="3811932" y="3625809"/>
                <a:ext cx="147165" cy="254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dirty="0"/>
                  <a:t>H</a:t>
                </a:r>
                <a:endParaRPr lang="en-GB" sz="1100" b="1" dirty="0">
                  <a:latin typeface="Arial Unicode MS" pitchFamily="34" charset="-128"/>
                </a:endParaRPr>
              </a:p>
            </p:txBody>
          </p:sp>
          <p:sp>
            <p:nvSpPr>
              <p:cNvPr id="368" name="Rectangle 44"/>
              <p:cNvSpPr>
                <a:spLocks noChangeArrowheads="1"/>
              </p:cNvSpPr>
              <p:nvPr/>
            </p:nvSpPr>
            <p:spPr bwMode="auto">
              <a:xfrm>
                <a:off x="3905250" y="3987543"/>
                <a:ext cx="156363" cy="254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dirty="0"/>
                  <a:t>O</a:t>
                </a:r>
                <a:endParaRPr lang="en-GB" sz="1100" b="1" dirty="0">
                  <a:latin typeface="Arial Unicode MS" pitchFamily="34" charset="-128"/>
                </a:endParaRPr>
              </a:p>
            </p:txBody>
          </p:sp>
          <p:sp>
            <p:nvSpPr>
              <p:cNvPr id="369" name="Rectangle 51"/>
              <p:cNvSpPr>
                <a:spLocks noChangeArrowheads="1"/>
              </p:cNvSpPr>
              <p:nvPr/>
            </p:nvSpPr>
            <p:spPr bwMode="auto">
              <a:xfrm>
                <a:off x="2314575" y="3995480"/>
                <a:ext cx="156363" cy="254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dirty="0"/>
                  <a:t>O</a:t>
                </a:r>
                <a:endParaRPr lang="en-GB" sz="1100" b="1" dirty="0">
                  <a:latin typeface="Arial Unicode MS" pitchFamily="34" charset="-128"/>
                </a:endParaRPr>
              </a:p>
            </p:txBody>
          </p:sp>
          <p:sp>
            <p:nvSpPr>
              <p:cNvPr id="370" name="Rectangle 58"/>
              <p:cNvSpPr>
                <a:spLocks noChangeArrowheads="1"/>
              </p:cNvSpPr>
              <p:nvPr/>
            </p:nvSpPr>
            <p:spPr bwMode="auto">
              <a:xfrm>
                <a:off x="1932630" y="3809569"/>
                <a:ext cx="82807" cy="141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 dirty="0"/>
                  <a:t>N</a:t>
                </a:r>
                <a:endParaRPr lang="en-GB" sz="1100" b="1" dirty="0">
                  <a:latin typeface="Arial Unicode MS" pitchFamily="34" charset="-128"/>
                </a:endParaRPr>
              </a:p>
            </p:txBody>
          </p:sp>
          <p:sp>
            <p:nvSpPr>
              <p:cNvPr id="371" name="Rectangle 68"/>
              <p:cNvSpPr>
                <a:spLocks noChangeArrowheads="1"/>
              </p:cNvSpPr>
              <p:nvPr/>
            </p:nvSpPr>
            <p:spPr bwMode="auto">
              <a:xfrm>
                <a:off x="2089476" y="4002089"/>
                <a:ext cx="156363" cy="254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dirty="0"/>
                  <a:t>O</a:t>
                </a:r>
                <a:endParaRPr lang="en-GB" sz="1100" b="1" dirty="0">
                  <a:latin typeface="Arial Unicode MS" pitchFamily="34" charset="-128"/>
                </a:endParaRPr>
              </a:p>
            </p:txBody>
          </p:sp>
          <p:sp>
            <p:nvSpPr>
              <p:cNvPr id="372" name="Rectangle 71"/>
              <p:cNvSpPr>
                <a:spLocks noChangeArrowheads="1"/>
              </p:cNvSpPr>
              <p:nvPr/>
            </p:nvSpPr>
            <p:spPr bwMode="auto">
              <a:xfrm>
                <a:off x="1500190" y="3960555"/>
                <a:ext cx="156363" cy="254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dirty="0"/>
                  <a:t>O</a:t>
                </a:r>
                <a:endParaRPr lang="en-GB" sz="1100" b="1" dirty="0">
                  <a:latin typeface="Arial Unicode MS" pitchFamily="34" charset="-128"/>
                </a:endParaRPr>
              </a:p>
            </p:txBody>
          </p:sp>
          <p:sp>
            <p:nvSpPr>
              <p:cNvPr id="373" name="Rectangle 78"/>
              <p:cNvSpPr>
                <a:spLocks noChangeArrowheads="1"/>
              </p:cNvSpPr>
              <p:nvPr/>
            </p:nvSpPr>
            <p:spPr bwMode="auto">
              <a:xfrm>
                <a:off x="1904065" y="4426310"/>
                <a:ext cx="156363" cy="254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dirty="0"/>
                  <a:t>O</a:t>
                </a:r>
                <a:endParaRPr lang="en-GB" sz="1100" b="1" dirty="0">
                  <a:latin typeface="Arial Unicode MS" pitchFamily="34" charset="-128"/>
                </a:endParaRPr>
              </a:p>
            </p:txBody>
          </p:sp>
          <p:sp>
            <p:nvSpPr>
              <p:cNvPr id="374" name="Rectangle 87"/>
              <p:cNvSpPr>
                <a:spLocks noChangeArrowheads="1"/>
              </p:cNvSpPr>
              <p:nvPr/>
            </p:nvSpPr>
            <p:spPr bwMode="auto">
              <a:xfrm>
                <a:off x="2339666" y="4496613"/>
                <a:ext cx="156363" cy="254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dirty="0"/>
                  <a:t>O</a:t>
                </a:r>
                <a:endParaRPr lang="en-GB" sz="1100" b="1" dirty="0">
                  <a:latin typeface="Arial Unicode MS" pitchFamily="34" charset="-128"/>
                </a:endParaRPr>
              </a:p>
            </p:txBody>
          </p:sp>
          <p:sp>
            <p:nvSpPr>
              <p:cNvPr id="375" name="Rectangle 111"/>
              <p:cNvSpPr>
                <a:spLocks noChangeArrowheads="1"/>
              </p:cNvSpPr>
              <p:nvPr/>
            </p:nvSpPr>
            <p:spPr bwMode="auto">
              <a:xfrm>
                <a:off x="1909830" y="4262173"/>
                <a:ext cx="156363" cy="254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dirty="0"/>
                  <a:t>O</a:t>
                </a:r>
                <a:endParaRPr lang="en-GB" sz="1100" b="1" dirty="0">
                  <a:latin typeface="Arial Unicode MS" pitchFamily="34" charset="-128"/>
                </a:endParaRPr>
              </a:p>
            </p:txBody>
          </p:sp>
          <p:sp>
            <p:nvSpPr>
              <p:cNvPr id="376" name="Rectangle 114"/>
              <p:cNvSpPr>
                <a:spLocks noChangeArrowheads="1"/>
              </p:cNvSpPr>
              <p:nvPr/>
            </p:nvSpPr>
            <p:spPr bwMode="auto">
              <a:xfrm>
                <a:off x="1685054" y="3000531"/>
                <a:ext cx="156363" cy="254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 dirty="0">
                    <a:solidFill>
                      <a:schemeClr val="bg1"/>
                    </a:solidFill>
                  </a:rPr>
                  <a:t>O</a:t>
                </a:r>
                <a:endParaRPr lang="en-GB" sz="1100" b="1" dirty="0">
                  <a:solidFill>
                    <a:schemeClr val="bg1"/>
                  </a:solidFill>
                  <a:latin typeface="Arial Unicode MS" pitchFamily="34" charset="-128"/>
                </a:endParaRPr>
              </a:p>
            </p:txBody>
          </p:sp>
        </p:grpSp>
      </p:grpSp>
      <p:grpSp>
        <p:nvGrpSpPr>
          <p:cNvPr id="578" name="Group 127"/>
          <p:cNvGrpSpPr>
            <a:grpSpLocks/>
          </p:cNvGrpSpPr>
          <p:nvPr/>
        </p:nvGrpSpPr>
        <p:grpSpPr bwMode="auto">
          <a:xfrm>
            <a:off x="4174713" y="2197278"/>
            <a:ext cx="3953979" cy="3101558"/>
            <a:chOff x="422" y="1073"/>
            <a:chExt cx="2143" cy="1681"/>
          </a:xfrm>
          <a:solidFill>
            <a:schemeClr val="tx1"/>
          </a:solidFill>
        </p:grpSpPr>
        <p:sp>
          <p:nvSpPr>
            <p:cNvPr id="579" name="Line 4"/>
            <p:cNvSpPr>
              <a:spLocks noChangeAspect="1" noChangeShapeType="1"/>
            </p:cNvSpPr>
            <p:nvPr/>
          </p:nvSpPr>
          <p:spPr bwMode="auto">
            <a:xfrm>
              <a:off x="1049" y="1208"/>
              <a:ext cx="0" cy="157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0" name="Line 5"/>
            <p:cNvSpPr>
              <a:spLocks noChangeAspect="1" noChangeShapeType="1"/>
            </p:cNvSpPr>
            <p:nvPr/>
          </p:nvSpPr>
          <p:spPr bwMode="auto">
            <a:xfrm>
              <a:off x="1049" y="1365"/>
              <a:ext cx="138" cy="81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1" name="Line 6"/>
            <p:cNvSpPr>
              <a:spLocks noChangeAspect="1" noChangeShapeType="1"/>
            </p:cNvSpPr>
            <p:nvPr/>
          </p:nvSpPr>
          <p:spPr bwMode="auto">
            <a:xfrm flipV="1">
              <a:off x="1182" y="1365"/>
              <a:ext cx="135" cy="78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2" name="Line 7"/>
            <p:cNvSpPr>
              <a:spLocks noChangeAspect="1" noChangeShapeType="1"/>
            </p:cNvSpPr>
            <p:nvPr/>
          </p:nvSpPr>
          <p:spPr bwMode="auto">
            <a:xfrm flipV="1">
              <a:off x="1317" y="1208"/>
              <a:ext cx="3" cy="157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" name="Line 8"/>
            <p:cNvSpPr>
              <a:spLocks noChangeAspect="1" noChangeShapeType="1"/>
            </p:cNvSpPr>
            <p:nvPr/>
          </p:nvSpPr>
          <p:spPr bwMode="auto">
            <a:xfrm flipH="1" flipV="1">
              <a:off x="1182" y="1128"/>
              <a:ext cx="141" cy="83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4" name="Line 9"/>
            <p:cNvSpPr>
              <a:spLocks noChangeAspect="1" noChangeShapeType="1"/>
            </p:cNvSpPr>
            <p:nvPr/>
          </p:nvSpPr>
          <p:spPr bwMode="auto">
            <a:xfrm flipH="1">
              <a:off x="1039" y="1125"/>
              <a:ext cx="148" cy="89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5" name="Line 11"/>
            <p:cNvSpPr>
              <a:spLocks noChangeAspect="1" noChangeShapeType="1"/>
            </p:cNvSpPr>
            <p:nvPr/>
          </p:nvSpPr>
          <p:spPr bwMode="auto">
            <a:xfrm>
              <a:off x="1453" y="1443"/>
              <a:ext cx="0" cy="15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6" name="Line 12"/>
            <p:cNvSpPr>
              <a:spLocks noChangeAspect="1" noChangeShapeType="1"/>
            </p:cNvSpPr>
            <p:nvPr/>
          </p:nvSpPr>
          <p:spPr bwMode="auto">
            <a:xfrm>
              <a:off x="1450" y="1593"/>
              <a:ext cx="137" cy="79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7" name="Rectangle 13"/>
            <p:cNvSpPr>
              <a:spLocks noChangeAspect="1" noChangeArrowheads="1"/>
            </p:cNvSpPr>
            <p:nvPr/>
          </p:nvSpPr>
          <p:spPr bwMode="auto">
            <a:xfrm>
              <a:off x="1547" y="1755"/>
              <a:ext cx="75" cy="11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 dirty="0">
                  <a:cs typeface="Arial" charset="0"/>
                </a:rPr>
                <a:t>O</a:t>
              </a:r>
            </a:p>
          </p:txBody>
        </p:sp>
        <p:sp>
          <p:nvSpPr>
            <p:cNvPr id="588" name="Line 14"/>
            <p:cNvSpPr>
              <a:spLocks noChangeAspect="1" noChangeShapeType="1"/>
            </p:cNvSpPr>
            <p:nvPr/>
          </p:nvSpPr>
          <p:spPr bwMode="auto">
            <a:xfrm flipH="1">
              <a:off x="1582" y="1697"/>
              <a:ext cx="17" cy="2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9" name="Line 15"/>
            <p:cNvSpPr>
              <a:spLocks noChangeAspect="1" noChangeShapeType="1"/>
            </p:cNvSpPr>
            <p:nvPr/>
          </p:nvSpPr>
          <p:spPr bwMode="auto">
            <a:xfrm flipH="1">
              <a:off x="1575" y="1741"/>
              <a:ext cx="33" cy="2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0" name="Line 16"/>
            <p:cNvSpPr>
              <a:spLocks noChangeAspect="1" noChangeShapeType="1"/>
            </p:cNvSpPr>
            <p:nvPr/>
          </p:nvSpPr>
          <p:spPr bwMode="auto">
            <a:xfrm flipV="1">
              <a:off x="1585" y="1595"/>
              <a:ext cx="142" cy="8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1" name="Line 17"/>
            <p:cNvSpPr>
              <a:spLocks noChangeAspect="1" noChangeShapeType="1"/>
            </p:cNvSpPr>
            <p:nvPr/>
          </p:nvSpPr>
          <p:spPr bwMode="auto">
            <a:xfrm>
              <a:off x="1724" y="1594"/>
              <a:ext cx="146" cy="8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2" name="Rectangle 18"/>
            <p:cNvSpPr>
              <a:spLocks noChangeAspect="1" noChangeArrowheads="1"/>
            </p:cNvSpPr>
            <p:nvPr/>
          </p:nvSpPr>
          <p:spPr bwMode="auto">
            <a:xfrm>
              <a:off x="1827" y="1762"/>
              <a:ext cx="75" cy="11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cs typeface="Arial" charset="0"/>
                </a:rPr>
                <a:t>O</a:t>
              </a:r>
            </a:p>
          </p:txBody>
        </p:sp>
        <p:sp>
          <p:nvSpPr>
            <p:cNvPr id="593" name="Line 19"/>
            <p:cNvSpPr>
              <a:spLocks noChangeAspect="1" noChangeShapeType="1"/>
            </p:cNvSpPr>
            <p:nvPr/>
          </p:nvSpPr>
          <p:spPr bwMode="auto">
            <a:xfrm>
              <a:off x="1849" y="1675"/>
              <a:ext cx="2" cy="86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" name="Line 20"/>
            <p:cNvSpPr>
              <a:spLocks noChangeAspect="1" noChangeShapeType="1"/>
            </p:cNvSpPr>
            <p:nvPr/>
          </p:nvSpPr>
          <p:spPr bwMode="auto">
            <a:xfrm>
              <a:off x="1879" y="1674"/>
              <a:ext cx="1" cy="87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5" name="Line 21"/>
            <p:cNvSpPr>
              <a:spLocks noChangeAspect="1" noChangeShapeType="1"/>
            </p:cNvSpPr>
            <p:nvPr/>
          </p:nvSpPr>
          <p:spPr bwMode="auto">
            <a:xfrm flipV="1">
              <a:off x="1869" y="1594"/>
              <a:ext cx="132" cy="78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6" name="Line 22"/>
            <p:cNvSpPr>
              <a:spLocks noChangeAspect="1" noChangeShapeType="1"/>
            </p:cNvSpPr>
            <p:nvPr/>
          </p:nvSpPr>
          <p:spPr bwMode="auto">
            <a:xfrm>
              <a:off x="1998" y="1596"/>
              <a:ext cx="123" cy="72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7" name="Line 23"/>
            <p:cNvSpPr>
              <a:spLocks noChangeAspect="1" noChangeShapeType="1"/>
            </p:cNvSpPr>
            <p:nvPr/>
          </p:nvSpPr>
          <p:spPr bwMode="auto">
            <a:xfrm>
              <a:off x="1991" y="1574"/>
              <a:ext cx="14" cy="2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8" name="Line 24"/>
            <p:cNvSpPr>
              <a:spLocks noChangeAspect="1" noChangeShapeType="1"/>
            </p:cNvSpPr>
            <p:nvPr/>
          </p:nvSpPr>
          <p:spPr bwMode="auto">
            <a:xfrm>
              <a:off x="1987" y="1530"/>
              <a:ext cx="24" cy="2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9" name="Line 25"/>
            <p:cNvSpPr>
              <a:spLocks noChangeAspect="1" noChangeShapeType="1"/>
            </p:cNvSpPr>
            <p:nvPr/>
          </p:nvSpPr>
          <p:spPr bwMode="auto">
            <a:xfrm>
              <a:off x="1980" y="1486"/>
              <a:ext cx="36" cy="2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" name="Line 26"/>
            <p:cNvSpPr>
              <a:spLocks noChangeAspect="1" noChangeShapeType="1"/>
            </p:cNvSpPr>
            <p:nvPr/>
          </p:nvSpPr>
          <p:spPr bwMode="auto">
            <a:xfrm>
              <a:off x="1976" y="1443"/>
              <a:ext cx="44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1" name="Line 27"/>
            <p:cNvSpPr>
              <a:spLocks noChangeAspect="1" noChangeShapeType="1"/>
            </p:cNvSpPr>
            <p:nvPr/>
          </p:nvSpPr>
          <p:spPr bwMode="auto">
            <a:xfrm>
              <a:off x="2117" y="1666"/>
              <a:ext cx="2" cy="169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2" name="Line 28"/>
            <p:cNvSpPr>
              <a:spLocks noChangeAspect="1" noChangeShapeType="1"/>
            </p:cNvSpPr>
            <p:nvPr/>
          </p:nvSpPr>
          <p:spPr bwMode="auto">
            <a:xfrm>
              <a:off x="2151" y="1675"/>
              <a:ext cx="1" cy="16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3" name="Line 29"/>
            <p:cNvSpPr>
              <a:spLocks noChangeAspect="1" noChangeShapeType="1"/>
            </p:cNvSpPr>
            <p:nvPr/>
          </p:nvSpPr>
          <p:spPr bwMode="auto">
            <a:xfrm>
              <a:off x="2134" y="1832"/>
              <a:ext cx="135" cy="78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4" name="Line 30"/>
            <p:cNvSpPr>
              <a:spLocks noChangeAspect="1" noChangeShapeType="1"/>
            </p:cNvSpPr>
            <p:nvPr/>
          </p:nvSpPr>
          <p:spPr bwMode="auto">
            <a:xfrm flipH="1">
              <a:off x="1998" y="1827"/>
              <a:ext cx="146" cy="8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5" name="Line 31"/>
            <p:cNvSpPr>
              <a:spLocks noChangeAspect="1" noChangeShapeType="1"/>
            </p:cNvSpPr>
            <p:nvPr/>
          </p:nvSpPr>
          <p:spPr bwMode="auto">
            <a:xfrm>
              <a:off x="2269" y="1910"/>
              <a:ext cx="1" cy="16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6" name="Rectangle 32"/>
            <p:cNvSpPr>
              <a:spLocks noChangeAspect="1" noChangeArrowheads="1"/>
            </p:cNvSpPr>
            <p:nvPr/>
          </p:nvSpPr>
          <p:spPr bwMode="auto">
            <a:xfrm>
              <a:off x="2335" y="1775"/>
              <a:ext cx="144" cy="11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 dirty="0">
                  <a:cs typeface="Arial" charset="0"/>
                </a:rPr>
                <a:t>OH</a:t>
              </a:r>
            </a:p>
          </p:txBody>
        </p:sp>
        <p:sp>
          <p:nvSpPr>
            <p:cNvPr id="607" name="Freeform 34"/>
            <p:cNvSpPr>
              <a:spLocks noChangeAspect="1"/>
            </p:cNvSpPr>
            <p:nvPr/>
          </p:nvSpPr>
          <p:spPr bwMode="auto">
            <a:xfrm>
              <a:off x="2265" y="1860"/>
              <a:ext cx="73" cy="54"/>
            </a:xfrm>
            <a:custGeom>
              <a:avLst/>
              <a:gdLst>
                <a:gd name="T0" fmla="*/ 0 w 70"/>
                <a:gd name="T1" fmla="*/ 94 h 53"/>
                <a:gd name="T2" fmla="*/ 6 w 70"/>
                <a:gd name="T3" fmla="*/ 112 h 53"/>
                <a:gd name="T4" fmla="*/ 429 w 70"/>
                <a:gd name="T5" fmla="*/ 72 h 53"/>
                <a:gd name="T6" fmla="*/ 308 w 70"/>
                <a:gd name="T7" fmla="*/ 0 h 53"/>
                <a:gd name="T8" fmla="*/ 0 w 70"/>
                <a:gd name="T9" fmla="*/ 94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53"/>
                <a:gd name="T17" fmla="*/ 70 w 70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53">
                  <a:moveTo>
                    <a:pt x="0" y="44"/>
                  </a:moveTo>
                  <a:lnTo>
                    <a:pt x="6" y="53"/>
                  </a:lnTo>
                  <a:lnTo>
                    <a:pt x="70" y="29"/>
                  </a:lnTo>
                  <a:lnTo>
                    <a:pt x="52" y="0"/>
                  </a:lnTo>
                  <a:lnTo>
                    <a:pt x="0" y="44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8" name="Rectangle 35"/>
            <p:cNvSpPr>
              <a:spLocks noChangeAspect="1" noChangeArrowheads="1"/>
            </p:cNvSpPr>
            <p:nvPr/>
          </p:nvSpPr>
          <p:spPr bwMode="auto">
            <a:xfrm>
              <a:off x="2095" y="2086"/>
              <a:ext cx="75" cy="11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 dirty="0">
                  <a:cs typeface="Arial" charset="0"/>
                </a:rPr>
                <a:t>O</a:t>
              </a:r>
            </a:p>
          </p:txBody>
        </p:sp>
        <p:sp>
          <p:nvSpPr>
            <p:cNvPr id="609" name="Line 36"/>
            <p:cNvSpPr>
              <a:spLocks noChangeAspect="1" noChangeShapeType="1"/>
            </p:cNvSpPr>
            <p:nvPr/>
          </p:nvSpPr>
          <p:spPr bwMode="auto">
            <a:xfrm flipH="1" flipV="1">
              <a:off x="2248" y="2067"/>
              <a:ext cx="6" cy="16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0" name="Line 37"/>
            <p:cNvSpPr>
              <a:spLocks noChangeAspect="1" noChangeShapeType="1"/>
            </p:cNvSpPr>
            <p:nvPr/>
          </p:nvSpPr>
          <p:spPr bwMode="auto">
            <a:xfrm flipH="1" flipV="1">
              <a:off x="2205" y="2080"/>
              <a:ext cx="16" cy="34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1" name="Line 38"/>
            <p:cNvSpPr>
              <a:spLocks noChangeAspect="1" noChangeShapeType="1"/>
            </p:cNvSpPr>
            <p:nvPr/>
          </p:nvSpPr>
          <p:spPr bwMode="auto">
            <a:xfrm>
              <a:off x="2134" y="2212"/>
              <a:ext cx="2" cy="87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2" name="Line 39"/>
            <p:cNvSpPr>
              <a:spLocks noChangeAspect="1" noChangeShapeType="1"/>
            </p:cNvSpPr>
            <p:nvPr/>
          </p:nvSpPr>
          <p:spPr bwMode="auto">
            <a:xfrm>
              <a:off x="2269" y="2064"/>
              <a:ext cx="148" cy="87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3" name="Line 40"/>
            <p:cNvSpPr>
              <a:spLocks noChangeAspect="1" noChangeShapeType="1"/>
            </p:cNvSpPr>
            <p:nvPr/>
          </p:nvSpPr>
          <p:spPr bwMode="auto">
            <a:xfrm>
              <a:off x="2407" y="2144"/>
              <a:ext cx="0" cy="15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" name="Rectangle 41"/>
            <p:cNvSpPr>
              <a:spLocks noChangeAspect="1" noChangeArrowheads="1"/>
            </p:cNvSpPr>
            <p:nvPr/>
          </p:nvSpPr>
          <p:spPr bwMode="auto">
            <a:xfrm>
              <a:off x="2490" y="2025"/>
              <a:ext cx="75" cy="11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 dirty="0">
                  <a:cs typeface="Arial" charset="0"/>
                </a:rPr>
                <a:t>O</a:t>
              </a:r>
            </a:p>
          </p:txBody>
        </p:sp>
        <p:sp>
          <p:nvSpPr>
            <p:cNvPr id="615" name="Line 42"/>
            <p:cNvSpPr>
              <a:spLocks noChangeAspect="1" noChangeShapeType="1"/>
            </p:cNvSpPr>
            <p:nvPr/>
          </p:nvSpPr>
          <p:spPr bwMode="auto">
            <a:xfrm flipV="1">
              <a:off x="2412" y="2117"/>
              <a:ext cx="68" cy="41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" name="Line 43"/>
            <p:cNvSpPr>
              <a:spLocks noChangeAspect="1" noChangeShapeType="1"/>
            </p:cNvSpPr>
            <p:nvPr/>
          </p:nvSpPr>
          <p:spPr bwMode="auto">
            <a:xfrm flipV="1">
              <a:off x="2396" y="2096"/>
              <a:ext cx="67" cy="38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" name="Freeform 44"/>
            <p:cNvSpPr>
              <a:spLocks noChangeAspect="1"/>
            </p:cNvSpPr>
            <p:nvPr/>
          </p:nvSpPr>
          <p:spPr bwMode="auto">
            <a:xfrm>
              <a:off x="2258" y="2294"/>
              <a:ext cx="153" cy="102"/>
            </a:xfrm>
            <a:custGeom>
              <a:avLst/>
              <a:gdLst>
                <a:gd name="T0" fmla="*/ 817 w 147"/>
                <a:gd name="T1" fmla="*/ 9 h 99"/>
                <a:gd name="T2" fmla="*/ 785 w 147"/>
                <a:gd name="T3" fmla="*/ 0 h 99"/>
                <a:gd name="T4" fmla="*/ 0 w 147"/>
                <a:gd name="T5" fmla="*/ 220 h 99"/>
                <a:gd name="T6" fmla="*/ 121 w 147"/>
                <a:gd name="T7" fmla="*/ 355 h 99"/>
                <a:gd name="T8" fmla="*/ 817 w 147"/>
                <a:gd name="T9" fmla="*/ 9 h 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99"/>
                <a:gd name="T17" fmla="*/ 147 w 147"/>
                <a:gd name="T18" fmla="*/ 99 h 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99">
                  <a:moveTo>
                    <a:pt x="147" y="9"/>
                  </a:moveTo>
                  <a:lnTo>
                    <a:pt x="141" y="0"/>
                  </a:lnTo>
                  <a:lnTo>
                    <a:pt x="0" y="62"/>
                  </a:lnTo>
                  <a:lnTo>
                    <a:pt x="23" y="99"/>
                  </a:lnTo>
                  <a:lnTo>
                    <a:pt x="147" y="9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" name="Line 45"/>
            <p:cNvSpPr>
              <a:spLocks noChangeAspect="1" noChangeShapeType="1"/>
            </p:cNvSpPr>
            <p:nvPr/>
          </p:nvSpPr>
          <p:spPr bwMode="auto">
            <a:xfrm>
              <a:off x="2407" y="2299"/>
              <a:ext cx="149" cy="14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" name="Line 46"/>
            <p:cNvSpPr>
              <a:spLocks noChangeAspect="1" noChangeShapeType="1"/>
            </p:cNvSpPr>
            <p:nvPr/>
          </p:nvSpPr>
          <p:spPr bwMode="auto">
            <a:xfrm flipH="1">
              <a:off x="2387" y="2441"/>
              <a:ext cx="166" cy="157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" name="Line 47"/>
            <p:cNvSpPr>
              <a:spLocks noChangeAspect="1" noChangeShapeType="1"/>
            </p:cNvSpPr>
            <p:nvPr/>
          </p:nvSpPr>
          <p:spPr bwMode="auto">
            <a:xfrm flipH="1">
              <a:off x="1444" y="1866"/>
              <a:ext cx="105" cy="54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" name="Rectangle 48"/>
            <p:cNvSpPr>
              <a:spLocks noChangeAspect="1" noChangeArrowheads="1"/>
            </p:cNvSpPr>
            <p:nvPr/>
          </p:nvSpPr>
          <p:spPr bwMode="auto">
            <a:xfrm>
              <a:off x="1381" y="1991"/>
              <a:ext cx="75" cy="11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 dirty="0">
                  <a:cs typeface="Arial" charset="0"/>
                </a:rPr>
                <a:t>O</a:t>
              </a:r>
            </a:p>
          </p:txBody>
        </p:sp>
        <p:sp>
          <p:nvSpPr>
            <p:cNvPr id="622" name="Line 49"/>
            <p:cNvSpPr>
              <a:spLocks noChangeAspect="1" noChangeShapeType="1"/>
            </p:cNvSpPr>
            <p:nvPr/>
          </p:nvSpPr>
          <p:spPr bwMode="auto">
            <a:xfrm>
              <a:off x="1415" y="1914"/>
              <a:ext cx="2" cy="8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" name="Line 50"/>
            <p:cNvSpPr>
              <a:spLocks noChangeAspect="1" noChangeShapeType="1"/>
            </p:cNvSpPr>
            <p:nvPr/>
          </p:nvSpPr>
          <p:spPr bwMode="auto">
            <a:xfrm>
              <a:off x="1442" y="1914"/>
              <a:ext cx="1" cy="8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" name="Line 51"/>
            <p:cNvSpPr>
              <a:spLocks noChangeAspect="1" noChangeShapeType="1"/>
            </p:cNvSpPr>
            <p:nvPr/>
          </p:nvSpPr>
          <p:spPr bwMode="auto">
            <a:xfrm flipV="1">
              <a:off x="1264" y="1675"/>
              <a:ext cx="0" cy="157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" name="Line 52"/>
            <p:cNvSpPr>
              <a:spLocks noChangeAspect="1" noChangeShapeType="1"/>
            </p:cNvSpPr>
            <p:nvPr/>
          </p:nvSpPr>
          <p:spPr bwMode="auto">
            <a:xfrm flipH="1" flipV="1">
              <a:off x="1126" y="1600"/>
              <a:ext cx="144" cy="79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" name="Line 53"/>
            <p:cNvSpPr>
              <a:spLocks noChangeAspect="1" noChangeShapeType="1"/>
            </p:cNvSpPr>
            <p:nvPr/>
          </p:nvSpPr>
          <p:spPr bwMode="auto">
            <a:xfrm flipH="1">
              <a:off x="985" y="1596"/>
              <a:ext cx="147" cy="82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" name="Line 54"/>
            <p:cNvSpPr>
              <a:spLocks noChangeAspect="1" noChangeShapeType="1"/>
            </p:cNvSpPr>
            <p:nvPr/>
          </p:nvSpPr>
          <p:spPr bwMode="auto">
            <a:xfrm>
              <a:off x="991" y="1672"/>
              <a:ext cx="2" cy="166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" name="Rectangle 55"/>
            <p:cNvSpPr>
              <a:spLocks noChangeAspect="1" noChangeArrowheads="1"/>
            </p:cNvSpPr>
            <p:nvPr/>
          </p:nvSpPr>
          <p:spPr bwMode="auto">
            <a:xfrm>
              <a:off x="1085" y="1832"/>
              <a:ext cx="69" cy="11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cs typeface="Arial" charset="0"/>
                </a:rPr>
                <a:t>N</a:t>
              </a:r>
            </a:p>
          </p:txBody>
        </p:sp>
        <p:sp>
          <p:nvSpPr>
            <p:cNvPr id="629" name="Line 56"/>
            <p:cNvSpPr>
              <a:spLocks noChangeAspect="1" noChangeShapeType="1"/>
            </p:cNvSpPr>
            <p:nvPr/>
          </p:nvSpPr>
          <p:spPr bwMode="auto">
            <a:xfrm>
              <a:off x="991" y="1832"/>
              <a:ext cx="75" cy="4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" name="Line 57"/>
            <p:cNvSpPr>
              <a:spLocks noChangeAspect="1" noChangeShapeType="1"/>
            </p:cNvSpPr>
            <p:nvPr/>
          </p:nvSpPr>
          <p:spPr bwMode="auto">
            <a:xfrm flipV="1">
              <a:off x="1195" y="1832"/>
              <a:ext cx="69" cy="38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" name="Freeform 58"/>
            <p:cNvSpPr>
              <a:spLocks noChangeAspect="1"/>
            </p:cNvSpPr>
            <p:nvPr/>
          </p:nvSpPr>
          <p:spPr bwMode="auto">
            <a:xfrm>
              <a:off x="1262" y="1826"/>
              <a:ext cx="167" cy="102"/>
            </a:xfrm>
            <a:custGeom>
              <a:avLst/>
              <a:gdLst>
                <a:gd name="T0" fmla="*/ 2 w 171"/>
                <a:gd name="T1" fmla="*/ 0 h 105"/>
                <a:gd name="T2" fmla="*/ 0 w 171"/>
                <a:gd name="T3" fmla="*/ 9 h 105"/>
                <a:gd name="T4" fmla="*/ 56 w 171"/>
                <a:gd name="T5" fmla="*/ 32 h 105"/>
                <a:gd name="T6" fmla="*/ 61 w 171"/>
                <a:gd name="T7" fmla="*/ 17 h 105"/>
                <a:gd name="T8" fmla="*/ 2 w 171"/>
                <a:gd name="T9" fmla="*/ 0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1"/>
                <a:gd name="T16" fmla="*/ 0 h 105"/>
                <a:gd name="T17" fmla="*/ 171 w 171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1" h="105">
                  <a:moveTo>
                    <a:pt x="2" y="0"/>
                  </a:moveTo>
                  <a:lnTo>
                    <a:pt x="0" y="9"/>
                  </a:lnTo>
                  <a:lnTo>
                    <a:pt x="151" y="105"/>
                  </a:lnTo>
                  <a:lnTo>
                    <a:pt x="171" y="65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" name="Line 59"/>
            <p:cNvSpPr>
              <a:spLocks noChangeAspect="1" noChangeShapeType="1"/>
            </p:cNvSpPr>
            <p:nvPr/>
          </p:nvSpPr>
          <p:spPr bwMode="auto">
            <a:xfrm flipH="1" flipV="1">
              <a:off x="1429" y="1601"/>
              <a:ext cx="10" cy="1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" name="Line 60"/>
            <p:cNvSpPr>
              <a:spLocks noChangeAspect="1" noChangeShapeType="1"/>
            </p:cNvSpPr>
            <p:nvPr/>
          </p:nvSpPr>
          <p:spPr bwMode="auto">
            <a:xfrm flipH="1" flipV="1">
              <a:off x="1389" y="1620"/>
              <a:ext cx="12" cy="21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" name="Line 61"/>
            <p:cNvSpPr>
              <a:spLocks noChangeAspect="1" noChangeShapeType="1"/>
            </p:cNvSpPr>
            <p:nvPr/>
          </p:nvSpPr>
          <p:spPr bwMode="auto">
            <a:xfrm flipH="1" flipV="1">
              <a:off x="1348" y="1637"/>
              <a:ext cx="19" cy="29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" name="Line 62"/>
            <p:cNvSpPr>
              <a:spLocks noChangeAspect="1" noChangeShapeType="1"/>
            </p:cNvSpPr>
            <p:nvPr/>
          </p:nvSpPr>
          <p:spPr bwMode="auto">
            <a:xfrm flipH="1" flipV="1">
              <a:off x="1308" y="1656"/>
              <a:ext cx="22" cy="37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" name="Line 63"/>
            <p:cNvSpPr>
              <a:spLocks noChangeAspect="1" noChangeShapeType="1"/>
            </p:cNvSpPr>
            <p:nvPr/>
          </p:nvSpPr>
          <p:spPr bwMode="auto">
            <a:xfrm>
              <a:off x="1123" y="1978"/>
              <a:ext cx="2" cy="68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7" name="Line 64"/>
            <p:cNvSpPr>
              <a:spLocks noChangeAspect="1" noChangeShapeType="1"/>
            </p:cNvSpPr>
            <p:nvPr/>
          </p:nvSpPr>
          <p:spPr bwMode="auto">
            <a:xfrm flipH="1">
              <a:off x="990" y="2046"/>
              <a:ext cx="136" cy="78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8" name="Rectangle 65"/>
            <p:cNvSpPr>
              <a:spLocks noChangeAspect="1" noChangeArrowheads="1"/>
            </p:cNvSpPr>
            <p:nvPr/>
          </p:nvSpPr>
          <p:spPr bwMode="auto">
            <a:xfrm>
              <a:off x="1207" y="2036"/>
              <a:ext cx="75" cy="11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 dirty="0">
                  <a:cs typeface="Arial" charset="0"/>
                </a:rPr>
                <a:t>O</a:t>
              </a:r>
            </a:p>
          </p:txBody>
        </p:sp>
        <p:sp>
          <p:nvSpPr>
            <p:cNvPr id="639" name="Line 66"/>
            <p:cNvSpPr>
              <a:spLocks noChangeAspect="1" noChangeShapeType="1"/>
            </p:cNvSpPr>
            <p:nvPr/>
          </p:nvSpPr>
          <p:spPr bwMode="auto">
            <a:xfrm>
              <a:off x="1112" y="2056"/>
              <a:ext cx="77" cy="4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0" name="Line 67"/>
            <p:cNvSpPr>
              <a:spLocks noChangeAspect="1" noChangeShapeType="1"/>
            </p:cNvSpPr>
            <p:nvPr/>
          </p:nvSpPr>
          <p:spPr bwMode="auto">
            <a:xfrm>
              <a:off x="1126" y="2030"/>
              <a:ext cx="77" cy="41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1" name="Rectangle 68"/>
            <p:cNvSpPr>
              <a:spLocks noChangeAspect="1" noChangeArrowheads="1"/>
            </p:cNvSpPr>
            <p:nvPr/>
          </p:nvSpPr>
          <p:spPr bwMode="auto">
            <a:xfrm>
              <a:off x="820" y="1992"/>
              <a:ext cx="75" cy="11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cs typeface="Arial" charset="0"/>
                </a:rPr>
                <a:t>O</a:t>
              </a:r>
            </a:p>
          </p:txBody>
        </p:sp>
        <p:sp>
          <p:nvSpPr>
            <p:cNvPr id="642" name="Line 69"/>
            <p:cNvSpPr>
              <a:spLocks noChangeAspect="1" noChangeShapeType="1"/>
            </p:cNvSpPr>
            <p:nvPr/>
          </p:nvSpPr>
          <p:spPr bwMode="auto">
            <a:xfrm flipH="1" flipV="1">
              <a:off x="929" y="2073"/>
              <a:ext cx="66" cy="38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3" name="Line 70"/>
            <p:cNvSpPr>
              <a:spLocks noChangeAspect="1" noChangeShapeType="1"/>
            </p:cNvSpPr>
            <p:nvPr/>
          </p:nvSpPr>
          <p:spPr bwMode="auto">
            <a:xfrm flipH="1" flipV="1">
              <a:off x="914" y="2097"/>
              <a:ext cx="69" cy="4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4" name="Line 71"/>
            <p:cNvSpPr>
              <a:spLocks noChangeAspect="1" noChangeShapeType="1"/>
            </p:cNvSpPr>
            <p:nvPr/>
          </p:nvSpPr>
          <p:spPr bwMode="auto">
            <a:xfrm flipH="1">
              <a:off x="859" y="2284"/>
              <a:ext cx="131" cy="8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" name="Line 72"/>
            <p:cNvSpPr>
              <a:spLocks noChangeAspect="1" noChangeShapeType="1"/>
            </p:cNvSpPr>
            <p:nvPr/>
          </p:nvSpPr>
          <p:spPr bwMode="auto">
            <a:xfrm>
              <a:off x="859" y="2354"/>
              <a:ext cx="1" cy="172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" name="Line 73"/>
            <p:cNvSpPr>
              <a:spLocks noChangeAspect="1" noChangeShapeType="1"/>
            </p:cNvSpPr>
            <p:nvPr/>
          </p:nvSpPr>
          <p:spPr bwMode="auto">
            <a:xfrm>
              <a:off x="859" y="2519"/>
              <a:ext cx="131" cy="79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7" name="Line 74"/>
            <p:cNvSpPr>
              <a:spLocks noChangeAspect="1" noChangeShapeType="1"/>
            </p:cNvSpPr>
            <p:nvPr/>
          </p:nvSpPr>
          <p:spPr bwMode="auto">
            <a:xfrm flipV="1">
              <a:off x="982" y="2519"/>
              <a:ext cx="144" cy="84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8" name="Rectangle 75"/>
            <p:cNvSpPr>
              <a:spLocks noChangeAspect="1" noChangeArrowheads="1"/>
            </p:cNvSpPr>
            <p:nvPr/>
          </p:nvSpPr>
          <p:spPr bwMode="auto">
            <a:xfrm>
              <a:off x="1085" y="2318"/>
              <a:ext cx="75" cy="11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 dirty="0">
                  <a:cs typeface="Arial" charset="0"/>
                </a:rPr>
                <a:t>O</a:t>
              </a:r>
            </a:p>
          </p:txBody>
        </p:sp>
        <p:sp>
          <p:nvSpPr>
            <p:cNvPr id="649" name="Line 76"/>
            <p:cNvSpPr>
              <a:spLocks noChangeAspect="1" noChangeShapeType="1"/>
            </p:cNvSpPr>
            <p:nvPr/>
          </p:nvSpPr>
          <p:spPr bwMode="auto">
            <a:xfrm>
              <a:off x="1119" y="2496"/>
              <a:ext cx="17" cy="2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0" name="Line 77"/>
            <p:cNvSpPr>
              <a:spLocks noChangeAspect="1" noChangeShapeType="1"/>
            </p:cNvSpPr>
            <p:nvPr/>
          </p:nvSpPr>
          <p:spPr bwMode="auto">
            <a:xfrm>
              <a:off x="1110" y="2452"/>
              <a:ext cx="33" cy="2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1" name="Line 78"/>
            <p:cNvSpPr>
              <a:spLocks noChangeAspect="1" noChangeShapeType="1"/>
            </p:cNvSpPr>
            <p:nvPr/>
          </p:nvSpPr>
          <p:spPr bwMode="auto">
            <a:xfrm flipH="1" flipV="1">
              <a:off x="990" y="2284"/>
              <a:ext cx="67" cy="41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2" name="Line 79"/>
            <p:cNvSpPr>
              <a:spLocks noChangeAspect="1" noChangeShapeType="1"/>
            </p:cNvSpPr>
            <p:nvPr/>
          </p:nvSpPr>
          <p:spPr bwMode="auto">
            <a:xfrm>
              <a:off x="990" y="2124"/>
              <a:ext cx="1" cy="16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3" name="Freeform 80"/>
            <p:cNvSpPr>
              <a:spLocks noChangeAspect="1"/>
            </p:cNvSpPr>
            <p:nvPr/>
          </p:nvSpPr>
          <p:spPr bwMode="auto">
            <a:xfrm>
              <a:off x="710" y="2266"/>
              <a:ext cx="152" cy="103"/>
            </a:xfrm>
            <a:custGeom>
              <a:avLst/>
              <a:gdLst>
                <a:gd name="T0" fmla="*/ 590 w 147"/>
                <a:gd name="T1" fmla="*/ 354 h 100"/>
                <a:gd name="T2" fmla="*/ 620 w 147"/>
                <a:gd name="T3" fmla="*/ 325 h 100"/>
                <a:gd name="T4" fmla="*/ 93 w 147"/>
                <a:gd name="T5" fmla="*/ 0 h 100"/>
                <a:gd name="T6" fmla="*/ 0 w 147"/>
                <a:gd name="T7" fmla="*/ 125 h 100"/>
                <a:gd name="T8" fmla="*/ 590 w 147"/>
                <a:gd name="T9" fmla="*/ 354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100"/>
                <a:gd name="T17" fmla="*/ 147 w 147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100">
                  <a:moveTo>
                    <a:pt x="141" y="100"/>
                  </a:moveTo>
                  <a:lnTo>
                    <a:pt x="147" y="92"/>
                  </a:lnTo>
                  <a:lnTo>
                    <a:pt x="23" y="0"/>
                  </a:lnTo>
                  <a:lnTo>
                    <a:pt x="0" y="37"/>
                  </a:lnTo>
                  <a:lnTo>
                    <a:pt x="141" y="100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4" name="Line 81"/>
            <p:cNvSpPr>
              <a:spLocks noChangeAspect="1" noChangeShapeType="1"/>
            </p:cNvSpPr>
            <p:nvPr/>
          </p:nvSpPr>
          <p:spPr bwMode="auto">
            <a:xfrm>
              <a:off x="1126" y="2519"/>
              <a:ext cx="148" cy="8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" name="Line 82"/>
            <p:cNvSpPr>
              <a:spLocks noChangeAspect="1" noChangeShapeType="1"/>
            </p:cNvSpPr>
            <p:nvPr/>
          </p:nvSpPr>
          <p:spPr bwMode="auto">
            <a:xfrm flipV="1">
              <a:off x="1264" y="2520"/>
              <a:ext cx="140" cy="81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6" name="Line 83"/>
            <p:cNvSpPr>
              <a:spLocks noChangeAspect="1" noChangeShapeType="1"/>
            </p:cNvSpPr>
            <p:nvPr/>
          </p:nvSpPr>
          <p:spPr bwMode="auto">
            <a:xfrm>
              <a:off x="1400" y="2519"/>
              <a:ext cx="176" cy="82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7" name="Rectangle 84"/>
            <p:cNvSpPr>
              <a:spLocks noChangeAspect="1" noChangeArrowheads="1"/>
            </p:cNvSpPr>
            <p:nvPr/>
          </p:nvSpPr>
          <p:spPr bwMode="auto">
            <a:xfrm>
              <a:off x="1362" y="2315"/>
              <a:ext cx="75" cy="11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cs typeface="Arial" charset="0"/>
                </a:rPr>
                <a:t>O</a:t>
              </a:r>
            </a:p>
          </p:txBody>
        </p:sp>
        <p:sp>
          <p:nvSpPr>
            <p:cNvPr id="658" name="Line 85"/>
            <p:cNvSpPr>
              <a:spLocks noChangeAspect="1" noChangeShapeType="1"/>
            </p:cNvSpPr>
            <p:nvPr/>
          </p:nvSpPr>
          <p:spPr bwMode="auto">
            <a:xfrm>
              <a:off x="1391" y="2496"/>
              <a:ext cx="17" cy="2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9" name="Line 86"/>
            <p:cNvSpPr>
              <a:spLocks noChangeAspect="1" noChangeShapeType="1"/>
            </p:cNvSpPr>
            <p:nvPr/>
          </p:nvSpPr>
          <p:spPr bwMode="auto">
            <a:xfrm>
              <a:off x="1383" y="2452"/>
              <a:ext cx="34" cy="2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0" name="Line 87"/>
            <p:cNvSpPr>
              <a:spLocks noChangeAspect="1" noChangeShapeType="1"/>
            </p:cNvSpPr>
            <p:nvPr/>
          </p:nvSpPr>
          <p:spPr bwMode="auto">
            <a:xfrm flipV="1">
              <a:off x="1443" y="2298"/>
              <a:ext cx="69" cy="41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1" name="Line 88"/>
            <p:cNvSpPr>
              <a:spLocks noChangeAspect="1" noChangeShapeType="1"/>
            </p:cNvSpPr>
            <p:nvPr/>
          </p:nvSpPr>
          <p:spPr bwMode="auto">
            <a:xfrm flipV="1">
              <a:off x="1575" y="2529"/>
              <a:ext cx="138" cy="8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2" name="Line 89"/>
            <p:cNvSpPr>
              <a:spLocks noChangeAspect="1" noChangeShapeType="1"/>
            </p:cNvSpPr>
            <p:nvPr/>
          </p:nvSpPr>
          <p:spPr bwMode="auto">
            <a:xfrm flipV="1">
              <a:off x="1554" y="2506"/>
              <a:ext cx="139" cy="82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3" name="Line 90"/>
            <p:cNvSpPr>
              <a:spLocks noChangeAspect="1" noChangeShapeType="1"/>
            </p:cNvSpPr>
            <p:nvPr/>
          </p:nvSpPr>
          <p:spPr bwMode="auto">
            <a:xfrm>
              <a:off x="1570" y="2598"/>
              <a:ext cx="1" cy="156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4" name="Line 91"/>
            <p:cNvSpPr>
              <a:spLocks noChangeAspect="1" noChangeShapeType="1"/>
            </p:cNvSpPr>
            <p:nvPr/>
          </p:nvSpPr>
          <p:spPr bwMode="auto">
            <a:xfrm>
              <a:off x="1708" y="2519"/>
              <a:ext cx="150" cy="86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" name="Line 92"/>
            <p:cNvSpPr>
              <a:spLocks noChangeAspect="1" noChangeShapeType="1"/>
            </p:cNvSpPr>
            <p:nvPr/>
          </p:nvSpPr>
          <p:spPr bwMode="auto">
            <a:xfrm flipV="1">
              <a:off x="1849" y="2529"/>
              <a:ext cx="144" cy="8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6" name="Line 93"/>
            <p:cNvSpPr>
              <a:spLocks noChangeAspect="1" noChangeShapeType="1"/>
            </p:cNvSpPr>
            <p:nvPr/>
          </p:nvSpPr>
          <p:spPr bwMode="auto">
            <a:xfrm flipV="1">
              <a:off x="1832" y="2506"/>
              <a:ext cx="141" cy="81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7" name="Line 94"/>
            <p:cNvSpPr>
              <a:spLocks noChangeAspect="1" noChangeShapeType="1"/>
            </p:cNvSpPr>
            <p:nvPr/>
          </p:nvSpPr>
          <p:spPr bwMode="auto">
            <a:xfrm>
              <a:off x="1987" y="2529"/>
              <a:ext cx="143" cy="8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8" name="Line 95"/>
            <p:cNvSpPr>
              <a:spLocks noChangeAspect="1" noChangeShapeType="1"/>
            </p:cNvSpPr>
            <p:nvPr/>
          </p:nvSpPr>
          <p:spPr bwMode="auto">
            <a:xfrm flipV="1">
              <a:off x="2123" y="2526"/>
              <a:ext cx="146" cy="86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9" name="Line 96"/>
            <p:cNvSpPr>
              <a:spLocks noChangeAspect="1" noChangeShapeType="1"/>
            </p:cNvSpPr>
            <p:nvPr/>
          </p:nvSpPr>
          <p:spPr bwMode="auto">
            <a:xfrm flipV="1">
              <a:off x="2103" y="2506"/>
              <a:ext cx="137" cy="81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0" name="Line 97"/>
            <p:cNvSpPr>
              <a:spLocks noChangeAspect="1" noChangeShapeType="1"/>
            </p:cNvSpPr>
            <p:nvPr/>
          </p:nvSpPr>
          <p:spPr bwMode="auto">
            <a:xfrm>
              <a:off x="2257" y="2525"/>
              <a:ext cx="133" cy="76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" name="Line 98"/>
            <p:cNvSpPr>
              <a:spLocks noChangeAspect="1" noChangeShapeType="1"/>
            </p:cNvSpPr>
            <p:nvPr/>
          </p:nvSpPr>
          <p:spPr bwMode="auto">
            <a:xfrm flipH="1">
              <a:off x="2380" y="2619"/>
              <a:ext cx="14" cy="2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2" name="Line 99"/>
            <p:cNvSpPr>
              <a:spLocks noChangeAspect="1" noChangeShapeType="1"/>
            </p:cNvSpPr>
            <p:nvPr/>
          </p:nvSpPr>
          <p:spPr bwMode="auto">
            <a:xfrm flipH="1">
              <a:off x="2376" y="2665"/>
              <a:ext cx="24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3" name="Line 100"/>
            <p:cNvSpPr>
              <a:spLocks noChangeAspect="1" noChangeShapeType="1"/>
            </p:cNvSpPr>
            <p:nvPr/>
          </p:nvSpPr>
          <p:spPr bwMode="auto">
            <a:xfrm flipH="1">
              <a:off x="2370" y="2709"/>
              <a:ext cx="33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4" name="Line 101"/>
            <p:cNvSpPr>
              <a:spLocks noChangeAspect="1" noChangeShapeType="1"/>
            </p:cNvSpPr>
            <p:nvPr/>
          </p:nvSpPr>
          <p:spPr bwMode="auto">
            <a:xfrm flipH="1">
              <a:off x="2366" y="2753"/>
              <a:ext cx="45" cy="1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" name="Rectangle 102"/>
            <p:cNvSpPr>
              <a:spLocks noChangeAspect="1" noChangeArrowheads="1"/>
            </p:cNvSpPr>
            <p:nvPr/>
          </p:nvSpPr>
          <p:spPr bwMode="auto">
            <a:xfrm>
              <a:off x="885" y="1073"/>
              <a:ext cx="76" cy="117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 dirty="0">
                  <a:solidFill>
                    <a:schemeClr val="bg1"/>
                  </a:solidFill>
                  <a:cs typeface="Arial" charset="0"/>
                </a:rPr>
                <a:t>O</a:t>
              </a:r>
            </a:p>
          </p:txBody>
        </p:sp>
        <p:sp>
          <p:nvSpPr>
            <p:cNvPr id="676" name="Line 103"/>
            <p:cNvSpPr>
              <a:spLocks noChangeAspect="1" noChangeShapeType="1"/>
            </p:cNvSpPr>
            <p:nvPr/>
          </p:nvSpPr>
          <p:spPr bwMode="auto">
            <a:xfrm flipV="1">
              <a:off x="1025" y="1189"/>
              <a:ext cx="8" cy="16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7" name="Line 104"/>
            <p:cNvSpPr>
              <a:spLocks noChangeAspect="1" noChangeShapeType="1"/>
            </p:cNvSpPr>
            <p:nvPr/>
          </p:nvSpPr>
          <p:spPr bwMode="auto">
            <a:xfrm flipV="1">
              <a:off x="981" y="1159"/>
              <a:ext cx="20" cy="31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8" name="Freeform 105"/>
            <p:cNvSpPr>
              <a:spLocks noChangeAspect="1"/>
            </p:cNvSpPr>
            <p:nvPr/>
          </p:nvSpPr>
          <p:spPr bwMode="auto">
            <a:xfrm>
              <a:off x="978" y="1359"/>
              <a:ext cx="72" cy="54"/>
            </a:xfrm>
            <a:custGeom>
              <a:avLst/>
              <a:gdLst>
                <a:gd name="T0" fmla="*/ 121 w 71"/>
                <a:gd name="T1" fmla="*/ 9 h 53"/>
                <a:gd name="T2" fmla="*/ 115 w 71"/>
                <a:gd name="T3" fmla="*/ 0 h 53"/>
                <a:gd name="T4" fmla="*/ 0 w 71"/>
                <a:gd name="T5" fmla="*/ 19 h 53"/>
                <a:gd name="T6" fmla="*/ 17 w 71"/>
                <a:gd name="T7" fmla="*/ 112 h 53"/>
                <a:gd name="T8" fmla="*/ 121 w 71"/>
                <a:gd name="T9" fmla="*/ 9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"/>
                <a:gd name="T16" fmla="*/ 0 h 53"/>
                <a:gd name="T17" fmla="*/ 71 w 71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" h="53">
                  <a:moveTo>
                    <a:pt x="71" y="9"/>
                  </a:moveTo>
                  <a:lnTo>
                    <a:pt x="68" y="0"/>
                  </a:lnTo>
                  <a:lnTo>
                    <a:pt x="0" y="19"/>
                  </a:lnTo>
                  <a:lnTo>
                    <a:pt x="17" y="53"/>
                  </a:lnTo>
                  <a:lnTo>
                    <a:pt x="71" y="9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9" name="Line 106"/>
            <p:cNvSpPr>
              <a:spLocks noChangeAspect="1" noChangeShapeType="1"/>
            </p:cNvSpPr>
            <p:nvPr/>
          </p:nvSpPr>
          <p:spPr bwMode="auto">
            <a:xfrm flipH="1" flipV="1">
              <a:off x="795" y="1365"/>
              <a:ext cx="61" cy="35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0" name="Rectangle 107"/>
            <p:cNvSpPr>
              <a:spLocks noChangeAspect="1" noChangeArrowheads="1"/>
            </p:cNvSpPr>
            <p:nvPr/>
          </p:nvSpPr>
          <p:spPr bwMode="auto">
            <a:xfrm>
              <a:off x="1072" y="2167"/>
              <a:ext cx="144" cy="11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 dirty="0">
                  <a:cs typeface="Arial" charset="0"/>
                </a:rPr>
                <a:t>OH</a:t>
              </a:r>
            </a:p>
          </p:txBody>
        </p:sp>
        <p:sp>
          <p:nvSpPr>
            <p:cNvPr id="681" name="Freeform 109"/>
            <p:cNvSpPr>
              <a:spLocks noChangeAspect="1"/>
            </p:cNvSpPr>
            <p:nvPr/>
          </p:nvSpPr>
          <p:spPr bwMode="auto">
            <a:xfrm>
              <a:off x="986" y="2236"/>
              <a:ext cx="71" cy="53"/>
            </a:xfrm>
            <a:custGeom>
              <a:avLst/>
              <a:gdLst>
                <a:gd name="T0" fmla="*/ 0 w 69"/>
                <a:gd name="T1" fmla="*/ 44 h 53"/>
                <a:gd name="T2" fmla="*/ 5 w 69"/>
                <a:gd name="T3" fmla="*/ 53 h 53"/>
                <a:gd name="T4" fmla="*/ 230 w 69"/>
                <a:gd name="T5" fmla="*/ 28 h 53"/>
                <a:gd name="T6" fmla="*/ 177 w 69"/>
                <a:gd name="T7" fmla="*/ 0 h 53"/>
                <a:gd name="T8" fmla="*/ 0 w 69"/>
                <a:gd name="T9" fmla="*/ 44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53"/>
                <a:gd name="T17" fmla="*/ 69 w 69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53">
                  <a:moveTo>
                    <a:pt x="0" y="44"/>
                  </a:moveTo>
                  <a:lnTo>
                    <a:pt x="5" y="53"/>
                  </a:lnTo>
                  <a:lnTo>
                    <a:pt x="69" y="28"/>
                  </a:lnTo>
                  <a:lnTo>
                    <a:pt x="51" y="0"/>
                  </a:lnTo>
                  <a:lnTo>
                    <a:pt x="0" y="44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2" name="Rectangle 110"/>
            <p:cNvSpPr>
              <a:spLocks noChangeAspect="1" noChangeArrowheads="1"/>
            </p:cNvSpPr>
            <p:nvPr/>
          </p:nvSpPr>
          <p:spPr bwMode="auto">
            <a:xfrm>
              <a:off x="881" y="1350"/>
              <a:ext cx="76" cy="117"/>
            </a:xfrm>
            <a:prstGeom prst="rect">
              <a:avLst/>
            </a:prstGeom>
            <a:grp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chemeClr val="bg1"/>
                  </a:solidFill>
                  <a:cs typeface="Arial" charset="0"/>
                </a:rPr>
                <a:t>O</a:t>
              </a:r>
            </a:p>
          </p:txBody>
        </p:sp>
        <p:sp>
          <p:nvSpPr>
            <p:cNvPr id="683" name="Line 111"/>
            <p:cNvSpPr>
              <a:spLocks noChangeAspect="1" noChangeShapeType="1"/>
            </p:cNvSpPr>
            <p:nvPr/>
          </p:nvSpPr>
          <p:spPr bwMode="auto">
            <a:xfrm flipH="1">
              <a:off x="792" y="1168"/>
              <a:ext cx="67" cy="4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4" name="Line 112"/>
            <p:cNvSpPr>
              <a:spLocks noChangeAspect="1" noChangeShapeType="1"/>
            </p:cNvSpPr>
            <p:nvPr/>
          </p:nvSpPr>
          <p:spPr bwMode="auto">
            <a:xfrm flipH="1" flipV="1">
              <a:off x="651" y="1126"/>
              <a:ext cx="147" cy="86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5" name="Rectangle 113"/>
            <p:cNvSpPr>
              <a:spLocks noChangeAspect="1" noChangeArrowheads="1"/>
            </p:cNvSpPr>
            <p:nvPr/>
          </p:nvSpPr>
          <p:spPr bwMode="auto">
            <a:xfrm>
              <a:off x="422" y="1130"/>
              <a:ext cx="146" cy="117"/>
            </a:xfrm>
            <a:prstGeom prst="rect">
              <a:avLst/>
            </a:prstGeom>
            <a:grp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chemeClr val="bg1"/>
                  </a:solidFill>
                  <a:cs typeface="Arial" charset="0"/>
                </a:rPr>
                <a:t>HO</a:t>
              </a:r>
            </a:p>
          </p:txBody>
        </p:sp>
        <p:sp>
          <p:nvSpPr>
            <p:cNvPr id="686" name="Line 115"/>
            <p:cNvSpPr>
              <a:spLocks noChangeAspect="1" noChangeShapeType="1"/>
            </p:cNvSpPr>
            <p:nvPr/>
          </p:nvSpPr>
          <p:spPr bwMode="auto">
            <a:xfrm flipH="1">
              <a:off x="584" y="1125"/>
              <a:ext cx="75" cy="43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7" name="Freeform 10"/>
            <p:cNvSpPr>
              <a:spLocks noChangeAspect="1"/>
            </p:cNvSpPr>
            <p:nvPr/>
          </p:nvSpPr>
          <p:spPr bwMode="auto">
            <a:xfrm>
              <a:off x="1316" y="1359"/>
              <a:ext cx="158" cy="109"/>
            </a:xfrm>
            <a:custGeom>
              <a:avLst/>
              <a:gdLst>
                <a:gd name="T0" fmla="*/ 6 w 146"/>
                <a:gd name="T1" fmla="*/ 0 h 99"/>
                <a:gd name="T2" fmla="*/ 0 w 146"/>
                <a:gd name="T3" fmla="*/ 556 h 99"/>
                <a:gd name="T4" fmla="*/ 3675 w 146"/>
                <a:gd name="T5" fmla="*/ 6247 h 99"/>
                <a:gd name="T6" fmla="*/ 4345 w 146"/>
                <a:gd name="T7" fmla="*/ 3867 h 99"/>
                <a:gd name="T8" fmla="*/ 6 w 146"/>
                <a:gd name="T9" fmla="*/ 0 h 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6"/>
                <a:gd name="T16" fmla="*/ 0 h 99"/>
                <a:gd name="T17" fmla="*/ 146 w 146"/>
                <a:gd name="T18" fmla="*/ 99 h 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6" h="99">
                  <a:moveTo>
                    <a:pt x="6" y="0"/>
                  </a:moveTo>
                  <a:lnTo>
                    <a:pt x="0" y="9"/>
                  </a:lnTo>
                  <a:lnTo>
                    <a:pt x="123" y="99"/>
                  </a:lnTo>
                  <a:lnTo>
                    <a:pt x="146" y="6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0" name="Line 112"/>
          <p:cNvSpPr>
            <a:spLocks noChangeAspect="1" noChangeShapeType="1"/>
          </p:cNvSpPr>
          <p:nvPr/>
        </p:nvSpPr>
        <p:spPr bwMode="auto">
          <a:xfrm flipH="1" flipV="1">
            <a:off x="4545291" y="2359734"/>
            <a:ext cx="271225" cy="15867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1" name="Line 115"/>
          <p:cNvSpPr>
            <a:spLocks noChangeAspect="1" noChangeShapeType="1"/>
          </p:cNvSpPr>
          <p:nvPr/>
        </p:nvSpPr>
        <p:spPr bwMode="auto">
          <a:xfrm flipH="1">
            <a:off x="4417377" y="2368686"/>
            <a:ext cx="138380" cy="793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4" name="Line 111"/>
          <p:cNvSpPr>
            <a:spLocks noChangeAspect="1" noChangeShapeType="1"/>
          </p:cNvSpPr>
          <p:nvPr/>
        </p:nvSpPr>
        <p:spPr bwMode="auto">
          <a:xfrm flipH="1">
            <a:off x="4868661" y="2430213"/>
            <a:ext cx="123620" cy="7380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701" name="Conector reto 700"/>
          <p:cNvCxnSpPr>
            <a:stCxn id="679" idx="1"/>
            <a:endCxn id="679" idx="0"/>
          </p:cNvCxnSpPr>
          <p:nvPr/>
        </p:nvCxnSpPr>
        <p:spPr>
          <a:xfrm>
            <a:off x="4862923" y="2736038"/>
            <a:ext cx="112549" cy="645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3" name="Line 4"/>
          <p:cNvSpPr>
            <a:spLocks noChangeAspect="1" noChangeShapeType="1"/>
          </p:cNvSpPr>
          <p:nvPr/>
        </p:nvSpPr>
        <p:spPr bwMode="auto">
          <a:xfrm>
            <a:off x="5316089" y="2434514"/>
            <a:ext cx="0" cy="28967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4" name="Line 9"/>
          <p:cNvSpPr>
            <a:spLocks noChangeAspect="1" noChangeShapeType="1"/>
          </p:cNvSpPr>
          <p:nvPr/>
        </p:nvSpPr>
        <p:spPr bwMode="auto">
          <a:xfrm flipH="1">
            <a:off x="5323470" y="2283813"/>
            <a:ext cx="273070" cy="1642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" name="Line 8"/>
          <p:cNvSpPr>
            <a:spLocks noChangeAspect="1" noChangeShapeType="1"/>
          </p:cNvSpPr>
          <p:nvPr/>
        </p:nvSpPr>
        <p:spPr bwMode="auto">
          <a:xfrm flipH="1" flipV="1">
            <a:off x="5563822" y="2296072"/>
            <a:ext cx="254122" cy="14958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7" name="Line 5"/>
          <p:cNvSpPr>
            <a:spLocks noChangeAspect="1" noChangeShapeType="1"/>
          </p:cNvSpPr>
          <p:nvPr/>
        </p:nvSpPr>
        <p:spPr bwMode="auto">
          <a:xfrm>
            <a:off x="5305019" y="2725425"/>
            <a:ext cx="258803" cy="15190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8" name="Line 104"/>
          <p:cNvSpPr>
            <a:spLocks noChangeAspect="1" noChangeShapeType="1"/>
          </p:cNvSpPr>
          <p:nvPr/>
        </p:nvSpPr>
        <p:spPr bwMode="auto">
          <a:xfrm flipH="1">
            <a:off x="5186932" y="2394170"/>
            <a:ext cx="39966" cy="6194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9" name="Line 104"/>
          <p:cNvSpPr>
            <a:spLocks noChangeAspect="1" noChangeShapeType="1"/>
          </p:cNvSpPr>
          <p:nvPr/>
        </p:nvSpPr>
        <p:spPr bwMode="auto">
          <a:xfrm flipV="1">
            <a:off x="5216928" y="2428875"/>
            <a:ext cx="34961" cy="5419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0" name="Elipse 709"/>
          <p:cNvSpPr/>
          <p:nvPr/>
        </p:nvSpPr>
        <p:spPr>
          <a:xfrm>
            <a:off x="3995936" y="1996167"/>
            <a:ext cx="2272005" cy="1164414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2" name="Rectangle 35"/>
          <p:cNvSpPr>
            <a:spLocks noChangeAspect="1" noChangeArrowheads="1"/>
          </p:cNvSpPr>
          <p:nvPr/>
        </p:nvSpPr>
        <p:spPr bwMode="auto">
          <a:xfrm>
            <a:off x="3139779" y="4372173"/>
            <a:ext cx="138380" cy="21218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1" dirty="0">
                <a:cs typeface="Arial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98934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57200" y="4437113"/>
            <a:ext cx="8147248" cy="1728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t-BR" sz="2000" b="1" dirty="0" smtClean="0">
                <a:solidFill>
                  <a:schemeClr val="tx1"/>
                </a:solidFill>
              </a:rPr>
              <a:t>EXIST 3-ESTUDO CLINICO FASE III COM EVEROLIMO E CONVULSÃO</a:t>
            </a:r>
          </a:p>
          <a:p>
            <a:r>
              <a:rPr lang="pt-BR" sz="2000" dirty="0" smtClean="0">
                <a:solidFill>
                  <a:schemeClr val="tx1"/>
                </a:solidFill>
              </a:rPr>
              <a:t>O uso de </a:t>
            </a:r>
            <a:r>
              <a:rPr lang="pt-BR" sz="2000" dirty="0" err="1" smtClean="0">
                <a:solidFill>
                  <a:schemeClr val="tx1"/>
                </a:solidFill>
              </a:rPr>
              <a:t>Everolimo</a:t>
            </a:r>
            <a:r>
              <a:rPr lang="pt-BR" sz="2000" dirty="0" smtClean="0">
                <a:solidFill>
                  <a:schemeClr val="tx1"/>
                </a:solidFill>
              </a:rPr>
              <a:t> adjuvante diminuiu significantemente a frequência das convulsões nos pacientes portadores do CET quando comparada com o placebo no tratamento das convulsões resistentes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931108" y="0"/>
            <a:ext cx="3312368" cy="404044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EVEROLIMO</a:t>
            </a:r>
            <a:endParaRPr lang="pt-BR" sz="2800" b="1" dirty="0">
              <a:solidFill>
                <a:schemeClr val="tx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084168" y="5733256"/>
            <a:ext cx="2399576" cy="33474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353603" y="825047"/>
            <a:ext cx="8250845" cy="16619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 smtClean="0">
                <a:solidFill>
                  <a:schemeClr val="tx1"/>
                </a:solidFill>
              </a:rPr>
              <a:t>EXIST 1- ESTUDO CLINICO FASE III COM EVEROLIMO E SEGA</a:t>
            </a:r>
          </a:p>
          <a:p>
            <a:r>
              <a:rPr lang="pt-BR" b="1" dirty="0" smtClean="0">
                <a:solidFill>
                  <a:schemeClr val="tx1"/>
                </a:solidFill>
              </a:rPr>
              <a:t>REDUÇÃO DO VOLUME DE 35%/50% DO TUMOR</a:t>
            </a:r>
          </a:p>
          <a:p>
            <a:r>
              <a:rPr lang="pt-BR" sz="2000" b="1" dirty="0" smtClean="0">
                <a:solidFill>
                  <a:srgbClr val="C00000"/>
                </a:solidFill>
              </a:rPr>
              <a:t>A PRIMEIRA TERAPIA ALVO BEM ESTABELECIDA PARA TUMORES DO SNC</a:t>
            </a:r>
            <a:endParaRPr lang="pt-BR" sz="2000" b="1" dirty="0">
              <a:solidFill>
                <a:srgbClr val="C00000"/>
              </a:solidFill>
            </a:endParaRPr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5796136" y="2113111"/>
            <a:ext cx="27362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/>
              <a:t>The </a:t>
            </a:r>
            <a:r>
              <a:rPr lang="en-US" sz="1400" dirty="0" smtClean="0"/>
              <a:t>Lancet, </a:t>
            </a:r>
            <a:r>
              <a:rPr lang="en-US" sz="1400" dirty="0"/>
              <a:t>14 November 2012</a:t>
            </a:r>
            <a:endParaRPr lang="pt-BR" sz="1400" dirty="0"/>
          </a:p>
        </p:txBody>
      </p:sp>
      <p:sp>
        <p:nvSpPr>
          <p:cNvPr id="11" name="Retângulo 10"/>
          <p:cNvSpPr/>
          <p:nvPr/>
        </p:nvSpPr>
        <p:spPr>
          <a:xfrm>
            <a:off x="395536" y="2656276"/>
            <a:ext cx="8208912" cy="1570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 smtClean="0">
                <a:solidFill>
                  <a:schemeClr val="tx1"/>
                </a:solidFill>
              </a:rPr>
              <a:t>EXIST 2- ESTUDO CLINICO FASE III EVEROLIMO ANGIOMIOLIPOMA/LINFANGIOMIOMATOSE PULMONAR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860032" y="3718621"/>
            <a:ext cx="37029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Lancet. 2013 Mar 9;381(9869):817-24.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20185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ítulo 1"/>
          <p:cNvSpPr>
            <a:spLocks noGrp="1"/>
          </p:cNvSpPr>
          <p:nvPr>
            <p:ph type="title" idx="4294967295"/>
          </p:nvPr>
        </p:nvSpPr>
        <p:spPr>
          <a:xfrm>
            <a:off x="267534" y="30023"/>
            <a:ext cx="5024546" cy="662673"/>
          </a:xfrm>
          <a:solidFill>
            <a:schemeClr val="bg1"/>
          </a:solidFill>
          <a:ln w="28575"/>
        </p:spPr>
        <p:txBody>
          <a:bodyPr>
            <a:normAutofit/>
          </a:bodyPr>
          <a:lstStyle/>
          <a:p>
            <a:pPr>
              <a:defRPr/>
            </a:pPr>
            <a:r>
              <a:rPr lang="pt-BR" sz="2800" b="1" dirty="0">
                <a:latin typeface="+mn-lt"/>
              </a:rPr>
              <a:t>SEGA: manejo cirúrgico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33708" y="693228"/>
            <a:ext cx="8136238" cy="243180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marL="342900" indent="-342900">
              <a:spcBef>
                <a:spcPts val="25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+mn-lt"/>
              </a:rPr>
              <a:t>Cirurgia : tratamento clássico</a:t>
            </a:r>
          </a:p>
          <a:p>
            <a:pPr marL="342900" indent="-342900">
              <a:spcBef>
                <a:spcPts val="25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+mn-lt"/>
              </a:rPr>
              <a:t>Frequentemente são grandes, invadindo o </a:t>
            </a:r>
            <a:r>
              <a:rPr lang="pt-BR" sz="2000" dirty="0" err="1">
                <a:latin typeface="+mn-lt"/>
              </a:rPr>
              <a:t>Fornix</a:t>
            </a:r>
            <a:r>
              <a:rPr lang="pt-BR" sz="2000" dirty="0">
                <a:latin typeface="+mn-lt"/>
              </a:rPr>
              <a:t>, Hipotálamo, </a:t>
            </a:r>
          </a:p>
          <a:p>
            <a:pPr>
              <a:spcBef>
                <a:spcPts val="250"/>
              </a:spcBef>
              <a:buSzPct val="80000"/>
              <a:defRPr/>
            </a:pPr>
            <a:r>
              <a:rPr lang="pt-BR" sz="2000" dirty="0">
                <a:latin typeface="+mn-lt"/>
              </a:rPr>
              <a:t>     </a:t>
            </a:r>
            <a:r>
              <a:rPr lang="pt-BR" sz="2000" dirty="0" smtClean="0">
                <a:latin typeface="+mn-lt"/>
              </a:rPr>
              <a:t> Gânglios </a:t>
            </a:r>
            <a:r>
              <a:rPr lang="pt-BR" sz="2000" dirty="0">
                <a:latin typeface="+mn-lt"/>
              </a:rPr>
              <a:t>basais, Cápsula interna causando alta morbidade</a:t>
            </a:r>
          </a:p>
          <a:p>
            <a:pPr>
              <a:spcBef>
                <a:spcPts val="250"/>
              </a:spcBef>
              <a:buSzPct val="80000"/>
              <a:defRPr/>
            </a:pPr>
            <a:r>
              <a:rPr lang="pt-BR" sz="2000" dirty="0">
                <a:latin typeface="+mn-lt"/>
              </a:rPr>
              <a:t>     </a:t>
            </a:r>
            <a:r>
              <a:rPr lang="pt-BR" sz="2000" dirty="0" smtClean="0">
                <a:latin typeface="+mn-lt"/>
              </a:rPr>
              <a:t> (</a:t>
            </a:r>
            <a:r>
              <a:rPr lang="pt-BR" sz="2000" dirty="0">
                <a:latin typeface="+mn-lt"/>
              </a:rPr>
              <a:t>hemiparesia, infecção, hemorragia, perda de memória)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...) perda da visão</a:t>
            </a:r>
            <a:endParaRPr lang="pt-BR" sz="2000" dirty="0">
              <a:latin typeface="+mn-lt"/>
            </a:endParaRPr>
          </a:p>
          <a:p>
            <a:pPr marL="342900" indent="-342900">
              <a:spcBef>
                <a:spcPts val="25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+mn-lt"/>
              </a:rPr>
              <a:t>Cirurgia de urgência  pode ser necessária em decorrência de hidrocefalia, </a:t>
            </a:r>
            <a:r>
              <a:rPr lang="pt-BR" sz="2000" dirty="0" err="1">
                <a:latin typeface="+mn-lt"/>
              </a:rPr>
              <a:t>herniação</a:t>
            </a:r>
            <a:r>
              <a:rPr lang="pt-BR" sz="2000" dirty="0">
                <a:latin typeface="+mn-lt"/>
              </a:rPr>
              <a:t> eminente ou sangramento</a:t>
            </a:r>
          </a:p>
        </p:txBody>
      </p:sp>
      <p:pic>
        <p:nvPicPr>
          <p:cNvPr id="39940" name="Picture 7" descr="http://img.medscape.com/fullsize/migrated/405/720/nf1006.03.fi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34" y="3229576"/>
            <a:ext cx="2520280" cy="318461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89604" y="3225278"/>
            <a:ext cx="2476139" cy="2629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9942" name="Picture 2" descr="http://adc.bmj.com/content/94/1/75/F1.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997" y="3280398"/>
            <a:ext cx="2508052" cy="293670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Imagem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475" y="6600080"/>
            <a:ext cx="3122613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017" y="3217025"/>
            <a:ext cx="3130521" cy="300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14"/>
          <p:cNvSpPr>
            <a:spLocks noChangeArrowheads="1"/>
          </p:cNvSpPr>
          <p:nvPr/>
        </p:nvSpPr>
        <p:spPr bwMode="auto">
          <a:xfrm>
            <a:off x="5004048" y="2969657"/>
            <a:ext cx="71946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8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Retângulo 14"/>
          <p:cNvSpPr>
            <a:spLocks noChangeArrowheads="1"/>
          </p:cNvSpPr>
          <p:nvPr/>
        </p:nvSpPr>
        <p:spPr bwMode="auto">
          <a:xfrm>
            <a:off x="8110216" y="2967073"/>
            <a:ext cx="71946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8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Retângulo 1"/>
          <p:cNvSpPr/>
          <p:nvPr/>
        </p:nvSpPr>
        <p:spPr>
          <a:xfrm>
            <a:off x="5940153" y="3296630"/>
            <a:ext cx="1080120" cy="348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neonato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7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ítulo 1"/>
          <p:cNvSpPr>
            <a:spLocks noGrp="1"/>
          </p:cNvSpPr>
          <p:nvPr>
            <p:ph type="title" idx="4294967295"/>
          </p:nvPr>
        </p:nvSpPr>
        <p:spPr>
          <a:xfrm>
            <a:off x="267534" y="30023"/>
            <a:ext cx="5024546" cy="662673"/>
          </a:xfrm>
          <a:solidFill>
            <a:schemeClr val="bg1"/>
          </a:solidFill>
          <a:ln w="28575"/>
        </p:spPr>
        <p:txBody>
          <a:bodyPr>
            <a:normAutofit/>
          </a:bodyPr>
          <a:lstStyle/>
          <a:p>
            <a:pPr>
              <a:defRPr/>
            </a:pPr>
            <a:r>
              <a:rPr lang="pt-BR" sz="2800" b="1" dirty="0">
                <a:latin typeface="+mn-lt"/>
              </a:rPr>
              <a:t>SEGA: manejo cirúrgico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33708" y="693228"/>
            <a:ext cx="8136238" cy="243180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marL="342900" indent="-342900">
              <a:spcBef>
                <a:spcPts val="25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+mn-lt"/>
              </a:rPr>
              <a:t>Cirurgia : tratamento clássico</a:t>
            </a:r>
          </a:p>
          <a:p>
            <a:pPr marL="342900" indent="-342900">
              <a:spcBef>
                <a:spcPts val="25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+mn-lt"/>
              </a:rPr>
              <a:t>Frequentemente são grandes, invadindo o </a:t>
            </a:r>
            <a:r>
              <a:rPr lang="pt-BR" sz="2000" dirty="0" err="1">
                <a:latin typeface="+mn-lt"/>
              </a:rPr>
              <a:t>Fornix</a:t>
            </a:r>
            <a:r>
              <a:rPr lang="pt-BR" sz="2000" dirty="0">
                <a:latin typeface="+mn-lt"/>
              </a:rPr>
              <a:t>, Hipotálamo, </a:t>
            </a:r>
          </a:p>
          <a:p>
            <a:pPr>
              <a:spcBef>
                <a:spcPts val="250"/>
              </a:spcBef>
              <a:buSzPct val="80000"/>
              <a:defRPr/>
            </a:pPr>
            <a:r>
              <a:rPr lang="pt-BR" sz="2000" dirty="0">
                <a:latin typeface="+mn-lt"/>
              </a:rPr>
              <a:t>     </a:t>
            </a:r>
            <a:r>
              <a:rPr lang="pt-BR" sz="2000" dirty="0" smtClean="0">
                <a:latin typeface="+mn-lt"/>
              </a:rPr>
              <a:t> Gânglios </a:t>
            </a:r>
            <a:r>
              <a:rPr lang="pt-BR" sz="2000" dirty="0">
                <a:latin typeface="+mn-lt"/>
              </a:rPr>
              <a:t>basais, Cápsula interna causando alta morbidade</a:t>
            </a:r>
          </a:p>
          <a:p>
            <a:pPr>
              <a:spcBef>
                <a:spcPts val="250"/>
              </a:spcBef>
              <a:buSzPct val="80000"/>
              <a:defRPr/>
            </a:pPr>
            <a:r>
              <a:rPr lang="pt-BR" sz="2000" dirty="0">
                <a:latin typeface="+mn-lt"/>
              </a:rPr>
              <a:t>     </a:t>
            </a:r>
            <a:r>
              <a:rPr lang="pt-BR" sz="2000" dirty="0" smtClean="0">
                <a:latin typeface="+mn-lt"/>
              </a:rPr>
              <a:t> (</a:t>
            </a:r>
            <a:r>
              <a:rPr lang="pt-BR" sz="2000" dirty="0">
                <a:latin typeface="+mn-lt"/>
              </a:rPr>
              <a:t>hemiparesia, infecção, hemorragia, perda de memória)</a:t>
            </a:r>
            <a:r>
              <a:rPr lang="pt-BR" sz="2000" dirty="0">
                <a:solidFill>
                  <a:schemeClr val="bg1"/>
                </a:solidFill>
                <a:latin typeface="+mn-lt"/>
              </a:rPr>
              <a:t>...) perda da visão</a:t>
            </a:r>
            <a:endParaRPr lang="pt-BR" sz="2000" dirty="0">
              <a:latin typeface="+mn-lt"/>
            </a:endParaRPr>
          </a:p>
          <a:p>
            <a:pPr marL="342900" indent="-342900">
              <a:spcBef>
                <a:spcPts val="25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+mn-lt"/>
              </a:rPr>
              <a:t>Cirurgia de urgência  pode ser necessária em decorrência de hidrocefalia, </a:t>
            </a:r>
            <a:r>
              <a:rPr lang="pt-BR" sz="2000" dirty="0" err="1">
                <a:latin typeface="+mn-lt"/>
              </a:rPr>
              <a:t>herniação</a:t>
            </a:r>
            <a:r>
              <a:rPr lang="pt-BR" sz="2000" dirty="0">
                <a:latin typeface="+mn-lt"/>
              </a:rPr>
              <a:t> eminente ou sangramento</a:t>
            </a:r>
          </a:p>
        </p:txBody>
      </p:sp>
      <p:pic>
        <p:nvPicPr>
          <p:cNvPr id="39940" name="Picture 7" descr="http://img.medscape.com/fullsize/migrated/405/720/nf1006.03.fi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34" y="3229576"/>
            <a:ext cx="2520280" cy="318461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89604" y="3225278"/>
            <a:ext cx="2476139" cy="2629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9942" name="Picture 2" descr="http://adc.bmj.com/content/94/1/75/F1.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997" y="3280398"/>
            <a:ext cx="2508052" cy="293670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Imagem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475" y="6600080"/>
            <a:ext cx="3122613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017" y="3217025"/>
            <a:ext cx="3130521" cy="300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14"/>
          <p:cNvSpPr>
            <a:spLocks noChangeArrowheads="1"/>
          </p:cNvSpPr>
          <p:nvPr/>
        </p:nvSpPr>
        <p:spPr bwMode="auto">
          <a:xfrm>
            <a:off x="5004048" y="2969657"/>
            <a:ext cx="71946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8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Retângulo 14"/>
          <p:cNvSpPr>
            <a:spLocks noChangeArrowheads="1"/>
          </p:cNvSpPr>
          <p:nvPr/>
        </p:nvSpPr>
        <p:spPr bwMode="auto">
          <a:xfrm>
            <a:off x="8110216" y="2967073"/>
            <a:ext cx="71946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8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Retângulo 1"/>
          <p:cNvSpPr/>
          <p:nvPr/>
        </p:nvSpPr>
        <p:spPr>
          <a:xfrm>
            <a:off x="5940153" y="3296630"/>
            <a:ext cx="1080120" cy="348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neonato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1523" y="6519850"/>
            <a:ext cx="2540557" cy="215953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716091" y="1928478"/>
            <a:ext cx="8113585" cy="373343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3923" y="6672250"/>
            <a:ext cx="2540557" cy="21595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1280" y="5009660"/>
            <a:ext cx="2944953" cy="42613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544" y="2189654"/>
            <a:ext cx="7417236" cy="153145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817" y="3821363"/>
            <a:ext cx="5025864" cy="163891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2708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 explicativo em forma de nuvem 2"/>
          <p:cNvSpPr/>
          <p:nvPr/>
        </p:nvSpPr>
        <p:spPr>
          <a:xfrm>
            <a:off x="611560" y="1628800"/>
            <a:ext cx="6408712" cy="4032448"/>
          </a:xfrm>
          <a:prstGeom prst="cloudCallout">
            <a:avLst>
              <a:gd name="adj1" fmla="val 70024"/>
              <a:gd name="adj2" fmla="val -70103"/>
            </a:avLst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MAS O QUE HÁ DE NOVO NO TRATAMENTO</a:t>
            </a:r>
          </a:p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DO COMPLEXO ESCLEROSE TUBEROSA?</a:t>
            </a:r>
            <a:endParaRPr lang="pt-B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0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01" y="150170"/>
            <a:ext cx="5264061" cy="81064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5733230" y="6451064"/>
            <a:ext cx="2869136" cy="35102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770832" y="1041814"/>
            <a:ext cx="3380672" cy="4301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PERÍODO PRÉ NATAL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98630" y="1539129"/>
            <a:ext cx="3312368" cy="2991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1600" b="1" dirty="0" smtClean="0">
                <a:solidFill>
                  <a:schemeClr val="tx1"/>
                </a:solidFill>
              </a:rPr>
              <a:t>MUTAÇÃO NO TSC1 OU TSC2</a:t>
            </a:r>
            <a:endParaRPr lang="pt-BR" sz="1600" b="1" dirty="0">
              <a:solidFill>
                <a:schemeClr val="tx1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3701825" y="2416408"/>
            <a:ext cx="1393462" cy="112807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4690" y="2363259"/>
            <a:ext cx="697591" cy="1242086"/>
          </a:xfrm>
          <a:prstGeom prst="rect">
            <a:avLst/>
          </a:prstGeom>
        </p:spPr>
      </p:pic>
      <p:cxnSp>
        <p:nvCxnSpPr>
          <p:cNvPr id="13" name="Conector de seta reta 12"/>
          <p:cNvCxnSpPr/>
          <p:nvPr/>
        </p:nvCxnSpPr>
        <p:spPr>
          <a:xfrm>
            <a:off x="2655514" y="3045422"/>
            <a:ext cx="68277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flipV="1">
            <a:off x="5358359" y="2973408"/>
            <a:ext cx="660980" cy="108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16"/>
          <p:cNvSpPr/>
          <p:nvPr/>
        </p:nvSpPr>
        <p:spPr>
          <a:xfrm>
            <a:off x="3118499" y="1977016"/>
            <a:ext cx="2832866" cy="511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chemeClr val="tx1"/>
                </a:solidFill>
              </a:rPr>
              <a:t>Regulação positiva da</a:t>
            </a:r>
          </a:p>
          <a:p>
            <a:pPr algn="ctr"/>
            <a:r>
              <a:rPr lang="pt-BR" sz="1400" b="1" dirty="0" smtClean="0">
                <a:solidFill>
                  <a:schemeClr val="tx1"/>
                </a:solidFill>
              </a:rPr>
              <a:t> atividade de </a:t>
            </a:r>
            <a:r>
              <a:rPr lang="pt-BR" sz="1400" b="1" dirty="0" err="1" smtClean="0">
                <a:solidFill>
                  <a:schemeClr val="tx1"/>
                </a:solidFill>
              </a:rPr>
              <a:t>mTOR</a:t>
            </a:r>
            <a:endParaRPr lang="pt-BR" sz="1400" b="1" dirty="0">
              <a:solidFill>
                <a:schemeClr val="tx1"/>
              </a:solidFill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-82477" y="3874608"/>
            <a:ext cx="6383501" cy="553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1600" b="1" dirty="0" smtClean="0">
                <a:solidFill>
                  <a:schemeClr val="tx1"/>
                </a:solidFill>
              </a:rPr>
              <a:t>ALTERAÇÕES NAS CÉLULAS DO COMPLEXO ESCLEROSE TUBEROSA</a:t>
            </a:r>
            <a:endParaRPr lang="pt-BR" sz="1600" b="1" dirty="0">
              <a:solidFill>
                <a:schemeClr val="tx1"/>
              </a:solidFill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484235" y="4847994"/>
            <a:ext cx="1355991" cy="1386161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2020" y="4676468"/>
            <a:ext cx="1656697" cy="1595054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7253" y="4648755"/>
            <a:ext cx="1230832" cy="1650479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2973" y="5267613"/>
            <a:ext cx="808038" cy="79363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4544" y="5076703"/>
            <a:ext cx="1209264" cy="1004962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7070448" y="4646624"/>
            <a:ext cx="1728191" cy="426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t</a:t>
            </a:r>
            <a:r>
              <a:rPr lang="pt-BR" b="1" dirty="0" smtClean="0">
                <a:solidFill>
                  <a:schemeClr val="tx1"/>
                </a:solidFill>
              </a:rPr>
              <a:t>ipos de células anormais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485329" y="6074545"/>
            <a:ext cx="1160461" cy="269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 smtClean="0">
                <a:solidFill>
                  <a:schemeClr val="tx1"/>
                </a:solidFill>
              </a:rPr>
              <a:t>astrócitos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141049" y="6166147"/>
            <a:ext cx="1121551" cy="269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neurônio</a:t>
            </a:r>
            <a:r>
              <a:rPr lang="pt-BR" sz="1400" b="1" dirty="0" smtClean="0">
                <a:solidFill>
                  <a:schemeClr val="tx1"/>
                </a:solidFill>
              </a:rPr>
              <a:t>s</a:t>
            </a:r>
            <a:endParaRPr lang="pt-BR" sz="1400" b="1" dirty="0">
              <a:solidFill>
                <a:schemeClr val="tx1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273895" y="6065333"/>
            <a:ext cx="1109606" cy="269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micróglia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6153893" y="5869654"/>
            <a:ext cx="1872208" cy="314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c</a:t>
            </a:r>
            <a:r>
              <a:rPr lang="pt-BR" b="1" dirty="0" smtClean="0">
                <a:solidFill>
                  <a:schemeClr val="tx1"/>
                </a:solidFill>
              </a:rPr>
              <a:t>élulas em</a:t>
            </a:r>
          </a:p>
          <a:p>
            <a:pPr algn="ctr"/>
            <a:r>
              <a:rPr lang="pt-BR" b="1" dirty="0" smtClean="0">
                <a:solidFill>
                  <a:schemeClr val="tx1"/>
                </a:solidFill>
              </a:rPr>
              <a:t> balão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5733230" y="4517352"/>
            <a:ext cx="1151580" cy="570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a</a:t>
            </a:r>
            <a:r>
              <a:rPr lang="pt-BR" sz="1200" b="1" dirty="0" smtClean="0">
                <a:solidFill>
                  <a:schemeClr val="tx1"/>
                </a:solidFill>
              </a:rPr>
              <a:t>umento da resposta inflamatória</a:t>
            </a:r>
            <a:endParaRPr lang="pt-BR" sz="1200" b="1" dirty="0">
              <a:solidFill>
                <a:schemeClr val="tx1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806094" y="4590614"/>
            <a:ext cx="1729889" cy="497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a</a:t>
            </a:r>
            <a:r>
              <a:rPr lang="pt-BR" sz="1200" b="1" dirty="0" smtClean="0">
                <a:solidFill>
                  <a:schemeClr val="tx1"/>
                </a:solidFill>
              </a:rPr>
              <a:t>umento da reatividade e </a:t>
            </a:r>
            <a:r>
              <a:rPr lang="pt-BR" sz="1200" b="1" dirty="0" err="1" smtClean="0">
                <a:solidFill>
                  <a:schemeClr val="tx1"/>
                </a:solidFill>
              </a:rPr>
              <a:t>neurotoxicidade</a:t>
            </a:r>
            <a:endParaRPr lang="pt-BR" sz="1200" b="1" dirty="0">
              <a:solidFill>
                <a:schemeClr val="tx1"/>
              </a:solidFill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4060059" y="5728110"/>
            <a:ext cx="1179251" cy="374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r</a:t>
            </a:r>
            <a:r>
              <a:rPr lang="pt-BR" sz="1200" b="1" dirty="0" smtClean="0">
                <a:solidFill>
                  <a:schemeClr val="tx1"/>
                </a:solidFill>
              </a:rPr>
              <a:t>edução da mielinização</a:t>
            </a:r>
            <a:endParaRPr lang="pt-BR" sz="1200" b="1" dirty="0">
              <a:solidFill>
                <a:schemeClr val="tx1"/>
              </a:solidFill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2203470" y="5814321"/>
            <a:ext cx="1936482" cy="178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>
                <a:solidFill>
                  <a:schemeClr val="tx1"/>
                </a:solidFill>
              </a:rPr>
              <a:t>Truncamento  de axônio</a:t>
            </a:r>
            <a:endParaRPr lang="pt-BR" sz="1200" b="1" dirty="0">
              <a:solidFill>
                <a:schemeClr val="tx1"/>
              </a:solidFill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2883620" y="4657063"/>
            <a:ext cx="1074840" cy="416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r</a:t>
            </a:r>
            <a:r>
              <a:rPr lang="pt-BR" sz="1200" b="1" dirty="0" smtClean="0">
                <a:solidFill>
                  <a:schemeClr val="tx1"/>
                </a:solidFill>
              </a:rPr>
              <a:t>edução de</a:t>
            </a:r>
          </a:p>
          <a:p>
            <a:pPr algn="ctr"/>
            <a:r>
              <a:rPr lang="pt-BR" sz="1200" b="1" dirty="0" smtClean="0">
                <a:solidFill>
                  <a:schemeClr val="tx1"/>
                </a:solidFill>
              </a:rPr>
              <a:t> </a:t>
            </a:r>
            <a:r>
              <a:rPr lang="pt-BR" sz="1200" b="1" dirty="0" err="1" smtClean="0">
                <a:solidFill>
                  <a:schemeClr val="tx1"/>
                </a:solidFill>
              </a:rPr>
              <a:t>dentritos</a:t>
            </a:r>
            <a:endParaRPr lang="pt-BR" sz="1200" b="1" dirty="0">
              <a:solidFill>
                <a:schemeClr val="tx1"/>
              </a:solidFill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4053822" y="4464392"/>
            <a:ext cx="1230867" cy="493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>
                <a:solidFill>
                  <a:schemeClr val="tx1"/>
                </a:solidFill>
              </a:rPr>
              <a:t> anormalidades</a:t>
            </a:r>
          </a:p>
          <a:p>
            <a:pPr algn="ctr"/>
            <a:r>
              <a:rPr lang="pt-BR" sz="1200" b="1" dirty="0">
                <a:solidFill>
                  <a:schemeClr val="tx1"/>
                </a:solidFill>
              </a:rPr>
              <a:t>d</a:t>
            </a:r>
            <a:r>
              <a:rPr lang="pt-BR" sz="1200" b="1" dirty="0" smtClean="0">
                <a:solidFill>
                  <a:schemeClr val="tx1"/>
                </a:solidFill>
              </a:rPr>
              <a:t>e sinalizações</a:t>
            </a:r>
            <a:endParaRPr lang="pt-BR" sz="1200" b="1" dirty="0">
              <a:solidFill>
                <a:schemeClr val="tx1"/>
              </a:solidFill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6623279" y="2464865"/>
            <a:ext cx="953658" cy="195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tirosina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6660232" y="2852936"/>
            <a:ext cx="750895" cy="163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>
                <a:solidFill>
                  <a:schemeClr val="tx1"/>
                </a:solidFill>
              </a:rPr>
              <a:t>serina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6660232" y="3219718"/>
            <a:ext cx="983083" cy="206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treonina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72" y="1850519"/>
            <a:ext cx="1285098" cy="1861622"/>
          </a:xfrm>
          <a:prstGeom prst="rect">
            <a:avLst/>
          </a:prstGeom>
        </p:spPr>
      </p:pic>
      <p:sp>
        <p:nvSpPr>
          <p:cNvPr id="36" name="Retângulo 35"/>
          <p:cNvSpPr/>
          <p:nvPr/>
        </p:nvSpPr>
        <p:spPr>
          <a:xfrm>
            <a:off x="7727959" y="5832945"/>
            <a:ext cx="1432520" cy="339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Neurônios</a:t>
            </a:r>
          </a:p>
          <a:p>
            <a:pPr algn="ctr"/>
            <a:r>
              <a:rPr lang="pt-BR" b="1" dirty="0" smtClean="0">
                <a:solidFill>
                  <a:schemeClr val="tx1"/>
                </a:solidFill>
              </a:rPr>
              <a:t> </a:t>
            </a:r>
            <a:r>
              <a:rPr lang="pt-BR" b="1" dirty="0" err="1" smtClean="0">
                <a:solidFill>
                  <a:schemeClr val="tx1"/>
                </a:solidFill>
              </a:rPr>
              <a:t>dismórficos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1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571689" y="466965"/>
            <a:ext cx="3744415" cy="45447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PRIMEIRA INFÂNCIA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211960" y="1215988"/>
            <a:ext cx="4702994" cy="4789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000" b="1" dirty="0" smtClean="0">
                <a:solidFill>
                  <a:schemeClr val="tx1"/>
                </a:solidFill>
              </a:rPr>
              <a:t>Redução do tamanho e proliferação das células do cérebro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000" b="1" dirty="0" smtClean="0">
                <a:solidFill>
                  <a:schemeClr val="tx1"/>
                </a:solidFill>
              </a:rPr>
              <a:t>Melhora da organização espacial do neurônio e mielinização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000" b="1" dirty="0" smtClean="0">
                <a:solidFill>
                  <a:schemeClr val="tx1"/>
                </a:solidFill>
              </a:rPr>
              <a:t>Redução das anormalidades neuronal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000" b="1" dirty="0" smtClean="0">
                <a:solidFill>
                  <a:schemeClr val="tx1"/>
                </a:solidFill>
              </a:rPr>
              <a:t>Decréscimo dos mediadores </a:t>
            </a:r>
            <a:r>
              <a:rPr lang="pt-BR" sz="2000" b="1" dirty="0" err="1" smtClean="0">
                <a:solidFill>
                  <a:schemeClr val="tx1"/>
                </a:solidFill>
              </a:rPr>
              <a:t>inflamátórios</a:t>
            </a:r>
            <a:endParaRPr lang="pt-BR" sz="2000" b="1" dirty="0" smtClean="0">
              <a:solidFill>
                <a:schemeClr val="tx1"/>
              </a:solidFill>
            </a:endParaRPr>
          </a:p>
          <a:p>
            <a:pPr algn="ctr"/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703" y="1265096"/>
            <a:ext cx="1972998" cy="197305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150" y="3610713"/>
            <a:ext cx="1829523" cy="187279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grayscl/>
            <a:lum bright="-20000" contrast="40000"/>
          </a:blip>
          <a:stretch>
            <a:fillRect/>
          </a:stretch>
        </p:blipFill>
        <p:spPr>
          <a:xfrm>
            <a:off x="2872913" y="2746756"/>
            <a:ext cx="1394779" cy="1310283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02784" y="1916832"/>
            <a:ext cx="1354545" cy="468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chemeClr val="tx1"/>
                </a:solidFill>
              </a:rPr>
              <a:t>EPILEPSIA</a:t>
            </a:r>
            <a:endParaRPr lang="pt-BR" sz="1400" b="1" dirty="0">
              <a:solidFill>
                <a:schemeClr val="tx1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95869" y="4079828"/>
            <a:ext cx="2088232" cy="1368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 smtClean="0">
                <a:solidFill>
                  <a:schemeClr val="tx1"/>
                </a:solidFill>
              </a:rPr>
              <a:t>DEFICIÊNCIA INTELECTUAL/</a:t>
            </a:r>
          </a:p>
          <a:p>
            <a:r>
              <a:rPr lang="pt-BR" sz="1400" b="1" dirty="0" smtClean="0">
                <a:solidFill>
                  <a:schemeClr val="tx1"/>
                </a:solidFill>
              </a:rPr>
              <a:t>TRANSTORNO DO ESPECTRO AUTISTA</a:t>
            </a:r>
            <a:endParaRPr lang="pt-BR" sz="1400" b="1" dirty="0">
              <a:solidFill>
                <a:schemeClr val="tx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2642221" y="2406613"/>
            <a:ext cx="1948434" cy="371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rgbClr val="C00000"/>
                </a:solidFill>
              </a:rPr>
              <a:t>INIBIDOR DE </a:t>
            </a:r>
            <a:r>
              <a:rPr lang="pt-BR" sz="1400" b="1" dirty="0" err="1" smtClean="0">
                <a:solidFill>
                  <a:srgbClr val="C00000"/>
                </a:solidFill>
              </a:rPr>
              <a:t>mTOR</a:t>
            </a:r>
            <a:endParaRPr lang="pt-BR" sz="1400" b="1" dirty="0">
              <a:solidFill>
                <a:srgbClr val="C0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3851920" y="6508105"/>
            <a:ext cx="2763510" cy="33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86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 idx="4294967295"/>
          </p:nvPr>
        </p:nvSpPr>
        <p:spPr>
          <a:xfrm>
            <a:off x="4248150" y="369888"/>
            <a:ext cx="4895850" cy="503237"/>
          </a:xfr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t-BR" sz="2400" b="1" dirty="0" smtClean="0">
                <a:latin typeface="+mn-lt"/>
                <a:cs typeface="Arial" panose="020B0604020202020204" pitchFamily="34" charset="0"/>
              </a:rPr>
              <a:t>TRATAMENTO PRECOCE IMPORTA?</a:t>
            </a:r>
            <a:endParaRPr lang="pt-BR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8990" y="2219980"/>
            <a:ext cx="9026020" cy="460126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>
                <a:latin typeface="+mn-lt"/>
              </a:rPr>
              <a:t>ESTUDO MULTICÊNTRICO, </a:t>
            </a:r>
            <a:r>
              <a:rPr lang="pt-BR" b="1" dirty="0" smtClean="0">
                <a:latin typeface="+mn-lt"/>
              </a:rPr>
              <a:t>94 CRIANÇAS PORTADORES DE </a:t>
            </a:r>
            <a:r>
              <a:rPr lang="pt-BR" b="1" dirty="0">
                <a:latin typeface="+mn-lt"/>
              </a:rPr>
              <a:t>C</a:t>
            </a:r>
            <a:r>
              <a:rPr lang="pt-BR" b="1" dirty="0" smtClean="0">
                <a:latin typeface="+mn-lt"/>
              </a:rPr>
              <a:t>ET </a:t>
            </a:r>
            <a:r>
              <a:rPr lang="pt-BR" dirty="0" smtClean="0">
                <a:latin typeface="+mn-lt"/>
              </a:rPr>
              <a:t>SEM HISTÓRIA DE CONVULSÃO FORAM ACOMPANHADAS COM VÍDEO ELETROENCEFALOGRAFIA(EEG) MENSALMENTE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>
                <a:latin typeface="+mn-lt"/>
              </a:rPr>
              <a:t>INICIO DA </a:t>
            </a:r>
            <a:r>
              <a:rPr lang="pt-BR" b="1" dirty="0" smtClean="0">
                <a:solidFill>
                  <a:srgbClr val="C00000"/>
                </a:solidFill>
                <a:latin typeface="+mn-lt"/>
              </a:rPr>
              <a:t>VIGABRATINA</a:t>
            </a:r>
            <a:r>
              <a:rPr lang="pt-BR" dirty="0" smtClean="0">
                <a:latin typeface="+mn-lt"/>
              </a:rPr>
              <a:t> DEPOIS DA PRIMEIRA ATIVIDADE EEG OU CRISE CONVULSIVA, OU </a:t>
            </a:r>
            <a:r>
              <a:rPr lang="pt-BR" b="1" dirty="0" smtClean="0">
                <a:latin typeface="+mn-lt"/>
              </a:rPr>
              <a:t>PREVENTIVAMENTE QUANDO  ATIVIDADE NO EEG EPILEPITIFORME  ANTES DA CONVULSÃO SER DETECTADA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>
                <a:latin typeface="+mn-lt"/>
              </a:rPr>
              <a:t>2014-2018: Europa e </a:t>
            </a:r>
            <a:r>
              <a:rPr lang="pt-BR" dirty="0" err="1" smtClean="0">
                <a:latin typeface="+mn-lt"/>
              </a:rPr>
              <a:t>Australia</a:t>
            </a:r>
            <a:endParaRPr lang="pt-BR" dirty="0" smtClean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>
                <a:latin typeface="+mn-lt"/>
              </a:rPr>
              <a:t>VIGABATRINA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>
                <a:latin typeface="+mn-lt"/>
              </a:rPr>
              <a:t>RTC (</a:t>
            </a:r>
            <a:r>
              <a:rPr lang="pt-BR" dirty="0" err="1" smtClean="0">
                <a:latin typeface="+mn-lt"/>
              </a:rPr>
              <a:t>randomized</a:t>
            </a:r>
            <a:r>
              <a:rPr lang="pt-BR" dirty="0" smtClean="0">
                <a:latin typeface="+mn-lt"/>
              </a:rPr>
              <a:t> </a:t>
            </a:r>
            <a:r>
              <a:rPr lang="pt-BR" dirty="0" err="1">
                <a:latin typeface="+mn-lt"/>
              </a:rPr>
              <a:t>controlled</a:t>
            </a:r>
            <a:r>
              <a:rPr lang="pt-BR" dirty="0">
                <a:latin typeface="+mn-lt"/>
              </a:rPr>
              <a:t> </a:t>
            </a:r>
            <a:r>
              <a:rPr lang="pt-BR" dirty="0" err="1">
                <a:latin typeface="+mn-lt"/>
              </a:rPr>
              <a:t>trial</a:t>
            </a:r>
            <a:r>
              <a:rPr lang="pt-BR" dirty="0">
                <a:latin typeface="+mn-lt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latin typeface="+mn-lt"/>
              </a:rPr>
              <a:t>OLT(open-</a:t>
            </a:r>
            <a:r>
              <a:rPr lang="pt-BR" dirty="0" err="1">
                <a:latin typeface="+mn-lt"/>
              </a:rPr>
              <a:t>label</a:t>
            </a:r>
            <a:r>
              <a:rPr lang="pt-BR" dirty="0">
                <a:latin typeface="+mn-lt"/>
              </a:rPr>
              <a:t> </a:t>
            </a:r>
            <a:r>
              <a:rPr lang="pt-BR" dirty="0" err="1">
                <a:latin typeface="+mn-lt"/>
              </a:rPr>
              <a:t>trial</a:t>
            </a:r>
            <a:r>
              <a:rPr lang="pt-BR" dirty="0">
                <a:latin typeface="+mn-lt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dirty="0">
              <a:latin typeface="+mn-lt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24744"/>
            <a:ext cx="4464496" cy="99289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6358052"/>
            <a:ext cx="2977348" cy="29729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711" y="5877272"/>
            <a:ext cx="2239446" cy="3830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662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084515"/>
            <a:ext cx="6768752" cy="339574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304282"/>
            <a:ext cx="2239446" cy="383073"/>
          </a:xfrm>
          <a:prstGeom prst="rect">
            <a:avLst/>
          </a:prstGeom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23528" y="1196752"/>
            <a:ext cx="8352928" cy="1872208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 smtClean="0">
                <a:solidFill>
                  <a:schemeClr val="tx1"/>
                </a:solidFill>
              </a:rPr>
              <a:t>94 PACIENTES EEG DE VIGILÂNCIA</a:t>
            </a:r>
          </a:p>
          <a:p>
            <a:r>
              <a:rPr lang="pt-BR" sz="2000" b="1" dirty="0" smtClean="0">
                <a:solidFill>
                  <a:schemeClr val="tx1"/>
                </a:solidFill>
              </a:rPr>
              <a:t>79 PACIENTES COMPLETARAM O EPISTOT</a:t>
            </a:r>
          </a:p>
          <a:p>
            <a:r>
              <a:rPr lang="pt-BR" sz="1600" b="1" dirty="0" smtClean="0">
                <a:solidFill>
                  <a:schemeClr val="tx1"/>
                </a:solidFill>
              </a:rPr>
              <a:t>25 FIZERAM O TRATAMENTO PREVENTIVO NA HORA DA ALTERAÇÃO DO EEG</a:t>
            </a:r>
          </a:p>
          <a:p>
            <a:r>
              <a:rPr lang="pt-BR" sz="1600" b="1" dirty="0" smtClean="0">
                <a:solidFill>
                  <a:schemeClr val="tx1"/>
                </a:solidFill>
              </a:rPr>
              <a:t>25 NÃO FIZEREM O TRATAMENTO PREVENTIVO NA HORA DA ALTERAÇÃO DO EEG</a:t>
            </a:r>
          </a:p>
          <a:p>
            <a:r>
              <a:rPr lang="pt-BR" sz="1600" b="1" dirty="0" smtClean="0">
                <a:solidFill>
                  <a:schemeClr val="tx1"/>
                </a:solidFill>
              </a:rPr>
              <a:t>22 TEVIRAM CONVULSÕES ANTES DE DETECTAR ATIVIDADE EPILEPTIFORME </a:t>
            </a:r>
          </a:p>
          <a:p>
            <a:r>
              <a:rPr lang="pt-BR" sz="1600" b="1" dirty="0" smtClean="0">
                <a:solidFill>
                  <a:schemeClr val="tx1"/>
                </a:solidFill>
              </a:rPr>
              <a:t>7 NUNCA TIVERAM ATIVIDADE EPILEPTIFORME OU CONVULSÃO, E NÃO FIZERAM TRATAMENTO</a:t>
            </a:r>
            <a:endParaRPr lang="pt-BR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2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09178" y="1196752"/>
            <a:ext cx="4966878" cy="5131023"/>
          </a:xfr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pt-BR" sz="2400" dirty="0"/>
              <a:t>CET é uma desordem </a:t>
            </a:r>
            <a:r>
              <a:rPr lang="pt-BR" sz="2400" dirty="0" smtClean="0"/>
              <a:t>genética  autossômica dominante com</a:t>
            </a:r>
            <a:endParaRPr lang="pt-BR" sz="2400" dirty="0"/>
          </a:p>
          <a:p>
            <a:pPr algn="l"/>
            <a:r>
              <a:rPr lang="pt-BR" sz="2400" dirty="0"/>
              <a:t>     </a:t>
            </a:r>
            <a:r>
              <a:rPr lang="pt-BR" sz="2400" dirty="0" smtClean="0"/>
              <a:t>incidência  </a:t>
            </a:r>
            <a:r>
              <a:rPr lang="pt-BR" sz="2400" dirty="0"/>
              <a:t>estimada de 1:6000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pt-BR" sz="2400" dirty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pt-BR" sz="2400" dirty="0"/>
              <a:t>Afeta em torno de 1-2 milhões</a:t>
            </a:r>
          </a:p>
          <a:p>
            <a:pPr algn="l"/>
            <a:r>
              <a:rPr lang="pt-BR" sz="2400" dirty="0"/>
              <a:t> </a:t>
            </a:r>
            <a:r>
              <a:rPr lang="pt-BR" sz="2400" dirty="0" smtClean="0"/>
              <a:t>    de </a:t>
            </a:r>
            <a:r>
              <a:rPr lang="pt-BR" sz="2400" dirty="0"/>
              <a:t>pessoas no mundo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pt-BR" sz="2400" dirty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pt-BR" sz="2400" dirty="0"/>
              <a:t>Caracterizado por múltiplos </a:t>
            </a:r>
            <a:endParaRPr lang="pt-BR" sz="2400" dirty="0" smtClean="0"/>
          </a:p>
          <a:p>
            <a:pPr algn="l"/>
            <a:r>
              <a:rPr lang="pt-BR" sz="2400" dirty="0" smtClean="0"/>
              <a:t>     tumores </a:t>
            </a:r>
            <a:r>
              <a:rPr lang="pt-BR" sz="2400" dirty="0"/>
              <a:t>benignos no </a:t>
            </a:r>
            <a:r>
              <a:rPr lang="pt-BR" sz="2400" dirty="0" smtClean="0"/>
              <a:t>corpo</a:t>
            </a:r>
          </a:p>
          <a:p>
            <a:pPr algn="l"/>
            <a:endParaRPr lang="pt-BR" sz="2400" dirty="0" smtClean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pt-BR" sz="2400" dirty="0" smtClean="0"/>
              <a:t>Mutação espontânea em 65% dos  </a:t>
            </a:r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5442" y="1641381"/>
            <a:ext cx="4680521" cy="3791263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6" name="Retângulo 5"/>
          <p:cNvSpPr/>
          <p:nvPr/>
        </p:nvSpPr>
        <p:spPr>
          <a:xfrm>
            <a:off x="96810" y="332656"/>
            <a:ext cx="6192688" cy="729589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chemeClr val="tx1"/>
                </a:solidFill>
              </a:rPr>
              <a:t>COMPLEXO ESCLEROSE TUBEROSA(CET)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289498" y="2996952"/>
            <a:ext cx="1810894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408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9512" y="1988840"/>
            <a:ext cx="8712968" cy="3970318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prstClr val="black"/>
                </a:solidFill>
                <a:latin typeface="Calibri" panose="020F0502020204030204"/>
              </a:rPr>
              <a:t>O estudo </a:t>
            </a:r>
            <a:r>
              <a:rPr lang="pt-BR" sz="2800" b="1" dirty="0" smtClean="0">
                <a:solidFill>
                  <a:srgbClr val="C00000"/>
                </a:solidFill>
                <a:latin typeface="Calibri" panose="020F0502020204030204"/>
              </a:rPr>
              <a:t>EPISTOP</a:t>
            </a:r>
            <a:r>
              <a:rPr lang="pt-BR" sz="2800" dirty="0" smtClean="0">
                <a:solidFill>
                  <a:prstClr val="black"/>
                </a:solidFill>
                <a:latin typeface="Calibri" panose="020F0502020204030204"/>
              </a:rPr>
              <a:t> mostrou que é possível mudar a história natural da epilepsia infantil  severa através da intervenção precoce com terapia antiepiléptica</a:t>
            </a:r>
          </a:p>
          <a:p>
            <a:endParaRPr lang="pt-BR" sz="2800" dirty="0" smtClean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pt-BR" sz="2800" dirty="0" smtClean="0">
                <a:solidFill>
                  <a:prstClr val="black"/>
                </a:solidFill>
                <a:latin typeface="Calibri" panose="020F0502020204030204"/>
              </a:rPr>
              <a:t>Esse tratamento introduzido no </a:t>
            </a:r>
            <a:r>
              <a:rPr lang="pt-BR" sz="2800" dirty="0">
                <a:solidFill>
                  <a:prstClr val="black"/>
                </a:solidFill>
                <a:latin typeface="Calibri" panose="020F0502020204030204"/>
              </a:rPr>
              <a:t>inicio </a:t>
            </a:r>
            <a:r>
              <a:rPr lang="pt-BR" sz="2800" dirty="0" smtClean="0">
                <a:solidFill>
                  <a:prstClr val="black"/>
                </a:solidFill>
                <a:latin typeface="Calibri" panose="020F0502020204030204"/>
              </a:rPr>
              <a:t>da atividade </a:t>
            </a:r>
            <a:r>
              <a:rPr lang="pt-BR" sz="2800" dirty="0" err="1" smtClean="0">
                <a:solidFill>
                  <a:prstClr val="black"/>
                </a:solidFill>
                <a:latin typeface="Calibri" panose="020F0502020204030204"/>
              </a:rPr>
              <a:t>epileptiformes</a:t>
            </a:r>
            <a:r>
              <a:rPr lang="pt-BR" sz="2800" dirty="0" smtClean="0">
                <a:solidFill>
                  <a:prstClr val="black"/>
                </a:solidFill>
                <a:latin typeface="Calibri" panose="020F0502020204030204"/>
              </a:rPr>
              <a:t>  detectadas por vídeos-EEG seriados e antes do inicio das convulsões, retardou o inicio da epilepsia, reduziu o risco das convulsões e preveniu o espasmo infantil no </a:t>
            </a:r>
            <a:r>
              <a:rPr lang="pt-BR" sz="2800" b="1" dirty="0" smtClean="0">
                <a:solidFill>
                  <a:srgbClr val="C00000"/>
                </a:solidFill>
                <a:latin typeface="Calibri" panose="020F0502020204030204"/>
              </a:rPr>
              <a:t>CET</a:t>
            </a:r>
            <a:endParaRPr lang="pt-BR" sz="2800" b="1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347864" y="980728"/>
            <a:ext cx="2660290" cy="52322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prstClr val="black"/>
                </a:solidFill>
                <a:latin typeface="+mn-lt"/>
              </a:rPr>
              <a:t>CONCLUSÕES</a:t>
            </a:r>
            <a:endParaRPr lang="pt-BR" sz="2800" b="1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6381328"/>
            <a:ext cx="2239446" cy="3830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156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79512" y="1229069"/>
            <a:ext cx="5760640" cy="194850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6300192" y="6309320"/>
            <a:ext cx="2702108" cy="39600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5778639" y="1859538"/>
            <a:ext cx="2958232" cy="83102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E O CANABIDIOL</a:t>
            </a:r>
            <a:r>
              <a:rPr lang="pt-BR" sz="2400" b="1" dirty="0" smtClean="0">
                <a:solidFill>
                  <a:schemeClr val="tx1"/>
                </a:solidFill>
              </a:rPr>
              <a:t>?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79512" y="3072749"/>
            <a:ext cx="7848872" cy="1670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>
                <a:solidFill>
                  <a:schemeClr val="tx1"/>
                </a:solidFill>
              </a:rPr>
              <a:t>OBJETIVO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Para estimar o tempo do efeito do  tratamento (redução de  convulsões e efeitos adversos iniciais) foram realizadas análise de post hoc, em estudo randomizado , FASE III , PLACEDO-CONTROLE,  em pacientes com EPILEPSIA RESISTENTE A DROGAS associada com COMPLEXO ESCLEROSE TUBEROSA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23528" y="4637675"/>
            <a:ext cx="4824536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 smtClean="0">
                <a:solidFill>
                  <a:schemeClr val="tx1"/>
                </a:solidFill>
              </a:rPr>
              <a:t>224 pacientes</a:t>
            </a:r>
          </a:p>
          <a:p>
            <a:r>
              <a:rPr lang="pt-BR" sz="2000" dirty="0" smtClean="0">
                <a:solidFill>
                  <a:schemeClr val="tx1"/>
                </a:solidFill>
              </a:rPr>
              <a:t>75 pacientes dose 25mg/kg/dia</a:t>
            </a:r>
          </a:p>
          <a:p>
            <a:r>
              <a:rPr lang="pt-BR" sz="2000" dirty="0" smtClean="0">
                <a:solidFill>
                  <a:schemeClr val="tx1"/>
                </a:solidFill>
              </a:rPr>
              <a:t>73 pacientes dose 50mg/kg/dia</a:t>
            </a:r>
          </a:p>
          <a:p>
            <a:r>
              <a:rPr lang="pt-BR" sz="2000" dirty="0" smtClean="0">
                <a:solidFill>
                  <a:schemeClr val="tx1"/>
                </a:solidFill>
              </a:rPr>
              <a:t>76 pacientes  receberam placebo</a:t>
            </a:r>
            <a:endParaRPr lang="pt-B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306918" y="1170988"/>
            <a:ext cx="8359125" cy="285161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306918" y="3887728"/>
            <a:ext cx="8359125" cy="2934361"/>
          </a:xfrm>
          <a:prstGeom prst="rect">
            <a:avLst/>
          </a:prstGeom>
        </p:spPr>
      </p:pic>
      <p:cxnSp>
        <p:nvCxnSpPr>
          <p:cNvPr id="11" name="Conector de seta reta 10"/>
          <p:cNvCxnSpPr/>
          <p:nvPr/>
        </p:nvCxnSpPr>
        <p:spPr>
          <a:xfrm flipH="1">
            <a:off x="1403648" y="2924944"/>
            <a:ext cx="72008" cy="2880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/>
        </p:nvSpPr>
        <p:spPr>
          <a:xfrm>
            <a:off x="1475656" y="2596798"/>
            <a:ext cx="1800200" cy="6161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b="1" dirty="0" smtClean="0">
                <a:solidFill>
                  <a:schemeClr val="tx1"/>
                </a:solidFill>
              </a:rPr>
              <a:t>Inicio da redução</a:t>
            </a:r>
          </a:p>
          <a:p>
            <a:r>
              <a:rPr lang="pt-BR" sz="1200" b="1" dirty="0" smtClean="0">
                <a:solidFill>
                  <a:schemeClr val="tx1"/>
                </a:solidFill>
              </a:rPr>
              <a:t>6-10 dias e manteve durante o estudo</a:t>
            </a:r>
            <a:endParaRPr lang="pt-B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52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81" y="115446"/>
            <a:ext cx="6436946" cy="1783533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20" y="2134918"/>
            <a:ext cx="3201101" cy="80029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84" y="3541982"/>
            <a:ext cx="3302724" cy="33028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965" y="3194589"/>
            <a:ext cx="2794612" cy="26676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871" y="4327019"/>
            <a:ext cx="2185188" cy="464754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511" y="5194430"/>
            <a:ext cx="1969707" cy="49244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8778" y="2198088"/>
            <a:ext cx="3923482" cy="509311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8778" y="3249840"/>
            <a:ext cx="4086088" cy="423029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8778" y="5160353"/>
            <a:ext cx="2840975" cy="415764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8778" y="4132888"/>
            <a:ext cx="1793441" cy="487361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2" name="Retângulo 11"/>
          <p:cNvSpPr/>
          <p:nvPr/>
        </p:nvSpPr>
        <p:spPr>
          <a:xfrm>
            <a:off x="3329203" y="6533099"/>
            <a:ext cx="35018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err="1">
                <a:latin typeface="+mn-lt"/>
              </a:rPr>
              <a:t>Ther</a:t>
            </a:r>
            <a:r>
              <a:rPr lang="pt-BR" sz="1400" dirty="0">
                <a:latin typeface="+mn-lt"/>
              </a:rPr>
              <a:t> </a:t>
            </a:r>
            <a:r>
              <a:rPr lang="pt-BR" sz="1400" dirty="0" err="1">
                <a:latin typeface="+mn-lt"/>
              </a:rPr>
              <a:t>Adv</a:t>
            </a:r>
            <a:r>
              <a:rPr lang="pt-BR" sz="1400" dirty="0">
                <a:latin typeface="+mn-lt"/>
              </a:rPr>
              <a:t> </a:t>
            </a:r>
            <a:r>
              <a:rPr lang="pt-BR" sz="1400" dirty="0" err="1">
                <a:latin typeface="+mn-lt"/>
              </a:rPr>
              <a:t>Neurol</a:t>
            </a:r>
            <a:r>
              <a:rPr lang="pt-BR" sz="1400" dirty="0">
                <a:latin typeface="+mn-lt"/>
              </a:rPr>
              <a:t> </a:t>
            </a:r>
            <a:r>
              <a:rPr lang="pt-BR" sz="1400" dirty="0" err="1" smtClean="0">
                <a:latin typeface="+mn-lt"/>
              </a:rPr>
              <a:t>Disord</a:t>
            </a:r>
            <a:r>
              <a:rPr lang="pt-BR" sz="1400" dirty="0" smtClean="0">
                <a:latin typeface="+mn-lt"/>
              </a:rPr>
              <a:t>. </a:t>
            </a:r>
            <a:r>
              <a:rPr lang="pt-BR" sz="1400" dirty="0">
                <a:latin typeface="+mn-lt"/>
              </a:rPr>
              <a:t>2021 </a:t>
            </a:r>
            <a:r>
              <a:rPr lang="pt-BR" sz="1400" dirty="0" err="1">
                <a:latin typeface="+mn-lt"/>
              </a:rPr>
              <a:t>Jul</a:t>
            </a:r>
            <a:r>
              <a:rPr lang="pt-BR" sz="1400" dirty="0">
                <a:latin typeface="+mn-lt"/>
              </a:rPr>
              <a:t> </a:t>
            </a:r>
            <a:r>
              <a:rPr lang="pt-BR" sz="1400" dirty="0" smtClean="0">
                <a:latin typeface="+mn-lt"/>
              </a:rPr>
              <a:t>17;14: 1-22</a:t>
            </a:r>
            <a:endParaRPr lang="pt-BR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750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251" y="-5588"/>
            <a:ext cx="6037653" cy="1444941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2459251" y="1576266"/>
            <a:ext cx="1553301" cy="137682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3735345" y="1443754"/>
            <a:ext cx="1668239" cy="150508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5169928" y="1498398"/>
            <a:ext cx="1621562" cy="1410091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6623963" y="1435715"/>
            <a:ext cx="2024765" cy="1559112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9">
            <a:lum bright="-20000" contrast="40000"/>
          </a:blip>
          <a:stretch>
            <a:fillRect/>
          </a:stretch>
        </p:blipFill>
        <p:spPr>
          <a:xfrm>
            <a:off x="712429" y="1076104"/>
            <a:ext cx="1639869" cy="5616625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10">
            <a:lum bright="-20000" contrast="40000"/>
          </a:blip>
          <a:stretch>
            <a:fillRect/>
          </a:stretch>
        </p:blipFill>
        <p:spPr>
          <a:xfrm>
            <a:off x="2121167" y="3375713"/>
            <a:ext cx="7022833" cy="1727625"/>
          </a:xfrm>
          <a:prstGeom prst="rect">
            <a:avLst/>
          </a:prstGeom>
        </p:spPr>
      </p:pic>
      <p:sp>
        <p:nvSpPr>
          <p:cNvPr id="30" name="Retângulo 29"/>
          <p:cNvSpPr/>
          <p:nvPr/>
        </p:nvSpPr>
        <p:spPr>
          <a:xfrm>
            <a:off x="2143219" y="4397184"/>
            <a:ext cx="1307260" cy="6744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b="1" dirty="0" smtClean="0">
                <a:solidFill>
                  <a:schemeClr val="tx1"/>
                </a:solidFill>
              </a:rPr>
              <a:t>DIAGNÓSTICO PRECOCE</a:t>
            </a:r>
            <a:endParaRPr lang="pt-BR" sz="1200" b="1" dirty="0">
              <a:solidFill>
                <a:schemeClr val="tx1"/>
              </a:solidFill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3653031" y="3258892"/>
            <a:ext cx="1438111" cy="864096"/>
          </a:xfrm>
          <a:prstGeom prst="rect">
            <a:avLst/>
          </a:prstGeom>
          <a:solidFill>
            <a:srgbClr val="CDC8E2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b="1" dirty="0" smtClean="0">
                <a:solidFill>
                  <a:schemeClr val="tx1"/>
                </a:solidFill>
              </a:rPr>
              <a:t>PERÍODO LATENTE</a:t>
            </a:r>
          </a:p>
          <a:p>
            <a:r>
              <a:rPr lang="pt-BR" sz="1200" b="1" dirty="0" smtClean="0">
                <a:solidFill>
                  <a:schemeClr val="tx1"/>
                </a:solidFill>
              </a:rPr>
              <a:t>EEG atividade </a:t>
            </a:r>
            <a:r>
              <a:rPr lang="pt-BR" sz="1200" b="1" dirty="0" err="1" smtClean="0">
                <a:solidFill>
                  <a:schemeClr val="tx1"/>
                </a:solidFill>
              </a:rPr>
              <a:t>epileptiforme</a:t>
            </a:r>
            <a:r>
              <a:rPr lang="pt-BR" sz="1200" b="1" dirty="0" smtClean="0">
                <a:solidFill>
                  <a:schemeClr val="tx1"/>
                </a:solidFill>
              </a:rPr>
              <a:t> antes da convulsão</a:t>
            </a:r>
            <a:endParaRPr lang="pt-BR" sz="1200" b="1" dirty="0">
              <a:solidFill>
                <a:schemeClr val="tx1"/>
              </a:solidFill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5162289" y="3366912"/>
            <a:ext cx="1440159" cy="594999"/>
          </a:xfrm>
          <a:prstGeom prst="rect">
            <a:avLst/>
          </a:prstGeom>
          <a:solidFill>
            <a:srgbClr val="B2AAD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b="1" dirty="0" smtClean="0">
                <a:solidFill>
                  <a:schemeClr val="tx1"/>
                </a:solidFill>
              </a:rPr>
              <a:t>Inicio de desenvolvimento de convulsão</a:t>
            </a:r>
            <a:endParaRPr lang="pt-BR" sz="1200" b="1" dirty="0">
              <a:solidFill>
                <a:schemeClr val="tx1"/>
              </a:solidFill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3600456" y="4428787"/>
            <a:ext cx="1360145" cy="14259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200" b="1" dirty="0" smtClean="0">
              <a:solidFill>
                <a:schemeClr val="tx1"/>
              </a:solidFill>
            </a:endParaRPr>
          </a:p>
          <a:p>
            <a:endParaRPr lang="pt-BR" sz="1200" b="1" dirty="0">
              <a:solidFill>
                <a:schemeClr val="tx1"/>
              </a:solidFill>
            </a:endParaRPr>
          </a:p>
          <a:p>
            <a:endParaRPr lang="pt-BR" sz="1200" b="1" dirty="0" smtClean="0">
              <a:solidFill>
                <a:schemeClr val="tx1"/>
              </a:solidFill>
            </a:endParaRPr>
          </a:p>
          <a:p>
            <a:r>
              <a:rPr lang="pt-BR" sz="1200" b="1" dirty="0" smtClean="0">
                <a:solidFill>
                  <a:schemeClr val="tx1"/>
                </a:solidFill>
              </a:rPr>
              <a:t>TRATAMENTO ANTI EPILEPTOGÊNICO</a:t>
            </a:r>
          </a:p>
          <a:p>
            <a:r>
              <a:rPr lang="pt-BR" sz="1200" b="1" dirty="0" err="1" smtClean="0">
                <a:solidFill>
                  <a:schemeClr val="tx1"/>
                </a:solidFill>
              </a:rPr>
              <a:t>Vigabratina</a:t>
            </a:r>
            <a:endParaRPr lang="pt-BR" sz="1200" b="1" dirty="0" smtClean="0">
              <a:solidFill>
                <a:schemeClr val="tx1"/>
              </a:solidFill>
            </a:endParaRPr>
          </a:p>
          <a:p>
            <a:r>
              <a:rPr lang="pt-BR" sz="1200" b="1" dirty="0" err="1" smtClean="0">
                <a:solidFill>
                  <a:schemeClr val="tx1"/>
                </a:solidFill>
              </a:rPr>
              <a:t>Everolimo</a:t>
            </a:r>
            <a:r>
              <a:rPr lang="pt-BR" sz="1200" b="1" dirty="0" smtClean="0">
                <a:solidFill>
                  <a:schemeClr val="tx1"/>
                </a:solidFill>
              </a:rPr>
              <a:t> ?</a:t>
            </a:r>
          </a:p>
          <a:p>
            <a:r>
              <a:rPr lang="pt-BR" sz="1200" b="1" dirty="0" err="1" smtClean="0">
                <a:solidFill>
                  <a:schemeClr val="tx1"/>
                </a:solidFill>
              </a:rPr>
              <a:t>Canabidiol</a:t>
            </a:r>
            <a:r>
              <a:rPr lang="pt-BR" sz="1200" b="1" dirty="0" smtClean="0">
                <a:solidFill>
                  <a:schemeClr val="tx1"/>
                </a:solidFill>
              </a:rPr>
              <a:t>?</a:t>
            </a:r>
          </a:p>
          <a:p>
            <a:r>
              <a:rPr lang="pt-BR" sz="1200" b="1" dirty="0" smtClean="0">
                <a:solidFill>
                  <a:schemeClr val="tx1"/>
                </a:solidFill>
              </a:rPr>
              <a:t>Dieta </a:t>
            </a:r>
            <a:r>
              <a:rPr lang="pt-BR" sz="1200" b="1" dirty="0" err="1" smtClean="0">
                <a:solidFill>
                  <a:schemeClr val="tx1"/>
                </a:solidFill>
              </a:rPr>
              <a:t>cetogênica</a:t>
            </a:r>
            <a:r>
              <a:rPr lang="pt-BR" sz="1200" b="1" dirty="0" smtClean="0">
                <a:solidFill>
                  <a:schemeClr val="tx1"/>
                </a:solidFill>
              </a:rPr>
              <a:t>?</a:t>
            </a:r>
          </a:p>
          <a:p>
            <a:endParaRPr lang="pt-BR" sz="1200" b="1" dirty="0" smtClean="0">
              <a:solidFill>
                <a:schemeClr val="tx1"/>
              </a:solidFill>
            </a:endParaRPr>
          </a:p>
          <a:p>
            <a:endParaRPr lang="pt-BR" sz="1200" b="1" dirty="0" smtClean="0">
              <a:solidFill>
                <a:schemeClr val="tx1"/>
              </a:solidFill>
            </a:endParaRPr>
          </a:p>
          <a:p>
            <a:endParaRPr lang="pt-BR" sz="1200" b="1" dirty="0">
              <a:solidFill>
                <a:schemeClr val="tx1"/>
              </a:solidFill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2141724" y="3268306"/>
            <a:ext cx="1440160" cy="859064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200" b="1" dirty="0" smtClean="0">
              <a:solidFill>
                <a:schemeClr val="tx1"/>
              </a:solidFill>
            </a:endParaRPr>
          </a:p>
          <a:p>
            <a:r>
              <a:rPr lang="pt-BR" sz="1200" b="1" dirty="0" smtClean="0">
                <a:solidFill>
                  <a:schemeClr val="tx1"/>
                </a:solidFill>
              </a:rPr>
              <a:t>INSULTO INICIAL</a:t>
            </a:r>
          </a:p>
          <a:p>
            <a:r>
              <a:rPr lang="pt-BR" sz="1200" dirty="0" smtClean="0">
                <a:solidFill>
                  <a:schemeClr val="tx1"/>
                </a:solidFill>
              </a:rPr>
              <a:t>mutação </a:t>
            </a:r>
            <a:r>
              <a:rPr lang="pt-BR" sz="1200" b="1" i="1" dirty="0" smtClean="0">
                <a:solidFill>
                  <a:schemeClr val="tx1"/>
                </a:solidFill>
              </a:rPr>
              <a:t>TSC1/TSC2</a:t>
            </a:r>
          </a:p>
          <a:p>
            <a:r>
              <a:rPr lang="pt-BR" sz="1200" dirty="0" smtClean="0">
                <a:solidFill>
                  <a:schemeClr val="tx1"/>
                </a:solidFill>
              </a:rPr>
              <a:t>Sinalização aberrante mTORC1</a:t>
            </a:r>
          </a:p>
          <a:p>
            <a:endParaRPr lang="pt-BR" dirty="0" smtClean="0">
              <a:solidFill>
                <a:schemeClr val="tx1"/>
              </a:solidFill>
            </a:endParaRPr>
          </a:p>
        </p:txBody>
      </p:sp>
      <p:sp>
        <p:nvSpPr>
          <p:cNvPr id="38" name="Retângulo 37"/>
          <p:cNvSpPr/>
          <p:nvPr/>
        </p:nvSpPr>
        <p:spPr>
          <a:xfrm>
            <a:off x="5162289" y="4428787"/>
            <a:ext cx="1370711" cy="15164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b="1" dirty="0" smtClean="0">
                <a:solidFill>
                  <a:schemeClr val="tx1"/>
                </a:solidFill>
              </a:rPr>
              <a:t>TRATAMENTO DE PRIMEIRA LINHA ANTI EPILEPTOGÊNICO</a:t>
            </a:r>
          </a:p>
          <a:p>
            <a:r>
              <a:rPr lang="pt-BR" sz="1200" b="1" dirty="0" err="1" smtClean="0">
                <a:solidFill>
                  <a:schemeClr val="tx1"/>
                </a:solidFill>
              </a:rPr>
              <a:t>Vigabratina</a:t>
            </a:r>
            <a:endParaRPr lang="pt-BR" sz="1200" b="1" dirty="0" smtClean="0">
              <a:solidFill>
                <a:schemeClr val="tx1"/>
              </a:solidFill>
            </a:endParaRPr>
          </a:p>
          <a:p>
            <a:r>
              <a:rPr lang="pt-BR" sz="1200" b="1" dirty="0" err="1" smtClean="0">
                <a:solidFill>
                  <a:schemeClr val="tx1"/>
                </a:solidFill>
              </a:rPr>
              <a:t>Anti-convulsivantes</a:t>
            </a:r>
            <a:endParaRPr lang="pt-BR" sz="1200" b="1" dirty="0" smtClean="0">
              <a:solidFill>
                <a:schemeClr val="tx1"/>
              </a:solidFill>
            </a:endParaRPr>
          </a:p>
          <a:p>
            <a:r>
              <a:rPr lang="pt-BR" sz="1200" b="1" dirty="0" smtClean="0">
                <a:solidFill>
                  <a:schemeClr val="tx1"/>
                </a:solidFill>
              </a:rPr>
              <a:t>Dieta </a:t>
            </a:r>
            <a:r>
              <a:rPr lang="pt-BR" sz="1200" b="1" dirty="0" err="1" smtClean="0">
                <a:solidFill>
                  <a:schemeClr val="tx1"/>
                </a:solidFill>
              </a:rPr>
              <a:t>cetogênia</a:t>
            </a:r>
            <a:endParaRPr lang="pt-BR" sz="1200" b="1" dirty="0" smtClean="0">
              <a:solidFill>
                <a:schemeClr val="tx1"/>
              </a:solidFill>
            </a:endParaRPr>
          </a:p>
        </p:txBody>
      </p:sp>
      <p:sp>
        <p:nvSpPr>
          <p:cNvPr id="39" name="Retângulo 38"/>
          <p:cNvSpPr/>
          <p:nvPr/>
        </p:nvSpPr>
        <p:spPr>
          <a:xfrm>
            <a:off x="6745224" y="4428787"/>
            <a:ext cx="1887613" cy="17965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b="1" dirty="0" smtClean="0">
                <a:solidFill>
                  <a:schemeClr val="tx1"/>
                </a:solidFill>
              </a:rPr>
              <a:t>TRATAMENTO ANTICONVULSIVO PARA CONVULSÃO REFRATÁRIA</a:t>
            </a:r>
          </a:p>
          <a:p>
            <a:r>
              <a:rPr lang="pt-BR" sz="1200" b="1" dirty="0" smtClean="0">
                <a:solidFill>
                  <a:schemeClr val="tx1"/>
                </a:solidFill>
              </a:rPr>
              <a:t>Drogas </a:t>
            </a:r>
            <a:r>
              <a:rPr lang="pt-BR" sz="1200" b="1" dirty="0" err="1" smtClean="0">
                <a:solidFill>
                  <a:schemeClr val="tx1"/>
                </a:solidFill>
              </a:rPr>
              <a:t>anti</a:t>
            </a:r>
            <a:r>
              <a:rPr lang="pt-BR" sz="1200" b="1" dirty="0" smtClean="0">
                <a:solidFill>
                  <a:schemeClr val="tx1"/>
                </a:solidFill>
              </a:rPr>
              <a:t> convulsivas</a:t>
            </a:r>
          </a:p>
          <a:p>
            <a:r>
              <a:rPr lang="pt-BR" sz="1200" b="1" dirty="0" err="1" smtClean="0">
                <a:solidFill>
                  <a:schemeClr val="tx1"/>
                </a:solidFill>
              </a:rPr>
              <a:t>Everolimo</a:t>
            </a:r>
            <a:endParaRPr lang="pt-BR" sz="1200" b="1" dirty="0" smtClean="0">
              <a:solidFill>
                <a:schemeClr val="tx1"/>
              </a:solidFill>
            </a:endParaRPr>
          </a:p>
          <a:p>
            <a:r>
              <a:rPr lang="pt-BR" sz="1200" b="1" dirty="0" err="1" smtClean="0">
                <a:solidFill>
                  <a:schemeClr val="tx1"/>
                </a:solidFill>
              </a:rPr>
              <a:t>Canabidiol</a:t>
            </a:r>
            <a:endParaRPr lang="pt-BR" sz="1200" b="1" dirty="0" smtClean="0">
              <a:solidFill>
                <a:schemeClr val="tx1"/>
              </a:solidFill>
            </a:endParaRPr>
          </a:p>
          <a:p>
            <a:r>
              <a:rPr lang="pt-BR" sz="1200" b="1" dirty="0" smtClean="0">
                <a:solidFill>
                  <a:schemeClr val="tx1"/>
                </a:solidFill>
              </a:rPr>
              <a:t>Dieta </a:t>
            </a:r>
            <a:r>
              <a:rPr lang="pt-BR" sz="1200" b="1" dirty="0" err="1" smtClean="0">
                <a:solidFill>
                  <a:schemeClr val="tx1"/>
                </a:solidFill>
              </a:rPr>
              <a:t>cetogênica</a:t>
            </a:r>
            <a:endParaRPr lang="pt-BR" sz="1200" b="1" dirty="0" smtClean="0">
              <a:solidFill>
                <a:schemeClr val="tx1"/>
              </a:solidFill>
            </a:endParaRPr>
          </a:p>
          <a:p>
            <a:r>
              <a:rPr lang="pt-BR" sz="1200" b="1" dirty="0" smtClean="0">
                <a:solidFill>
                  <a:schemeClr val="tx1"/>
                </a:solidFill>
              </a:rPr>
              <a:t>Cirurgia para epilepsia</a:t>
            </a:r>
          </a:p>
          <a:p>
            <a:r>
              <a:rPr lang="pt-BR" sz="1200" b="1" dirty="0" smtClean="0">
                <a:solidFill>
                  <a:schemeClr val="tx1"/>
                </a:solidFill>
              </a:rPr>
              <a:t>Estimulação do nervo vago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117162" y="4207874"/>
            <a:ext cx="1066998" cy="13093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b="1" dirty="0" smtClean="0">
                <a:solidFill>
                  <a:schemeClr val="tx1"/>
                </a:solidFill>
              </a:rPr>
              <a:t>TRATAMENTO ALVO</a:t>
            </a:r>
          </a:p>
          <a:p>
            <a:r>
              <a:rPr lang="pt-BR" sz="1200" b="1" dirty="0" err="1" smtClean="0">
                <a:solidFill>
                  <a:schemeClr val="tx1"/>
                </a:solidFill>
              </a:rPr>
              <a:t>Everolimo</a:t>
            </a:r>
            <a:endParaRPr lang="pt-BR" sz="1200" b="1" dirty="0" smtClean="0">
              <a:solidFill>
                <a:schemeClr val="tx1"/>
              </a:solidFill>
            </a:endParaRPr>
          </a:p>
          <a:p>
            <a:r>
              <a:rPr lang="pt-BR" sz="1200" b="1" dirty="0" err="1" smtClean="0">
                <a:solidFill>
                  <a:schemeClr val="tx1"/>
                </a:solidFill>
              </a:rPr>
              <a:t>Canabidiol</a:t>
            </a:r>
            <a:r>
              <a:rPr lang="pt-BR" sz="1200" b="1" dirty="0" smtClean="0">
                <a:solidFill>
                  <a:schemeClr val="tx1"/>
                </a:solidFill>
              </a:rPr>
              <a:t>?</a:t>
            </a:r>
          </a:p>
          <a:p>
            <a:r>
              <a:rPr lang="pt-BR" sz="1200" b="1" dirty="0" smtClean="0">
                <a:solidFill>
                  <a:schemeClr val="tx1"/>
                </a:solidFill>
              </a:rPr>
              <a:t>Dieta </a:t>
            </a:r>
            <a:r>
              <a:rPr lang="pt-BR" sz="1200" b="1" dirty="0" err="1" smtClean="0">
                <a:solidFill>
                  <a:schemeClr val="tx1"/>
                </a:solidFill>
              </a:rPr>
              <a:t>cetogênica</a:t>
            </a:r>
            <a:r>
              <a:rPr lang="pt-BR" sz="1200" b="1" dirty="0" smtClean="0">
                <a:solidFill>
                  <a:schemeClr val="tx1"/>
                </a:solidFill>
              </a:rPr>
              <a:t>?</a:t>
            </a:r>
            <a:endParaRPr lang="pt-BR" sz="1200" b="1" dirty="0">
              <a:solidFill>
                <a:schemeClr val="tx1"/>
              </a:solidFill>
            </a:endParaRPr>
          </a:p>
        </p:txBody>
      </p:sp>
      <p:sp>
        <p:nvSpPr>
          <p:cNvPr id="41" name="Retângulo 40"/>
          <p:cNvSpPr/>
          <p:nvPr/>
        </p:nvSpPr>
        <p:spPr>
          <a:xfrm>
            <a:off x="6623963" y="2985651"/>
            <a:ext cx="2124501" cy="122341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b="1" dirty="0" smtClean="0"/>
              <a:t>PROGRESSÃO</a:t>
            </a:r>
          </a:p>
          <a:p>
            <a:r>
              <a:rPr lang="pt-BR" sz="1200" dirty="0" smtClean="0"/>
              <a:t>Epilepsia-resistência a droga</a:t>
            </a:r>
          </a:p>
          <a:p>
            <a:r>
              <a:rPr lang="pt-BR" sz="1200" dirty="0" smtClean="0"/>
              <a:t>Aumento de convulsão</a:t>
            </a:r>
          </a:p>
          <a:p>
            <a:r>
              <a:rPr lang="pt-BR" sz="1200" dirty="0" smtClean="0"/>
              <a:t>Frequência &amp; severidade</a:t>
            </a:r>
          </a:p>
          <a:p>
            <a:r>
              <a:rPr lang="pt-BR" sz="1200" dirty="0" smtClean="0"/>
              <a:t>TAND</a:t>
            </a:r>
            <a:endParaRPr lang="pt-BR" sz="1200" dirty="0"/>
          </a:p>
        </p:txBody>
      </p:sp>
      <p:sp>
        <p:nvSpPr>
          <p:cNvPr id="3" name="Retângulo 2"/>
          <p:cNvSpPr/>
          <p:nvPr/>
        </p:nvSpPr>
        <p:spPr>
          <a:xfrm>
            <a:off x="3340209" y="6508677"/>
            <a:ext cx="35018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err="1">
                <a:latin typeface="+mn-lt"/>
              </a:rPr>
              <a:t>Ther</a:t>
            </a:r>
            <a:r>
              <a:rPr lang="pt-BR" sz="1400" b="1" dirty="0">
                <a:latin typeface="+mn-lt"/>
              </a:rPr>
              <a:t> </a:t>
            </a:r>
            <a:r>
              <a:rPr lang="pt-BR" sz="1400" b="1" dirty="0" err="1">
                <a:latin typeface="+mn-lt"/>
              </a:rPr>
              <a:t>Adv</a:t>
            </a:r>
            <a:r>
              <a:rPr lang="pt-BR" sz="1400" b="1" dirty="0">
                <a:latin typeface="+mn-lt"/>
              </a:rPr>
              <a:t> </a:t>
            </a:r>
            <a:r>
              <a:rPr lang="pt-BR" sz="1400" b="1" dirty="0" err="1">
                <a:latin typeface="+mn-lt"/>
              </a:rPr>
              <a:t>Neurol</a:t>
            </a:r>
            <a:r>
              <a:rPr lang="pt-BR" sz="1400" b="1" dirty="0">
                <a:latin typeface="+mn-lt"/>
              </a:rPr>
              <a:t> </a:t>
            </a:r>
            <a:r>
              <a:rPr lang="pt-BR" sz="1400" b="1" dirty="0" err="1" smtClean="0">
                <a:latin typeface="+mn-lt"/>
              </a:rPr>
              <a:t>Disord</a:t>
            </a:r>
            <a:r>
              <a:rPr lang="pt-BR" sz="1400" b="1" dirty="0" smtClean="0">
                <a:latin typeface="+mn-lt"/>
              </a:rPr>
              <a:t>. </a:t>
            </a:r>
            <a:r>
              <a:rPr lang="pt-BR" sz="1400" b="1" dirty="0">
                <a:latin typeface="+mn-lt"/>
              </a:rPr>
              <a:t>2021 </a:t>
            </a:r>
            <a:r>
              <a:rPr lang="pt-BR" sz="1400" b="1" dirty="0" err="1">
                <a:latin typeface="+mn-lt"/>
              </a:rPr>
              <a:t>Jul</a:t>
            </a:r>
            <a:r>
              <a:rPr lang="pt-BR" sz="1400" b="1" dirty="0">
                <a:latin typeface="+mn-lt"/>
              </a:rPr>
              <a:t> </a:t>
            </a:r>
            <a:r>
              <a:rPr lang="pt-BR" sz="1400" b="1" dirty="0" smtClean="0">
                <a:latin typeface="+mn-lt"/>
              </a:rPr>
              <a:t>17;14: 1-22</a:t>
            </a:r>
            <a:endParaRPr lang="pt-BR" sz="1400" b="1" dirty="0">
              <a:latin typeface="+mn-lt"/>
            </a:endParaRPr>
          </a:p>
        </p:txBody>
      </p:sp>
      <p:sp>
        <p:nvSpPr>
          <p:cNvPr id="2" name="Retângulo de cantos arredondados 1"/>
          <p:cNvSpPr/>
          <p:nvPr/>
        </p:nvSpPr>
        <p:spPr>
          <a:xfrm>
            <a:off x="766295" y="5814836"/>
            <a:ext cx="1602145" cy="8209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b="1" dirty="0" smtClean="0">
                <a:solidFill>
                  <a:schemeClr val="tx1"/>
                </a:solidFill>
              </a:rPr>
              <a:t>METABOLISMO</a:t>
            </a:r>
          </a:p>
          <a:p>
            <a:r>
              <a:rPr lang="pt-BR" sz="1200" b="1" dirty="0" smtClean="0">
                <a:solidFill>
                  <a:schemeClr val="tx1"/>
                </a:solidFill>
              </a:rPr>
              <a:t>CELULAR</a:t>
            </a:r>
          </a:p>
          <a:p>
            <a:r>
              <a:rPr lang="pt-BR" sz="1200" b="1" dirty="0" smtClean="0">
                <a:solidFill>
                  <a:schemeClr val="tx1"/>
                </a:solidFill>
              </a:rPr>
              <a:t>PROLIFERAÇÃO E MORTE</a:t>
            </a:r>
            <a:endParaRPr lang="pt-B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7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5069108"/>
            <a:ext cx="1279759" cy="1451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</p:pic>
      <p:pic>
        <p:nvPicPr>
          <p:cNvPr id="5" name="Picture 17" descr="http://img.medscape.com/pi/emed/ckb/neurology/1134815-1177711-11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7605" y="5013176"/>
            <a:ext cx="1642547" cy="14475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Picture 11" descr="http://www.fetalsono.com/teachfiles/Images/Perirhab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958192"/>
            <a:ext cx="1704715" cy="158855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4170" y="5013176"/>
            <a:ext cx="1319758" cy="15074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</p:pic>
      <p:sp>
        <p:nvSpPr>
          <p:cNvPr id="10" name="Retângulo 9"/>
          <p:cNvSpPr/>
          <p:nvPr/>
        </p:nvSpPr>
        <p:spPr>
          <a:xfrm>
            <a:off x="160701" y="1756472"/>
            <a:ext cx="8788648" cy="2025714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 smtClean="0">
                <a:solidFill>
                  <a:prstClr val="black"/>
                </a:solidFill>
              </a:rPr>
              <a:t>Diagnóstico </a:t>
            </a:r>
            <a:r>
              <a:rPr lang="pt-BR" sz="2000" b="1" dirty="0" err="1" smtClean="0">
                <a:solidFill>
                  <a:prstClr val="black"/>
                </a:solidFill>
              </a:rPr>
              <a:t>pré</a:t>
            </a:r>
            <a:r>
              <a:rPr lang="pt-BR" sz="2000" b="1" dirty="0" smtClean="0">
                <a:solidFill>
                  <a:prstClr val="black"/>
                </a:solidFill>
              </a:rPr>
              <a:t> natal e intervenção precoce pode melhorar o resultado do desenvolvimento em crianças com complexo esclerose tuberosa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prstClr val="black"/>
                </a:solidFill>
              </a:rPr>
              <a:t>A intervenção profilática com </a:t>
            </a:r>
            <a:r>
              <a:rPr lang="pt-BR" sz="2000" b="1" dirty="0" err="1" smtClean="0">
                <a:solidFill>
                  <a:prstClr val="black"/>
                </a:solidFill>
              </a:rPr>
              <a:t>sirolimo</a:t>
            </a:r>
            <a:r>
              <a:rPr lang="pt-BR" sz="2000" dirty="0" smtClean="0">
                <a:solidFill>
                  <a:prstClr val="black"/>
                </a:solidFill>
              </a:rPr>
              <a:t> e</a:t>
            </a:r>
            <a:r>
              <a:rPr lang="pt-BR" sz="2000" b="1" dirty="0" smtClean="0">
                <a:solidFill>
                  <a:prstClr val="black"/>
                </a:solidFill>
              </a:rPr>
              <a:t> </a:t>
            </a:r>
            <a:r>
              <a:rPr lang="pt-BR" sz="2000" b="1" dirty="0" err="1" smtClean="0">
                <a:solidFill>
                  <a:prstClr val="black"/>
                </a:solidFill>
              </a:rPr>
              <a:t>vigabratina</a:t>
            </a:r>
            <a:r>
              <a:rPr lang="pt-BR" sz="2000" b="1" dirty="0" smtClean="0">
                <a:solidFill>
                  <a:prstClr val="black"/>
                </a:solidFill>
              </a:rPr>
              <a:t> </a:t>
            </a:r>
            <a:r>
              <a:rPr lang="pt-BR" sz="2000" dirty="0" smtClean="0">
                <a:solidFill>
                  <a:prstClr val="black"/>
                </a:solidFill>
              </a:rPr>
              <a:t>pode reduzir a incidência de epilepsia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prstClr val="black"/>
                </a:solidFill>
              </a:rPr>
              <a:t>Lesões </a:t>
            </a:r>
            <a:r>
              <a:rPr lang="pt-BR" sz="2000" b="1" dirty="0" smtClean="0">
                <a:solidFill>
                  <a:prstClr val="black"/>
                </a:solidFill>
              </a:rPr>
              <a:t>cardíacas e/ou intracranianas e combinação com teste  genético </a:t>
            </a:r>
            <a:r>
              <a:rPr lang="pt-BR" sz="2000" dirty="0" smtClean="0">
                <a:solidFill>
                  <a:prstClr val="black"/>
                </a:solidFill>
              </a:rPr>
              <a:t>podem ser usados para diagnóstico de complexo esclerose tuberosa </a:t>
            </a:r>
            <a:r>
              <a:rPr lang="pt-BR" sz="2000" b="1" dirty="0" err="1" smtClean="0">
                <a:solidFill>
                  <a:prstClr val="black"/>
                </a:solidFill>
              </a:rPr>
              <a:t>pré</a:t>
            </a:r>
            <a:r>
              <a:rPr lang="pt-BR" sz="2000" b="1" dirty="0" smtClean="0">
                <a:solidFill>
                  <a:prstClr val="black"/>
                </a:solidFill>
              </a:rPr>
              <a:t> natal</a:t>
            </a:r>
          </a:p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5940152" y="777864"/>
            <a:ext cx="2692990" cy="266766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1043608" y="3803121"/>
            <a:ext cx="6840760" cy="1251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 smtClean="0">
                <a:solidFill>
                  <a:prstClr val="black"/>
                </a:solidFill>
              </a:rPr>
              <a:t>TESTE GENÉTICO MOLECULAR</a:t>
            </a:r>
          </a:p>
          <a:p>
            <a:r>
              <a:rPr lang="pt-BR" dirty="0" err="1" smtClean="0">
                <a:solidFill>
                  <a:prstClr val="black"/>
                </a:solidFill>
              </a:rPr>
              <a:t>Amniocentese</a:t>
            </a:r>
            <a:r>
              <a:rPr lang="pt-BR" dirty="0" smtClean="0">
                <a:solidFill>
                  <a:prstClr val="black"/>
                </a:solidFill>
              </a:rPr>
              <a:t> foi realizado sob </a:t>
            </a:r>
            <a:r>
              <a:rPr lang="pt-BR" dirty="0" err="1" smtClean="0">
                <a:solidFill>
                  <a:prstClr val="black"/>
                </a:solidFill>
              </a:rPr>
              <a:t>ultr</a:t>
            </a:r>
            <a:r>
              <a:rPr lang="pt-BR" dirty="0" err="1">
                <a:solidFill>
                  <a:prstClr val="black"/>
                </a:solidFill>
              </a:rPr>
              <a:t>a</a:t>
            </a:r>
            <a:r>
              <a:rPr lang="pt-BR" dirty="0" err="1" smtClean="0">
                <a:solidFill>
                  <a:prstClr val="black"/>
                </a:solidFill>
              </a:rPr>
              <a:t>-som</a:t>
            </a:r>
            <a:r>
              <a:rPr lang="pt-BR" dirty="0" smtClean="0">
                <a:solidFill>
                  <a:prstClr val="black"/>
                </a:solidFill>
              </a:rPr>
              <a:t> em tempo real</a:t>
            </a:r>
          </a:p>
          <a:p>
            <a:r>
              <a:rPr lang="pt-BR" dirty="0" smtClean="0">
                <a:solidFill>
                  <a:prstClr val="black"/>
                </a:solidFill>
              </a:rPr>
              <a:t>Extração do DNA foi </a:t>
            </a:r>
            <a:r>
              <a:rPr lang="pt-BR" dirty="0">
                <a:solidFill>
                  <a:prstClr val="black"/>
                </a:solidFill>
              </a:rPr>
              <a:t>r</a:t>
            </a:r>
            <a:r>
              <a:rPr lang="pt-BR" dirty="0" smtClean="0">
                <a:solidFill>
                  <a:prstClr val="black"/>
                </a:solidFill>
              </a:rPr>
              <a:t>ealizada do líquido amniótico e  sangue periférico </a:t>
            </a:r>
          </a:p>
          <a:p>
            <a:r>
              <a:rPr lang="pt-BR" dirty="0" smtClean="0">
                <a:solidFill>
                  <a:prstClr val="black"/>
                </a:solidFill>
              </a:rPr>
              <a:t>genes </a:t>
            </a:r>
            <a:r>
              <a:rPr lang="pt-BR" i="1" dirty="0" smtClean="0">
                <a:solidFill>
                  <a:prstClr val="black"/>
                </a:solidFill>
              </a:rPr>
              <a:t>TSC1/TSC2</a:t>
            </a:r>
            <a:r>
              <a:rPr lang="pt-BR" dirty="0" smtClean="0">
                <a:solidFill>
                  <a:prstClr val="black"/>
                </a:solidFill>
              </a:rPr>
              <a:t> foram analisados</a:t>
            </a:r>
            <a:endParaRPr lang="pt-BR" dirty="0">
              <a:solidFill>
                <a:prstClr val="black"/>
              </a:solidFill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179512" y="120072"/>
            <a:ext cx="5688632" cy="1582351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65767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628800"/>
            <a:ext cx="8656385" cy="448344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210" y="6453336"/>
            <a:ext cx="2692990" cy="266766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2683421" y="1844824"/>
            <a:ext cx="1600547" cy="72008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 smtClean="0">
                <a:solidFill>
                  <a:prstClr val="black"/>
                </a:solidFill>
              </a:rPr>
              <a:t>Diagnóstico </a:t>
            </a:r>
            <a:r>
              <a:rPr lang="pt-BR" sz="2000" b="1" dirty="0" err="1" smtClean="0">
                <a:solidFill>
                  <a:prstClr val="black"/>
                </a:solidFill>
              </a:rPr>
              <a:t>pré</a:t>
            </a:r>
            <a:r>
              <a:rPr lang="pt-BR" sz="2000" b="1" dirty="0" smtClean="0">
                <a:solidFill>
                  <a:prstClr val="black"/>
                </a:solidFill>
              </a:rPr>
              <a:t> natal</a:t>
            </a:r>
            <a:endParaRPr lang="pt-BR" sz="2000" b="1" dirty="0">
              <a:solidFill>
                <a:prstClr val="black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2683421" y="5292422"/>
            <a:ext cx="1808858" cy="656858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 err="1" smtClean="0">
                <a:solidFill>
                  <a:prstClr val="black"/>
                </a:solidFill>
              </a:rPr>
              <a:t>Sirolimo</a:t>
            </a:r>
            <a:endParaRPr lang="pt-BR" sz="2000" b="1" dirty="0" smtClean="0">
              <a:solidFill>
                <a:prstClr val="black"/>
              </a:solidFill>
            </a:endParaRPr>
          </a:p>
          <a:p>
            <a:r>
              <a:rPr lang="pt-BR" sz="2000" b="1" dirty="0" err="1" smtClean="0">
                <a:solidFill>
                  <a:prstClr val="black"/>
                </a:solidFill>
              </a:rPr>
              <a:t>Vigabratina</a:t>
            </a:r>
            <a:endParaRPr lang="pt-BR" sz="2000" b="1" dirty="0">
              <a:solidFill>
                <a:prstClr val="black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499992" y="4725144"/>
            <a:ext cx="4472208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 smtClean="0">
                <a:solidFill>
                  <a:prstClr val="black"/>
                </a:solidFill>
              </a:rPr>
              <a:t>Resultado do </a:t>
            </a:r>
            <a:r>
              <a:rPr lang="pt-BR" sz="2000" b="1" dirty="0" err="1" smtClean="0">
                <a:solidFill>
                  <a:prstClr val="black"/>
                </a:solidFill>
              </a:rPr>
              <a:t>neurodesenvolvimento</a:t>
            </a:r>
            <a:endParaRPr lang="pt-BR" sz="2000" b="1" dirty="0">
              <a:solidFill>
                <a:prstClr val="black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43334" y="188640"/>
            <a:ext cx="6480720" cy="845143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TRATAMENTO PRECOCE IMPORTA?</a:t>
            </a:r>
            <a:endParaRPr lang="pt-B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9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2" y="195494"/>
            <a:ext cx="3907603" cy="111687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59" y="2155866"/>
            <a:ext cx="8446050" cy="4090476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992145" y="265610"/>
            <a:ext cx="4529834" cy="1584176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400" b="1" dirty="0" smtClean="0">
              <a:solidFill>
                <a:schemeClr val="tx1"/>
              </a:solidFill>
            </a:endParaRPr>
          </a:p>
          <a:p>
            <a:r>
              <a:rPr lang="pt-BR" sz="1400" b="1" dirty="0" smtClean="0">
                <a:solidFill>
                  <a:schemeClr val="tx1"/>
                </a:solidFill>
              </a:rPr>
              <a:t>COMENTÁRIOS</a:t>
            </a:r>
            <a:r>
              <a:rPr lang="pt-BR" sz="1400" dirty="0" smtClean="0">
                <a:solidFill>
                  <a:schemeClr val="tx1"/>
                </a:solidFill>
              </a:rPr>
              <a:t>: </a:t>
            </a:r>
          </a:p>
          <a:p>
            <a:r>
              <a:rPr lang="pt-BR" sz="1400" dirty="0" smtClean="0">
                <a:solidFill>
                  <a:schemeClr val="tx1"/>
                </a:solidFill>
              </a:rPr>
              <a:t>NÃO É UM ESTUDO PROSPECTIVO E TEM SE TORNADO PRÁTICA  NA CHINA, MESMO ASSIM FORNECE IMPORTANTE EVIDÊNCIA CIRCUNSTANCIAL QUE TRATAMENTO PRECOCE E PRÉ SINTOMÁTICO DA EPILEPSIA NO CET ESTÁ ASSOCIADO COM UM CONTROLE DAS CONVULSÕES E RESULTADOS MELHORES A LONGO PRAZO</a:t>
            </a:r>
          </a:p>
          <a:p>
            <a:endParaRPr lang="pt-BR" sz="1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Tinta 2"/>
              <p14:cNvContentPartPr/>
              <p14:nvPr/>
            </p14:nvContentPartPr>
            <p14:xfrm>
              <a:off x="306661" y="4725144"/>
              <a:ext cx="527017" cy="45719"/>
            </p14:xfrm>
          </p:contentPart>
        </mc:Choice>
        <mc:Fallback xmlns="">
          <p:pic>
            <p:nvPicPr>
              <p:cNvPr id="3" name="Tinta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822" y="4661785"/>
                <a:ext cx="558696" cy="172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Tinta 6"/>
              <p14:cNvContentPartPr/>
              <p14:nvPr/>
            </p14:nvContentPartPr>
            <p14:xfrm>
              <a:off x="497461" y="5733256"/>
              <a:ext cx="603360" cy="19440"/>
            </p14:xfrm>
          </p:contentPart>
        </mc:Choice>
        <mc:Fallback xmlns="">
          <p:pic>
            <p:nvPicPr>
              <p:cNvPr id="7" name="Tinta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1621" y="5669896"/>
                <a:ext cx="63504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Tinta 7"/>
              <p14:cNvContentPartPr/>
              <p14:nvPr/>
            </p14:nvContentPartPr>
            <p14:xfrm>
              <a:off x="497461" y="5929518"/>
              <a:ext cx="552960" cy="19440"/>
            </p14:xfrm>
          </p:contentPart>
        </mc:Choice>
        <mc:Fallback xmlns="">
          <p:pic>
            <p:nvPicPr>
              <p:cNvPr id="8" name="Tinta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1621" y="5866158"/>
                <a:ext cx="58464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Tinta 8"/>
              <p14:cNvContentPartPr/>
              <p14:nvPr/>
            </p14:nvContentPartPr>
            <p14:xfrm flipV="1">
              <a:off x="8198280" y="5883799"/>
              <a:ext cx="301575" cy="45719"/>
            </p14:xfrm>
          </p:contentPart>
        </mc:Choice>
        <mc:Fallback xmlns="">
          <p:pic>
            <p:nvPicPr>
              <p:cNvPr id="9" name="Tinta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 flipV="1">
                <a:off x="8182446" y="5820440"/>
                <a:ext cx="333244" cy="172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Tinta 9"/>
              <p14:cNvContentPartPr/>
              <p14:nvPr/>
            </p14:nvContentPartPr>
            <p14:xfrm>
              <a:off x="8280225" y="5659248"/>
              <a:ext cx="286200" cy="32400"/>
            </p14:xfrm>
          </p:contentPart>
        </mc:Choice>
        <mc:Fallback xmlns="">
          <p:pic>
            <p:nvPicPr>
              <p:cNvPr id="10" name="Tinta 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264385" y="5595888"/>
                <a:ext cx="31788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Tinta 10"/>
              <p14:cNvContentPartPr/>
              <p14:nvPr/>
            </p14:nvContentPartPr>
            <p14:xfrm>
              <a:off x="8251980" y="4687036"/>
              <a:ext cx="342690" cy="121933"/>
            </p14:xfrm>
          </p:contentPart>
        </mc:Choice>
        <mc:Fallback xmlns="">
          <p:pic>
            <p:nvPicPr>
              <p:cNvPr id="11" name="Tinta 1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236141" y="4623544"/>
                <a:ext cx="374367" cy="24891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140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88640"/>
            <a:ext cx="7108805" cy="143548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5502648" y="6093296"/>
            <a:ext cx="3349858" cy="35121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9" y="1772816"/>
            <a:ext cx="3815921" cy="4248472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3845818" y="2202958"/>
            <a:ext cx="5256584" cy="316835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 smtClean="0">
                <a:solidFill>
                  <a:schemeClr val="tx1"/>
                </a:solidFill>
              </a:rPr>
              <a:t>CONCLUSÕES</a:t>
            </a:r>
          </a:p>
          <a:p>
            <a:r>
              <a:rPr lang="pt-BR" sz="1600" dirty="0" smtClean="0">
                <a:solidFill>
                  <a:schemeClr val="tx1"/>
                </a:solidFill>
              </a:rPr>
              <a:t>SIROLIMO MATERNAL PARECE SER UM TRATAMENTO SEGURO EM RABDOMIOMAS DETECTADOS PRE NATAL QUE NECESSITAM DE INTERVENÇÃO</a:t>
            </a:r>
          </a:p>
          <a:p>
            <a:r>
              <a:rPr lang="pt-BR" sz="1600" dirty="0" smtClean="0">
                <a:solidFill>
                  <a:schemeClr val="tx1"/>
                </a:solidFill>
              </a:rPr>
              <a:t>DOSE DE 2MG/M2, PREFERENCIALMENTE 3-3,5/M2 PARA ATINGIR O ALVO DE </a:t>
            </a:r>
            <a:r>
              <a:rPr lang="pt-BR" sz="1600" b="1" dirty="0" smtClean="0">
                <a:solidFill>
                  <a:schemeClr val="tx1"/>
                </a:solidFill>
              </a:rPr>
              <a:t>10-12NG/ML</a:t>
            </a:r>
          </a:p>
          <a:p>
            <a:r>
              <a:rPr lang="pt-BR" sz="1600" dirty="0" smtClean="0">
                <a:solidFill>
                  <a:schemeClr val="tx1"/>
                </a:solidFill>
              </a:rPr>
              <a:t>ACOMPANHAMENTO COM ULTRASOM, ECG E EXAMES LABORATORIAS SEMANALMENTE DURANTE ESSE PERÍODO</a:t>
            </a:r>
          </a:p>
          <a:p>
            <a:endParaRPr lang="pt-B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7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52105"/>
            <a:ext cx="4766618" cy="19184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242" y="836712"/>
            <a:ext cx="3672408" cy="1349242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22690" y="2470166"/>
            <a:ext cx="8640960" cy="4032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t-BR" sz="1600" b="1" dirty="0" smtClean="0">
                <a:solidFill>
                  <a:schemeClr val="tx1"/>
                </a:solidFill>
              </a:rPr>
              <a:t> FASE I/II ENSAIO CLINICO </a:t>
            </a:r>
          </a:p>
          <a:p>
            <a:pPr>
              <a:lnSpc>
                <a:spcPct val="150000"/>
              </a:lnSpc>
            </a:pPr>
            <a:r>
              <a:rPr lang="pt-BR" sz="1600" b="1" dirty="0" smtClean="0">
                <a:solidFill>
                  <a:schemeClr val="tx1"/>
                </a:solidFill>
              </a:rPr>
              <a:t> SIROLIMUS (TAVT-18) solução oral </a:t>
            </a:r>
          </a:p>
          <a:p>
            <a:pPr>
              <a:lnSpc>
                <a:spcPct val="150000"/>
              </a:lnSpc>
            </a:pPr>
            <a:r>
              <a:rPr lang="pt-BR" sz="1600" b="1" dirty="0" smtClean="0">
                <a:solidFill>
                  <a:schemeClr val="tx1"/>
                </a:solidFill>
              </a:rPr>
              <a:t> 12 EM 12 HORAS X PLACEBO</a:t>
            </a:r>
          </a:p>
          <a:p>
            <a:pPr>
              <a:lnSpc>
                <a:spcPct val="150000"/>
              </a:lnSpc>
            </a:pPr>
            <a:r>
              <a:rPr lang="pt-BR" sz="1600" b="1" dirty="0" smtClean="0">
                <a:solidFill>
                  <a:schemeClr val="tx1"/>
                </a:solidFill>
              </a:rPr>
              <a:t> CRITÉRIO DE INCLUSÃO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tx1"/>
                </a:solidFill>
              </a:rPr>
              <a:t>0-6 MESES DE IDADE NO MOMENTO DA ENTRADA NO ESTUDO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tx1"/>
                </a:solidFill>
              </a:rPr>
              <a:t>DIAGNÓSTICO DE COMPLEXO ESCLEROSE TUBEROSA BASEADO NOS CRITÉRIOS CLINICOS OU GENÉTICOS</a:t>
            </a:r>
          </a:p>
          <a:p>
            <a:pPr>
              <a:lnSpc>
                <a:spcPct val="150000"/>
              </a:lnSpc>
            </a:pPr>
            <a:r>
              <a:rPr lang="pt-BR" sz="1600" b="1" dirty="0" smtClean="0">
                <a:solidFill>
                  <a:schemeClr val="tx1"/>
                </a:solidFill>
              </a:rPr>
              <a:t> CRITÉRIO DE EXCLUSÃO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tx1"/>
                </a:solidFill>
              </a:rPr>
              <a:t>HISTÓRIA DE CONVULSÃO PRÉVIA (CLINICA OU ELETROGRÁFICO) NO MOMENTO DA ENTRADA DO ESTUDO OU IDENTIFICADA NO EEG BASAL</a:t>
            </a:r>
          </a:p>
        </p:txBody>
      </p:sp>
    </p:spTree>
    <p:extLst>
      <p:ext uri="{BB962C8B-B14F-4D97-AF65-F5344CB8AC3E}">
        <p14:creationId xmlns:p14="http://schemas.microsoft.com/office/powerpoint/2010/main" val="52434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956023" y="1391274"/>
            <a:ext cx="3976017" cy="669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TSC1(15-20%)</a:t>
            </a:r>
          </a:p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HAMARTINA- </a:t>
            </a:r>
            <a:r>
              <a:rPr lang="pt-BR" sz="2800" b="1" dirty="0" smtClean="0">
                <a:solidFill>
                  <a:srgbClr val="C00000"/>
                </a:solidFill>
              </a:rPr>
              <a:t>1997</a:t>
            </a:r>
            <a:endParaRPr lang="pt-BR" sz="2800" b="1" dirty="0">
              <a:solidFill>
                <a:srgbClr val="C00000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076056" y="1375483"/>
            <a:ext cx="3206305" cy="6598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TSC2(60-70%)</a:t>
            </a:r>
          </a:p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TUBERINA- </a:t>
            </a:r>
            <a:r>
              <a:rPr lang="pt-BR" sz="2800" b="1" dirty="0" smtClean="0">
                <a:solidFill>
                  <a:srgbClr val="C00000"/>
                </a:solidFill>
              </a:rPr>
              <a:t>1993</a:t>
            </a:r>
            <a:endParaRPr lang="pt-BR" sz="2800" b="1" dirty="0">
              <a:solidFill>
                <a:srgbClr val="C00000"/>
              </a:solidFill>
            </a:endParaRPr>
          </a:p>
        </p:txBody>
      </p:sp>
      <p:pic>
        <p:nvPicPr>
          <p:cNvPr id="11" name="Picture 5" descr="NCBI 09chr (crop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7" y="2162720"/>
            <a:ext cx="903200" cy="421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NCBI 16chr (crop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1756" y="2528234"/>
            <a:ext cx="936673" cy="3487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1443459" y="4941168"/>
            <a:ext cx="888244" cy="24338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</a:rPr>
              <a:t>9q34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7028429" y="3140968"/>
            <a:ext cx="1075626" cy="34068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16p13.3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989764" y="5301208"/>
            <a:ext cx="1512887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dirty="0">
                <a:solidFill>
                  <a:schemeClr val="tx1"/>
                </a:solidFill>
              </a:rPr>
              <a:t>Sem mutação identificada</a:t>
            </a:r>
          </a:p>
          <a:p>
            <a:pPr algn="ctr">
              <a:defRPr/>
            </a:pPr>
            <a:r>
              <a:rPr lang="pt-BR" sz="1600" dirty="0">
                <a:solidFill>
                  <a:schemeClr val="tx1"/>
                </a:solidFill>
              </a:rPr>
              <a:t>10-15%</a:t>
            </a:r>
          </a:p>
        </p:txBody>
      </p:sp>
    </p:spTree>
    <p:extLst>
      <p:ext uri="{BB962C8B-B14F-4D97-AF65-F5344CB8AC3E}">
        <p14:creationId xmlns:p14="http://schemas.microsoft.com/office/powerpoint/2010/main" val="23862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2852936"/>
            <a:ext cx="8064896" cy="1584176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 smtClean="0">
                <a:solidFill>
                  <a:schemeClr val="tx1"/>
                </a:solidFill>
              </a:rPr>
              <a:t>NUNCA É TARDE PARA INICIAR INIBIDOR DE </a:t>
            </a:r>
            <a:r>
              <a:rPr lang="pt-BR" sz="3200" dirty="0" err="1" smtClean="0">
                <a:solidFill>
                  <a:schemeClr val="tx1"/>
                </a:solidFill>
              </a:rPr>
              <a:t>mTOR</a:t>
            </a:r>
            <a:r>
              <a:rPr lang="pt-BR" sz="32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497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ANA PAULA PINGUER\FOTOS\DSC027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41" y="1340768"/>
            <a:ext cx="2088232" cy="248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E:\Ana Paula Pinguer Melo_RH 7631\DSC017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70" y="4113183"/>
            <a:ext cx="2616369" cy="196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spaço Reservado para Conteúdo 9"/>
          <p:cNvPicPr>
            <a:picLocks noGrp="1" noChangeAspect="1"/>
          </p:cNvPicPr>
          <p:nvPr>
            <p:ph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19" y="1398592"/>
            <a:ext cx="1827213" cy="1827212"/>
          </a:xfr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503" y="4110327"/>
            <a:ext cx="1954321" cy="1954321"/>
          </a:xfrm>
          <a:prstGeom prst="rect">
            <a:avLst/>
          </a:prstGeom>
        </p:spPr>
      </p:pic>
      <p:sp>
        <p:nvSpPr>
          <p:cNvPr id="9" name="CaixaDeTexto 13"/>
          <p:cNvSpPr txBox="1">
            <a:spLocks noChangeArrowheads="1"/>
          </p:cNvSpPr>
          <p:nvPr/>
        </p:nvSpPr>
        <p:spPr bwMode="auto">
          <a:xfrm>
            <a:off x="4889233" y="260648"/>
            <a:ext cx="3388369" cy="31777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pt-BR" sz="1600" dirty="0" smtClean="0">
                <a:latin typeface="+mn-lt"/>
              </a:rPr>
              <a:t>           </a:t>
            </a:r>
            <a:r>
              <a:rPr lang="pt-BR" sz="1600" b="1" dirty="0">
                <a:solidFill>
                  <a:prstClr val="black"/>
                </a:solidFill>
                <a:latin typeface="+mn-lt"/>
              </a:rPr>
              <a:t>12anos</a:t>
            </a:r>
          </a:p>
          <a:p>
            <a:pPr marL="285750" indent="-285750" eaLnBrk="0" hangingPunct="0">
              <a:spcBef>
                <a:spcPts val="25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prstClr val="black"/>
                </a:solidFill>
                <a:latin typeface="+mn-lt"/>
              </a:rPr>
              <a:t> 2010 SEGA em crescimento</a:t>
            </a:r>
          </a:p>
          <a:p>
            <a:pPr marL="285750" indent="-285750" eaLnBrk="0" hangingPunct="0">
              <a:spcBef>
                <a:spcPts val="25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pt-BR" sz="1600" dirty="0" err="1" smtClean="0">
                <a:solidFill>
                  <a:prstClr val="black"/>
                </a:solidFill>
                <a:latin typeface="+mn-lt"/>
              </a:rPr>
              <a:t>angiofibromas</a:t>
            </a:r>
            <a:r>
              <a:rPr lang="pt-BR" sz="16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pt-BR" sz="1600" dirty="0">
                <a:solidFill>
                  <a:prstClr val="black"/>
                </a:solidFill>
                <a:latin typeface="+mn-lt"/>
              </a:rPr>
              <a:t>facial</a:t>
            </a:r>
          </a:p>
          <a:p>
            <a:pPr marL="285750" indent="-285750" eaLnBrk="0" hangingPunct="0">
              <a:spcBef>
                <a:spcPts val="25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pt-BR" sz="1600" dirty="0" smtClean="0">
                <a:solidFill>
                  <a:prstClr val="black"/>
                </a:solidFill>
                <a:latin typeface="+mn-lt"/>
              </a:rPr>
              <a:t>cisto </a:t>
            </a:r>
            <a:r>
              <a:rPr lang="pt-BR" sz="1600" dirty="0">
                <a:solidFill>
                  <a:prstClr val="black"/>
                </a:solidFill>
                <a:latin typeface="+mn-lt"/>
              </a:rPr>
              <a:t>renal</a:t>
            </a:r>
          </a:p>
          <a:p>
            <a:pPr marL="285750" indent="-285750" eaLnBrk="0" hangingPunct="0">
              <a:spcBef>
                <a:spcPts val="25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prstClr val="black"/>
                </a:solidFill>
                <a:latin typeface="+mn-lt"/>
              </a:rPr>
              <a:t> </a:t>
            </a:r>
            <a:r>
              <a:rPr lang="pt-BR" sz="1600" dirty="0" err="1">
                <a:solidFill>
                  <a:prstClr val="black"/>
                </a:solidFill>
                <a:latin typeface="+mn-lt"/>
              </a:rPr>
              <a:t>hamartomas</a:t>
            </a:r>
            <a:r>
              <a:rPr lang="pt-BR" sz="1600" dirty="0">
                <a:solidFill>
                  <a:prstClr val="black"/>
                </a:solidFill>
                <a:latin typeface="+mn-lt"/>
              </a:rPr>
              <a:t> de retina</a:t>
            </a:r>
            <a:r>
              <a:rPr lang="pt-BR" sz="1600" dirty="0" smtClean="0">
                <a:solidFill>
                  <a:prstClr val="black"/>
                </a:solidFill>
                <a:latin typeface="+mn-lt"/>
              </a:rPr>
              <a:t>,</a:t>
            </a:r>
            <a:endParaRPr lang="pt-BR" sz="1600" dirty="0">
              <a:solidFill>
                <a:prstClr val="black"/>
              </a:solidFill>
              <a:latin typeface="+mn-lt"/>
            </a:endParaRPr>
          </a:p>
          <a:p>
            <a:pPr marL="285750" indent="-285750" eaLnBrk="0" hangingPunct="0">
              <a:spcBef>
                <a:spcPts val="25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prstClr val="black"/>
                </a:solidFill>
                <a:latin typeface="+mn-lt"/>
              </a:rPr>
              <a:t> </a:t>
            </a:r>
            <a:r>
              <a:rPr lang="pt-BR" sz="1600" dirty="0" smtClean="0">
                <a:solidFill>
                  <a:prstClr val="black"/>
                </a:solidFill>
                <a:latin typeface="+mn-lt"/>
              </a:rPr>
              <a:t>déficit </a:t>
            </a:r>
            <a:r>
              <a:rPr lang="pt-BR" sz="1600" dirty="0" err="1" smtClean="0">
                <a:solidFill>
                  <a:prstClr val="black"/>
                </a:solidFill>
                <a:latin typeface="+mn-lt"/>
              </a:rPr>
              <a:t>neurocognitivo</a:t>
            </a:r>
            <a:endParaRPr lang="pt-BR" sz="1600" dirty="0">
              <a:solidFill>
                <a:prstClr val="black"/>
              </a:solidFill>
              <a:latin typeface="+mn-lt"/>
            </a:endParaRPr>
          </a:p>
          <a:p>
            <a:pPr marL="285750" indent="-285750" eaLnBrk="0" hangingPunct="0">
              <a:spcBef>
                <a:spcPts val="25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prstClr val="black"/>
                </a:solidFill>
                <a:latin typeface="+mn-lt"/>
              </a:rPr>
              <a:t> </a:t>
            </a:r>
            <a:r>
              <a:rPr lang="pt-BR" sz="1600" dirty="0" smtClean="0">
                <a:solidFill>
                  <a:prstClr val="black"/>
                </a:solidFill>
                <a:latin typeface="+mn-lt"/>
              </a:rPr>
              <a:t>espectro </a:t>
            </a:r>
            <a:r>
              <a:rPr lang="pt-BR" sz="1600" dirty="0">
                <a:solidFill>
                  <a:prstClr val="black"/>
                </a:solidFill>
                <a:latin typeface="+mn-lt"/>
              </a:rPr>
              <a:t>autista </a:t>
            </a:r>
            <a:r>
              <a:rPr lang="pt-BR" sz="1600" dirty="0" smtClean="0">
                <a:solidFill>
                  <a:prstClr val="black"/>
                </a:solidFill>
                <a:latin typeface="+mn-lt"/>
              </a:rPr>
              <a:t> </a:t>
            </a:r>
            <a:endParaRPr lang="pt-BR" sz="1600" dirty="0">
              <a:solidFill>
                <a:prstClr val="black"/>
              </a:solidFill>
              <a:latin typeface="+mn-lt"/>
            </a:endParaRPr>
          </a:p>
          <a:p>
            <a:pPr marL="285750" indent="-285750" eaLnBrk="0" hangingPunct="0">
              <a:spcBef>
                <a:spcPts val="25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pt-BR" sz="1600" dirty="0" smtClean="0">
                <a:solidFill>
                  <a:prstClr val="black"/>
                </a:solidFill>
                <a:latin typeface="+mn-lt"/>
              </a:rPr>
              <a:t>convulsão </a:t>
            </a:r>
            <a:r>
              <a:rPr lang="pt-BR" sz="1600" dirty="0">
                <a:solidFill>
                  <a:prstClr val="black"/>
                </a:solidFill>
                <a:latin typeface="+mn-lt"/>
              </a:rPr>
              <a:t>(</a:t>
            </a:r>
            <a:r>
              <a:rPr lang="pt-BR" sz="1600" dirty="0" err="1">
                <a:solidFill>
                  <a:prstClr val="black"/>
                </a:solidFill>
                <a:latin typeface="+mn-lt"/>
              </a:rPr>
              <a:t>carbamazepina</a:t>
            </a:r>
            <a:r>
              <a:rPr lang="pt-BR" sz="1600" dirty="0">
                <a:solidFill>
                  <a:prstClr val="black"/>
                </a:solidFill>
                <a:latin typeface="+mn-lt"/>
              </a:rPr>
              <a:t>) </a:t>
            </a:r>
            <a:endParaRPr lang="pt-BR" sz="1600" dirty="0" smtClean="0">
              <a:solidFill>
                <a:prstClr val="black"/>
              </a:solidFill>
              <a:latin typeface="+mn-lt"/>
            </a:endParaRPr>
          </a:p>
          <a:p>
            <a:pPr marL="285750" indent="-285750" eaLnBrk="0" hangingPunct="0">
              <a:spcBef>
                <a:spcPts val="250"/>
              </a:spcBef>
              <a:buSzPct val="80000"/>
              <a:buFont typeface="Arial" panose="020B0604020202020204" pitchFamily="34" charset="0"/>
              <a:buChar char="•"/>
              <a:defRPr/>
            </a:pPr>
            <a:r>
              <a:rPr lang="pt-BR" sz="1600" dirty="0" smtClean="0">
                <a:solidFill>
                  <a:prstClr val="black"/>
                </a:solidFill>
                <a:latin typeface="+mn-lt"/>
              </a:rPr>
              <a:t>                           </a:t>
            </a:r>
            <a:endParaRPr lang="pt-BR" sz="1600" dirty="0">
              <a:solidFill>
                <a:prstClr val="black"/>
              </a:solidFill>
              <a:latin typeface="+mn-lt"/>
            </a:endParaRPr>
          </a:p>
          <a:p>
            <a:pPr marL="265113" indent="-265113" eaLnBrk="0" hangingPunct="0">
              <a:spcBef>
                <a:spcPts val="250"/>
              </a:spcBef>
              <a:buSzPct val="80000"/>
              <a:defRPr/>
            </a:pPr>
            <a:r>
              <a:rPr lang="pt-BR" sz="1600" dirty="0">
                <a:solidFill>
                  <a:prstClr val="black"/>
                </a:solidFill>
                <a:latin typeface="+mn-lt"/>
              </a:rPr>
              <a:t>       </a:t>
            </a:r>
            <a:r>
              <a:rPr lang="pt-BR" sz="1600" b="1" dirty="0" smtClean="0">
                <a:solidFill>
                  <a:prstClr val="black"/>
                </a:solidFill>
                <a:latin typeface="+mn-lt"/>
              </a:rPr>
              <a:t>  SIROLIMO</a:t>
            </a:r>
            <a:endParaRPr lang="pt-BR" sz="1600" dirty="0">
              <a:solidFill>
                <a:prstClr val="black"/>
              </a:solidFill>
              <a:latin typeface="+mn-lt"/>
            </a:endParaRPr>
          </a:p>
          <a:p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611560" y="2492896"/>
            <a:ext cx="1080120" cy="216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1007606" y="4784027"/>
            <a:ext cx="864096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spaço Reservado para Conteúdo 2"/>
          <p:cNvSpPr txBox="1">
            <a:spLocks/>
          </p:cNvSpPr>
          <p:nvPr/>
        </p:nvSpPr>
        <p:spPr bwMode="auto">
          <a:xfrm>
            <a:off x="4848944" y="3528931"/>
            <a:ext cx="3971528" cy="27982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eaLnBrk="1" hangingPunct="1">
              <a:buFont typeface="Arial" charset="0"/>
              <a:buNone/>
              <a:defRPr/>
            </a:pPr>
            <a:r>
              <a:rPr lang="pt-BR" sz="1400" b="1" dirty="0">
                <a:solidFill>
                  <a:prstClr val="black"/>
                </a:solidFill>
                <a:latin typeface="Arial" charset="0"/>
                <a:cs typeface="Arial" charset="0"/>
              </a:rPr>
              <a:t>      </a:t>
            </a:r>
            <a:r>
              <a:rPr lang="pt-BR" sz="1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25</a:t>
            </a:r>
            <a:r>
              <a:rPr lang="pt-BR" sz="1600" b="1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pt-BR" sz="1600" b="1" dirty="0">
                <a:solidFill>
                  <a:prstClr val="black"/>
                </a:solidFill>
                <a:cs typeface="Arial" charset="0"/>
              </a:rPr>
              <a:t>anos</a:t>
            </a:r>
          </a:p>
          <a:p>
            <a:pPr marL="285750" lvl="1" eaLnBrk="1" hangingPunct="1">
              <a:buSzPct val="80000"/>
              <a:buFont typeface="Arial" pitchFamily="34" charset="0"/>
              <a:buChar char="•"/>
              <a:defRPr/>
            </a:pPr>
            <a:r>
              <a:rPr lang="pt-BR" sz="1600" dirty="0">
                <a:solidFill>
                  <a:prstClr val="black"/>
                </a:solidFill>
                <a:cs typeface="Arial" charset="0"/>
              </a:rPr>
              <a:t>e</a:t>
            </a:r>
            <a:r>
              <a:rPr lang="pt-BR" sz="1600" dirty="0" smtClean="0">
                <a:solidFill>
                  <a:prstClr val="black"/>
                </a:solidFill>
                <a:cs typeface="Arial" charset="0"/>
              </a:rPr>
              <a:t>feito </a:t>
            </a:r>
            <a:r>
              <a:rPr lang="pt-BR" sz="1600" dirty="0">
                <a:solidFill>
                  <a:prstClr val="black"/>
                </a:solidFill>
                <a:cs typeface="Arial" charset="0"/>
              </a:rPr>
              <a:t>adverso: aumento de triglicérides e colesterol</a:t>
            </a:r>
          </a:p>
          <a:p>
            <a:pPr marL="285750" lvl="1" eaLnBrk="1" hangingPunct="1">
              <a:buSzPct val="80000"/>
              <a:buFont typeface="Arial" pitchFamily="34" charset="0"/>
              <a:buChar char="•"/>
              <a:defRPr/>
            </a:pPr>
            <a:r>
              <a:rPr lang="pt-BR" sz="1600" dirty="0" err="1" smtClean="0">
                <a:solidFill>
                  <a:prstClr val="black"/>
                </a:solidFill>
                <a:cs typeface="Arial" charset="0"/>
              </a:rPr>
              <a:t>Sirolimo</a:t>
            </a:r>
            <a:r>
              <a:rPr lang="pt-BR" sz="1600" dirty="0" smtClean="0">
                <a:solidFill>
                  <a:prstClr val="black"/>
                </a:solidFill>
                <a:cs typeface="Arial" charset="0"/>
              </a:rPr>
              <a:t>, </a:t>
            </a:r>
            <a:endParaRPr lang="pt-BR" sz="1600" dirty="0">
              <a:solidFill>
                <a:prstClr val="black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pt-BR" sz="1600" dirty="0" smtClean="0">
                <a:solidFill>
                  <a:prstClr val="black"/>
                </a:solidFill>
                <a:cs typeface="Arial" charset="0"/>
              </a:rPr>
              <a:t>assintomática</a:t>
            </a:r>
            <a:r>
              <a:rPr lang="pt-BR" sz="1600" dirty="0">
                <a:solidFill>
                  <a:prstClr val="black"/>
                </a:solidFill>
                <a:cs typeface="Arial" charset="0"/>
              </a:rPr>
              <a:t>, melhora da dificuldade escolar, mais socializada</a:t>
            </a:r>
          </a:p>
          <a:p>
            <a:pPr eaLnBrk="1" hangingPunct="1">
              <a:defRPr/>
            </a:pPr>
            <a:r>
              <a:rPr lang="pt-BR" sz="1600" b="1" dirty="0">
                <a:solidFill>
                  <a:prstClr val="black"/>
                </a:solidFill>
                <a:cs typeface="Arial" charset="0"/>
              </a:rPr>
              <a:t>MELHORA COGNITIVA e </a:t>
            </a:r>
            <a:r>
              <a:rPr lang="pt-BR" sz="1600" b="1" dirty="0" smtClean="0">
                <a:solidFill>
                  <a:prstClr val="black"/>
                </a:solidFill>
                <a:cs typeface="Arial" charset="0"/>
              </a:rPr>
              <a:t>ESPECTRO AUTISTA</a:t>
            </a:r>
            <a:endParaRPr lang="pt-BR" sz="1600" b="1" dirty="0">
              <a:solidFill>
                <a:prstClr val="black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pt-BR" sz="1600" dirty="0" smtClean="0">
                <a:solidFill>
                  <a:prstClr val="black"/>
                </a:solidFill>
                <a:cs typeface="Arial" charset="0"/>
              </a:rPr>
              <a:t>diminuição</a:t>
            </a:r>
            <a:r>
              <a:rPr lang="pt-BR" sz="1600" dirty="0">
                <a:solidFill>
                  <a:prstClr val="black"/>
                </a:solidFill>
                <a:cs typeface="Arial" charset="0"/>
              </a:rPr>
              <a:t>: </a:t>
            </a:r>
            <a:r>
              <a:rPr lang="en-US" sz="1600" dirty="0">
                <a:solidFill>
                  <a:prstClr val="black"/>
                </a:solidFill>
                <a:cs typeface="Arial" charset="0"/>
              </a:rPr>
              <a:t>SEGA, </a:t>
            </a:r>
            <a:r>
              <a:rPr lang="pt-BR" sz="1600" dirty="0" err="1">
                <a:solidFill>
                  <a:prstClr val="black"/>
                </a:solidFill>
                <a:cs typeface="Arial" charset="0"/>
              </a:rPr>
              <a:t>angiofibromas</a:t>
            </a:r>
            <a:r>
              <a:rPr lang="pt-BR" sz="1600" dirty="0">
                <a:solidFill>
                  <a:prstClr val="black"/>
                </a:solidFill>
                <a:cs typeface="Arial" charset="0"/>
              </a:rPr>
              <a:t> facial </a:t>
            </a:r>
            <a:r>
              <a:rPr lang="en-US" sz="1600" dirty="0">
                <a:solidFill>
                  <a:prstClr val="black"/>
                </a:solidFill>
                <a:cs typeface="Arial" charset="0"/>
              </a:rPr>
              <a:t> e </a:t>
            </a:r>
            <a:r>
              <a:rPr lang="en-US" sz="1600" dirty="0" err="1">
                <a:solidFill>
                  <a:prstClr val="black"/>
                </a:solidFill>
                <a:cs typeface="Arial" charset="0"/>
              </a:rPr>
              <a:t>cisto</a:t>
            </a:r>
            <a:r>
              <a:rPr lang="en-US" sz="1600" dirty="0">
                <a:solidFill>
                  <a:prstClr val="black"/>
                </a:solidFill>
                <a:cs typeface="Arial" charset="0"/>
              </a:rPr>
              <a:t> renal</a:t>
            </a:r>
            <a:endParaRPr lang="pt-BR" sz="1600" dirty="0">
              <a:solidFill>
                <a:prstClr val="black"/>
              </a:solidFill>
              <a:cs typeface="Arial" charset="0"/>
            </a:endParaRPr>
          </a:p>
          <a:p>
            <a:pPr eaLnBrk="1" hangingPunct="1">
              <a:defRPr/>
            </a:pPr>
            <a:endParaRPr lang="pt-BR" sz="1400" i="1" dirty="0">
              <a:solidFill>
                <a:prstClr val="black"/>
              </a:solidFill>
            </a:endParaRPr>
          </a:p>
          <a:p>
            <a:pPr eaLnBrk="1" hangingPunct="1">
              <a:defRPr/>
            </a:pPr>
            <a:endParaRPr lang="pt-BR" sz="1600" i="1" dirty="0">
              <a:solidFill>
                <a:prstClr val="black"/>
              </a:solidFill>
            </a:endParaRPr>
          </a:p>
          <a:p>
            <a:pPr eaLnBrk="1" hangingPunct="1"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53893" y="6362092"/>
            <a:ext cx="45746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rgbClr val="0080AE"/>
                </a:solidFill>
                <a:latin typeface="AdvGulliv-R"/>
              </a:rPr>
              <a:t>.</a:t>
            </a:r>
          </a:p>
          <a:p>
            <a:r>
              <a:rPr lang="en-US" sz="1600" dirty="0" smtClean="0">
                <a:latin typeface="+mn-lt"/>
              </a:rPr>
              <a:t>J Child </a:t>
            </a:r>
            <a:r>
              <a:rPr lang="pt-BR" sz="1600" dirty="0" err="1" smtClean="0">
                <a:latin typeface="+mn-lt"/>
              </a:rPr>
              <a:t>Adolesc</a:t>
            </a:r>
            <a:r>
              <a:rPr lang="pt-BR" sz="1600" dirty="0" smtClean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Psychopharmacol</a:t>
            </a:r>
            <a:r>
              <a:rPr lang="pt-BR" sz="1600" dirty="0">
                <a:latin typeface="+mn-lt"/>
              </a:rPr>
              <a:t> 2017;27(4):383–8.</a:t>
            </a:r>
          </a:p>
        </p:txBody>
      </p:sp>
    </p:spTree>
    <p:extLst>
      <p:ext uri="{BB962C8B-B14F-4D97-AF65-F5344CB8AC3E}">
        <p14:creationId xmlns:p14="http://schemas.microsoft.com/office/powerpoint/2010/main" val="394240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153817"/>
            <a:ext cx="6768752" cy="5078011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" name="Título 1"/>
          <p:cNvSpPr>
            <a:spLocks noGrp="1"/>
          </p:cNvSpPr>
          <p:nvPr>
            <p:ph type="title" idx="4294967295"/>
          </p:nvPr>
        </p:nvSpPr>
        <p:spPr>
          <a:xfrm>
            <a:off x="251520" y="193380"/>
            <a:ext cx="6192688" cy="960437"/>
          </a:xfr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r>
              <a:rPr lang="pt-BR" sz="2400" dirty="0" smtClean="0">
                <a:latin typeface="+mn-lt"/>
              </a:rPr>
              <a:t>       2017</a:t>
            </a:r>
            <a:r>
              <a:rPr lang="pt-BR" sz="2400" dirty="0">
                <a:latin typeface="+mn-lt"/>
              </a:rPr>
              <a:t>: 19 anos, faculdade de </a:t>
            </a:r>
            <a:r>
              <a:rPr lang="pt-BR" sz="2400" dirty="0" smtClean="0">
                <a:latin typeface="+mn-lt"/>
              </a:rPr>
              <a:t>gastronomia</a:t>
            </a:r>
            <a:br>
              <a:rPr lang="pt-BR" sz="2400" dirty="0" smtClean="0">
                <a:latin typeface="+mn-lt"/>
              </a:rPr>
            </a:br>
            <a:r>
              <a:rPr lang="pt-BR" sz="2400" b="1" dirty="0" smtClean="0">
                <a:latin typeface="+mn-lt"/>
              </a:rPr>
              <a:t>2023: Recebe SIROLIMO HÁ 12 ANOS </a:t>
            </a:r>
            <a:endParaRPr lang="pt-BR" sz="2400" b="1" dirty="0">
              <a:latin typeface="+mn-lt"/>
            </a:endParaRPr>
          </a:p>
        </p:txBody>
      </p:sp>
      <p:cxnSp>
        <p:nvCxnSpPr>
          <p:cNvPr id="6" name="Conector de seta reta 5"/>
          <p:cNvCxnSpPr>
            <a:cxnSpLocks/>
          </p:cNvCxnSpPr>
          <p:nvPr/>
        </p:nvCxnSpPr>
        <p:spPr>
          <a:xfrm flipH="1">
            <a:off x="3707904" y="3212976"/>
            <a:ext cx="321454" cy="3190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98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17" y="4153961"/>
            <a:ext cx="1981803" cy="198180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896" y="1977275"/>
            <a:ext cx="2008758" cy="203572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735" y="1914528"/>
            <a:ext cx="2067841" cy="2161217"/>
          </a:xfrm>
          <a:prstGeom prst="rect">
            <a:avLst/>
          </a:prstGeom>
        </p:spPr>
      </p:pic>
      <p:pic>
        <p:nvPicPr>
          <p:cNvPr id="7" name="Picture 6" descr="http://mail.terra.com.br/92trr/mime.php?file=DSC04354.JPG&amp;name=DSC04354.JPG">
            <a:hlinkClick r:id="rId5" tooltip="download image (1655.8kb)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8882" y="1750667"/>
            <a:ext cx="2050011" cy="265197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9" name="Título 1"/>
          <p:cNvSpPr>
            <a:spLocks noGrp="1"/>
          </p:cNvSpPr>
          <p:nvPr>
            <p:ph type="title" idx="4294967295"/>
          </p:nvPr>
        </p:nvSpPr>
        <p:spPr>
          <a:xfrm>
            <a:off x="96030" y="153367"/>
            <a:ext cx="8867775" cy="1774825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l">
              <a:defRPr/>
            </a:pPr>
            <a:r>
              <a:rPr lang="pt-BR" sz="1600" b="1" dirty="0" smtClean="0">
                <a:latin typeface="+mn-lt"/>
              </a:rPr>
              <a:t>2004: F, 10 a 9m       </a:t>
            </a:r>
            <a:r>
              <a:rPr lang="pt-BR" sz="1600" dirty="0" smtClean="0">
                <a:latin typeface="+mn-lt"/>
              </a:rPr>
              <a:t/>
            </a:r>
            <a:br>
              <a:rPr lang="pt-BR" sz="1600" dirty="0" smtClean="0">
                <a:latin typeface="+mn-lt"/>
              </a:rPr>
            </a:br>
            <a:r>
              <a:rPr lang="pt-BR" sz="1600" b="1" dirty="0" smtClean="0">
                <a:latin typeface="+mn-lt"/>
              </a:rPr>
              <a:t>CET</a:t>
            </a:r>
            <a:r>
              <a:rPr lang="pt-BR" sz="1600" dirty="0" smtClean="0">
                <a:latin typeface="+mn-lt"/>
              </a:rPr>
              <a:t>: SEGA, fibroma mandibular, placa fibrosa frontal, </a:t>
            </a:r>
            <a:r>
              <a:rPr lang="pt-BR" sz="1600" dirty="0" err="1" smtClean="0">
                <a:latin typeface="+mn-lt"/>
              </a:rPr>
              <a:t>angiomiolipoma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smtClean="0">
                <a:latin typeface="+mn-lt"/>
              </a:rPr>
              <a:t>renal,  </a:t>
            </a:r>
            <a:r>
              <a:rPr lang="pt-BR" sz="1600" dirty="0" err="1" smtClean="0">
                <a:latin typeface="+mn-lt"/>
              </a:rPr>
              <a:t>hamartoma</a:t>
            </a:r>
            <a:r>
              <a:rPr lang="pt-BR" sz="1600" dirty="0" smtClean="0">
                <a:latin typeface="+mn-lt"/>
              </a:rPr>
              <a:t> de retina, espectro autista, déficit </a:t>
            </a:r>
            <a:r>
              <a:rPr lang="pt-BR" sz="1600" dirty="0" err="1" smtClean="0">
                <a:latin typeface="+mn-lt"/>
              </a:rPr>
              <a:t>neurocognitivo</a:t>
            </a:r>
            <a:r>
              <a:rPr lang="pt-BR" sz="1600" dirty="0" smtClean="0">
                <a:latin typeface="+mn-lt"/>
              </a:rPr>
              <a:t>, convulsão</a:t>
            </a:r>
            <a:br>
              <a:rPr lang="pt-BR" sz="1600" dirty="0" smtClean="0">
                <a:latin typeface="+mn-lt"/>
              </a:rPr>
            </a:br>
            <a:r>
              <a:rPr lang="pt-BR" sz="1600" b="1" dirty="0" smtClean="0">
                <a:latin typeface="+mn-lt"/>
              </a:rPr>
              <a:t>2008</a:t>
            </a:r>
            <a:r>
              <a:rPr lang="pt-BR" sz="1600" dirty="0" smtClean="0">
                <a:latin typeface="+mn-lt"/>
              </a:rPr>
              <a:t>: parou de falar</a:t>
            </a:r>
            <a:br>
              <a:rPr lang="pt-BR" sz="1600" dirty="0" smtClean="0">
                <a:latin typeface="+mn-lt"/>
              </a:rPr>
            </a:br>
            <a:r>
              <a:rPr lang="pt-BR" sz="1600" b="1" dirty="0" smtClean="0">
                <a:latin typeface="+mn-lt"/>
              </a:rPr>
              <a:t>2010</a:t>
            </a:r>
            <a:r>
              <a:rPr lang="pt-BR" sz="1600" dirty="0" smtClean="0">
                <a:latin typeface="+mn-lt"/>
              </a:rPr>
              <a:t>: crescimento </a:t>
            </a:r>
            <a:r>
              <a:rPr lang="pt-BR" sz="1600" b="1" dirty="0" smtClean="0">
                <a:latin typeface="+mn-lt"/>
              </a:rPr>
              <a:t>do SEGA- </a:t>
            </a:r>
            <a:r>
              <a:rPr lang="pt-BR" sz="1600" dirty="0" smtClean="0">
                <a:latin typeface="+mn-lt"/>
              </a:rPr>
              <a:t>INICIO DO EVEROLIMO</a:t>
            </a:r>
            <a:br>
              <a:rPr lang="pt-BR" sz="1600" dirty="0" smtClean="0">
                <a:latin typeface="+mn-lt"/>
              </a:rPr>
            </a:br>
            <a:r>
              <a:rPr lang="pt-BR" sz="1800" b="1" dirty="0" smtClean="0">
                <a:latin typeface="+mn-lt"/>
              </a:rPr>
              <a:t>IDADE ATUAL: 29 ANOS</a:t>
            </a:r>
            <a:br>
              <a:rPr lang="pt-BR" sz="1800" b="1" dirty="0" smtClean="0">
                <a:latin typeface="+mn-lt"/>
              </a:rPr>
            </a:br>
            <a:r>
              <a:rPr lang="pt-BR" sz="1800" b="1" dirty="0" smtClean="0">
                <a:latin typeface="+mn-lt"/>
              </a:rPr>
              <a:t>TEMPO DE USO DE EVEROLIMO 13 ANOS</a:t>
            </a:r>
            <a:endParaRPr lang="pt-BR" sz="1800" b="1" dirty="0">
              <a:latin typeface="+mn-lt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827584" y="2780928"/>
            <a:ext cx="864096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96031" y="5093604"/>
            <a:ext cx="235617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4" descr="E:\Fotos\DSC0178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1" y="4153961"/>
            <a:ext cx="2356177" cy="203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913253" y="4943190"/>
            <a:ext cx="901349" cy="1319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993" y="4180406"/>
            <a:ext cx="1981803" cy="1981803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3306244" y="3174714"/>
            <a:ext cx="977724" cy="182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2010</a:t>
            </a:r>
            <a:endParaRPr lang="pt-BR" dirty="0"/>
          </a:p>
        </p:txBody>
      </p:sp>
      <p:sp>
        <p:nvSpPr>
          <p:cNvPr id="17" name="Retângulo 16"/>
          <p:cNvSpPr/>
          <p:nvPr/>
        </p:nvSpPr>
        <p:spPr>
          <a:xfrm>
            <a:off x="5249555" y="3174714"/>
            <a:ext cx="1008112" cy="207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2023</a:t>
            </a:r>
            <a:endParaRPr lang="pt-BR" dirty="0"/>
          </a:p>
        </p:txBody>
      </p:sp>
      <p:sp>
        <p:nvSpPr>
          <p:cNvPr id="18" name="Retângulo 17"/>
          <p:cNvSpPr/>
          <p:nvPr/>
        </p:nvSpPr>
        <p:spPr>
          <a:xfrm>
            <a:off x="6870701" y="2057268"/>
            <a:ext cx="2083529" cy="3561025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t-BR" sz="1600" b="1" dirty="0" smtClean="0">
                <a:solidFill>
                  <a:schemeClr val="tx1"/>
                </a:solidFill>
              </a:rPr>
              <a:t>MELHORA DO ESPECTRO AUTISTA</a:t>
            </a:r>
          </a:p>
          <a:p>
            <a:pPr>
              <a:lnSpc>
                <a:spcPct val="150000"/>
              </a:lnSpc>
            </a:pPr>
            <a:r>
              <a:rPr lang="pt-BR" sz="1600" b="1" dirty="0" smtClean="0">
                <a:solidFill>
                  <a:schemeClr val="tx1"/>
                </a:solidFill>
              </a:rPr>
              <a:t>FALANDO</a:t>
            </a:r>
          </a:p>
          <a:p>
            <a:pPr>
              <a:lnSpc>
                <a:spcPct val="150000"/>
              </a:lnSpc>
            </a:pPr>
            <a:r>
              <a:rPr lang="pt-BR" sz="1600" b="1" dirty="0" smtClean="0">
                <a:solidFill>
                  <a:schemeClr val="tx1"/>
                </a:solidFill>
              </a:rPr>
              <a:t>SEM CONVULSÕES </a:t>
            </a:r>
          </a:p>
          <a:p>
            <a:pPr>
              <a:lnSpc>
                <a:spcPct val="150000"/>
              </a:lnSpc>
            </a:pPr>
            <a:r>
              <a:rPr lang="pt-BR" sz="1600" b="1" dirty="0" smtClean="0">
                <a:solidFill>
                  <a:schemeClr val="tx1"/>
                </a:solidFill>
              </a:rPr>
              <a:t>RECEBE:</a:t>
            </a:r>
          </a:p>
          <a:p>
            <a:pPr>
              <a:lnSpc>
                <a:spcPct val="150000"/>
              </a:lnSpc>
            </a:pPr>
            <a:r>
              <a:rPr lang="pt-BR" sz="1600" b="1" dirty="0" smtClean="0">
                <a:solidFill>
                  <a:schemeClr val="tx1"/>
                </a:solidFill>
              </a:rPr>
              <a:t>EVEROLIMO</a:t>
            </a:r>
          </a:p>
          <a:p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597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t1.gstatic.com/images?q=tbn:ANd9GcTpV2hWh0CqOLvBeyv50uP8fqzPsTU3Yjxvtd-NbHeCuS4NX5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91" y="260648"/>
            <a:ext cx="4060908" cy="265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C:\Documents and Settings\nasjlasaba\Meus documentos\m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138" y="1124745"/>
            <a:ext cx="2163454" cy="225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Documents and Settings\nasjlasaba\Meus documentos\j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1" y="1292225"/>
            <a:ext cx="2107831" cy="219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nasjlasaba\Meus documentos\joã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418" y="4005064"/>
            <a:ext cx="2072627" cy="2072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Documents and Settings\nasjlasaba\Meus documentos\joao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12702" y="4005064"/>
            <a:ext cx="2072628" cy="207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8" descr="C:\Documents and Settings\nasjlasaba\Meus documentos\f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3938810"/>
            <a:ext cx="2085282" cy="208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Documents and Settings\nasjlasaba\Meus documentos\f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20979" y="3973178"/>
            <a:ext cx="2048363" cy="204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004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Picture 6" descr="E:\João Volk Magnani Rizzo_RH 61789\DSC02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5171054" cy="387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7" descr="E:\Francisco Volk Magnani Rizzo_RH 61790\DSC020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578" y="1772816"/>
            <a:ext cx="3384376" cy="451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979712" y="3068960"/>
            <a:ext cx="924789" cy="1744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 rot="21019867">
            <a:off x="6213352" y="3297020"/>
            <a:ext cx="721944" cy="2060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83568" y="476672"/>
            <a:ext cx="3240360" cy="719566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J, 1 ano, convulsão aos 3m</a:t>
            </a:r>
          </a:p>
          <a:p>
            <a:pPr algn="ctr"/>
            <a:r>
              <a:rPr lang="pt-BR" b="1" dirty="0" smtClean="0">
                <a:solidFill>
                  <a:schemeClr val="tx1"/>
                </a:solidFill>
              </a:rPr>
              <a:t>Em uso de </a:t>
            </a:r>
            <a:r>
              <a:rPr lang="pt-BR" b="1" dirty="0" err="1" smtClean="0">
                <a:solidFill>
                  <a:schemeClr val="tx1"/>
                </a:solidFill>
              </a:rPr>
              <a:t>Carbamazepina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5148064" y="486991"/>
            <a:ext cx="3528392" cy="719566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J, </a:t>
            </a:r>
            <a:r>
              <a:rPr lang="pt-BR" b="1" dirty="0" smtClean="0">
                <a:solidFill>
                  <a:schemeClr val="tx1"/>
                </a:solidFill>
              </a:rPr>
              <a:t>1 ano, síndrome de WEST aos 2m </a:t>
            </a:r>
          </a:p>
          <a:p>
            <a:pPr algn="ctr"/>
            <a:r>
              <a:rPr lang="pt-BR" b="1" dirty="0" smtClean="0">
                <a:solidFill>
                  <a:schemeClr val="tx1"/>
                </a:solidFill>
              </a:rPr>
              <a:t>Em uso de </a:t>
            </a:r>
            <a:r>
              <a:rPr lang="pt-BR" b="1" dirty="0" err="1" smtClean="0">
                <a:solidFill>
                  <a:schemeClr val="tx1"/>
                </a:solidFill>
              </a:rPr>
              <a:t>Carbamazepina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56827" y="6031848"/>
            <a:ext cx="367240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INICIO DO EVEROLIMUS DISPERZ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982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/>
          <p:cNvSpPr/>
          <p:nvPr/>
        </p:nvSpPr>
        <p:spPr>
          <a:xfrm>
            <a:off x="4211960" y="692696"/>
            <a:ext cx="2592388" cy="7191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/>
                </a:solidFill>
              </a:rPr>
              <a:t>Francisco, 1a</a:t>
            </a:r>
          </a:p>
          <a:p>
            <a:pPr algn="ctr">
              <a:defRPr/>
            </a:pPr>
            <a:r>
              <a:rPr lang="pt-BR" b="1" dirty="0" err="1">
                <a:solidFill>
                  <a:schemeClr val="bg1"/>
                </a:solidFill>
              </a:rPr>
              <a:t>Vigabatrin</a:t>
            </a:r>
            <a:r>
              <a:rPr lang="pt-BR" dirty="0" err="1">
                <a:solidFill>
                  <a:schemeClr val="bg1"/>
                </a:solidFill>
              </a:rPr>
              <a:t>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3971" name="Picture 6" descr="E:\João Volk Magnani Rizzo_RH 61789\DSC02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24744"/>
            <a:ext cx="3240087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7" descr="E:\Francisco Volk Magnani Rizzo_RH 61790\DSC02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7513" y="693738"/>
            <a:ext cx="183673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ipse 8"/>
          <p:cNvSpPr/>
          <p:nvPr/>
        </p:nvSpPr>
        <p:spPr>
          <a:xfrm>
            <a:off x="395536" y="476672"/>
            <a:ext cx="2447950" cy="71993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65113" indent="-265113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/>
            </a:pPr>
            <a:endParaRPr lang="pt-BR" dirty="0">
              <a:solidFill>
                <a:schemeClr val="tx1"/>
              </a:solidFill>
            </a:endParaRPr>
          </a:p>
          <a:p>
            <a:pPr marL="265113" indent="-265113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/>
            </a:pPr>
            <a:r>
              <a:rPr lang="pt-BR" b="1" dirty="0">
                <a:solidFill>
                  <a:schemeClr val="bg1"/>
                </a:solidFill>
              </a:rPr>
              <a:t>João, 1a </a:t>
            </a:r>
          </a:p>
          <a:p>
            <a:pPr marL="265113" indent="-265113"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Arial" pitchFamily="34" charset="0"/>
              <a:buNone/>
              <a:defRPr/>
            </a:pPr>
            <a:r>
              <a:rPr lang="pt-BR" b="1" dirty="0" err="1">
                <a:solidFill>
                  <a:schemeClr val="bg1"/>
                </a:solidFill>
              </a:rPr>
              <a:t>Carbamazepina</a:t>
            </a:r>
            <a:r>
              <a:rPr lang="pt-BR" b="1" dirty="0">
                <a:solidFill>
                  <a:schemeClr val="bg1"/>
                </a:solidFill>
              </a:rPr>
              <a:t>. </a:t>
            </a:r>
          </a:p>
          <a:p>
            <a:pPr algn="ctr">
              <a:defRPr/>
            </a:pPr>
            <a:endParaRPr lang="pt-BR" dirty="0"/>
          </a:p>
        </p:txBody>
      </p:sp>
      <p:pic>
        <p:nvPicPr>
          <p:cNvPr id="83974" name="Picture 3" descr="C:\Documents and Settings\Nasjla\Meus documentos\DSC088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7963" y="4724400"/>
            <a:ext cx="21113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5" name="Picture 5" descr="C:\Documents and Settings\Nasjla\Meus documentos\1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213" y="4887913"/>
            <a:ext cx="1895475" cy="142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288" y="4119563"/>
            <a:ext cx="1214437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7" name="Picture 4" descr="C:\Documents and Settings\Nasjla\Meus documentos\1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13425" y="4124325"/>
            <a:ext cx="136842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lipse 12"/>
          <p:cNvSpPr/>
          <p:nvPr/>
        </p:nvSpPr>
        <p:spPr>
          <a:xfrm>
            <a:off x="5508625" y="3429000"/>
            <a:ext cx="3311525" cy="7207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smtClean="0">
                <a:solidFill>
                  <a:schemeClr val="bg1"/>
                </a:solidFill>
              </a:rPr>
              <a:t>F.,M, 2a6m</a:t>
            </a:r>
            <a:r>
              <a:rPr lang="pt-BR" b="1" dirty="0">
                <a:solidFill>
                  <a:schemeClr val="bg1"/>
                </a:solidFill>
              </a:rPr>
              <a:t>,</a:t>
            </a:r>
          </a:p>
          <a:p>
            <a:pPr algn="ctr">
              <a:defRPr/>
            </a:pPr>
            <a:r>
              <a:rPr lang="pt-BR" b="1" dirty="0">
                <a:solidFill>
                  <a:schemeClr val="bg1"/>
                </a:solidFill>
              </a:rPr>
              <a:t>EVEROLIMO</a:t>
            </a:r>
          </a:p>
        </p:txBody>
      </p:sp>
      <p:sp>
        <p:nvSpPr>
          <p:cNvPr id="14" name="Elipse 13"/>
          <p:cNvSpPr/>
          <p:nvPr/>
        </p:nvSpPr>
        <p:spPr>
          <a:xfrm>
            <a:off x="971550" y="4005263"/>
            <a:ext cx="3671888" cy="71913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smtClean="0">
                <a:solidFill>
                  <a:schemeClr val="bg1"/>
                </a:solidFill>
              </a:rPr>
              <a:t>J.,M, 2a6mm</a:t>
            </a:r>
            <a:r>
              <a:rPr lang="pt-BR" b="1" dirty="0">
                <a:solidFill>
                  <a:schemeClr val="bg1"/>
                </a:solidFill>
              </a:rPr>
              <a:t>, </a:t>
            </a:r>
            <a:r>
              <a:rPr lang="pt-BR" b="1" dirty="0" err="1">
                <a:solidFill>
                  <a:schemeClr val="bg1"/>
                </a:solidFill>
              </a:rPr>
              <a:t>vigabratina</a:t>
            </a:r>
            <a:r>
              <a:rPr lang="pt-BR" b="1" dirty="0">
                <a:solidFill>
                  <a:schemeClr val="bg1"/>
                </a:solidFill>
              </a:rPr>
              <a:t>,  EVEROLIMO</a:t>
            </a:r>
          </a:p>
        </p:txBody>
      </p:sp>
      <p:sp>
        <p:nvSpPr>
          <p:cNvPr id="12" name="Retângulo 11"/>
          <p:cNvSpPr/>
          <p:nvPr/>
        </p:nvSpPr>
        <p:spPr>
          <a:xfrm flipH="1">
            <a:off x="6660232" y="4869160"/>
            <a:ext cx="28803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7956376" y="4725144"/>
            <a:ext cx="360040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3707904" y="5157192"/>
            <a:ext cx="216024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 rot="21105964">
            <a:off x="1259632" y="5301208"/>
            <a:ext cx="43204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 rot="21088311">
            <a:off x="7102560" y="1442071"/>
            <a:ext cx="562599" cy="180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 rot="21170111">
            <a:off x="1694210" y="1957247"/>
            <a:ext cx="655085" cy="112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699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3FAED7FA-4075-4F94-BA55-DB9CD17C9AA4}"/>
              </a:ext>
            </a:extLst>
          </p:cNvPr>
          <p:cNvGrpSpPr/>
          <p:nvPr/>
        </p:nvGrpSpPr>
        <p:grpSpPr>
          <a:xfrm>
            <a:off x="191181" y="908720"/>
            <a:ext cx="8701299" cy="4208219"/>
            <a:chOff x="1026303" y="119934"/>
            <a:chExt cx="11601731" cy="5610958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xmlns="" id="{0C76919B-704B-4D62-828C-8C8871E27720}"/>
                </a:ext>
              </a:extLst>
            </p:cNvPr>
            <p:cNvSpPr txBox="1"/>
            <p:nvPr/>
          </p:nvSpPr>
          <p:spPr>
            <a:xfrm>
              <a:off x="7747748" y="119934"/>
              <a:ext cx="4880286" cy="4616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pt-BR" sz="3300" dirty="0">
                <a:latin typeface="Antonio Medium" pitchFamily="2" charset="0"/>
              </a:endParaRPr>
            </a:p>
            <a:p>
              <a:r>
                <a:rPr lang="pt-BR" sz="2400" b="1" dirty="0" smtClean="0">
                  <a:latin typeface="+mn-lt"/>
                </a:rPr>
                <a:t>Gêmeos</a:t>
              </a:r>
            </a:p>
            <a:p>
              <a:r>
                <a:rPr lang="pt-BR" sz="2400" b="1" dirty="0" smtClean="0">
                  <a:latin typeface="+mn-lt"/>
                </a:rPr>
                <a:t>Esclerose </a:t>
              </a:r>
              <a:r>
                <a:rPr lang="pt-BR" sz="2400" b="1" dirty="0">
                  <a:latin typeface="+mn-lt"/>
                </a:rPr>
                <a:t>Tuberosa e TEA</a:t>
              </a:r>
            </a:p>
            <a:p>
              <a:endParaRPr lang="pt-BR" sz="2400" b="1" dirty="0">
                <a:latin typeface="+mn-lt"/>
              </a:endParaRPr>
            </a:p>
            <a:p>
              <a:endParaRPr lang="pt-BR" dirty="0">
                <a:latin typeface="Antonio Thin" pitchFamily="2" charset="0"/>
              </a:endParaRPr>
            </a:p>
            <a:p>
              <a:r>
                <a:rPr lang="pt-BR" sz="2400" b="1" dirty="0">
                  <a:solidFill>
                    <a:srgbClr val="C00000"/>
                  </a:solidFill>
                  <a:latin typeface="+mn-lt"/>
                </a:rPr>
                <a:t>H</a:t>
              </a:r>
              <a:r>
                <a:rPr lang="pt-BR" sz="2400" b="1" dirty="0" smtClean="0">
                  <a:solidFill>
                    <a:srgbClr val="C00000"/>
                  </a:solidFill>
                  <a:latin typeface="+mn-lt"/>
                </a:rPr>
                <a:t>á </a:t>
              </a:r>
              <a:r>
                <a:rPr lang="pt-BR" sz="2400" b="1" dirty="0">
                  <a:solidFill>
                    <a:srgbClr val="C00000"/>
                  </a:solidFill>
                  <a:latin typeface="+mn-lt"/>
                </a:rPr>
                <a:t>10 anos </a:t>
              </a:r>
              <a:r>
                <a:rPr lang="pt-BR" sz="2400" b="1" dirty="0" smtClean="0">
                  <a:solidFill>
                    <a:srgbClr val="C00000"/>
                  </a:solidFill>
                  <a:latin typeface="+mn-lt"/>
                </a:rPr>
                <a:t>fazem </a:t>
              </a:r>
              <a:r>
                <a:rPr lang="pt-BR" sz="2400" b="1" dirty="0">
                  <a:solidFill>
                    <a:srgbClr val="C00000"/>
                  </a:solidFill>
                  <a:latin typeface="+mn-lt"/>
                </a:rPr>
                <a:t>uso de </a:t>
              </a:r>
              <a:r>
                <a:rPr lang="pt-BR" sz="2400" b="1" dirty="0" err="1" smtClean="0">
                  <a:solidFill>
                    <a:srgbClr val="C00000"/>
                  </a:solidFill>
                  <a:latin typeface="+mn-lt"/>
                </a:rPr>
                <a:t>Everolimo</a:t>
              </a:r>
              <a:endParaRPr lang="pt-BR" sz="2400" b="1" dirty="0" smtClean="0">
                <a:solidFill>
                  <a:srgbClr val="C00000"/>
                </a:solidFill>
                <a:latin typeface="+mn-lt"/>
              </a:endParaRPr>
            </a:p>
            <a:p>
              <a:r>
                <a:rPr lang="pt-BR" sz="2400" b="1" dirty="0" smtClean="0">
                  <a:solidFill>
                    <a:srgbClr val="C00000"/>
                  </a:solidFill>
                  <a:latin typeface="+mn-lt"/>
                </a:rPr>
                <a:t>Não recebem anticonvulsivantes</a:t>
              </a:r>
              <a:endParaRPr lang="pt-BR" sz="2400" b="1" dirty="0">
                <a:solidFill>
                  <a:srgbClr val="C00000"/>
                </a:solidFill>
                <a:latin typeface="+mn-lt"/>
              </a:endParaRPr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xmlns="" id="{363C941B-2E8B-4585-858F-81C108482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6303" y="407966"/>
              <a:ext cx="3736433" cy="5022163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xmlns="" id="{02155AE8-B4B9-4ED5-A972-A0B94FA21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68137" y="1368073"/>
              <a:ext cx="3272114" cy="4362819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</p:pic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A1544FDF-F285-4E7A-87F6-DCA0FFAF07CE}"/>
              </a:ext>
            </a:extLst>
          </p:cNvPr>
          <p:cNvSpPr txBox="1"/>
          <p:nvPr/>
        </p:nvSpPr>
        <p:spPr>
          <a:xfrm rot="354710">
            <a:off x="3212481" y="2331905"/>
            <a:ext cx="1077553" cy="1731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525" dirty="0"/>
              <a:t>Imagens autorizadas pela família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1B8DD131-39DE-422E-8308-E22A69DF0745}"/>
              </a:ext>
            </a:extLst>
          </p:cNvPr>
          <p:cNvSpPr txBox="1"/>
          <p:nvPr/>
        </p:nvSpPr>
        <p:spPr>
          <a:xfrm>
            <a:off x="859907" y="3020441"/>
            <a:ext cx="1079897" cy="1731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525" dirty="0"/>
              <a:t>Imagens autorizadas pela família</a:t>
            </a:r>
          </a:p>
        </p:txBody>
      </p:sp>
    </p:spTree>
    <p:extLst>
      <p:ext uri="{BB962C8B-B14F-4D97-AF65-F5344CB8AC3E}">
        <p14:creationId xmlns:p14="http://schemas.microsoft.com/office/powerpoint/2010/main" val="295254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ED771281-54FD-4F17-B369-B5024613E1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15376"/>
          <a:stretch/>
        </p:blipFill>
        <p:spPr>
          <a:xfrm>
            <a:off x="395536" y="1138802"/>
            <a:ext cx="5076437" cy="450574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8BEFBDA3-F0D5-4F84-9C39-E22745B76C09}"/>
              </a:ext>
            </a:extLst>
          </p:cNvPr>
          <p:cNvSpPr txBox="1"/>
          <p:nvPr/>
        </p:nvSpPr>
        <p:spPr>
          <a:xfrm>
            <a:off x="5652120" y="1138802"/>
            <a:ext cx="2709788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+mn-lt"/>
              </a:rPr>
              <a:t>Há 10 </a:t>
            </a:r>
            <a:r>
              <a:rPr lang="pt-BR" sz="2400" dirty="0" smtClean="0">
                <a:latin typeface="+mn-lt"/>
              </a:rPr>
              <a:t>anos recebe </a:t>
            </a:r>
            <a:r>
              <a:rPr lang="pt-BR" sz="2400" dirty="0">
                <a:latin typeface="+mn-lt"/>
              </a:rPr>
              <a:t>Everolimo, isto  mudou a qualidade de suas vidas e das nossas. </a:t>
            </a:r>
          </a:p>
          <a:p>
            <a:endParaRPr lang="pt-BR" sz="2100" dirty="0">
              <a:latin typeface="Calisto MT" panose="0204060305050503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3559FCEC-3D29-4473-9E5A-82877C1EF682}"/>
              </a:ext>
            </a:extLst>
          </p:cNvPr>
          <p:cNvSpPr txBox="1"/>
          <p:nvPr/>
        </p:nvSpPr>
        <p:spPr>
          <a:xfrm rot="347995">
            <a:off x="3065813" y="4040992"/>
            <a:ext cx="1080745" cy="1731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525" dirty="0"/>
              <a:t>Imagens autorizadas pela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8B559DC1-CB59-48DA-8C33-83AEBC4D37BD}"/>
              </a:ext>
            </a:extLst>
          </p:cNvPr>
          <p:cNvSpPr txBox="1"/>
          <p:nvPr/>
        </p:nvSpPr>
        <p:spPr>
          <a:xfrm rot="20848784">
            <a:off x="1049523" y="4233460"/>
            <a:ext cx="1080745" cy="1731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525" dirty="0"/>
              <a:t>Imagens autorizadas pela família</a:t>
            </a:r>
          </a:p>
        </p:txBody>
      </p:sp>
    </p:spTree>
    <p:extLst>
      <p:ext uri="{BB962C8B-B14F-4D97-AF65-F5344CB8AC3E}">
        <p14:creationId xmlns:p14="http://schemas.microsoft.com/office/powerpoint/2010/main" val="257806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6632"/>
            <a:ext cx="4260794" cy="42607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264" y="354968"/>
            <a:ext cx="2780928" cy="2304256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457654" y="1052736"/>
            <a:ext cx="1368152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672916"/>
            <a:ext cx="3816424" cy="38164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8" name="Retângulo 7"/>
          <p:cNvSpPr/>
          <p:nvPr/>
        </p:nvSpPr>
        <p:spPr>
          <a:xfrm>
            <a:off x="143508" y="4861718"/>
            <a:ext cx="3996444" cy="17356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solidFill>
                  <a:schemeClr val="tx1"/>
                </a:solidFill>
              </a:rPr>
              <a:t>18 anos, pneumotórax</a:t>
            </a:r>
          </a:p>
          <a:p>
            <a:pPr algn="ctr"/>
            <a:r>
              <a:rPr lang="pt-BR" sz="2400" dirty="0" smtClean="0">
                <a:solidFill>
                  <a:schemeClr val="tx1"/>
                </a:solidFill>
              </a:rPr>
              <a:t>há 4 anos recebendo SIROLIMO</a:t>
            </a:r>
            <a:endParaRPr lang="pt-BR" sz="2400" dirty="0">
              <a:solidFill>
                <a:schemeClr val="tx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43508" y="3068960"/>
            <a:ext cx="4284476" cy="15121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>
                <a:solidFill>
                  <a:schemeClr val="tx1"/>
                </a:solidFill>
              </a:rPr>
              <a:t>LINFANGIOLEIOMIOMATOSE PULMONAR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ANGIOMIOLIPOMA RENAL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ANGIOFIBROMA FACIAL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ALTERAÇÕES PSIQUÁTRICAS/NEUROLÓGICAS- NEGATIVAS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2852936"/>
            <a:ext cx="853244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charset="0"/>
              </a:rPr>
              <a:t>MANIFESTAÇÕES CUTÂNEAS E  OCULARES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034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1082675"/>
            <a:ext cx="8497888" cy="477838"/>
          </a:xfr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r>
              <a:rPr lang="pt-BR" sz="2400" dirty="0">
                <a:latin typeface="+mn-lt"/>
              </a:rPr>
              <a:t>CET necessita de abordagem de multi especialistas que se comunicam</a:t>
            </a:r>
          </a:p>
        </p:txBody>
      </p:sp>
      <p:sp>
        <p:nvSpPr>
          <p:cNvPr id="5" name="object 6"/>
          <p:cNvSpPr/>
          <p:nvPr/>
        </p:nvSpPr>
        <p:spPr>
          <a:xfrm>
            <a:off x="1330582" y="3933056"/>
            <a:ext cx="1495310" cy="160205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4"/>
          <p:cNvSpPr/>
          <p:nvPr/>
        </p:nvSpPr>
        <p:spPr>
          <a:xfrm>
            <a:off x="2825892" y="4434086"/>
            <a:ext cx="1283428" cy="1069621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111" y="3648872"/>
            <a:ext cx="794534" cy="185638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4463" y="3169535"/>
            <a:ext cx="780329" cy="252910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4730" y="2774917"/>
            <a:ext cx="1140831" cy="289234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556" y="2564904"/>
            <a:ext cx="1053174" cy="299803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5219" y="5624842"/>
            <a:ext cx="1219306" cy="43285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3175" y="5682210"/>
            <a:ext cx="1371719" cy="43285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5719" y="5675573"/>
            <a:ext cx="1371719" cy="43285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000" y="3512051"/>
            <a:ext cx="961855" cy="122203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8563" y="4874728"/>
            <a:ext cx="762066" cy="1274174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9638" y="2183474"/>
            <a:ext cx="499915" cy="1621677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08777" y="2077894"/>
            <a:ext cx="499915" cy="1908213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31893" y="2282243"/>
            <a:ext cx="493819" cy="1981372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2273" y="2314096"/>
            <a:ext cx="1048603" cy="2127688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20715" y="1952604"/>
            <a:ext cx="499915" cy="1908213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15633" y="1802520"/>
            <a:ext cx="768163" cy="1944793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59119" y="1294586"/>
            <a:ext cx="493819" cy="1981372"/>
          </a:xfrm>
          <a:prstGeom prst="rect">
            <a:avLst/>
          </a:prstGeom>
        </p:spPr>
      </p:pic>
      <p:sp>
        <p:nvSpPr>
          <p:cNvPr id="25" name="Retângulo 24"/>
          <p:cNvSpPr/>
          <p:nvPr/>
        </p:nvSpPr>
        <p:spPr>
          <a:xfrm>
            <a:off x="2785143" y="5682210"/>
            <a:ext cx="122413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prstClr val="black"/>
                </a:solidFill>
              </a:rPr>
              <a:t>Bebe</a:t>
            </a:r>
            <a:endParaRPr lang="pt-BR" sz="1600" b="1" dirty="0">
              <a:solidFill>
                <a:prstClr val="black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4219628" y="5682210"/>
            <a:ext cx="122413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prstClr val="black"/>
                </a:solidFill>
              </a:rPr>
              <a:t>Criança</a:t>
            </a:r>
            <a:endParaRPr lang="pt-BR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27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/>
          <p:nvPr/>
        </p:nvSpPr>
        <p:spPr>
          <a:xfrm>
            <a:off x="1715589" y="2185851"/>
            <a:ext cx="3342400" cy="3391311"/>
          </a:xfrm>
          <a:prstGeom prst="rect">
            <a:avLst/>
          </a:prstGeom>
          <a:solidFill>
            <a:srgbClr val="009A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8000"/>
              </a:solidFill>
            </a:endParaRPr>
          </a:p>
        </p:txBody>
      </p:sp>
      <p:sp>
        <p:nvSpPr>
          <p:cNvPr id="5" name="Rectangle 10"/>
          <p:cNvSpPr/>
          <p:nvPr/>
        </p:nvSpPr>
        <p:spPr>
          <a:xfrm>
            <a:off x="1917875" y="4621451"/>
            <a:ext cx="293782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600" dirty="0" smtClean="0">
                <a:solidFill>
                  <a:prstClr val="white"/>
                </a:solidFill>
                <a:latin typeface="Verdana"/>
                <a:cs typeface="Verdana"/>
              </a:rPr>
              <a:t>Nasjla Saba da Silva</a:t>
            </a:r>
            <a:endParaRPr lang="pt-BR" sz="1600" dirty="0">
              <a:solidFill>
                <a:prstClr val="white"/>
              </a:solidFill>
              <a:latin typeface="Verdana"/>
              <a:cs typeface="Verdan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600" dirty="0" smtClean="0">
                <a:solidFill>
                  <a:prstClr val="white"/>
                </a:solidFill>
                <a:latin typeface="Verdana"/>
                <a:cs typeface="Verdana"/>
              </a:rPr>
              <a:t>nasjlasaba@graacc.org.br</a:t>
            </a:r>
            <a:endParaRPr lang="pt-BR" sz="1600" dirty="0">
              <a:solidFill>
                <a:prstClr val="white"/>
              </a:solidFill>
              <a:latin typeface="Verdana"/>
              <a:cs typeface="Verdana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21455" t="20020" r="41492" b="24709"/>
          <a:stretch/>
        </p:blipFill>
        <p:spPr>
          <a:xfrm>
            <a:off x="3370520" y="568965"/>
            <a:ext cx="2760314" cy="32940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1432" y="5949280"/>
            <a:ext cx="2666464" cy="47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2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26" descr="http://www.scielo.br/img/revistas/abd/v87n2/a01fig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605" y="969042"/>
            <a:ext cx="3054111" cy="3093409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7" name="Retângulo 6"/>
          <p:cNvSpPr/>
          <p:nvPr/>
        </p:nvSpPr>
        <p:spPr>
          <a:xfrm>
            <a:off x="206123" y="128369"/>
            <a:ext cx="7776988" cy="811476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dirty="0">
                <a:solidFill>
                  <a:schemeClr val="tx1"/>
                </a:solidFill>
                <a:latin typeface="+mj-lt"/>
              </a:rPr>
              <a:t>Máculas </a:t>
            </a:r>
            <a:r>
              <a:rPr lang="pt-BR" sz="2400" b="1" dirty="0" err="1">
                <a:solidFill>
                  <a:schemeClr val="tx1"/>
                </a:solidFill>
                <a:latin typeface="+mj-lt"/>
              </a:rPr>
              <a:t>hipomelanóticas</a:t>
            </a:r>
            <a:endParaRPr lang="pt-BR" sz="2400" b="1" dirty="0">
              <a:solidFill>
                <a:schemeClr val="tx1"/>
              </a:solidFill>
              <a:latin typeface="+mj-lt"/>
            </a:endParaRPr>
          </a:p>
          <a:p>
            <a:pPr algn="ctr">
              <a:defRPr/>
            </a:pPr>
            <a:r>
              <a:rPr lang="pt-BR" sz="2400" b="1" dirty="0">
                <a:solidFill>
                  <a:schemeClr val="tx1"/>
                </a:solidFill>
                <a:latin typeface="+mj-lt"/>
              </a:rPr>
              <a:t>presente em 90-95% dos pacientes com ET</a:t>
            </a:r>
          </a:p>
        </p:txBody>
      </p:sp>
      <p:pic>
        <p:nvPicPr>
          <p:cNvPr id="16392" name="Picture 10" descr="http://cfs1.tistory.com/upload_control/download.blog?fhandle=YmxvZzExMzgxQGZzMS50aXN0b3J5LmNvbTovYXR0YWNoLzMvMzA3LkpQRw%3D%3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808" y="4221088"/>
            <a:ext cx="1728788" cy="216852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3" name="Retângulo 12"/>
          <p:cNvSpPr/>
          <p:nvPr/>
        </p:nvSpPr>
        <p:spPr>
          <a:xfrm>
            <a:off x="2624112" y="939845"/>
            <a:ext cx="1365852" cy="3391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1" name="Picture 11" descr="http://blog.timesunion.com/mdtobe/files/2011/05/birthmark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5724" y="974895"/>
            <a:ext cx="4290312" cy="2978631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" name="Retângulo 1"/>
          <p:cNvSpPr/>
          <p:nvPr/>
        </p:nvSpPr>
        <p:spPr>
          <a:xfrm>
            <a:off x="2483768" y="4621466"/>
            <a:ext cx="6472346" cy="109597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Exame com lâmpada de Wood (lâmpada ultra violeta) para identificar área </a:t>
            </a:r>
            <a:r>
              <a:rPr lang="pt-BR" sz="2400" b="1" dirty="0" err="1" smtClean="0">
                <a:solidFill>
                  <a:schemeClr val="tx1"/>
                </a:solidFill>
              </a:rPr>
              <a:t>hipopigmentadada</a:t>
            </a:r>
            <a:endParaRPr lang="pt-BR" sz="2400" b="1" dirty="0">
              <a:solidFill>
                <a:schemeClr val="tx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7471" y="1073167"/>
            <a:ext cx="2500313" cy="2029129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5" name="Retângulo 14"/>
          <p:cNvSpPr/>
          <p:nvPr/>
        </p:nvSpPr>
        <p:spPr>
          <a:xfrm>
            <a:off x="6217471" y="2419828"/>
            <a:ext cx="2520950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 err="1">
                <a:solidFill>
                  <a:schemeClr val="bg1"/>
                </a:solidFill>
              </a:rPr>
              <a:t>Ash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leaf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tree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778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http://www.nejm.org/na102/home/ACS/publisher/mms/journals/content/nejm/2011/nejm_2011.364.issue-11/nejmicm1005598/production/images/large/nejmicm1005598_f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760" y="167357"/>
            <a:ext cx="2303463" cy="153352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Picture 2" descr="http://images.medicinenet.com/images/image_collection/skin/tuberous-sclerosis-fibrous-plaqu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781733"/>
            <a:ext cx="2263813" cy="14224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Picture 23" descr="http://www.globalskinatlas.com/upload/519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5760" y="3254086"/>
            <a:ext cx="2203318" cy="1604314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Picture 22" descr=" 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58320" y="4939251"/>
            <a:ext cx="2225166" cy="1423987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Picture 19" descr="diagnosis: Angiofibroma&#10;Tuberous Sclerosis&#10;Adenoma Sebaceum&#10;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2844" y="81043"/>
            <a:ext cx="2119757" cy="1399201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icture 4" descr="http://t1.gstatic.com/images?q=tbn:ANd9GcRtqsrpIomDE3Qr-JSzfDahsrna1JuMUBzXbhxg0Bmo7cMpCcP5c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35776" y="1622509"/>
            <a:ext cx="2026825" cy="1520916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Picture 21" descr="http://www.remittent.se/Files-sv/Hudkliniken/Bilder/bild-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06423" y="3219111"/>
            <a:ext cx="1901268" cy="1362073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1" name="Retângulo 10"/>
          <p:cNvSpPr/>
          <p:nvPr/>
        </p:nvSpPr>
        <p:spPr>
          <a:xfrm>
            <a:off x="0" y="338066"/>
            <a:ext cx="2088232" cy="885156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dirty="0" err="1" smtClean="0">
                <a:solidFill>
                  <a:schemeClr val="tx1"/>
                </a:solidFill>
              </a:rPr>
              <a:t>Angiofibromas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0" y="2807325"/>
            <a:ext cx="2195513" cy="888376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dirty="0">
                <a:solidFill>
                  <a:schemeClr val="tx1"/>
                </a:solidFill>
              </a:rPr>
              <a:t>Placas fibrosas 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0" y="5279804"/>
            <a:ext cx="2987824" cy="669476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r>
              <a:rPr lang="pt-BR" sz="2400" b="1" dirty="0">
                <a:solidFill>
                  <a:schemeClr val="tx1"/>
                </a:solidFill>
              </a:rPr>
              <a:t>Marcas de </a:t>
            </a:r>
            <a:r>
              <a:rPr lang="pt-BR" sz="2400" b="1" dirty="0" err="1">
                <a:solidFill>
                  <a:schemeClr val="tx1"/>
                </a:solidFill>
              </a:rPr>
              <a:t>Shagreen</a:t>
            </a:r>
            <a:endParaRPr lang="pt-BR" sz="24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pt-BR" dirty="0"/>
          </a:p>
        </p:txBody>
      </p:sp>
      <p:sp>
        <p:nvSpPr>
          <p:cNvPr id="14" name="Retângulo 13"/>
          <p:cNvSpPr/>
          <p:nvPr/>
        </p:nvSpPr>
        <p:spPr>
          <a:xfrm>
            <a:off x="4013711" y="1445353"/>
            <a:ext cx="2016100" cy="100043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dirty="0">
                <a:solidFill>
                  <a:schemeClr val="tx1"/>
                </a:solidFill>
              </a:rPr>
              <a:t>Fibromas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3959223" y="5183811"/>
            <a:ext cx="2611257" cy="765469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dirty="0">
                <a:solidFill>
                  <a:schemeClr val="tx1"/>
                </a:solidFill>
              </a:rPr>
              <a:t>Covas no esmalte dentário</a:t>
            </a:r>
          </a:p>
        </p:txBody>
      </p:sp>
      <p:pic>
        <p:nvPicPr>
          <p:cNvPr id="16" name="Picture 3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6131" y="3219111"/>
            <a:ext cx="1585493" cy="141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2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217" y="4743501"/>
            <a:ext cx="2102247" cy="173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3" descr="http://content.lib.utah.edu/cgi-bin/showfile.exe?CISOROOT=/EHSL-WFH&amp;CISOPTR=8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7612" y="3501008"/>
            <a:ext cx="3317559" cy="2558356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8435" name="Picture 5" descr="Tuberous sclero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9587" y="380231"/>
            <a:ext cx="3040915" cy="292918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8" name="Retângulo 7"/>
          <p:cNvSpPr/>
          <p:nvPr/>
        </p:nvSpPr>
        <p:spPr>
          <a:xfrm>
            <a:off x="286332" y="116632"/>
            <a:ext cx="5112568" cy="1152798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200" b="1" dirty="0" err="1">
                <a:solidFill>
                  <a:schemeClr val="tx1"/>
                </a:solidFill>
              </a:rPr>
              <a:t>Hamartoma</a:t>
            </a:r>
            <a:r>
              <a:rPr lang="pt-BR" sz="3200" b="1" dirty="0">
                <a:solidFill>
                  <a:schemeClr val="tx1"/>
                </a:solidFill>
              </a:rPr>
              <a:t> de </a:t>
            </a:r>
            <a:r>
              <a:rPr lang="pt-BR" sz="3200" b="1" dirty="0" smtClean="0">
                <a:solidFill>
                  <a:schemeClr val="tx1"/>
                </a:solidFill>
              </a:rPr>
              <a:t>retina </a:t>
            </a:r>
          </a:p>
          <a:p>
            <a:pPr algn="ctr">
              <a:defRPr/>
            </a:pPr>
            <a:r>
              <a:rPr lang="pt-BR" sz="3200" b="1" dirty="0" smtClean="0">
                <a:solidFill>
                  <a:schemeClr val="tx1"/>
                </a:solidFill>
              </a:rPr>
              <a:t>40-50</a:t>
            </a:r>
            <a:r>
              <a:rPr lang="pt-BR" sz="3200" b="1" dirty="0">
                <a:solidFill>
                  <a:schemeClr val="tx1"/>
                </a:solidFill>
              </a:rPr>
              <a:t>% </a:t>
            </a:r>
          </a:p>
        </p:txBody>
      </p:sp>
      <p:pic>
        <p:nvPicPr>
          <p:cNvPr id="18437" name="Picture 6" descr="http://flylib.com/books/3/283/1/html/2/7%20-%20Retinal%20Tumors_files/C7FF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2616" y="1461022"/>
            <a:ext cx="3180157" cy="27258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Picture 7" descr="C:\Documents and Settings\nasjlasaba\Meus documentos\m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2" y="3309416"/>
            <a:ext cx="3133540" cy="3131313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</p:pic>
    </p:spTree>
    <p:extLst>
      <p:ext uri="{BB962C8B-B14F-4D97-AF65-F5344CB8AC3E}">
        <p14:creationId xmlns:p14="http://schemas.microsoft.com/office/powerpoint/2010/main" val="2836187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427984" y="2060848"/>
            <a:ext cx="4464496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Manifestações</a:t>
            </a:r>
          </a:p>
          <a:p>
            <a:pPr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Cardíaca</a:t>
            </a:r>
          </a:p>
          <a:p>
            <a:pPr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Renal</a:t>
            </a:r>
          </a:p>
          <a:p>
            <a:pPr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Pulmonar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788598"/>
      </p:ext>
    </p:extLst>
  </p:cSld>
  <p:clrMapOvr>
    <a:masterClrMapping/>
  </p:clrMapOvr>
</p:sld>
</file>

<file path=ppt/theme/theme1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12255</TotalTime>
  <Words>1638</Words>
  <Application>Microsoft Office PowerPoint</Application>
  <PresentationFormat>Apresentação na tela (4:3)</PresentationFormat>
  <Paragraphs>388</Paragraphs>
  <Slides>51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51</vt:i4>
      </vt:variant>
    </vt:vector>
  </HeadingPairs>
  <TitlesOfParts>
    <vt:vector size="67" baseType="lpstr">
      <vt:lpstr>Arial Unicode MS</vt:lpstr>
      <vt:lpstr>ＭＳ Ｐゴシック</vt:lpstr>
      <vt:lpstr>AdvGulliv-R</vt:lpstr>
      <vt:lpstr>Antonio Medium</vt:lpstr>
      <vt:lpstr>Antonio Thin</vt:lpstr>
      <vt:lpstr>Arial</vt:lpstr>
      <vt:lpstr>Calibri</vt:lpstr>
      <vt:lpstr>Calibri Light</vt:lpstr>
      <vt:lpstr>Calisto MT</vt:lpstr>
      <vt:lpstr>Comic Sans MS</vt:lpstr>
      <vt:lpstr>Verdana</vt:lpstr>
      <vt:lpstr>Wingdings</vt:lpstr>
      <vt:lpstr>Wingdings 2</vt:lpstr>
      <vt:lpstr>29_Office Theme</vt:lpstr>
      <vt:lpstr>Personalizar design</vt:lpstr>
      <vt:lpstr>1_Personalizar design</vt:lpstr>
      <vt:lpstr>ESCLEROSE TUBEROSA</vt:lpstr>
      <vt:lpstr>"Sclérose tubéreuse des circonvolutions cérébrales"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SEGA: manejo cirúrgico</vt:lpstr>
      <vt:lpstr>SEGA: manejo cirúrgico</vt:lpstr>
      <vt:lpstr>Apresentação do PowerPoint</vt:lpstr>
      <vt:lpstr>Apresentação do PowerPoint</vt:lpstr>
      <vt:lpstr>Apresentação do PowerPoint</vt:lpstr>
      <vt:lpstr>TRATAMENTO PRECOCE IMPORTA?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2017: 19 anos, faculdade de gastronomia 2023: Recebe SIROLIMO HÁ 12 ANOS </vt:lpstr>
      <vt:lpstr>2004: F, 10 a 9m        CET: SEGA, fibroma mandibular, placa fibrosa frontal, angiomiolipoma renal,  hamartoma de retina, espectro autista, déficit neurocognitivo, convulsão 2008: parou de falar 2010: crescimento do SEGA- INICIO DO EVEROLIMO IDADE ATUAL: 29 ANOS TEMPO DE USO DE EVEROLIMO 13 ANOS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CET necessita de abordagem de multi especialistas que se comunicam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Pinealoblastoma</dc:title>
  <dc:creator>Nasjla</dc:creator>
  <cp:lastModifiedBy>Nadja</cp:lastModifiedBy>
  <cp:revision>1014</cp:revision>
  <dcterms:created xsi:type="dcterms:W3CDTF">2012-04-26T23:55:25Z</dcterms:created>
  <dcterms:modified xsi:type="dcterms:W3CDTF">2023-10-23T12:21:09Z</dcterms:modified>
</cp:coreProperties>
</file>