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15"/>
  </p:notesMasterIdLst>
  <p:sldIdLst>
    <p:sldId id="437" r:id="rId2"/>
    <p:sldId id="440" r:id="rId3"/>
    <p:sldId id="441" r:id="rId4"/>
    <p:sldId id="444" r:id="rId5"/>
    <p:sldId id="450" r:id="rId6"/>
    <p:sldId id="449" r:id="rId7"/>
    <p:sldId id="455" r:id="rId8"/>
    <p:sldId id="454" r:id="rId9"/>
    <p:sldId id="452" r:id="rId10"/>
    <p:sldId id="456" r:id="rId11"/>
    <p:sldId id="451" r:id="rId12"/>
    <p:sldId id="435" r:id="rId13"/>
    <p:sldId id="453" r:id="rId1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72" y="5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811D67-6231-491B-B1F3-74B2BDFE1AA5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8C5560-8322-47C3-9BB8-906CE72E700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5970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DD33-1440-47FE-944C-F947165EFCB9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A8308-4E91-461B-8513-CC5136546DB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DD33-1440-47FE-944C-F947165EFCB9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A8308-4E91-461B-8513-CC5136546DB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DD33-1440-47FE-944C-F947165EFCB9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A8308-4E91-461B-8513-CC5136546DB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DD33-1440-47FE-944C-F947165EFCB9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A8308-4E91-461B-8513-CC5136546DB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DD33-1440-47FE-944C-F947165EFCB9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A8308-4E91-461B-8513-CC5136546DB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DD33-1440-47FE-944C-F947165EFCB9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A8308-4E91-461B-8513-CC5136546DB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DD33-1440-47FE-944C-F947165EFCB9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A8308-4E91-461B-8513-CC5136546DB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DD33-1440-47FE-944C-F947165EFCB9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A8308-4E91-461B-8513-CC5136546DB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DD33-1440-47FE-944C-F947165EFCB9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A8308-4E91-461B-8513-CC5136546DB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DD33-1440-47FE-944C-F947165EFCB9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A8308-4E91-461B-8513-CC5136546DB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DD33-1440-47FE-944C-F947165EFCB9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A8308-4E91-461B-8513-CC5136546DB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83A7DD33-1440-47FE-944C-F947165EFCB9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D15A8308-4E91-461B-8513-CC5136546DB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ilo.org/wcmsp5/groups/public/---ed_protect/---protrav/---safework/documents/image/wcms_3572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268760"/>
            <a:ext cx="5616624" cy="3189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7924800" cy="777875"/>
          </a:xfrm>
        </p:spPr>
        <p:txBody>
          <a:bodyPr/>
          <a:lstStyle/>
          <a:p>
            <a:r>
              <a:rPr lang="pt-BR" dirty="0" smtClean="0"/>
              <a:t>                                 </a:t>
            </a:r>
            <a:r>
              <a:rPr lang="pt-BR" dirty="0" smtClean="0">
                <a:solidFill>
                  <a:srgbClr val="FFC000"/>
                </a:solidFill>
              </a:rPr>
              <a:t>28 DE ABRIL</a:t>
            </a:r>
            <a:endParaRPr lang="pt-BR" dirty="0">
              <a:solidFill>
                <a:srgbClr val="FFC00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79512" y="3284984"/>
            <a:ext cx="71825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 smtClean="0">
              <a:solidFill>
                <a:srgbClr val="FFC000"/>
              </a:solidFill>
            </a:endParaRPr>
          </a:p>
          <a:p>
            <a:endParaRPr lang="pt-BR" dirty="0" smtClean="0">
              <a:solidFill>
                <a:srgbClr val="FFC000"/>
              </a:solidFill>
            </a:endParaRPr>
          </a:p>
          <a:p>
            <a:r>
              <a:rPr lang="pt-BR" dirty="0" smtClean="0">
                <a:solidFill>
                  <a:srgbClr val="FFC000"/>
                </a:solidFill>
              </a:rPr>
              <a:t>- SST é um componente essencial para o trabalho decente</a:t>
            </a:r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="" val="168580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icrosoft\Desktop\fotos rural\dsc036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780928"/>
            <a:ext cx="4752528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13575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7240588" cy="850900"/>
          </a:xfrm>
        </p:spPr>
        <p:txBody>
          <a:bodyPr/>
          <a:lstStyle/>
          <a:p>
            <a:pPr algn="ctr"/>
            <a:r>
              <a:rPr lang="pt-BR" dirty="0" smtClean="0">
                <a:solidFill>
                  <a:srgbClr val="FFC000"/>
                </a:solidFill>
              </a:rPr>
              <a:t>                         Feira de mecânica - 2014</a:t>
            </a:r>
            <a:endParaRPr lang="pt-BR" dirty="0">
              <a:solidFill>
                <a:srgbClr val="FFC000"/>
              </a:solidFill>
            </a:endParaRPr>
          </a:p>
        </p:txBody>
      </p:sp>
      <p:pic>
        <p:nvPicPr>
          <p:cNvPr id="1026" name="Picture 2" descr="C:\Users\ronaldo.lira\Desktop\Feira de Mecanica\IMG_00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4411776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ronaldo.lira\Desktop\Feira de Mecanica\IMG_01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263048"/>
            <a:ext cx="3991372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3684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922114"/>
          </a:xfrm>
        </p:spPr>
        <p:txBody>
          <a:bodyPr/>
          <a:lstStyle/>
          <a:p>
            <a:r>
              <a:rPr lang="pt-BR" dirty="0" smtClean="0">
                <a:solidFill>
                  <a:srgbClr val="FFC000"/>
                </a:solidFill>
              </a:rPr>
              <a:t>  </a:t>
            </a:r>
            <a:br>
              <a:rPr lang="pt-BR" dirty="0" smtClean="0">
                <a:solidFill>
                  <a:srgbClr val="FFC000"/>
                </a:solidFill>
              </a:rPr>
            </a:br>
            <a:r>
              <a:rPr lang="pt-BR" dirty="0">
                <a:solidFill>
                  <a:srgbClr val="FFC000"/>
                </a:solidFill>
              </a:rPr>
              <a:t/>
            </a:r>
            <a:br>
              <a:rPr lang="pt-BR" dirty="0">
                <a:solidFill>
                  <a:srgbClr val="FFC000"/>
                </a:solidFill>
              </a:rPr>
            </a:br>
            <a:r>
              <a:rPr lang="pt-BR" dirty="0" smtClean="0">
                <a:solidFill>
                  <a:srgbClr val="FFC000"/>
                </a:solidFill>
              </a:rPr>
              <a:t>   FATORES ORGANIZACIONAIS PATOGÊNICOS </a:t>
            </a:r>
            <a:endParaRPr lang="pt-BR" dirty="0">
              <a:solidFill>
                <a:srgbClr val="FFC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pt-BR" sz="2200" dirty="0" smtClean="0"/>
              <a:t>Pressões produtivas excessivas – assédio moral </a:t>
            </a:r>
          </a:p>
          <a:p>
            <a:r>
              <a:rPr lang="pt-BR" sz="2200" dirty="0" smtClean="0"/>
              <a:t>Falta ou ineficácia do retorno de experiência (acidentes e incidentes)</a:t>
            </a:r>
          </a:p>
          <a:p>
            <a:r>
              <a:rPr lang="pt-BR" sz="2200" dirty="0" smtClean="0"/>
              <a:t>Insuficiência ou inexistência da cultura de segurança </a:t>
            </a:r>
          </a:p>
          <a:p>
            <a:r>
              <a:rPr lang="pt-BR" sz="2200" dirty="0" smtClean="0"/>
              <a:t>Complexidade, obscuridade ou inadaptação da organização</a:t>
            </a:r>
          </a:p>
          <a:p>
            <a:r>
              <a:rPr lang="pt-BR" sz="2200" dirty="0" smtClean="0"/>
              <a:t>Fragilidade dos organismos de controle</a:t>
            </a:r>
          </a:p>
          <a:p>
            <a:r>
              <a:rPr lang="pt-BR" sz="2200" dirty="0" smtClean="0"/>
              <a:t>Ausência de atualização dos estudos de riscos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xmlns="" val="224526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9144000" cy="2866330"/>
          </a:xfrm>
        </p:spPr>
        <p:txBody>
          <a:bodyPr/>
          <a:lstStyle/>
          <a:p>
            <a:r>
              <a:rPr lang="pt-BR" dirty="0" smtClean="0"/>
              <a:t>			       											</a:t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/>
              <a:t>	</a:t>
            </a:r>
            <a:r>
              <a:rPr lang="pt-BR" dirty="0" smtClean="0"/>
              <a:t>					             </a:t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>										            				          </a:t>
            </a:r>
            <a:r>
              <a:rPr lang="pt-BR" dirty="0" smtClean="0">
                <a:solidFill>
                  <a:srgbClr val="FFC000"/>
                </a:solidFill>
              </a:rPr>
              <a:t>Obrigado!</a:t>
            </a:r>
            <a:endParaRPr lang="pt-BR" dirty="0">
              <a:solidFill>
                <a:srgbClr val="FFC000"/>
              </a:solidFill>
            </a:endParaRPr>
          </a:p>
        </p:txBody>
      </p:sp>
      <p:pic>
        <p:nvPicPr>
          <p:cNvPr id="1026" name="Picture 2" descr="C:\Users\Microsoft\Desktop\Spot SST\3011_fotogrande1_soggettoagricoltor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60648"/>
            <a:ext cx="4038600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7078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706090"/>
          </a:xfrm>
        </p:spPr>
        <p:txBody>
          <a:bodyPr/>
          <a:lstStyle/>
          <a:p>
            <a:r>
              <a:rPr lang="pt-BR" dirty="0" smtClean="0"/>
              <a:t> 		    </a:t>
            </a:r>
            <a:r>
              <a:rPr lang="pt-BR" dirty="0" smtClean="0">
                <a:solidFill>
                  <a:srgbClr val="FFC000"/>
                </a:solidFill>
              </a:rPr>
              <a:t>índice básico </a:t>
            </a:r>
            <a:r>
              <a:rPr lang="pt-BR" dirty="0" err="1" smtClean="0">
                <a:solidFill>
                  <a:srgbClr val="FFC000"/>
                </a:solidFill>
              </a:rPr>
              <a:t>sst</a:t>
            </a:r>
            <a:r>
              <a:rPr lang="pt-BR" dirty="0" smtClean="0">
                <a:solidFill>
                  <a:srgbClr val="FFC000"/>
                </a:solidFill>
              </a:rPr>
              <a:t> </a:t>
            </a:r>
            <a:endParaRPr lang="pt-BR" dirty="0">
              <a:solidFill>
                <a:srgbClr val="FFC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t-BR" sz="1800" dirty="0" smtClean="0"/>
              <a:t>Mapa de Risco, Ordem de serviço, </a:t>
            </a:r>
            <a:r>
              <a:rPr lang="pt-BR" sz="1800" dirty="0" smtClean="0">
                <a:solidFill>
                  <a:srgbClr val="FFC000"/>
                </a:solidFill>
              </a:rPr>
              <a:t>EPI</a:t>
            </a:r>
            <a:r>
              <a:rPr lang="pt-BR" sz="1800" dirty="0" smtClean="0"/>
              <a:t>, EPC</a:t>
            </a:r>
          </a:p>
          <a:p>
            <a:pPr algn="just"/>
            <a:r>
              <a:rPr lang="pt-BR" sz="1800" dirty="0" smtClean="0"/>
              <a:t>PPRA</a:t>
            </a:r>
            <a:r>
              <a:rPr lang="pt-BR" sz="1800" dirty="0"/>
              <a:t>, </a:t>
            </a:r>
            <a:r>
              <a:rPr lang="pt-BR" sz="1800" dirty="0" smtClean="0"/>
              <a:t>PCMSO</a:t>
            </a:r>
            <a:r>
              <a:rPr lang="pt-BR" sz="1800" dirty="0"/>
              <a:t>, CIPA, </a:t>
            </a:r>
            <a:r>
              <a:rPr lang="pt-BR" sz="1800" dirty="0" smtClean="0"/>
              <a:t>CCIH, SIPAT</a:t>
            </a:r>
            <a:r>
              <a:rPr lang="pt-BR" sz="1800" dirty="0"/>
              <a:t>, SESMT, SESTR, PCMAT, </a:t>
            </a:r>
            <a:r>
              <a:rPr lang="pt-BR" sz="1800" dirty="0" smtClean="0"/>
              <a:t>PPR, PPRAMAP</a:t>
            </a:r>
            <a:r>
              <a:rPr lang="pt-BR" sz="1800" dirty="0"/>
              <a:t>, PPRPS </a:t>
            </a:r>
            <a:endParaRPr lang="pt-BR" sz="1800" dirty="0" smtClean="0"/>
          </a:p>
          <a:p>
            <a:pPr algn="just"/>
            <a:r>
              <a:rPr lang="pt-BR" sz="1800" dirty="0" smtClean="0"/>
              <a:t>AVCB</a:t>
            </a:r>
            <a:r>
              <a:rPr lang="pt-BR" sz="1800" dirty="0"/>
              <a:t>, Análise Ergonômica, LTCAT, LT (NR 15),  NHO (</a:t>
            </a:r>
            <a:r>
              <a:rPr lang="pt-BR" sz="1800" dirty="0" err="1"/>
              <a:t>Fundacentro</a:t>
            </a:r>
            <a:r>
              <a:rPr lang="pt-BR" sz="1800" dirty="0" smtClean="0"/>
              <a:t>), NB e NBR </a:t>
            </a:r>
            <a:r>
              <a:rPr lang="pt-BR" sz="1800" dirty="0"/>
              <a:t>(ABNT</a:t>
            </a:r>
            <a:r>
              <a:rPr lang="pt-BR" sz="1800" dirty="0" smtClean="0"/>
              <a:t>) </a:t>
            </a:r>
          </a:p>
          <a:p>
            <a:r>
              <a:rPr lang="pt-BR" sz="1800" dirty="0" err="1" smtClean="0"/>
              <a:t>TLVs</a:t>
            </a:r>
            <a:r>
              <a:rPr lang="pt-BR" sz="1800" dirty="0" smtClean="0"/>
              <a:t> </a:t>
            </a:r>
            <a:r>
              <a:rPr lang="pt-BR" sz="1800" dirty="0"/>
              <a:t>(ACGIH), RDC (ANVISA), </a:t>
            </a:r>
            <a:r>
              <a:rPr lang="pt-BR" sz="1800" dirty="0" err="1"/>
              <a:t>PELs</a:t>
            </a:r>
            <a:r>
              <a:rPr lang="pt-BR" sz="1800" dirty="0"/>
              <a:t> (OSHA), </a:t>
            </a:r>
            <a:r>
              <a:rPr lang="pt-BR" sz="1800" dirty="0" err="1"/>
              <a:t>RELs</a:t>
            </a:r>
            <a:r>
              <a:rPr lang="pt-BR" sz="1800" dirty="0"/>
              <a:t> (NIOSH</a:t>
            </a:r>
            <a:r>
              <a:rPr lang="pt-BR" sz="1800" dirty="0" smtClean="0"/>
              <a:t>)</a:t>
            </a:r>
          </a:p>
          <a:p>
            <a:r>
              <a:rPr lang="pt-BR" sz="1800" dirty="0" smtClean="0"/>
              <a:t>LINACH, CNEN </a:t>
            </a:r>
          </a:p>
          <a:p>
            <a:endParaRPr lang="pt-BR" sz="1800" dirty="0"/>
          </a:p>
          <a:p>
            <a:pPr marL="0" indent="0">
              <a:buNone/>
            </a:pPr>
            <a:r>
              <a:rPr lang="pt-BR" sz="1800" dirty="0" smtClean="0"/>
              <a:t> </a:t>
            </a:r>
            <a:endParaRPr lang="pt-BR" sz="18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36587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83568" y="332656"/>
            <a:ext cx="7924800" cy="922114"/>
          </a:xfrm>
        </p:spPr>
        <p:txBody>
          <a:bodyPr/>
          <a:lstStyle/>
          <a:p>
            <a:pPr lvl="0" fontAlgn="base">
              <a:spcAft>
                <a:spcPct val="0"/>
              </a:spcAft>
            </a:pPr>
            <a:r>
              <a:rPr lang="pt-BR" altLang="pt-BR" sz="1100" b="1" cap="none" dirty="0" smtClean="0">
                <a:latin typeface="Arial" pitchFamily="34" charset="0"/>
                <a:ea typeface="Times New Roman" pitchFamily="18" charset="0"/>
                <a:cs typeface="Calibri" pitchFamily="34" charset="0"/>
              </a:rPr>
              <a:t/>
            </a:r>
            <a:br>
              <a:rPr lang="pt-BR" altLang="pt-BR" sz="1100" b="1" cap="none" dirty="0" smtClean="0">
                <a:latin typeface="Arial" pitchFamily="34" charset="0"/>
                <a:ea typeface="Times New Roman" pitchFamily="18" charset="0"/>
                <a:cs typeface="Calibri" pitchFamily="34" charset="0"/>
              </a:rPr>
            </a:br>
            <a:r>
              <a:rPr lang="pt-BR" altLang="pt-BR" sz="1100" b="1" cap="none" dirty="0">
                <a:latin typeface="Arial" pitchFamily="34" charset="0"/>
                <a:ea typeface="Times New Roman" pitchFamily="18" charset="0"/>
                <a:cs typeface="Calibri" pitchFamily="34" charset="0"/>
              </a:rPr>
              <a:t/>
            </a:r>
            <a:br>
              <a:rPr lang="pt-BR" altLang="pt-BR" sz="1100" b="1" cap="none" dirty="0">
                <a:latin typeface="Arial" pitchFamily="34" charset="0"/>
                <a:ea typeface="Times New Roman" pitchFamily="18" charset="0"/>
                <a:cs typeface="Calibri" pitchFamily="34" charset="0"/>
              </a:rPr>
            </a:br>
            <a:r>
              <a:rPr lang="pt-BR" altLang="pt-BR" sz="1100" b="1" cap="none" dirty="0" smtClean="0">
                <a:latin typeface="Arial" pitchFamily="34" charset="0"/>
                <a:ea typeface="Times New Roman" pitchFamily="18" charset="0"/>
                <a:cs typeface="Calibri" pitchFamily="34" charset="0"/>
              </a:rPr>
              <a:t/>
            </a:r>
            <a:br>
              <a:rPr lang="pt-BR" altLang="pt-BR" sz="1100" b="1" cap="none" dirty="0" smtClean="0">
                <a:latin typeface="Arial" pitchFamily="34" charset="0"/>
                <a:ea typeface="Times New Roman" pitchFamily="18" charset="0"/>
                <a:cs typeface="Calibri" pitchFamily="34" charset="0"/>
              </a:rPr>
            </a:br>
            <a:r>
              <a:rPr lang="pt-BR" altLang="pt-BR" sz="1100" b="1" cap="none" dirty="0">
                <a:latin typeface="Arial" pitchFamily="34" charset="0"/>
                <a:ea typeface="Times New Roman" pitchFamily="18" charset="0"/>
                <a:cs typeface="Calibri" pitchFamily="34" charset="0"/>
              </a:rPr>
              <a:t/>
            </a:r>
            <a:br>
              <a:rPr lang="pt-BR" altLang="pt-BR" sz="1100" b="1" cap="none" dirty="0">
                <a:latin typeface="Arial" pitchFamily="34" charset="0"/>
                <a:ea typeface="Times New Roman" pitchFamily="18" charset="0"/>
                <a:cs typeface="Calibri" pitchFamily="34" charset="0"/>
              </a:rPr>
            </a:br>
            <a:r>
              <a:rPr lang="pt-BR" altLang="pt-BR" sz="1100" b="1" cap="none" dirty="0" smtClean="0">
                <a:latin typeface="Arial" pitchFamily="34" charset="0"/>
                <a:ea typeface="Times New Roman" pitchFamily="18" charset="0"/>
                <a:cs typeface="Calibri" pitchFamily="34" charset="0"/>
              </a:rPr>
              <a:t/>
            </a:r>
            <a:br>
              <a:rPr lang="pt-BR" altLang="pt-BR" sz="1100" b="1" cap="none" dirty="0" smtClean="0">
                <a:latin typeface="Arial" pitchFamily="34" charset="0"/>
                <a:ea typeface="Times New Roman" pitchFamily="18" charset="0"/>
                <a:cs typeface="Calibri" pitchFamily="34" charset="0"/>
              </a:rPr>
            </a:br>
            <a:r>
              <a:rPr lang="pt-BR" altLang="pt-BR" sz="1100" b="1" cap="none" dirty="0" smtClean="0">
                <a:latin typeface="Arial" pitchFamily="34" charset="0"/>
                <a:ea typeface="Times New Roman" pitchFamily="18" charset="0"/>
                <a:cs typeface="Calibri" pitchFamily="34" charset="0"/>
              </a:rPr>
              <a:t/>
            </a:r>
            <a:br>
              <a:rPr lang="pt-BR" altLang="pt-BR" sz="1100" b="1" cap="none" dirty="0" smtClean="0">
                <a:latin typeface="Arial" pitchFamily="34" charset="0"/>
                <a:ea typeface="Times New Roman" pitchFamily="18" charset="0"/>
                <a:cs typeface="Calibri" pitchFamily="34" charset="0"/>
              </a:rPr>
            </a:br>
            <a:r>
              <a:rPr lang="pt-BR" altLang="pt-BR" sz="1100" b="1" cap="none" dirty="0">
                <a:latin typeface="Arial" pitchFamily="34" charset="0"/>
                <a:ea typeface="Times New Roman" pitchFamily="18" charset="0"/>
                <a:cs typeface="Calibri" pitchFamily="34" charset="0"/>
              </a:rPr>
              <a:t/>
            </a:r>
            <a:br>
              <a:rPr lang="pt-BR" altLang="pt-BR" sz="1100" b="1" cap="none" dirty="0">
                <a:latin typeface="Arial" pitchFamily="34" charset="0"/>
                <a:ea typeface="Times New Roman" pitchFamily="18" charset="0"/>
                <a:cs typeface="Calibri" pitchFamily="34" charset="0"/>
              </a:rPr>
            </a:br>
            <a:r>
              <a:rPr lang="pt-BR" altLang="pt-BR" sz="1100" b="1" cap="none" dirty="0" smtClean="0">
                <a:latin typeface="Arial" pitchFamily="34" charset="0"/>
                <a:ea typeface="Times New Roman" pitchFamily="18" charset="0"/>
                <a:cs typeface="Calibri" pitchFamily="34" charset="0"/>
              </a:rPr>
              <a:t/>
            </a:r>
            <a:br>
              <a:rPr lang="pt-BR" altLang="pt-BR" sz="1100" b="1" cap="none" dirty="0" smtClean="0">
                <a:latin typeface="Arial" pitchFamily="34" charset="0"/>
                <a:ea typeface="Times New Roman" pitchFamily="18" charset="0"/>
                <a:cs typeface="Calibri" pitchFamily="34" charset="0"/>
              </a:rPr>
            </a:br>
            <a:r>
              <a:rPr lang="pt-BR" altLang="pt-BR" sz="1100" b="1" cap="none" dirty="0">
                <a:latin typeface="Arial" pitchFamily="34" charset="0"/>
                <a:ea typeface="Times New Roman" pitchFamily="18" charset="0"/>
                <a:cs typeface="Calibri" pitchFamily="34" charset="0"/>
              </a:rPr>
              <a:t/>
            </a:r>
            <a:br>
              <a:rPr lang="pt-BR" altLang="pt-BR" sz="1100" b="1" cap="none" dirty="0">
                <a:latin typeface="Arial" pitchFamily="34" charset="0"/>
                <a:ea typeface="Times New Roman" pitchFamily="18" charset="0"/>
                <a:cs typeface="Calibri" pitchFamily="34" charset="0"/>
              </a:rPr>
            </a:br>
            <a:r>
              <a:rPr lang="pt-BR" altLang="pt-BR" sz="1100" b="1" cap="none" dirty="0" smtClean="0">
                <a:latin typeface="Arial" pitchFamily="34" charset="0"/>
                <a:ea typeface="Times New Roman" pitchFamily="18" charset="0"/>
                <a:cs typeface="Calibri" pitchFamily="34" charset="0"/>
              </a:rPr>
              <a:t/>
            </a:r>
            <a:br>
              <a:rPr lang="pt-BR" altLang="pt-BR" sz="1100" b="1" cap="none" dirty="0" smtClean="0">
                <a:latin typeface="Arial" pitchFamily="34" charset="0"/>
                <a:ea typeface="Times New Roman" pitchFamily="18" charset="0"/>
                <a:cs typeface="Calibri" pitchFamily="34" charset="0"/>
              </a:rPr>
            </a:br>
            <a:r>
              <a:rPr lang="pt-BR" altLang="pt-BR" sz="1100" b="1" cap="none" dirty="0">
                <a:latin typeface="Arial" pitchFamily="34" charset="0"/>
                <a:ea typeface="Times New Roman" pitchFamily="18" charset="0"/>
                <a:cs typeface="Calibri" pitchFamily="34" charset="0"/>
              </a:rPr>
              <a:t>	</a:t>
            </a:r>
            <a:br>
              <a:rPr lang="pt-BR" altLang="pt-BR" sz="1100" b="1" cap="none" dirty="0">
                <a:latin typeface="Arial" pitchFamily="34" charset="0"/>
                <a:ea typeface="Times New Roman" pitchFamily="18" charset="0"/>
                <a:cs typeface="Calibri" pitchFamily="34" charset="0"/>
              </a:rPr>
            </a:br>
            <a:r>
              <a:rPr lang="pt-BR" altLang="pt-BR" sz="1100" b="1" cap="none" dirty="0" smtClean="0">
                <a:latin typeface="Arial" pitchFamily="34" charset="0"/>
                <a:ea typeface="Times New Roman" pitchFamily="18" charset="0"/>
                <a:cs typeface="Calibri" pitchFamily="34" charset="0"/>
              </a:rPr>
              <a:t/>
            </a:r>
            <a:br>
              <a:rPr lang="pt-BR" altLang="pt-BR" sz="1100" b="1" cap="none" dirty="0" smtClean="0">
                <a:latin typeface="Arial" pitchFamily="34" charset="0"/>
                <a:ea typeface="Times New Roman" pitchFamily="18" charset="0"/>
                <a:cs typeface="Calibri" pitchFamily="34" charset="0"/>
              </a:rPr>
            </a:br>
            <a:r>
              <a:rPr lang="pt-BR" altLang="pt-BR" sz="1100" b="1" cap="none" dirty="0">
                <a:latin typeface="Arial" pitchFamily="34" charset="0"/>
                <a:ea typeface="Times New Roman" pitchFamily="18" charset="0"/>
                <a:cs typeface="Calibri" pitchFamily="34" charset="0"/>
              </a:rPr>
              <a:t/>
            </a:r>
            <a:br>
              <a:rPr lang="pt-BR" altLang="pt-BR" sz="1100" b="1" cap="none" dirty="0">
                <a:latin typeface="Arial" pitchFamily="34" charset="0"/>
                <a:ea typeface="Times New Roman" pitchFamily="18" charset="0"/>
                <a:cs typeface="Calibri" pitchFamily="34" charset="0"/>
              </a:rPr>
            </a:br>
            <a:r>
              <a:rPr lang="pt-BR" altLang="pt-BR" sz="1100" b="1" cap="none" dirty="0" smtClean="0">
                <a:latin typeface="Arial" pitchFamily="34" charset="0"/>
                <a:ea typeface="Times New Roman" pitchFamily="18" charset="0"/>
                <a:cs typeface="Calibri" pitchFamily="34" charset="0"/>
              </a:rPr>
              <a:t/>
            </a:r>
            <a:br>
              <a:rPr lang="pt-BR" altLang="pt-BR" sz="1100" b="1" cap="none" dirty="0" smtClean="0">
                <a:latin typeface="Arial" pitchFamily="34" charset="0"/>
                <a:ea typeface="Times New Roman" pitchFamily="18" charset="0"/>
                <a:cs typeface="Calibri" pitchFamily="34" charset="0"/>
              </a:rPr>
            </a:br>
            <a:r>
              <a:rPr lang="pt-BR" altLang="pt-BR" sz="1100" b="1" cap="none" dirty="0">
                <a:latin typeface="Arial" pitchFamily="34" charset="0"/>
                <a:ea typeface="Times New Roman" pitchFamily="18" charset="0"/>
                <a:cs typeface="Calibri" pitchFamily="34" charset="0"/>
              </a:rPr>
              <a:t/>
            </a:r>
            <a:br>
              <a:rPr lang="pt-BR" altLang="pt-BR" sz="1100" b="1" cap="none" dirty="0">
                <a:latin typeface="Arial" pitchFamily="34" charset="0"/>
                <a:ea typeface="Times New Roman" pitchFamily="18" charset="0"/>
                <a:cs typeface="Calibri" pitchFamily="34" charset="0"/>
              </a:rPr>
            </a:br>
            <a:r>
              <a:rPr lang="pt-BR" altLang="pt-BR" sz="1100" b="1" cap="none" dirty="0" smtClean="0">
                <a:latin typeface="Arial" pitchFamily="34" charset="0"/>
                <a:ea typeface="Times New Roman" pitchFamily="18" charset="0"/>
                <a:cs typeface="Calibri" pitchFamily="34" charset="0"/>
              </a:rPr>
              <a:t/>
            </a:r>
            <a:br>
              <a:rPr lang="pt-BR" altLang="pt-BR" sz="1100" b="1" cap="none" dirty="0" smtClean="0">
                <a:latin typeface="Arial" pitchFamily="34" charset="0"/>
                <a:ea typeface="Times New Roman" pitchFamily="18" charset="0"/>
                <a:cs typeface="Calibri" pitchFamily="34" charset="0"/>
              </a:rPr>
            </a:br>
            <a:r>
              <a:rPr lang="pt-BR" altLang="pt-BR" sz="1100" b="1" cap="none" dirty="0">
                <a:latin typeface="Arial" pitchFamily="34" charset="0"/>
                <a:ea typeface="Times New Roman" pitchFamily="18" charset="0"/>
                <a:cs typeface="Calibri" pitchFamily="34" charset="0"/>
              </a:rPr>
              <a:t/>
            </a:r>
            <a:br>
              <a:rPr lang="pt-BR" altLang="pt-BR" sz="1100" b="1" cap="none" dirty="0">
                <a:latin typeface="Arial" pitchFamily="34" charset="0"/>
                <a:ea typeface="Times New Roman" pitchFamily="18" charset="0"/>
                <a:cs typeface="Calibri" pitchFamily="34" charset="0"/>
              </a:rPr>
            </a:br>
            <a:r>
              <a:rPr lang="pt-BR" altLang="pt-BR" sz="1400" cap="none" dirty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Calibri" pitchFamily="34" charset="0"/>
              </a:rPr>
              <a:t/>
            </a:r>
            <a:br>
              <a:rPr lang="pt-BR" altLang="pt-BR" sz="1400" cap="none" dirty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Calibri" pitchFamily="34" charset="0"/>
              </a:rPr>
            </a:br>
            <a:r>
              <a:rPr lang="pt-BR" altLang="pt-BR" sz="1400" cap="none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Calibri" pitchFamily="34" charset="0"/>
              </a:rPr>
              <a:t/>
            </a:r>
            <a:br>
              <a:rPr lang="pt-BR" altLang="pt-BR" sz="1400" cap="none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Calibri" pitchFamily="34" charset="0"/>
              </a:rPr>
            </a:br>
            <a:r>
              <a:rPr lang="pt-BR" altLang="pt-BR" sz="1400" cap="none" dirty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Calibri" pitchFamily="34" charset="0"/>
              </a:rPr>
              <a:t/>
            </a:r>
            <a:br>
              <a:rPr lang="pt-BR" altLang="pt-BR" sz="1400" cap="none" dirty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Calibri" pitchFamily="34" charset="0"/>
              </a:rPr>
            </a:br>
            <a:r>
              <a:rPr lang="pt-BR" altLang="pt-BR" sz="1400" cap="none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Calibri" pitchFamily="34" charset="0"/>
              </a:rPr>
              <a:t/>
            </a:r>
            <a:br>
              <a:rPr lang="pt-BR" altLang="pt-BR" sz="1400" cap="none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Calibri" pitchFamily="34" charset="0"/>
              </a:rPr>
            </a:br>
            <a:r>
              <a:rPr lang="pt-BR" altLang="pt-BR" sz="1400" cap="none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Calibri" pitchFamily="34" charset="0"/>
              </a:rPr>
              <a:t>	</a:t>
            </a:r>
            <a:r>
              <a:rPr lang="pt-BR" altLang="pt-BR" sz="1600" b="1" cap="none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Calibri" pitchFamily="34" charset="0"/>
              </a:rPr>
              <a:t>ANUÁRIO </a:t>
            </a:r>
            <a:r>
              <a:rPr lang="pt-BR" altLang="pt-BR" sz="1600" b="1" cap="none" dirty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Calibri" pitchFamily="34" charset="0"/>
              </a:rPr>
              <a:t>DE ACIDENTES DO TRABALHO DO INSS 2013</a:t>
            </a:r>
            <a:r>
              <a:rPr lang="pt-BR" altLang="pt-BR" sz="1600" cap="none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altLang="pt-BR" sz="1600" cap="none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</a:br>
            <a:r>
              <a:rPr lang="pt-BR" altLang="pt-BR" sz="800" cap="none" dirty="0">
                <a:latin typeface="Arial" pitchFamily="34" charset="0"/>
                <a:cs typeface="Arial" pitchFamily="34" charset="0"/>
              </a:rPr>
              <a:t/>
            </a:r>
            <a:br>
              <a:rPr lang="pt-BR" altLang="pt-BR" sz="800" cap="none" dirty="0">
                <a:latin typeface="Arial" pitchFamily="34" charset="0"/>
                <a:cs typeface="Arial" pitchFamily="34" charset="0"/>
              </a:rPr>
            </a:b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xmlns="" val="2560969928"/>
              </p:ext>
            </p:extLst>
          </p:nvPr>
        </p:nvGraphicFramePr>
        <p:xfrm>
          <a:off x="539551" y="1340766"/>
          <a:ext cx="7632850" cy="40853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91485"/>
                <a:gridCol w="1381427"/>
                <a:gridCol w="879895"/>
                <a:gridCol w="753184"/>
                <a:gridCol w="926859"/>
              </a:tblGrid>
              <a:tr h="314256"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Atividade</a:t>
                      </a:r>
                      <a:r>
                        <a:rPr lang="pt-BR" sz="14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econômica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2013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2012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2011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2010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</a:tr>
              <a:tr h="307425"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FFC000"/>
                          </a:solidFill>
                          <a:effectLst/>
                        </a:rPr>
                        <a:t>Atendimento hospitalar  (CNAE 8610)</a:t>
                      </a:r>
                      <a:endParaRPr lang="pt-BR" sz="1100" dirty="0">
                        <a:solidFill>
                          <a:srgbClr val="FFC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56.854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54.469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51.828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48.973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</a:tr>
              <a:tr h="539701"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Supermercados e hipermercados (CNAE 4711)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22.791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21.718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22.715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21.618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</a:tr>
              <a:tr h="307425"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Administração pública (CNAE 8411)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22.098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21.303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22.382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22.266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</a:tr>
              <a:tr h="307425"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Indústria da construção (CNAE 4120)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21.434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22.679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22.382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20.336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</a:tr>
              <a:tr h="307425"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Frigoríficos (CNAEs 1011, 1012, 1013)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19.093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18.226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19.544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20.462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</a:tr>
              <a:tr h="307425"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Transporte de cargas (CNAE 4930)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17.590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17.443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17.121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16.915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</a:tr>
              <a:tr h="307425"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Fabricação de Açúcar (CNAE 1071)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11.565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14.409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15.481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16.869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</a:tr>
              <a:tr h="307425"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Atividades de Correio (CNAE 5310)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14.998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13.808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11.465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10.190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</a:tr>
              <a:tr h="539701"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Restaurantes e outros serviços de alimentação e bebidas (CNAE 5611)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11.162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9.862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10.021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9.579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</a:tr>
              <a:tr h="539701"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Comércio varejista de ferragens, madeira e material de construção (CNAE 4744)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8.287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8.191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8.222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7.913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7711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562074"/>
          </a:xfrm>
        </p:spPr>
        <p:txBody>
          <a:bodyPr/>
          <a:lstStyle/>
          <a:p>
            <a:pPr algn="ctr"/>
            <a:r>
              <a:rPr lang="pt-BR" dirty="0" smtClean="0">
                <a:solidFill>
                  <a:srgbClr val="FFC000"/>
                </a:solidFill>
              </a:rPr>
              <a:t>    </a:t>
            </a:r>
            <a:r>
              <a:rPr lang="pt-BR" dirty="0" err="1" smtClean="0">
                <a:solidFill>
                  <a:srgbClr val="FFC000"/>
                </a:solidFill>
              </a:rPr>
              <a:t>Epi</a:t>
            </a:r>
            <a:r>
              <a:rPr lang="pt-BR" dirty="0" smtClean="0">
                <a:solidFill>
                  <a:srgbClr val="FFC000"/>
                </a:solidFill>
              </a:rPr>
              <a:t> ou da gestão do risco?</a:t>
            </a:r>
            <a:endParaRPr lang="pt-BR" dirty="0">
              <a:solidFill>
                <a:srgbClr val="FFC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251520" y="1484784"/>
            <a:ext cx="8282880" cy="4320480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8194" name="Picture 2" descr="C:\Users\MPT\Desktop\PEN DRIVE\Piracicaba.07.2008\dsc006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4104456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MPT\Desktop\PEN DRIVE\AGROTÓXICO\dsc013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124745"/>
            <a:ext cx="4608512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2734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778098"/>
          </a:xfrm>
        </p:spPr>
        <p:txBody>
          <a:bodyPr/>
          <a:lstStyle/>
          <a:p>
            <a:r>
              <a:rPr lang="pt-BR" dirty="0" smtClean="0"/>
              <a:t>  			</a:t>
            </a:r>
            <a:r>
              <a:rPr lang="pt-BR" dirty="0" err="1" smtClean="0">
                <a:solidFill>
                  <a:srgbClr val="FFC000"/>
                </a:solidFill>
              </a:rPr>
              <a:t>clt</a:t>
            </a:r>
            <a:r>
              <a:rPr lang="pt-BR" dirty="0" smtClean="0">
                <a:solidFill>
                  <a:srgbClr val="FFC000"/>
                </a:solidFill>
              </a:rPr>
              <a:t> e </a:t>
            </a:r>
            <a:r>
              <a:rPr lang="pt-BR" dirty="0" err="1" smtClean="0">
                <a:solidFill>
                  <a:srgbClr val="FFC000"/>
                </a:solidFill>
              </a:rPr>
              <a:t>nr</a:t>
            </a:r>
            <a:r>
              <a:rPr lang="pt-BR" dirty="0" smtClean="0">
                <a:solidFill>
                  <a:srgbClr val="FFC000"/>
                </a:solidFill>
              </a:rPr>
              <a:t> 9</a:t>
            </a:r>
            <a:endParaRPr lang="pt-BR" dirty="0">
              <a:solidFill>
                <a:srgbClr val="FFC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pt-BR" dirty="0"/>
              <a:t>Art. 166 - A empresa é obrigada a fornecer aos empregados, gratuitamente, equipamento de proteção individual adequado ao risco e em perfeito estado de conservação e funcionamento, </a:t>
            </a:r>
            <a:r>
              <a:rPr lang="pt-BR" dirty="0">
                <a:solidFill>
                  <a:srgbClr val="FFC000"/>
                </a:solidFill>
              </a:rPr>
              <a:t>sempre que as medidas de ordem geral não ofereçam completa proteção contra os riscos de acidentes e danos à saúde dos empregados.         </a:t>
            </a:r>
            <a:endParaRPr lang="pt-BR" dirty="0" smtClean="0">
              <a:solidFill>
                <a:srgbClr val="FFC000"/>
              </a:solidFill>
            </a:endParaRPr>
          </a:p>
          <a:p>
            <a:endParaRPr lang="pt-BR" dirty="0"/>
          </a:p>
          <a:p>
            <a:pPr algn="just"/>
            <a:r>
              <a:rPr lang="pt-BR" dirty="0" smtClean="0"/>
              <a:t>NR 9.3.5.4 </a:t>
            </a:r>
            <a:r>
              <a:rPr lang="pt-BR" dirty="0"/>
              <a:t>Quando comprovado pelo empregador ou instituição a inviabilidade técnica da adoção de medidas de proteção coletiva ou quando estas não forem suficientes ou encontrarem-se em fase de estudo, planejamento ou implantação, ou ainda em caráter complementar ou emergencial, deverão ser adotadas outras medidas, </a:t>
            </a:r>
            <a:r>
              <a:rPr lang="pt-BR" dirty="0">
                <a:solidFill>
                  <a:srgbClr val="FFC000"/>
                </a:solidFill>
              </a:rPr>
              <a:t>obedecendo- se à seguinte hierarquia: </a:t>
            </a:r>
          </a:p>
          <a:p>
            <a:r>
              <a:rPr lang="pt-BR" dirty="0"/>
              <a:t>a) medidas de caráter administrativo ou de organização do trabalho; </a:t>
            </a:r>
          </a:p>
          <a:p>
            <a:r>
              <a:rPr lang="pt-BR" dirty="0">
                <a:solidFill>
                  <a:srgbClr val="FFC000"/>
                </a:solidFill>
              </a:rPr>
              <a:t>b) utilização de equipamento de proteção individual - EPI</a:t>
            </a:r>
            <a:r>
              <a:rPr lang="pt-BR" dirty="0"/>
              <a:t>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43653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7706816" cy="648072"/>
          </a:xfrm>
        </p:spPr>
        <p:txBody>
          <a:bodyPr/>
          <a:lstStyle/>
          <a:p>
            <a:pPr algn="ctr"/>
            <a:r>
              <a:rPr lang="pt-BR" sz="2000" dirty="0" smtClean="0">
                <a:solidFill>
                  <a:srgbClr val="FFC000"/>
                </a:solidFill>
              </a:rPr>
              <a:t/>
            </a:r>
            <a:br>
              <a:rPr lang="pt-BR" sz="2000" dirty="0" smtClean="0">
                <a:solidFill>
                  <a:srgbClr val="FFC000"/>
                </a:solidFill>
              </a:rPr>
            </a:br>
            <a:r>
              <a:rPr lang="pt-BR" sz="2000" dirty="0">
                <a:solidFill>
                  <a:srgbClr val="FFC000"/>
                </a:solidFill>
              </a:rPr>
              <a:t/>
            </a:r>
            <a:br>
              <a:rPr lang="pt-BR" sz="2000" dirty="0">
                <a:solidFill>
                  <a:srgbClr val="FFC000"/>
                </a:solidFill>
              </a:rPr>
            </a:br>
            <a:r>
              <a:rPr lang="pt-BR" sz="2000" dirty="0" smtClean="0">
                <a:solidFill>
                  <a:srgbClr val="FFC000"/>
                </a:solidFill>
              </a:rPr>
              <a:t/>
            </a:r>
            <a:br>
              <a:rPr lang="pt-BR" sz="2000" dirty="0" smtClean="0">
                <a:solidFill>
                  <a:srgbClr val="FFC000"/>
                </a:solidFill>
              </a:rPr>
            </a:br>
            <a:r>
              <a:rPr lang="pt-BR" sz="2000" dirty="0" smtClean="0">
                <a:solidFill>
                  <a:srgbClr val="FFC000"/>
                </a:solidFill>
              </a:rPr>
              <a:t/>
            </a:r>
            <a:br>
              <a:rPr lang="pt-BR" sz="2000" dirty="0" smtClean="0">
                <a:solidFill>
                  <a:srgbClr val="FFC000"/>
                </a:solidFill>
              </a:rPr>
            </a:br>
            <a:r>
              <a:rPr lang="pt-BR" sz="2000" dirty="0">
                <a:solidFill>
                  <a:srgbClr val="FFC000"/>
                </a:solidFill>
              </a:rPr>
              <a:t/>
            </a:r>
            <a:br>
              <a:rPr lang="pt-BR" sz="2000" dirty="0">
                <a:solidFill>
                  <a:srgbClr val="FFC000"/>
                </a:solidFill>
              </a:rPr>
            </a:br>
            <a:r>
              <a:rPr lang="pt-BR" sz="2000" dirty="0" smtClean="0">
                <a:solidFill>
                  <a:srgbClr val="FFC000"/>
                </a:solidFill>
              </a:rPr>
              <a:t/>
            </a:r>
            <a:br>
              <a:rPr lang="pt-BR" sz="2000" dirty="0" smtClean="0">
                <a:solidFill>
                  <a:srgbClr val="FFC000"/>
                </a:solidFill>
              </a:rPr>
            </a:br>
            <a:r>
              <a:rPr lang="pt-BR" sz="2000" dirty="0">
                <a:solidFill>
                  <a:srgbClr val="FFC000"/>
                </a:solidFill>
              </a:rPr>
              <a:t/>
            </a:r>
            <a:br>
              <a:rPr lang="pt-BR" sz="2000" dirty="0">
                <a:solidFill>
                  <a:srgbClr val="FFC000"/>
                </a:solidFill>
              </a:rPr>
            </a:br>
            <a:r>
              <a:rPr lang="pt-BR" sz="2000" dirty="0" smtClean="0">
                <a:solidFill>
                  <a:srgbClr val="FFC000"/>
                </a:solidFill>
              </a:rPr>
              <a:t/>
            </a:r>
            <a:br>
              <a:rPr lang="pt-BR" sz="2000" dirty="0" smtClean="0">
                <a:solidFill>
                  <a:srgbClr val="FFC000"/>
                </a:solidFill>
              </a:rPr>
            </a:br>
            <a:r>
              <a:rPr lang="pt-BR" sz="2000" dirty="0">
                <a:solidFill>
                  <a:srgbClr val="FFC000"/>
                </a:solidFill>
              </a:rPr>
              <a:t/>
            </a:r>
            <a:br>
              <a:rPr lang="pt-BR" sz="2000" dirty="0">
                <a:solidFill>
                  <a:srgbClr val="FFC000"/>
                </a:solidFill>
              </a:rPr>
            </a:br>
            <a:r>
              <a:rPr lang="pt-BR" sz="2000" dirty="0" smtClean="0">
                <a:solidFill>
                  <a:srgbClr val="FFC000"/>
                </a:solidFill>
              </a:rPr>
              <a:t/>
            </a:r>
            <a:br>
              <a:rPr lang="pt-BR" sz="2000" dirty="0" smtClean="0">
                <a:solidFill>
                  <a:srgbClr val="FFC000"/>
                </a:solidFill>
              </a:rPr>
            </a:br>
            <a:r>
              <a:rPr lang="pt-BR" sz="2000" dirty="0">
                <a:solidFill>
                  <a:srgbClr val="FFC000"/>
                </a:solidFill>
              </a:rPr>
              <a:t/>
            </a:r>
            <a:br>
              <a:rPr lang="pt-BR" sz="2000" dirty="0">
                <a:solidFill>
                  <a:srgbClr val="FFC000"/>
                </a:solidFill>
              </a:rPr>
            </a:br>
            <a:r>
              <a:rPr lang="pt-BR" sz="2000" dirty="0" smtClean="0">
                <a:solidFill>
                  <a:srgbClr val="FFC000"/>
                </a:solidFill>
              </a:rPr>
              <a:t/>
            </a:r>
            <a:br>
              <a:rPr lang="pt-BR" sz="2000" dirty="0" smtClean="0">
                <a:solidFill>
                  <a:srgbClr val="FFC000"/>
                </a:solidFill>
              </a:rPr>
            </a:br>
            <a:r>
              <a:rPr lang="pt-BR" sz="2000" dirty="0" smtClean="0">
                <a:solidFill>
                  <a:srgbClr val="FFC000"/>
                </a:solidFill>
              </a:rPr>
              <a:t>NR 31.5  Gestão </a:t>
            </a:r>
            <a:r>
              <a:rPr lang="pt-BR" sz="2000" dirty="0">
                <a:solidFill>
                  <a:srgbClr val="FFC000"/>
                </a:solidFill>
              </a:rPr>
              <a:t>de </a:t>
            </a:r>
            <a:r>
              <a:rPr lang="pt-BR" sz="2000" dirty="0" smtClean="0">
                <a:solidFill>
                  <a:srgbClr val="FFC000"/>
                </a:solidFill>
              </a:rPr>
              <a:t>SST Rural</a:t>
            </a:r>
            <a:r>
              <a:rPr lang="pt-BR" sz="2000" dirty="0">
                <a:solidFill>
                  <a:srgbClr val="FFC000"/>
                </a:solidFill>
              </a:rPr>
              <a:t/>
            </a:r>
            <a:br>
              <a:rPr lang="pt-BR" sz="2000" dirty="0">
                <a:solidFill>
                  <a:srgbClr val="FFC000"/>
                </a:solidFill>
              </a:rPr>
            </a:br>
            <a:endParaRPr lang="pt-BR" sz="2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pt-BR" dirty="0" smtClean="0"/>
              <a:t>31.5.1 </a:t>
            </a:r>
            <a:r>
              <a:rPr lang="pt-BR" dirty="0"/>
              <a:t>Os empregadores rurais ou equiparados devem implementar </a:t>
            </a:r>
            <a:r>
              <a:rPr lang="pt-BR" dirty="0">
                <a:solidFill>
                  <a:srgbClr val="FFC000"/>
                </a:solidFill>
              </a:rPr>
              <a:t>ações de segurança e saúde que visem a prevenção de acidentes e doenças </a:t>
            </a:r>
            <a:r>
              <a:rPr lang="pt-BR" dirty="0"/>
              <a:t>decorrentes do trabalho na unidade de produção rural, atendendo a seguinte ordem de prioridade:</a:t>
            </a:r>
          </a:p>
          <a:p>
            <a:pPr algn="just"/>
            <a:r>
              <a:rPr lang="pt-BR" dirty="0"/>
              <a:t>a) </a:t>
            </a:r>
            <a:r>
              <a:rPr lang="pt-BR" dirty="0">
                <a:solidFill>
                  <a:srgbClr val="FFC000"/>
                </a:solidFill>
              </a:rPr>
              <a:t>eliminação de riscos </a:t>
            </a:r>
            <a:r>
              <a:rPr lang="pt-BR" dirty="0"/>
              <a:t>através da substituição ou adequação dos processos produtivos, máquinas e equipamentos;</a:t>
            </a:r>
          </a:p>
          <a:p>
            <a:pPr algn="just"/>
            <a:r>
              <a:rPr lang="pt-BR" dirty="0"/>
              <a:t>b) adoção de medidas de </a:t>
            </a:r>
            <a:r>
              <a:rPr lang="pt-BR" dirty="0">
                <a:solidFill>
                  <a:srgbClr val="FFC000"/>
                </a:solidFill>
              </a:rPr>
              <a:t>proteção coletiva para controle dos riscos na fonte</a:t>
            </a:r>
            <a:r>
              <a:rPr lang="pt-BR" dirty="0"/>
              <a:t>;</a:t>
            </a:r>
          </a:p>
          <a:p>
            <a:pPr algn="just"/>
            <a:r>
              <a:rPr lang="pt-BR" dirty="0"/>
              <a:t>c) adoção de medidas de </a:t>
            </a:r>
            <a:r>
              <a:rPr lang="pt-BR" dirty="0">
                <a:solidFill>
                  <a:srgbClr val="FFC000"/>
                </a:solidFill>
              </a:rPr>
              <a:t>proteção pessoal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470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http://www.cdc.gov/niosh/topics/hierarchy/images/HierarchyControl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704"/>
            <a:ext cx="7848872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1673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        </a:t>
            </a:r>
            <a:r>
              <a:rPr lang="pt-BR" dirty="0" smtClean="0">
                <a:solidFill>
                  <a:srgbClr val="FFFF00"/>
                </a:solidFill>
              </a:rPr>
              <a:t>Meio ambiente seguro e saudável </a:t>
            </a:r>
            <a:endParaRPr lang="pt-BR" dirty="0">
              <a:solidFill>
                <a:srgbClr val="FFFF00"/>
              </a:solidFill>
            </a:endParaRPr>
          </a:p>
        </p:txBody>
      </p:sp>
      <p:pic>
        <p:nvPicPr>
          <p:cNvPr id="4" name="Picture 2" descr="C:\Users\MPT\Desktop\PEN DRIVE\AGROTÓXICO\dsc0131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1700808"/>
            <a:ext cx="4458517" cy="3873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58517" y="1700808"/>
            <a:ext cx="4644008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2375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onaldo.lira\Documents\Área de trabalho antiga\fotos Café\cafe junho 2012\1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0864"/>
            <a:ext cx="4300826" cy="2936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ronaldo.lira\Documents\Área de trabalho antiga\fotos Café\cafe junho 2012\2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003"/>
            <a:ext cx="4536504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ronaldo.lira\Documents\Área de trabalho antiga\fotos e videos\Madeireira Padoveze\dsc0366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3184255"/>
            <a:ext cx="7832522" cy="349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0827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orizonte">
  <a:themeElements>
    <a:clrScheme name="Horizonte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te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t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5610</TotalTime>
  <Words>411</Words>
  <Application>Microsoft Office PowerPoint</Application>
  <PresentationFormat>Apresentação na tela (4:3)</PresentationFormat>
  <Paragraphs>95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4" baseType="lpstr">
      <vt:lpstr>Horizonte</vt:lpstr>
      <vt:lpstr>                                 28 DE ABRIL</vt:lpstr>
      <vt:lpstr>       índice básico sst </vt:lpstr>
      <vt:lpstr>                       ANUÁRIO DE ACIDENTES DO TRABALHO DO INSS 2013  </vt:lpstr>
      <vt:lpstr>    Epi ou da gestão do risco?</vt:lpstr>
      <vt:lpstr>     clt e nr 9</vt:lpstr>
      <vt:lpstr>            NR 31.5  Gestão de SST Rural </vt:lpstr>
      <vt:lpstr>Slide 7</vt:lpstr>
      <vt:lpstr>        Meio ambiente seguro e saudável </vt:lpstr>
      <vt:lpstr>Slide 9</vt:lpstr>
      <vt:lpstr>Slide 10</vt:lpstr>
      <vt:lpstr>                         Feira de mecânica - 2014</vt:lpstr>
      <vt:lpstr>       FATORES ORGANIZACIONAIS PATOGÊNICOS </vt:lpstr>
      <vt:lpstr>                                                                                   Obrigado!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MPT E  a sociedade civil organizada</dc:title>
  <dc:creator>MPT</dc:creator>
  <cp:lastModifiedBy>marianap</cp:lastModifiedBy>
  <cp:revision>403</cp:revision>
  <dcterms:created xsi:type="dcterms:W3CDTF">2013-11-20T19:12:14Z</dcterms:created>
  <dcterms:modified xsi:type="dcterms:W3CDTF">2015-07-16T11:54:59Z</dcterms:modified>
</cp:coreProperties>
</file>