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3" r:id="rId9"/>
    <p:sldId id="264" r:id="rId10"/>
    <p:sldId id="268" r:id="rId11"/>
    <p:sldId id="269" r:id="rId12"/>
    <p:sldId id="265" r:id="rId13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F0000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523" autoAdjust="0"/>
  </p:normalViewPr>
  <p:slideViewPr>
    <p:cSldViewPr>
      <p:cViewPr varScale="1">
        <p:scale>
          <a:sx n="104" d="100"/>
          <a:sy n="104" d="100"/>
        </p:scale>
        <p:origin x="-16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68105135-EEAA-4B5B-A9A6-EA39CBA3C287}" type="datetimeFigureOut">
              <a:rPr lang="pt-BR"/>
              <a:pPr>
                <a:defRPr/>
              </a:pPr>
              <a:t>18/12/2013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CEE6B3CA-8153-430F-8CEA-563E1569986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pt-BR" smtClean="0"/>
              <a:t> </a:t>
            </a:r>
          </a:p>
        </p:txBody>
      </p:sp>
      <p:sp>
        <p:nvSpPr>
          <p:cNvPr id="15363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8382C3E-DE72-4B34-A243-E39AA04BF8CF}" type="slidenum">
              <a:rPr lang="pt-BR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0" y="2895600"/>
            <a:ext cx="8382000" cy="304800"/>
            <a:chOff x="0" y="1824"/>
            <a:chExt cx="5280" cy="192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0" y="1824"/>
              <a:ext cx="5280" cy="192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tx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 useBgFill="1">
          <p:nvSpPr>
            <p:cNvPr id="6" name="Rectangle 8"/>
            <p:cNvSpPr>
              <a:spLocks noChangeArrowheads="1"/>
            </p:cNvSpPr>
            <p:nvPr/>
          </p:nvSpPr>
          <p:spPr bwMode="white">
            <a:xfrm>
              <a:off x="2748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 useBgFill="1">
          <p:nvSpPr>
            <p:cNvPr id="7" name="Rectangle 9"/>
            <p:cNvSpPr>
              <a:spLocks noChangeArrowheads="1"/>
            </p:cNvSpPr>
            <p:nvPr/>
          </p:nvSpPr>
          <p:spPr bwMode="white">
            <a:xfrm>
              <a:off x="3132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 useBgFill="1">
          <p:nvSpPr>
            <p:cNvPr id="8" name="Rectangle 10"/>
            <p:cNvSpPr>
              <a:spLocks noChangeArrowheads="1"/>
            </p:cNvSpPr>
            <p:nvPr/>
          </p:nvSpPr>
          <p:spPr bwMode="white">
            <a:xfrm>
              <a:off x="3492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 useBgFill="1">
          <p:nvSpPr>
            <p:cNvPr id="9" name="Rectangle 11"/>
            <p:cNvSpPr>
              <a:spLocks noChangeArrowheads="1"/>
            </p:cNvSpPr>
            <p:nvPr/>
          </p:nvSpPr>
          <p:spPr bwMode="white">
            <a:xfrm>
              <a:off x="3822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 useBgFill="1">
          <p:nvSpPr>
            <p:cNvPr id="10" name="Rectangle 12"/>
            <p:cNvSpPr>
              <a:spLocks noChangeArrowheads="1"/>
            </p:cNvSpPr>
            <p:nvPr/>
          </p:nvSpPr>
          <p:spPr bwMode="white">
            <a:xfrm>
              <a:off x="4104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 useBgFill="1">
          <p:nvSpPr>
            <p:cNvPr id="11" name="Rectangle 13"/>
            <p:cNvSpPr>
              <a:spLocks noChangeArrowheads="1"/>
            </p:cNvSpPr>
            <p:nvPr/>
          </p:nvSpPr>
          <p:spPr bwMode="white">
            <a:xfrm>
              <a:off x="4368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 useBgFill="1">
          <p:nvSpPr>
            <p:cNvPr id="12" name="Rectangle 14"/>
            <p:cNvSpPr>
              <a:spLocks noChangeArrowheads="1"/>
            </p:cNvSpPr>
            <p:nvPr/>
          </p:nvSpPr>
          <p:spPr bwMode="white">
            <a:xfrm>
              <a:off x="4800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 useBgFill="1">
          <p:nvSpPr>
            <p:cNvPr id="13" name="Rectangle 15"/>
            <p:cNvSpPr>
              <a:spLocks noChangeArrowheads="1"/>
            </p:cNvSpPr>
            <p:nvPr/>
          </p:nvSpPr>
          <p:spPr bwMode="white">
            <a:xfrm>
              <a:off x="4602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 useBgFill="1">
          <p:nvSpPr>
            <p:cNvPr id="14" name="Rectangle 16"/>
            <p:cNvSpPr>
              <a:spLocks noChangeArrowheads="1"/>
            </p:cNvSpPr>
            <p:nvPr/>
          </p:nvSpPr>
          <p:spPr bwMode="white">
            <a:xfrm>
              <a:off x="4962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 useBgFill="1">
          <p:nvSpPr>
            <p:cNvPr id="15" name="Rectangle 17"/>
            <p:cNvSpPr>
              <a:spLocks noChangeArrowheads="1"/>
            </p:cNvSpPr>
            <p:nvPr/>
          </p:nvSpPr>
          <p:spPr bwMode="white">
            <a:xfrm>
              <a:off x="5094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 useBgFill="1">
          <p:nvSpPr>
            <p:cNvPr id="16" name="Rectangle 18"/>
            <p:cNvSpPr>
              <a:spLocks noChangeArrowheads="1"/>
            </p:cNvSpPr>
            <p:nvPr/>
          </p:nvSpPr>
          <p:spPr bwMode="white">
            <a:xfrm>
              <a:off x="5196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</p:grpSp>
      <p:sp>
        <p:nvSpPr>
          <p:cNvPr id="205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038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7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6C085-5B07-4241-A98C-A17D0E28131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C0E0D-724F-42B6-979C-CB62756269B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1925" y="127000"/>
            <a:ext cx="1946275" cy="59690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73100" y="127000"/>
            <a:ext cx="5686425" cy="59690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5468B7-97F2-444F-BD8A-F604FF4E47C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98C25-B30C-49B6-8A4F-B0442F15041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F54645-E1E8-4E64-AB75-2AFE3481C0F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382A4-84F5-499F-A2BF-F63CF724A6D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D09B3-F976-4A4C-BBFA-D1127FDF891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4E252-D70F-4C6C-9141-154A6E2B77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F2990-A6C8-4248-866E-3809E50378B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71EAC-64E5-42A3-84FA-E4112B67BB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C6ADC-963B-4A10-9E26-32F98882225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127000"/>
            <a:ext cx="6778625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9CE7BFA8-4B9C-4F4B-967A-DFBDF1B23D0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grpSp>
        <p:nvGrpSpPr>
          <p:cNvPr id="1031" name="Group 19"/>
          <p:cNvGrpSpPr>
            <a:grpSpLocks/>
          </p:cNvGrpSpPr>
          <p:nvPr/>
        </p:nvGrpSpPr>
        <p:grpSpPr bwMode="auto">
          <a:xfrm>
            <a:off x="0" y="1447800"/>
            <a:ext cx="8382000" cy="304800"/>
            <a:chOff x="0" y="912"/>
            <a:chExt cx="5280" cy="192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0" y="912"/>
              <a:ext cx="5280" cy="192"/>
            </a:xfrm>
            <a:prstGeom prst="rect">
              <a:avLst/>
            </a:prstGeom>
            <a:gradFill rotWithShape="0">
              <a:gsLst>
                <a:gs pos="0">
                  <a:schemeClr val="bg1">
                    <a:lumMod val="50000"/>
                  </a:schemeClr>
                </a:gs>
                <a:gs pos="100000">
                  <a:schemeClr val="tx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 useBgFill="1">
          <p:nvSpPr>
            <p:cNvPr id="3" name="Rectangle 8"/>
            <p:cNvSpPr>
              <a:spLocks noChangeArrowheads="1"/>
            </p:cNvSpPr>
            <p:nvPr/>
          </p:nvSpPr>
          <p:spPr bwMode="white">
            <a:xfrm>
              <a:off x="2748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 useBgFill="1">
          <p:nvSpPr>
            <p:cNvPr id="1033" name="Rectangle 9"/>
            <p:cNvSpPr>
              <a:spLocks noChangeArrowheads="1"/>
            </p:cNvSpPr>
            <p:nvPr/>
          </p:nvSpPr>
          <p:spPr bwMode="white">
            <a:xfrm>
              <a:off x="3132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 useBgFill="1">
          <p:nvSpPr>
            <p:cNvPr id="1034" name="Rectangle 10"/>
            <p:cNvSpPr>
              <a:spLocks noChangeArrowheads="1"/>
            </p:cNvSpPr>
            <p:nvPr/>
          </p:nvSpPr>
          <p:spPr bwMode="white">
            <a:xfrm>
              <a:off x="3492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 useBgFill="1">
          <p:nvSpPr>
            <p:cNvPr id="1035" name="Rectangle 11"/>
            <p:cNvSpPr>
              <a:spLocks noChangeArrowheads="1"/>
            </p:cNvSpPr>
            <p:nvPr/>
          </p:nvSpPr>
          <p:spPr bwMode="white">
            <a:xfrm>
              <a:off x="3822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 useBgFill="1">
          <p:nvSpPr>
            <p:cNvPr id="1036" name="Rectangle 12"/>
            <p:cNvSpPr>
              <a:spLocks noChangeArrowheads="1"/>
            </p:cNvSpPr>
            <p:nvPr/>
          </p:nvSpPr>
          <p:spPr bwMode="white">
            <a:xfrm>
              <a:off x="4104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 useBgFill="1">
          <p:nvSpPr>
            <p:cNvPr id="1037" name="Rectangle 13"/>
            <p:cNvSpPr>
              <a:spLocks noChangeArrowheads="1"/>
            </p:cNvSpPr>
            <p:nvPr/>
          </p:nvSpPr>
          <p:spPr bwMode="white">
            <a:xfrm>
              <a:off x="4368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 useBgFill="1">
          <p:nvSpPr>
            <p:cNvPr id="1038" name="Rectangle 14"/>
            <p:cNvSpPr>
              <a:spLocks noChangeArrowheads="1"/>
            </p:cNvSpPr>
            <p:nvPr/>
          </p:nvSpPr>
          <p:spPr bwMode="white">
            <a:xfrm>
              <a:off x="4800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 useBgFill="1">
          <p:nvSpPr>
            <p:cNvPr id="1039" name="Rectangle 15"/>
            <p:cNvSpPr>
              <a:spLocks noChangeArrowheads="1"/>
            </p:cNvSpPr>
            <p:nvPr/>
          </p:nvSpPr>
          <p:spPr bwMode="white">
            <a:xfrm>
              <a:off x="4602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 useBgFill="1">
          <p:nvSpPr>
            <p:cNvPr id="1040" name="Rectangle 16"/>
            <p:cNvSpPr>
              <a:spLocks noChangeArrowheads="1"/>
            </p:cNvSpPr>
            <p:nvPr/>
          </p:nvSpPr>
          <p:spPr bwMode="white">
            <a:xfrm>
              <a:off x="4962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 useBgFill="1">
          <p:nvSpPr>
            <p:cNvPr id="1041" name="Rectangle 17"/>
            <p:cNvSpPr>
              <a:spLocks noChangeArrowheads="1"/>
            </p:cNvSpPr>
            <p:nvPr/>
          </p:nvSpPr>
          <p:spPr bwMode="white">
            <a:xfrm>
              <a:off x="5094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 useBgFill="1">
          <p:nvSpPr>
            <p:cNvPr id="1042" name="Rectangle 18"/>
            <p:cNvSpPr>
              <a:spLocks noChangeArrowheads="1"/>
            </p:cNvSpPr>
            <p:nvPr/>
          </p:nvSpPr>
          <p:spPr bwMode="white">
            <a:xfrm>
              <a:off x="5196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</p:grpSp>
      <p:pic>
        <p:nvPicPr>
          <p:cNvPr id="1032" name="Picture 21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667625" y="115888"/>
            <a:ext cx="1277938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Verdana" pitchFamily="34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Verdana" pitchFamily="34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Verdana" pitchFamily="34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Verdana" pitchFamily="34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Verdana" pitchFamily="34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Verdana" pitchFamily="34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Verdan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7"/>
          <p:cNvSpPr txBox="1">
            <a:spLocks noChangeArrowheads="1"/>
          </p:cNvSpPr>
          <p:nvPr/>
        </p:nvSpPr>
        <p:spPr bwMode="auto">
          <a:xfrm>
            <a:off x="179388" y="1773238"/>
            <a:ext cx="8785225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1200"/>
              </a:spcAft>
            </a:pPr>
            <a:endParaRPr lang="pt-BR" sz="2800" b="1">
              <a:latin typeface="Tahoma" pitchFamily="34" charset="0"/>
              <a:cs typeface="Tahoma" pitchFamily="34" charset="0"/>
            </a:endParaRPr>
          </a:p>
          <a:p>
            <a:pPr algn="just">
              <a:spcAft>
                <a:spcPts val="1200"/>
              </a:spcAft>
            </a:pPr>
            <a:endParaRPr lang="pt-BR" sz="2400" b="1">
              <a:latin typeface="Arial" charset="0"/>
            </a:endParaRPr>
          </a:p>
          <a:p>
            <a:pPr algn="just">
              <a:spcAft>
                <a:spcPts val="1200"/>
              </a:spcAft>
            </a:pPr>
            <a:endParaRPr lang="pt-BR" sz="2400" b="1">
              <a:latin typeface="Arial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143000" y="2000250"/>
            <a:ext cx="6858000" cy="22463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400" b="1" dirty="0">
                <a:latin typeface="+mj-lt"/>
              </a:rPr>
              <a:t>CONACEN</a:t>
            </a:r>
          </a:p>
          <a:p>
            <a:pPr algn="ctr">
              <a:defRPr/>
            </a:pPr>
            <a:r>
              <a:rPr lang="pt-BR" sz="3200" b="1" dirty="0">
                <a:latin typeface="+mj-lt"/>
              </a:rPr>
              <a:t/>
            </a:r>
            <a:br>
              <a:rPr lang="pt-BR" sz="3200" b="1" dirty="0">
                <a:latin typeface="+mj-lt"/>
              </a:rPr>
            </a:br>
            <a:r>
              <a:rPr lang="pt-BR" sz="3200" b="1" dirty="0">
                <a:latin typeface="+mj-lt"/>
              </a:rPr>
              <a:t>UM NOVO INSTRUMENTO DE CONTROLE SOCIAL</a:t>
            </a:r>
            <a:endParaRPr lang="pt-BR" sz="32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t-BR" smtClean="0"/>
              <a:t>O APOIO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Tx/>
              <a:buFont typeface="Arial" pitchFamily="34" charset="0"/>
              <a:buChar char="•"/>
              <a:defRPr/>
            </a:pPr>
            <a:r>
              <a:rPr lang="pt-BR" dirty="0" smtClean="0"/>
              <a:t>“</a:t>
            </a:r>
            <a:r>
              <a:rPr lang="pt-BR" dirty="0" smtClean="0">
                <a:latin typeface="+mj-lt"/>
              </a:rPr>
              <a:t>Não é possível, em um regime democrático com o nosso, não considerar que é precondição para a cidadania ser consumidor também. Com isso, o respeito ao consumidor é um respeito fundamental e que demonstra a maturidade do sistema econômico e institucional do país.”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t-BR" smtClean="0"/>
              <a:t>O APOIO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5800" y="1785938"/>
            <a:ext cx="7772400" cy="478631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pt-BR" smtClean="0">
                <a:latin typeface="Verdana" pitchFamily="34" charset="0"/>
              </a:rPr>
              <a:t>    “A sociedade brasileira, sem dúvida, construiu o setor elétrico. Foi ela que construiu, foi ela que pagou por esse setor elétrico, através de tarifas. Sem sombra de dúvidas, a sociedade brasileira pagou por essa eletricidade que todos nós consumimos.” Presidente Dilma Rousseff </a:t>
            </a:r>
          </a:p>
          <a:p>
            <a:pPr eaLnBrk="1" hangingPunct="1">
              <a:buFontTx/>
              <a:buNone/>
            </a:pPr>
            <a:endParaRPr lang="pt-BR" smtClean="0"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ítulo 1"/>
          <p:cNvSpPr>
            <a:spLocks noGrp="1"/>
          </p:cNvSpPr>
          <p:nvPr>
            <p:ph type="title" idx="4294967295"/>
          </p:nvPr>
        </p:nvSpPr>
        <p:spPr>
          <a:xfrm>
            <a:off x="0" y="127000"/>
            <a:ext cx="6778625" cy="1123950"/>
          </a:xfrm>
        </p:spPr>
        <p:txBody>
          <a:bodyPr/>
          <a:lstStyle/>
          <a:p>
            <a:pPr algn="ctr" eaLnBrk="1" hangingPunct="1"/>
            <a:endParaRPr lang="pt-BR" sz="2800" smtClean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0" y="1981200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pt-BR" dirty="0" smtClean="0"/>
              <a:t>             </a:t>
            </a:r>
          </a:p>
          <a:p>
            <a:pPr eaLnBrk="1" hangingPunct="1">
              <a:buFontTx/>
              <a:buNone/>
              <a:defRPr/>
            </a:pPr>
            <a:endParaRPr lang="pt-BR" dirty="0" smtClean="0"/>
          </a:p>
          <a:p>
            <a:pPr algn="ctr" eaLnBrk="1" hangingPunct="1">
              <a:buFontTx/>
              <a:buNone/>
              <a:defRPr/>
            </a:pPr>
            <a:r>
              <a:rPr lang="pt-BR" dirty="0" smtClean="0"/>
              <a:t>    </a:t>
            </a:r>
            <a:r>
              <a:rPr lang="pt-BR" b="1" dirty="0" smtClean="0"/>
              <a:t>Obrigada!</a:t>
            </a:r>
          </a:p>
          <a:p>
            <a:pPr algn="ctr" eaLnBrk="1" hangingPunct="1">
              <a:buFontTx/>
              <a:buNone/>
              <a:defRPr/>
            </a:pPr>
            <a:r>
              <a:rPr lang="pt-BR" b="1" dirty="0" smtClean="0"/>
              <a:t> </a:t>
            </a:r>
          </a:p>
          <a:p>
            <a:pPr algn="ctr" eaLnBrk="1" hangingPunct="1">
              <a:buFontTx/>
              <a:buNone/>
              <a:defRPr/>
            </a:pPr>
            <a:r>
              <a:rPr lang="pt-BR" b="1" dirty="0" smtClean="0"/>
              <a:t>  rosicosta@conacen.org.br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79388" y="1773238"/>
            <a:ext cx="8785225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pt-BR" sz="3200" dirty="0">
                <a:latin typeface="+mj-lt"/>
              </a:rPr>
              <a:t>Os conselhos de consumidores de energia elétrica foram criados por meio da Lei nº 8.631 de 04 de março de 1.993 e foi regulamentado em 2002 pela Resolução n º 138, da Agência Nacional de Energia Elétrica.</a:t>
            </a:r>
          </a:p>
          <a:p>
            <a:pPr>
              <a:defRPr/>
            </a:pPr>
            <a:r>
              <a:rPr lang="pt-BR" sz="3200" dirty="0">
                <a:latin typeface="+mj-lt"/>
              </a:rPr>
              <a:t>Em 2011,  por meio da Resolução nº 451 e marco regulatório foi reformulado.  </a:t>
            </a:r>
          </a:p>
          <a:p>
            <a:pPr algn="just">
              <a:defRPr/>
            </a:pPr>
            <a:endParaRPr lang="pt-BR" sz="3000" dirty="0">
              <a:latin typeface="+mj-lt"/>
              <a:ea typeface="Verdana" pitchFamily="34" charset="0"/>
              <a:cs typeface="Verdana" pitchFamily="34" charset="0"/>
            </a:endParaRPr>
          </a:p>
          <a:p>
            <a:pPr algn="just">
              <a:defRPr/>
            </a:pPr>
            <a:endParaRPr lang="pt-B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386" name="Rectangle 12"/>
          <p:cNvSpPr>
            <a:spLocks noGrp="1" noChangeArrowheads="1"/>
          </p:cNvSpPr>
          <p:nvPr>
            <p:ph type="title"/>
          </p:nvPr>
        </p:nvSpPr>
        <p:spPr>
          <a:xfrm>
            <a:off x="673100" y="217488"/>
            <a:ext cx="6778625" cy="1123950"/>
          </a:xfrm>
        </p:spPr>
        <p:txBody>
          <a:bodyPr/>
          <a:lstStyle/>
          <a:p>
            <a:pPr algn="ctr" eaLnBrk="1" hangingPunct="1"/>
            <a:r>
              <a:rPr lang="pt-BR" sz="2800" i="1" smtClean="0"/>
              <a:t/>
            </a:r>
            <a:br>
              <a:rPr lang="pt-BR" sz="2800" i="1" smtClean="0"/>
            </a:br>
            <a:r>
              <a:rPr lang="pt-BR" sz="3600" smtClean="0"/>
              <a:t>NOSSA HISTÓRIA</a:t>
            </a:r>
            <a:endParaRPr lang="pt-BR" sz="3600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ítulo 1"/>
          <p:cNvSpPr>
            <a:spLocks noGrp="1"/>
          </p:cNvSpPr>
          <p:nvPr>
            <p:ph type="title"/>
          </p:nvPr>
        </p:nvSpPr>
        <p:spPr>
          <a:xfrm>
            <a:off x="571500" y="285750"/>
            <a:ext cx="6778625" cy="1373188"/>
          </a:xfrm>
        </p:spPr>
        <p:txBody>
          <a:bodyPr/>
          <a:lstStyle/>
          <a:p>
            <a:pPr algn="l" eaLnBrk="1" hangingPunct="1"/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>Mercado de energia </a:t>
            </a:r>
            <a:br>
              <a:rPr lang="pt-BR" sz="2400" smtClean="0"/>
            </a:br>
            <a:r>
              <a:rPr lang="pt-BR" sz="2400" smtClean="0"/>
              <a:t>O que as classes de consumo representam</a:t>
            </a:r>
            <a:br>
              <a:rPr lang="pt-BR" sz="2400" smtClean="0"/>
            </a:br>
            <a:endParaRPr lang="pt-BR" sz="2400" smtClean="0"/>
          </a:p>
        </p:txBody>
      </p:sp>
      <p:pic>
        <p:nvPicPr>
          <p:cNvPr id="17410" name="Espaço Reservado para Conteúdo 6" descr="Sem título.pn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2875" y="2071688"/>
            <a:ext cx="8902700" cy="4357687"/>
          </a:xfrm>
        </p:spPr>
      </p:pic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28575" y="6429375"/>
          <a:ext cx="3400425" cy="366713"/>
        </p:xfrm>
        <a:graphic>
          <a:graphicData uri="http://schemas.openxmlformats.org/drawingml/2006/table">
            <a:tbl>
              <a:tblPr/>
              <a:tblGrid>
                <a:gridCol w="3401021"/>
              </a:tblGrid>
              <a:tr h="18353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/>
                        </a:rPr>
                        <a:t>* Fonte: SAMP: Março/2013</a:t>
                      </a:r>
                    </a:p>
                  </a:txBody>
                  <a:tcPr marL="8011" marR="8011" marT="801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353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/>
                        </a:rPr>
                        <a:t>** Fonte: SAMP: Abril/12 a Março/13 </a:t>
                      </a:r>
                    </a:p>
                  </a:txBody>
                  <a:tcPr marL="8011" marR="8011" marT="80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79388" y="1773238"/>
            <a:ext cx="8785225" cy="547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sz="3200" dirty="0">
                <a:latin typeface="+mj-lt"/>
              </a:rPr>
              <a:t>Em 2002, no Fórum de Conselhos realizado em Goiânia nasceu a idéia de institucionalização do Conselho que perdurou até o ano de 2010. Nesse mesmo ano no Encontro do Regional Centro-Oeste, realizado em Brasília/DF, foi fundado o Conselho Nacional de Consumidores de Energia Elétrica – CONACEN com aprovação de seu Estatuto e regularmente registrado. </a:t>
            </a:r>
          </a:p>
          <a:p>
            <a:pPr algn="just">
              <a:defRPr/>
            </a:pPr>
            <a:endParaRPr lang="pt-BR" sz="3000" b="1" dirty="0">
              <a:latin typeface="+mj-lt"/>
            </a:endParaRPr>
          </a:p>
        </p:txBody>
      </p:sp>
      <p:sp>
        <p:nvSpPr>
          <p:cNvPr id="18434" name="Rectangle 12"/>
          <p:cNvSpPr>
            <a:spLocks noGrp="1" noChangeArrowheads="1"/>
          </p:cNvSpPr>
          <p:nvPr>
            <p:ph type="title"/>
          </p:nvPr>
        </p:nvSpPr>
        <p:spPr>
          <a:xfrm>
            <a:off x="673100" y="217488"/>
            <a:ext cx="6778625" cy="1123950"/>
          </a:xfrm>
        </p:spPr>
        <p:txBody>
          <a:bodyPr/>
          <a:lstStyle/>
          <a:p>
            <a:pPr algn="ctr" eaLnBrk="1" hangingPunct="1"/>
            <a:r>
              <a:rPr lang="pt-BR" sz="2800" i="1" smtClean="0"/>
              <a:t/>
            </a:r>
            <a:br>
              <a:rPr lang="pt-BR" sz="2800" i="1" smtClean="0"/>
            </a:br>
            <a:r>
              <a:rPr lang="pt-BR" sz="2800" i="1" smtClean="0"/>
              <a:t/>
            </a:r>
            <a:br>
              <a:rPr lang="pt-BR" sz="2800" i="1" smtClean="0"/>
            </a:br>
            <a:r>
              <a:rPr lang="pt-BR" sz="2800" i="1" smtClean="0"/>
              <a:t/>
            </a:r>
            <a:br>
              <a:rPr lang="pt-BR" sz="2800" i="1" smtClean="0"/>
            </a:br>
            <a:r>
              <a:rPr lang="pt-BR" sz="2800" i="1" smtClean="0"/>
              <a:t/>
            </a:r>
            <a:br>
              <a:rPr lang="pt-BR" sz="2800" i="1" smtClean="0"/>
            </a:br>
            <a:r>
              <a:rPr lang="pt-BR" sz="2800" i="1" smtClean="0"/>
              <a:t/>
            </a:r>
            <a:br>
              <a:rPr lang="pt-BR" sz="2800" i="1" smtClean="0"/>
            </a:br>
            <a:r>
              <a:rPr lang="pt-BR" sz="2800" i="1" smtClean="0"/>
              <a:t/>
            </a:r>
            <a:br>
              <a:rPr lang="pt-BR" sz="2800" i="1" smtClean="0"/>
            </a:br>
            <a:r>
              <a:rPr lang="pt-BR" sz="4000" smtClean="0"/>
              <a:t>O MOVIMENTO</a:t>
            </a:r>
            <a:endParaRPr lang="pt-BR" sz="4000" i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build="p" bldLvl="5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79388" y="1773238"/>
            <a:ext cx="8785225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34975" indent="-434975" algn="just">
              <a:buSzPct val="85000"/>
              <a:buFont typeface="Arial" pitchFamily="34" charset="0"/>
              <a:buChar char="•"/>
              <a:defRPr/>
            </a:pPr>
            <a:r>
              <a:rPr lang="pt-BR" sz="2800" dirty="0">
                <a:latin typeface="+mj-lt"/>
              </a:rPr>
              <a:t>Em 20 anos de atuação dos conselhos de consumidores em cada área de concessão, percebe-se que os avanços são inegáveis. Há mais participação da sociedade nos processos de </a:t>
            </a:r>
            <a:r>
              <a:rPr lang="pt-BR" sz="2800" dirty="0" err="1">
                <a:latin typeface="+mj-lt"/>
              </a:rPr>
              <a:t>escutação</a:t>
            </a:r>
            <a:r>
              <a:rPr lang="pt-BR" sz="2800" dirty="0">
                <a:latin typeface="+mj-lt"/>
              </a:rPr>
              <a:t> em audiências promovidas pela ANEEL – Agência Nacional de Energia Elétrica, nos espaços de mídia espontânea e principalmente a partir da liberdade de atuação conferida pela REN451/11 que prevê recursos dissociados da distribuidora. </a:t>
            </a:r>
            <a:endParaRPr lang="pt-BR" sz="2800" b="1" dirty="0">
              <a:latin typeface="+mj-lt"/>
            </a:endParaRPr>
          </a:p>
        </p:txBody>
      </p:sp>
      <p:sp>
        <p:nvSpPr>
          <p:cNvPr id="19458" name="Rectangle 12"/>
          <p:cNvSpPr>
            <a:spLocks noGrp="1" noChangeArrowheads="1"/>
          </p:cNvSpPr>
          <p:nvPr>
            <p:ph type="title"/>
          </p:nvPr>
        </p:nvSpPr>
        <p:spPr>
          <a:xfrm>
            <a:off x="673100" y="217488"/>
            <a:ext cx="6778625" cy="1123950"/>
          </a:xfrm>
        </p:spPr>
        <p:txBody>
          <a:bodyPr/>
          <a:lstStyle/>
          <a:p>
            <a:pPr algn="ctr" eaLnBrk="1" hangingPunct="1"/>
            <a:r>
              <a:rPr lang="pt-BR" sz="4000" i="1" smtClean="0"/>
              <a:t>OS AVANÇOS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build="p" bldLvl="5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79388" y="1773238"/>
            <a:ext cx="8785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pt-BR" sz="3200" dirty="0"/>
              <a:t> </a:t>
            </a:r>
            <a:r>
              <a:rPr lang="pt-BR" sz="3200" b="1" dirty="0">
                <a:latin typeface="+mj-lt"/>
                <a:cs typeface="Arial" pitchFamily="34" charset="0"/>
              </a:rPr>
              <a:t> </a:t>
            </a:r>
          </a:p>
        </p:txBody>
      </p:sp>
      <p:sp>
        <p:nvSpPr>
          <p:cNvPr id="20482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O PLS 105/10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685800" y="1785938"/>
            <a:ext cx="7772400" cy="4929187"/>
          </a:xfrm>
        </p:spPr>
        <p:txBody>
          <a:bodyPr/>
          <a:lstStyle/>
          <a:p>
            <a:pPr algn="just" eaLnBrk="1" hangingPunct="1">
              <a:buFontTx/>
              <a:buNone/>
              <a:defRPr/>
            </a:pPr>
            <a:r>
              <a:rPr lang="pt-BR" dirty="0" smtClean="0"/>
              <a:t>    </a:t>
            </a:r>
            <a:r>
              <a:rPr lang="pt-BR" dirty="0" smtClean="0">
                <a:latin typeface="+mj-lt"/>
              </a:rPr>
              <a:t>Assim, queremos apontar que não prospera a justificativa do PLS 105/10 acerca da  inoperância dos conselhos locais. Nossa primeira solicitação é sobre a capilaridade dos conselhos que deve ser mantida para propiciar o controle social efetivo e evitar a centralização de decisão conforme prevê o PLS 105/10 original.</a:t>
            </a:r>
          </a:p>
          <a:p>
            <a:pPr eaLnBrk="1" hangingPunct="1">
              <a:buFontTx/>
              <a:buNone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build="p" bldLvl="5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79388" y="1773238"/>
            <a:ext cx="8785225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pt-BR" sz="3200" dirty="0">
                <a:latin typeface="+mj-lt"/>
              </a:rPr>
              <a:t> Remuneração dos conselheiros;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pt-BR" sz="3200" dirty="0">
                <a:latin typeface="+mj-lt"/>
              </a:rPr>
              <a:t> Não há transparência na indicação do candidato a Presidente, dos representantes das classes de consumo e das representação dos Conselhos locais;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pt-BR" sz="3200" dirty="0">
                <a:latin typeface="+mj-lt"/>
              </a:rPr>
              <a:t> Financiamento dos conselhos pela penalidade às concessionárias distribuidoras.</a:t>
            </a:r>
          </a:p>
          <a:p>
            <a:pPr>
              <a:defRPr/>
            </a:pPr>
            <a:endParaRPr lang="pt-BR" sz="3200" b="1" dirty="0">
              <a:latin typeface="+mj-lt"/>
              <a:cs typeface="Arial" pitchFamily="34" charset="0"/>
            </a:endParaRPr>
          </a:p>
        </p:txBody>
      </p:sp>
      <p:sp>
        <p:nvSpPr>
          <p:cNvPr id="21506" name="Rectangle 12"/>
          <p:cNvSpPr>
            <a:spLocks noGrp="1" noChangeArrowheads="1"/>
          </p:cNvSpPr>
          <p:nvPr>
            <p:ph type="title"/>
          </p:nvPr>
        </p:nvSpPr>
        <p:spPr>
          <a:xfrm>
            <a:off x="673100" y="217488"/>
            <a:ext cx="6778625" cy="1123950"/>
          </a:xfrm>
        </p:spPr>
        <p:txBody>
          <a:bodyPr/>
          <a:lstStyle/>
          <a:p>
            <a:pPr algn="ctr" eaLnBrk="1" hangingPunct="1"/>
            <a:r>
              <a:rPr lang="pt-BR" sz="2800" smtClean="0"/>
              <a:t>O PLS 105/10</a:t>
            </a:r>
            <a:br>
              <a:rPr lang="pt-BR" sz="2800" smtClean="0"/>
            </a:br>
            <a:r>
              <a:rPr lang="pt-BR" sz="2400" smtClean="0"/>
              <a:t>Dissonância com o princípio da participação social</a:t>
            </a:r>
            <a:endParaRPr lang="pt-BR" sz="2400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t-BR" sz="2700" smtClean="0"/>
              <a:t>AS ALTERAÇÕES PROPOSTAS AO PLS105/10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14375" y="1857375"/>
            <a:ext cx="7772400" cy="5000625"/>
          </a:xfrm>
        </p:spPr>
        <p:txBody>
          <a:bodyPr/>
          <a:lstStyle/>
          <a:p>
            <a:pPr eaLnBrk="1" hangingPunct="1">
              <a:buClrTx/>
              <a:defRPr/>
            </a:pPr>
            <a:r>
              <a:rPr lang="pt-BR" sz="2800" dirty="0" smtClean="0">
                <a:latin typeface="+mj-lt"/>
              </a:rPr>
              <a:t>Manutenção dos conselhos de consumidores  em cada áreas de concessão;</a:t>
            </a:r>
          </a:p>
          <a:p>
            <a:pPr eaLnBrk="1" hangingPunct="1">
              <a:buClrTx/>
              <a:defRPr/>
            </a:pPr>
            <a:r>
              <a:rPr lang="pt-BR" sz="2800" dirty="0" smtClean="0">
                <a:latin typeface="+mj-lt"/>
              </a:rPr>
              <a:t>Os conselheiros não serão remunerados evitando-se onerar a sociedade;</a:t>
            </a:r>
          </a:p>
          <a:p>
            <a:pPr eaLnBrk="1" hangingPunct="1">
              <a:buClrTx/>
              <a:defRPr/>
            </a:pPr>
            <a:r>
              <a:rPr lang="pt-BR" sz="2800" dirty="0" smtClean="0">
                <a:latin typeface="+mj-lt"/>
              </a:rPr>
              <a:t>Transparência na eleição da Diretoria do Conselho Nacional que prima pela participação de todas as regiões do país e, dos Conselhos locais evitando-se a centralização das decisões.</a:t>
            </a:r>
          </a:p>
          <a:p>
            <a:pPr algn="just" eaLnBrk="1" hangingPunct="1">
              <a:buFontTx/>
              <a:buNone/>
              <a:defRPr/>
            </a:pPr>
            <a:endParaRPr lang="pt-BR" sz="2800" b="1" dirty="0">
              <a:latin typeface="+mj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t-BR" sz="2700" smtClean="0"/>
              <a:t>O CONACON AOS MOLDES DO CONACEN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71475" y="1857375"/>
            <a:ext cx="8772525" cy="5000625"/>
          </a:xfrm>
        </p:spPr>
        <p:txBody>
          <a:bodyPr/>
          <a:lstStyle/>
          <a:p>
            <a:pPr eaLnBrk="1" hangingPunct="1">
              <a:buClrTx/>
              <a:defRPr/>
            </a:pPr>
            <a:r>
              <a:rPr lang="pt-BR" sz="2800" dirty="0" smtClean="0">
                <a:latin typeface="+mj-lt"/>
              </a:rPr>
              <a:t>Em razão da instrumentalização de segmentos do setor, a ex: distribuidoras, geradoras, transmissoras e grandes consumidores.</a:t>
            </a:r>
          </a:p>
          <a:p>
            <a:pPr eaLnBrk="1" hangingPunct="1">
              <a:buClrTx/>
              <a:defRPr/>
            </a:pPr>
            <a:r>
              <a:rPr lang="pt-BR" sz="2800" dirty="0" smtClean="0">
                <a:latin typeface="+mj-lt"/>
              </a:rPr>
              <a:t>O consumidor cativo na maioria das vezes está sem suporte técnico para apresentar análises mais consistentes sobre temas de seu interesse no setor elétrico. </a:t>
            </a:r>
          </a:p>
          <a:p>
            <a:pPr eaLnBrk="1" hangingPunct="1">
              <a:buClrTx/>
              <a:defRPr/>
            </a:pPr>
            <a:r>
              <a:rPr lang="pt-BR" sz="2800" dirty="0" smtClean="0">
                <a:latin typeface="+mj-lt"/>
              </a:rPr>
              <a:t>O MOVIMENTO FÓRUM NACIONAL, hoje CONACEN desempenha essa função. </a:t>
            </a:r>
          </a:p>
          <a:p>
            <a:pPr algn="just" eaLnBrk="1" hangingPunct="1">
              <a:buFontTx/>
              <a:buNone/>
              <a:defRPr/>
            </a:pP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01068990">
  <a:themeElements>
    <a:clrScheme name="Personalizada 2">
      <a:dk1>
        <a:srgbClr val="000000"/>
      </a:dk1>
      <a:lt1>
        <a:srgbClr val="FFFFFF"/>
      </a:lt1>
      <a:dk2>
        <a:srgbClr val="00B050"/>
      </a:dk2>
      <a:lt2>
        <a:srgbClr val="FFFFFF"/>
      </a:lt2>
      <a:accent1>
        <a:srgbClr val="FF0033"/>
      </a:accent1>
      <a:accent2>
        <a:srgbClr val="996633"/>
      </a:accent2>
      <a:accent3>
        <a:srgbClr val="E2AAAA"/>
      </a:accent3>
      <a:accent4>
        <a:srgbClr val="DADADA"/>
      </a:accent4>
      <a:accent5>
        <a:srgbClr val="FFAAAD"/>
      </a:accent5>
      <a:accent6>
        <a:srgbClr val="8A5C2D"/>
      </a:accent6>
      <a:hlink>
        <a:srgbClr val="CC9900"/>
      </a:hlink>
      <a:folHlink>
        <a:srgbClr val="FF6699"/>
      </a:folHlink>
    </a:clrScheme>
    <a:fontScheme name="01068990">
      <a:majorFont>
        <a:latin typeface="Verdana"/>
        <a:ea typeface=""/>
        <a:cs typeface="Arial"/>
      </a:majorFont>
      <a:minorFont>
        <a:latin typeface="Times New Roman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01068990 1">
        <a:dk1>
          <a:srgbClr val="000000"/>
        </a:dk1>
        <a:lt1>
          <a:srgbClr val="FFFFFF"/>
        </a:lt1>
        <a:dk2>
          <a:srgbClr val="CC0000"/>
        </a:dk2>
        <a:lt2>
          <a:srgbClr val="FFFFFF"/>
        </a:lt2>
        <a:accent1>
          <a:srgbClr val="FF0033"/>
        </a:accent1>
        <a:accent2>
          <a:srgbClr val="996633"/>
        </a:accent2>
        <a:accent3>
          <a:srgbClr val="E2AAAA"/>
        </a:accent3>
        <a:accent4>
          <a:srgbClr val="DADADA"/>
        </a:accent4>
        <a:accent5>
          <a:srgbClr val="FFAAAD"/>
        </a:accent5>
        <a:accent6>
          <a:srgbClr val="8A5C2D"/>
        </a:accent6>
        <a:hlink>
          <a:srgbClr val="CC9900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68990 2">
        <a:dk1>
          <a:srgbClr val="000000"/>
        </a:dk1>
        <a:lt1>
          <a:srgbClr val="FFFFFF"/>
        </a:lt1>
        <a:dk2>
          <a:srgbClr val="0000FF"/>
        </a:dk2>
        <a:lt2>
          <a:srgbClr val="FFFFFF"/>
        </a:lt2>
        <a:accent1>
          <a:srgbClr val="FF00FF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AAFF"/>
        </a:accent5>
        <a:accent6>
          <a:srgbClr val="E70000"/>
        </a:accent6>
        <a:hlink>
          <a:srgbClr val="00FFFF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68990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DDDDDD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97979"/>
        </a:accent6>
        <a:hlink>
          <a:srgbClr val="39393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01068990</Template>
  <TotalTime>361</TotalTime>
  <Words>486</Words>
  <Application>Microsoft Office PowerPoint</Application>
  <PresentationFormat>Apresentação na tela (4:3)</PresentationFormat>
  <Paragraphs>39</Paragraphs>
  <Slides>12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Modelo de design</vt:lpstr>
      </vt:variant>
      <vt:variant>
        <vt:i4>2</vt:i4>
      </vt:variant>
      <vt:variant>
        <vt:lpstr>Títulos de slides</vt:lpstr>
      </vt:variant>
      <vt:variant>
        <vt:i4>12</vt:i4>
      </vt:variant>
    </vt:vector>
  </HeadingPairs>
  <TitlesOfParts>
    <vt:vector size="20" baseType="lpstr">
      <vt:lpstr>Times New Roman</vt:lpstr>
      <vt:lpstr>Arial</vt:lpstr>
      <vt:lpstr>Verdana</vt:lpstr>
      <vt:lpstr>Calibri</vt:lpstr>
      <vt:lpstr>Tahoma</vt:lpstr>
      <vt:lpstr>Arial Narrow</vt:lpstr>
      <vt:lpstr>01068990</vt:lpstr>
      <vt:lpstr>01068990</vt:lpstr>
      <vt:lpstr>Slide 1</vt:lpstr>
      <vt:lpstr> NOSSA HISTÓRIA</vt:lpstr>
      <vt:lpstr>     Mercado de energia  O que as classes de consumo representam </vt:lpstr>
      <vt:lpstr>      O MOVIMENTO</vt:lpstr>
      <vt:lpstr>OS AVANÇOS</vt:lpstr>
      <vt:lpstr>O PLS 105/10</vt:lpstr>
      <vt:lpstr>O PLS 105/10 Dissonância com o princípio da participação social</vt:lpstr>
      <vt:lpstr>AS ALTERAÇÕES PROPOSTAS AO PLS105/10</vt:lpstr>
      <vt:lpstr>O CONACON AOS MOLDES DO CONACEN</vt:lpstr>
      <vt:lpstr>O APOIO</vt:lpstr>
      <vt:lpstr>O APOIO</vt:lpstr>
      <vt:lpstr>Slide 12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Proposta 138 - Orçamento</dc:title>
  <dc:creator>R2</dc:creator>
  <cp:lastModifiedBy>joswaldo</cp:lastModifiedBy>
  <cp:revision>91</cp:revision>
  <dcterms:created xsi:type="dcterms:W3CDTF">2010-12-13T19:04:35Z</dcterms:created>
  <dcterms:modified xsi:type="dcterms:W3CDTF">2013-12-18T14:51:42Z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TC010689901046</vt:lpwstr>
  </property>
</Properties>
</file>