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9" r:id="rId2"/>
    <p:sldId id="2538" r:id="rId3"/>
    <p:sldId id="2433" r:id="rId4"/>
    <p:sldId id="2833" r:id="rId5"/>
    <p:sldId id="2780" r:id="rId6"/>
    <p:sldId id="2839" r:id="rId7"/>
    <p:sldId id="2781" r:id="rId8"/>
    <p:sldId id="2845" r:id="rId9"/>
    <p:sldId id="2842" r:id="rId10"/>
    <p:sldId id="2838" r:id="rId11"/>
    <p:sldId id="2841" r:id="rId12"/>
    <p:sldId id="2846" r:id="rId13"/>
    <p:sldId id="2813" r:id="rId14"/>
    <p:sldId id="2767" r:id="rId15"/>
    <p:sldId id="2769" r:id="rId16"/>
    <p:sldId id="2771" r:id="rId17"/>
    <p:sldId id="2773" r:id="rId18"/>
    <p:sldId id="2774" r:id="rId19"/>
    <p:sldId id="2537" r:id="rId20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FFD300"/>
    <a:srgbClr val="FF0000"/>
    <a:srgbClr val="00B050"/>
    <a:srgbClr val="FADDD8"/>
    <a:srgbClr val="FFB9C0"/>
    <a:srgbClr val="FF7779"/>
    <a:srgbClr val="FABBB8"/>
    <a:srgbClr val="FD9FA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4E643-46BF-465B-9A9B-90575205459C}" v="1" dt="2025-06-08T20:54:24.82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12BC3D3-E8DD-C945-A501-EA295936FBA3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0C7B3A0-F598-BD40-8E88-4A8AB4543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2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3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ABC7-3919-2C41-7B65-354A932B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768F8A2-6E07-9538-4C8E-90EDDEAF6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517C967-59C1-0A93-5D12-C79BA75EC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632D2D-5400-FEE3-ACFD-D9771FEE2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72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D8103-14F6-DE49-27C7-9A4576E34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01B8D4-F8D9-0FF4-08E6-CC3383F8D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6390EF-4763-A34D-6F65-EF1F48D6B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D82234-EB6A-CF85-89A5-CC312AF6B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863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086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3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83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4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88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5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58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66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BFE0-0C41-7433-753A-5F5B4A575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14F630-F810-BF0F-29E4-2601D0C5D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D6C3BF-E3A4-3B64-CF25-437D8EB56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C8D1CB-68D4-FD96-AAC9-3B37DD3C5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81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5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367F3-9EC1-ECA2-55E7-D9025654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61EED2-AD41-8191-B4BE-13699721B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39E1885-4394-1303-C568-FBF201B09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CA69AA-3CAA-69DA-A2BB-92BA488EA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83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34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D1DC-5199-C637-EEE2-67AB0A567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94E6CA-3CC9-87DB-6113-8594D4F9C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FB07D19-2B6A-E52E-1ABB-130E3D6D5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2FC72F-5651-7CFA-87FB-6AE1F23F7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4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F14AF-68BE-C6DD-B03B-BC30E6B0C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DACD37-9F5D-AA0F-2F45-EF87707ED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498DB2-2BA5-AE6D-2D54-3FF2568AB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3C13F5-2C5F-FF2A-A18D-809C8AE67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65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7B27-D461-8F9D-8216-73D4798F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3D8768-EECF-0E1E-5B22-36BBF233E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819477-7505-4238-6B1C-0D110349B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959F53-0DCD-5F4F-8372-A3DED8232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Descrição gerada automaticamente">
            <a:extLst>
              <a:ext uri="{FF2B5EF4-FFF2-40B4-BE49-F238E27FC236}">
                <a16:creationId xmlns:a16="http://schemas.microsoft.com/office/drawing/2014/main" id="{DC423A20-296C-F7F2-69FE-A2822D2C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0" b="34815"/>
          <a:stretch/>
        </p:blipFill>
        <p:spPr>
          <a:xfrm>
            <a:off x="0" y="6081486"/>
            <a:ext cx="12192000" cy="928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3F4450-D907-EE86-3759-FAF240761FEB}"/>
              </a:ext>
            </a:extLst>
          </p:cNvPr>
          <p:cNvSpPr txBox="1"/>
          <p:nvPr userDrawn="1"/>
        </p:nvSpPr>
        <p:spPr>
          <a:xfrm>
            <a:off x="10075239" y="6225997"/>
            <a:ext cx="224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Bold" panose="00000800000000000000" pitchFamily="2" charset="0"/>
              </a:rPr>
              <a:t>Ministério</a:t>
            </a:r>
            <a:br>
              <a:rPr lang="pt-BR" sz="14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2" charset="0"/>
              </a:rPr>
              <a:t>da Fazenda</a:t>
            </a: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39C026B7-BAD6-C9C3-05CE-0843C133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7" b="25714"/>
          <a:stretch/>
        </p:blipFill>
        <p:spPr>
          <a:xfrm>
            <a:off x="0" y="-95535"/>
            <a:ext cx="12192000" cy="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1D637E-88BD-0309-A533-B2020F1EEFB7}"/>
              </a:ext>
            </a:extLst>
          </p:cNvPr>
          <p:cNvSpPr txBox="1"/>
          <p:nvPr/>
        </p:nvSpPr>
        <p:spPr>
          <a:xfrm>
            <a:off x="3151694" y="4954187"/>
            <a:ext cx="8630511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Bernard Appy</a:t>
            </a:r>
          </a:p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Secretário Extraordinário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E9FA2D-170B-E87B-6B45-2C6FF3E59A9F}"/>
              </a:ext>
            </a:extLst>
          </p:cNvPr>
          <p:cNvSpPr txBox="1"/>
          <p:nvPr/>
        </p:nvSpPr>
        <p:spPr>
          <a:xfrm>
            <a:off x="2223247" y="1881457"/>
            <a:ext cx="9546258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2700" dirty="0">
                <a:solidFill>
                  <a:srgbClr val="00C900"/>
                </a:solidFill>
                <a:latin typeface="Century Gothic" panose="020B0502020202020204" pitchFamily="34" charset="0"/>
              </a:rPr>
              <a:t>Regulamentação da Reforma Tributária</a:t>
            </a:r>
          </a:p>
          <a:p>
            <a:pPr algn="r"/>
            <a:r>
              <a:rPr lang="pt-BR" sz="4000" b="1" dirty="0">
                <a:solidFill>
                  <a:srgbClr val="183EFF"/>
                </a:solidFill>
                <a:latin typeface="Century Gothic"/>
              </a:rPr>
              <a:t>PLP 108/2024: Administração, gestão e distribuição da receita do IBS</a:t>
            </a:r>
            <a:endParaRPr lang="pt-BR" sz="3600" b="1" dirty="0">
              <a:solidFill>
                <a:srgbClr val="183EFF"/>
              </a:solidFill>
              <a:latin typeface="Century Gothic"/>
            </a:endParaRPr>
          </a:p>
        </p:txBody>
      </p:sp>
      <p:pic>
        <p:nvPicPr>
          <p:cNvPr id="4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23223AA1-677E-B0B7-3EE0-073B1114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25" y="6032584"/>
            <a:ext cx="2812149" cy="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4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50F13-E3B2-2F53-0961-A6A9027E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E6DE854-E387-68D6-3B9D-9A87D40A0443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4071D877-C055-0307-C50D-01AF05E4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ágrima 9">
            <a:extLst>
              <a:ext uri="{FF2B5EF4-FFF2-40B4-BE49-F238E27FC236}">
                <a16:creationId xmlns:a16="http://schemas.microsoft.com/office/drawing/2014/main" id="{1F413418-C74F-2386-ADB8-04C716BA5806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D8DA39B6-3C1C-270A-596E-89F7FA29A1C9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10</a:t>
            </a:r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EF18E2-7EA6-E19B-1905-346D14A35FDA}"/>
              </a:ext>
            </a:extLst>
          </p:cNvPr>
          <p:cNvSpPr txBox="1"/>
          <p:nvPr/>
        </p:nvSpPr>
        <p:spPr>
          <a:xfrm>
            <a:off x="885371" y="245072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pt-BR" sz="3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Regras de Funcionamento |</a:t>
            </a:r>
            <a:r>
              <a:rPr lang="pt-BR" sz="3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DO COMITÊ GESTOR DO IBS</a:t>
            </a:r>
          </a:p>
        </p:txBody>
      </p:sp>
      <p:sp>
        <p:nvSpPr>
          <p:cNvPr id="8" name="Retângulo: Cantos Arredondados 23">
            <a:extLst>
              <a:ext uri="{FF2B5EF4-FFF2-40B4-BE49-F238E27FC236}">
                <a16:creationId xmlns:a16="http://schemas.microsoft.com/office/drawing/2014/main" id="{2220765E-8BB4-E82A-20E9-329402906813}"/>
              </a:ext>
            </a:extLst>
          </p:cNvPr>
          <p:cNvSpPr/>
          <p:nvPr/>
        </p:nvSpPr>
        <p:spPr>
          <a:xfrm>
            <a:off x="360000" y="1080000"/>
            <a:ext cx="2155862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CONTRATAÇÕES</a:t>
            </a:r>
            <a:endParaRPr lang="en-US"/>
          </a:p>
        </p:txBody>
      </p:sp>
      <p:sp>
        <p:nvSpPr>
          <p:cNvPr id="13" name="Retângulo: Cantos Arredondados 23">
            <a:extLst>
              <a:ext uri="{FF2B5EF4-FFF2-40B4-BE49-F238E27FC236}">
                <a16:creationId xmlns:a16="http://schemas.microsoft.com/office/drawing/2014/main" id="{D3F98BEC-268E-3CAC-18CE-AFD9C8E13E75}"/>
              </a:ext>
            </a:extLst>
          </p:cNvPr>
          <p:cNvSpPr/>
          <p:nvPr/>
        </p:nvSpPr>
        <p:spPr>
          <a:xfrm>
            <a:off x="360000" y="3420000"/>
            <a:ext cx="1793027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PUBLICIDADE</a:t>
            </a:r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2048C6A-8537-D44A-34DA-B7E7EEF16E5D}"/>
              </a:ext>
            </a:extLst>
          </p:cNvPr>
          <p:cNvSpPr txBox="1"/>
          <p:nvPr/>
        </p:nvSpPr>
        <p:spPr>
          <a:xfrm>
            <a:off x="360001" y="4037672"/>
            <a:ext cx="5197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pt-PT" sz="2000" kern="100">
                <a:latin typeface="Century Gothic"/>
                <a:cs typeface="Times New Roman"/>
              </a:rPr>
              <a:t>O</a:t>
            </a: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CG-IBS observará o </a:t>
            </a:r>
            <a:r>
              <a:rPr lang="pt-BR" sz="20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princípio da publicidade</a:t>
            </a: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a partir da veiculação de seus atos normativos em portal na internet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A62A754-A583-A55E-8C44-A90B0ED7AC0A}"/>
              </a:ext>
            </a:extLst>
          </p:cNvPr>
          <p:cNvSpPr txBox="1"/>
          <p:nvPr/>
        </p:nvSpPr>
        <p:spPr>
          <a:xfrm>
            <a:off x="360000" y="1692000"/>
            <a:ext cx="5197284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pt-PT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licitações e contratações realizadas pelo CG-IBS serão regidas pelas </a:t>
            </a:r>
            <a:r>
              <a:rPr lang="pt-PT" sz="20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normas gerais de licitação e contratação aplicáveis à Administração Pública</a:t>
            </a:r>
            <a:endParaRPr lang="pt-BR" sz="20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sp>
        <p:nvSpPr>
          <p:cNvPr id="21" name="Retângulo: Cantos Arredondados 23">
            <a:extLst>
              <a:ext uri="{FF2B5EF4-FFF2-40B4-BE49-F238E27FC236}">
                <a16:creationId xmlns:a16="http://schemas.microsoft.com/office/drawing/2014/main" id="{EFD08693-A4C8-5BB6-9A1C-66D92153DFC3}"/>
              </a:ext>
            </a:extLst>
          </p:cNvPr>
          <p:cNvSpPr/>
          <p:nvPr/>
        </p:nvSpPr>
        <p:spPr>
          <a:xfrm>
            <a:off x="6480000" y="1080000"/>
            <a:ext cx="1798929" cy="438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PENALIDADES</a:t>
            </a:r>
            <a:endParaRPr lang="en-US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9266A1-C5D7-882B-890F-241760EB4E16}"/>
              </a:ext>
            </a:extLst>
          </p:cNvPr>
          <p:cNvSpPr txBox="1"/>
          <p:nvPr/>
        </p:nvSpPr>
        <p:spPr>
          <a:xfrm>
            <a:off x="6480000" y="1692000"/>
            <a:ext cx="5074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traz a tipificação das infrações e correspondentes penalidades relativas ao IBS, </a:t>
            </a:r>
            <a:r>
              <a:rPr lang="pt-BR" sz="20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prevendo reduções de até 60%</a:t>
            </a: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para sujeitos passivos em programas de conformidade.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24117D6-E8AA-9338-F01F-A649689CFFD8}"/>
              </a:ext>
            </a:extLst>
          </p:cNvPr>
          <p:cNvSpPr txBox="1"/>
          <p:nvPr/>
        </p:nvSpPr>
        <p:spPr>
          <a:xfrm>
            <a:off x="6480000" y="4037672"/>
            <a:ext cx="50743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pt-PT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regimento interno estabelecerá os meios para realizar a gestão financeira e contábil enquanto não for disponibilizado o sistema de execução orçamentária próprio do CG-IBS</a:t>
            </a:r>
          </a:p>
        </p:txBody>
      </p:sp>
      <p:sp>
        <p:nvSpPr>
          <p:cNvPr id="28" name="Retângulo: Cantos Arredondados 23">
            <a:extLst>
              <a:ext uri="{FF2B5EF4-FFF2-40B4-BE49-F238E27FC236}">
                <a16:creationId xmlns:a16="http://schemas.microsoft.com/office/drawing/2014/main" id="{72841F6C-8D2B-6D50-A164-3375ABB2C7DF}"/>
              </a:ext>
            </a:extLst>
          </p:cNvPr>
          <p:cNvSpPr/>
          <p:nvPr/>
        </p:nvSpPr>
        <p:spPr>
          <a:xfrm>
            <a:off x="6480000" y="3423284"/>
            <a:ext cx="2679404" cy="43570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GESTÃO FINANCEIRA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AD7CE-D27D-A345-11A4-EAF50EC2A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5873655-7AB9-6431-2F62-43469AA9C986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B3AEF53E-8853-9384-88D8-249BC6ABC600}"/>
              </a:ext>
            </a:extLst>
          </p:cNvPr>
          <p:cNvSpPr txBox="1"/>
          <p:nvPr/>
        </p:nvSpPr>
        <p:spPr>
          <a:xfrm>
            <a:off x="6480000" y="1661738"/>
            <a:ext cx="5531330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fiscalização contábil, operacional e patrimonial do CG-IBS será exercida pelo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Tribunal de Contas do Estado ou do Município 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competente para apreciar as contas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do ente federativo de origem do Presidente do CG-IBS</a:t>
            </a:r>
            <a:endParaRPr lang="pt-BR" sz="1600" b="1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CG-IBS sujeita-se à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fiscalização pelo TCU exclusivamente em relação aos recursos objeto do financiamento da União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destinado à instalação do órgão, até o seu integral ressarcimento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traz os relatórios e demonstrativos a serem elaborados pelo CG-IBS</a:t>
            </a: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5F530141-365B-6629-FB3D-F197CDFB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ágrima 9">
            <a:extLst>
              <a:ext uri="{FF2B5EF4-FFF2-40B4-BE49-F238E27FC236}">
                <a16:creationId xmlns:a16="http://schemas.microsoft.com/office/drawing/2014/main" id="{D9A9AA7B-461C-9570-10C2-926832866B4E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4393949B-EC86-BE60-38F9-B79B652DA7AC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11</a:t>
            </a:r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6696A0-B122-7615-CB79-CAD2638CC595}"/>
              </a:ext>
            </a:extLst>
          </p:cNvPr>
          <p:cNvSpPr txBox="1"/>
          <p:nvPr/>
        </p:nvSpPr>
        <p:spPr>
          <a:xfrm>
            <a:off x="885371" y="245072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Controle Orçamentário |</a:t>
            </a:r>
            <a:r>
              <a:rPr lang="pt-B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DO COMITÊ GESTOR DO IBS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8FDB4B81-38DC-270A-DFCD-28ACA678D1B8}"/>
              </a:ext>
            </a:extLst>
          </p:cNvPr>
          <p:cNvSpPr txBox="1"/>
          <p:nvPr/>
        </p:nvSpPr>
        <p:spPr>
          <a:xfrm>
            <a:off x="401100" y="1639295"/>
            <a:ext cx="5457658" cy="4555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Conselho Superior do CG-IBS deverá propor, anualmente:</a:t>
            </a:r>
          </a:p>
          <a:p>
            <a:pPr marL="742950" lvl="1" indent="-28575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percentual da arrecadação do IBS destinado ao financiamento do CG-IBS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até o limite de 0,2%; e</a:t>
            </a:r>
            <a:endParaRPr lang="pt-BR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742950" lvl="1" indent="-28575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orçamento do CG-IBS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limitado a 0,2% da estimativa de arrecadação do IBS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propostas acima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serão analisadas pelos Poderes Legislativos dos entes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de origem dos membros titulares do Conselho Superior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Caso a maioria absoluta dos Poderes Legislativos rejeite as propostas, valerá a última proposta que não tenha sido rejeitada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>
                <a:solidFill>
                  <a:srgbClr val="595959"/>
                </a:solidFill>
                <a:latin typeface="Century Gothic"/>
              </a:rPr>
              <a:t>Ônus decorrentes da cessão de servidores serão assumidos pelo próprio CG-IBS</a:t>
            </a:r>
            <a:endParaRPr lang="pt-BR" sz="1600"/>
          </a:p>
        </p:txBody>
      </p:sp>
      <p:sp>
        <p:nvSpPr>
          <p:cNvPr id="14" name="Retângulo: Cantos Arredondados 23">
            <a:extLst>
              <a:ext uri="{FF2B5EF4-FFF2-40B4-BE49-F238E27FC236}">
                <a16:creationId xmlns:a16="http://schemas.microsoft.com/office/drawing/2014/main" id="{60E45FB8-BF07-0719-8ACC-8666CB5E7A95}"/>
              </a:ext>
            </a:extLst>
          </p:cNvPr>
          <p:cNvSpPr/>
          <p:nvPr/>
        </p:nvSpPr>
        <p:spPr>
          <a:xfrm>
            <a:off x="6480000" y="1079999"/>
            <a:ext cx="2149284" cy="4190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FISCALIZAÇÃO</a:t>
            </a:r>
            <a:endParaRPr lang="en-US"/>
          </a:p>
        </p:txBody>
      </p:sp>
      <p:sp>
        <p:nvSpPr>
          <p:cNvPr id="15" name="Retângulo: Cantos Arredondados 23">
            <a:extLst>
              <a:ext uri="{FF2B5EF4-FFF2-40B4-BE49-F238E27FC236}">
                <a16:creationId xmlns:a16="http://schemas.microsoft.com/office/drawing/2014/main" id="{28E0E123-1D8F-625B-A58E-5944A2467BB0}"/>
              </a:ext>
            </a:extLst>
          </p:cNvPr>
          <p:cNvSpPr/>
          <p:nvPr/>
        </p:nvSpPr>
        <p:spPr>
          <a:xfrm>
            <a:off x="360000" y="1079999"/>
            <a:ext cx="2026399" cy="4190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ORÇAMENTO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118F4-088B-C967-9976-E8874F97E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AF7DFC2-4336-B883-2840-516BBFA7CCD0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135D4A65-B4FF-18B4-28AA-068F1D98F07D}"/>
              </a:ext>
            </a:extLst>
          </p:cNvPr>
          <p:cNvSpPr txBox="1"/>
          <p:nvPr/>
        </p:nvSpPr>
        <p:spPr>
          <a:xfrm>
            <a:off x="319314" y="1080000"/>
            <a:ext cx="5088523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  <a:buClr>
                <a:srgbClr val="183EFF"/>
              </a:buClr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percentual do produto da arrecadação do IBS destinado ao financiamento do CG-IBS 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será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de: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até 100% no exercício financeiro de 2026 (período de teste)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50% nos exercícios financeiros de 2027 e 2028 (alíquota do IBS = 0,1%)</a:t>
            </a:r>
          </a:p>
          <a:p>
            <a:pPr marL="342900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poderá ser superior a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2% no exercício financeiro de 2029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;</a:t>
            </a:r>
            <a:endParaRPr lang="pt-BR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1% no exercício financeiro de 2030;</a:t>
            </a:r>
            <a:endParaRPr lang="pt-BR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0,67% no exercício financeiro de 2031;</a:t>
            </a:r>
            <a:endParaRPr lang="pt-BR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0,5% no exercício financeiro de 2032.</a:t>
            </a: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AA3B202B-1AA4-3DCC-4BB7-0A312673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ágrima 9">
            <a:extLst>
              <a:ext uri="{FF2B5EF4-FFF2-40B4-BE49-F238E27FC236}">
                <a16:creationId xmlns:a16="http://schemas.microsoft.com/office/drawing/2014/main" id="{423470A8-EDAB-AE9E-D3B0-F60271FD40E3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FA513382-2FAE-1BAF-5D0C-7A4E3CF4BCAC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12</a:t>
            </a:r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22DA53-5A0B-0822-F771-F28E659FC2AC}"/>
              </a:ext>
            </a:extLst>
          </p:cNvPr>
          <p:cNvSpPr txBox="1"/>
          <p:nvPr/>
        </p:nvSpPr>
        <p:spPr>
          <a:xfrm>
            <a:off x="885371" y="245072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t-B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Transitórias |</a:t>
            </a:r>
            <a:r>
              <a:rPr lang="pt-B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DO COMITÊ GESTOR DO IBS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F72EB6-5209-56B9-CC8C-90DCC2F5930D}"/>
              </a:ext>
            </a:extLst>
          </p:cNvPr>
          <p:cNvSpPr txBox="1"/>
          <p:nvPr/>
        </p:nvSpPr>
        <p:spPr>
          <a:xfrm>
            <a:off x="5868000" y="1080000"/>
            <a:ext cx="581867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 2025 a 2028,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União custeará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por meio de operação de crédito,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as despesas necessárias à instalação do CG-IBS 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montante de até R$ 3,8 bilhões (remuneração pela Taxa SELIC)</a:t>
            </a:r>
            <a:endParaRPr lang="pt-BR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financiamento da União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será reduzido 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no mesmo montante da receita do IBS destinada ao financiamento do CG-IBS</a:t>
            </a:r>
            <a:endParaRPr lang="en-US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CG-IBS efetuará o ressarcimento à União </a:t>
            </a: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dos valores financiados, a partir de junho de 2029, em 20 parcelas semestrais</a:t>
            </a:r>
            <a:endParaRPr lang="en-US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Caso a receita do IBS destinada ao financiamento do CG-IBS em 2027 e 2028 exceda o valor custeado pela União nos referidos anos, 50% do montante excedente será destinado ao </a:t>
            </a:r>
            <a:r>
              <a:rPr lang="pt-PT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ressarcimento antecipado à União</a:t>
            </a:r>
            <a:endParaRPr lang="pt-BR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4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1E58721-F2A5-1F27-0772-8985DA766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771" y="1766790"/>
            <a:ext cx="8728455" cy="398181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54963B1-9397-F2BD-0BE7-395AEE5FD685}"/>
              </a:ext>
            </a:extLst>
          </p:cNvPr>
          <p:cNvSpPr txBox="1"/>
          <p:nvPr/>
        </p:nvSpPr>
        <p:spPr>
          <a:xfrm>
            <a:off x="1731770" y="5926258"/>
            <a:ext cx="8728455" cy="7009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Obs. O IBS incidente nas aquisições de empresas do SIMPLES será distribuído proporcionalmente ao IBS incidente em suas vendas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5BC8FC-AE22-E663-1B16-B4F500E2AC71}"/>
              </a:ext>
            </a:extLst>
          </p:cNvPr>
          <p:cNvSpPr txBox="1"/>
          <p:nvPr/>
        </p:nvSpPr>
        <p:spPr>
          <a:xfrm>
            <a:off x="-246744" y="256029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F530FE-3091-BFE7-4C60-6531B073F2BC}"/>
              </a:ext>
            </a:extLst>
          </p:cNvPr>
          <p:cNvSpPr txBox="1"/>
          <p:nvPr/>
        </p:nvSpPr>
        <p:spPr>
          <a:xfrm>
            <a:off x="885370" y="270125"/>
            <a:ext cx="10823745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Receita Inicial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2642FC62-995F-5B1D-6771-89E5C343141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id="{D8FF36B4-EBF4-0D63-E050-484D40B7B14C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18</a:t>
            </a:r>
            <a:endParaRPr lang="en-US"/>
          </a:p>
        </p:txBody>
      </p:sp>
      <p:sp>
        <p:nvSpPr>
          <p:cNvPr id="12" name="Retângulo: Cantos Arredondados 23">
            <a:extLst>
              <a:ext uri="{FF2B5EF4-FFF2-40B4-BE49-F238E27FC236}">
                <a16:creationId xmlns:a16="http://schemas.microsoft.com/office/drawing/2014/main" id="{8CF7FB74-183F-61C5-6F3A-3F36DD256B68}"/>
              </a:ext>
            </a:extLst>
          </p:cNvPr>
          <p:cNvSpPr/>
          <p:nvPr/>
        </p:nvSpPr>
        <p:spPr>
          <a:xfrm>
            <a:off x="400927" y="1004361"/>
            <a:ext cx="11390139" cy="5847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183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1200"/>
              </a:spcAft>
              <a:buClr>
                <a:srgbClr val="183EFF"/>
              </a:buClr>
            </a:pP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1º Passo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 apuração da Receita Inicial de cada ente federativo = Montante recolhido ao CG-IBS </a:t>
            </a:r>
          </a:p>
        </p:txBody>
      </p:sp>
    </p:spTree>
    <p:extLst>
      <p:ext uri="{BB962C8B-B14F-4D97-AF65-F5344CB8AC3E}">
        <p14:creationId xmlns:p14="http://schemas.microsoft.com/office/powerpoint/2010/main" val="263798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E020FB3-3259-D589-0130-4FEB6ABF1970}"/>
              </a:ext>
            </a:extLst>
          </p:cNvPr>
          <p:cNvSpPr txBox="1"/>
          <p:nvPr/>
        </p:nvSpPr>
        <p:spPr>
          <a:xfrm>
            <a:off x="-246744" y="256029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73F09A-3078-4D8C-74FD-75B24A446B52}"/>
              </a:ext>
            </a:extLst>
          </p:cNvPr>
          <p:cNvSpPr txBox="1"/>
          <p:nvPr/>
        </p:nvSpPr>
        <p:spPr>
          <a:xfrm>
            <a:off x="885370" y="270125"/>
            <a:ext cx="10291263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Receita Base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903F3CA0-51F2-C9A9-FC12-A190609FA327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461AB5E1-B6CC-134C-309E-F77EA280FC4C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19</a:t>
            </a:r>
            <a:endParaRPr lang="en-US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6184F66-F706-703A-DF81-6FA38D31B946}"/>
              </a:ext>
            </a:extLst>
          </p:cNvPr>
          <p:cNvGrpSpPr/>
          <p:nvPr/>
        </p:nvGrpSpPr>
        <p:grpSpPr>
          <a:xfrm>
            <a:off x="2105480" y="1766790"/>
            <a:ext cx="7981039" cy="3943388"/>
            <a:chOff x="1015364" y="1080000"/>
            <a:chExt cx="10161270" cy="502062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89A8F3A-5A4B-95F1-6897-62004587E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364" y="1080000"/>
              <a:ext cx="10161270" cy="5020628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380973A-7E9A-9696-A280-31D652FBCACC}"/>
                </a:ext>
              </a:extLst>
            </p:cNvPr>
            <p:cNvSpPr txBox="1"/>
            <p:nvPr/>
          </p:nvSpPr>
          <p:spPr>
            <a:xfrm>
              <a:off x="6562846" y="4101785"/>
              <a:ext cx="2805513" cy="369332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endParaRPr lang="pt-BR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41B3724-DE35-501E-BDBB-87B617A07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374" t="43871" r="62139" b="48771"/>
            <a:stretch/>
          </p:blipFill>
          <p:spPr>
            <a:xfrm>
              <a:off x="6217423" y="4085863"/>
              <a:ext cx="1167226" cy="369332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2E97A05-807C-BF63-0C9C-CAAFB4976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387" t="43871" r="46059" b="49673"/>
            <a:stretch/>
          </p:blipFill>
          <p:spPr>
            <a:xfrm>
              <a:off x="7443713" y="4084912"/>
              <a:ext cx="1682075" cy="32409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4D71973F-8EBE-8DF2-1DF8-87C8962BF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0082" t="43751" r="8118" b="48736"/>
            <a:stretch/>
          </p:blipFill>
          <p:spPr>
            <a:xfrm>
              <a:off x="7306474" y="4079658"/>
              <a:ext cx="185018" cy="381600"/>
            </a:xfrm>
            <a:prstGeom prst="rect">
              <a:avLst/>
            </a:prstGeom>
          </p:spPr>
        </p:pic>
      </p:grpSp>
      <p:sp>
        <p:nvSpPr>
          <p:cNvPr id="4" name="Retângulo: Cantos Arredondados 23">
            <a:extLst>
              <a:ext uri="{FF2B5EF4-FFF2-40B4-BE49-F238E27FC236}">
                <a16:creationId xmlns:a16="http://schemas.microsoft.com/office/drawing/2014/main" id="{B9667BE2-7CBD-E519-0061-74400E18063A}"/>
              </a:ext>
            </a:extLst>
          </p:cNvPr>
          <p:cNvSpPr/>
          <p:nvPr/>
        </p:nvSpPr>
        <p:spPr>
          <a:xfrm>
            <a:off x="2436525" y="1004361"/>
            <a:ext cx="7188951" cy="58477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183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1200"/>
              </a:spcAft>
              <a:buClr>
                <a:srgbClr val="183EFF"/>
              </a:buClr>
            </a:pP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2º Passo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 apuração da Receita Base do ente federativo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840DF4-38E2-F451-5EDD-7F149FE14EF2}"/>
              </a:ext>
            </a:extLst>
          </p:cNvPr>
          <p:cNvSpPr txBox="1"/>
          <p:nvPr/>
        </p:nvSpPr>
        <p:spPr>
          <a:xfrm>
            <a:off x="318976" y="5910686"/>
            <a:ext cx="1085765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183EFF"/>
              </a:buClr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Receita Inicial dos entes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não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corresponde à receita a ser distribuída, já que ainda temos ajustes em razão do </a:t>
            </a:r>
            <a:r>
              <a:rPr lang="pt-BR" sz="1600" i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Cashback 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e de Créditos presumidos, bem como as retenções para a transição federativa (2029 a 2077) e o seguro-receita (2029 a 2096)</a:t>
            </a:r>
          </a:p>
        </p:txBody>
      </p:sp>
    </p:spTree>
    <p:extLst>
      <p:ext uri="{BB962C8B-B14F-4D97-AF65-F5344CB8AC3E}">
        <p14:creationId xmlns:p14="http://schemas.microsoft.com/office/powerpoint/2010/main" val="177700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31FD21-19C5-60A7-ABD3-6BE0A396F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5" y="1088045"/>
            <a:ext cx="10161270" cy="5080635"/>
          </a:xfrm>
          <a:prstGeom prst="rect">
            <a:avLst/>
          </a:prstGeom>
        </p:spPr>
      </p:pic>
      <p:pic>
        <p:nvPicPr>
          <p:cNvPr id="5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5EC3D9C3-AE8E-7FE6-2769-0E4DB1DF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79E5465-0DBC-32C9-D0FB-B780887A9DAB}"/>
              </a:ext>
            </a:extLst>
          </p:cNvPr>
          <p:cNvSpPr txBox="1"/>
          <p:nvPr/>
        </p:nvSpPr>
        <p:spPr>
          <a:xfrm>
            <a:off x="-246744" y="256029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450769-64DA-7CB3-3134-1A5D7D82CCA2}"/>
              </a:ext>
            </a:extLst>
          </p:cNvPr>
          <p:cNvSpPr txBox="1"/>
          <p:nvPr/>
        </p:nvSpPr>
        <p:spPr>
          <a:xfrm>
            <a:off x="885371" y="230106"/>
            <a:ext cx="11057247" cy="61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dos recursos retidos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A46C809A-2BB7-CC69-D807-113118BE827C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id="{F12AC64F-BFE5-93B9-CC25-3CFAAC881252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9094"/>
            <a:ext cx="12192000" cy="68593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359664" y="1087737"/>
            <a:ext cx="11349452" cy="39079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etapa seguinte no processo de distribuição da receita consiste em:</a:t>
            </a:r>
          </a:p>
          <a:p>
            <a:pPr marL="800100" lvl="1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Deduzir da receita de cada ente as reduções de receita específicas do ente (</a:t>
            </a:r>
            <a:r>
              <a:rPr lang="pt-BR" sz="2000" i="1" kern="10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cashback</a:t>
            </a: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específico e compensação dos saldos credores de ICMS)</a:t>
            </a:r>
          </a:p>
          <a:p>
            <a:pPr marL="800100" lvl="1" indent="-342900">
              <a:lnSpc>
                <a:spcPct val="115000"/>
              </a:lnSpc>
              <a:spcBef>
                <a:spcPts val="300"/>
              </a:spcBef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Fazer a segregação da receita e as deduções relativas ao Fundo de Combate à Pobreza (FECOP) de cada ente, à cota-parte do IBS, ao Fundeb e ao financiamento do CG-IBS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 segregação e as deduções são feitas por categoria de transferência: 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(a) Receita Base; (b) retenção da transição; e (c) seguro-receita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183EFF"/>
              </a:buClr>
            </a:pPr>
            <a:r>
              <a:rPr lang="pt-BR" sz="20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Seguindo as diretrizes da EC 132, as segregações e deduções buscam reproduzir as observadas para os tributos atuais (ICMS, ISS e cota-parte)</a:t>
            </a:r>
          </a:p>
        </p:txBody>
      </p:sp>
      <p:pic>
        <p:nvPicPr>
          <p:cNvPr id="5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39329AB4-C3F8-84B7-954F-880ED56C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85AAC60-7704-3EDF-E488-E0CA548CD0CA}"/>
              </a:ext>
            </a:extLst>
          </p:cNvPr>
          <p:cNvSpPr txBox="1"/>
          <p:nvPr/>
        </p:nvSpPr>
        <p:spPr>
          <a:xfrm>
            <a:off x="-246744" y="256029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BC3657-A9F0-3789-971C-8B8884E0530B}"/>
              </a:ext>
            </a:extLst>
          </p:cNvPr>
          <p:cNvSpPr txBox="1"/>
          <p:nvPr/>
        </p:nvSpPr>
        <p:spPr>
          <a:xfrm>
            <a:off x="885371" y="139609"/>
            <a:ext cx="10783058" cy="81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pt-B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Deduções e ajustes | </a:t>
            </a:r>
            <a:r>
              <a:rPr lang="pt-B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637ED676-A585-3076-B8F9-DEA5D93F1F1B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65331CFA-FE06-06B9-529C-F370385E89A9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181EBC1-5059-0F18-276E-9F9616B1B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944154"/>
            <a:ext cx="11258550" cy="5214938"/>
          </a:xfrm>
          <a:prstGeom prst="rect">
            <a:avLst/>
          </a:prstGeom>
        </p:spPr>
      </p:pic>
      <p:pic>
        <p:nvPicPr>
          <p:cNvPr id="5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EF6CE2D5-51DF-19E9-960F-F1D95466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31E6DDC-8D55-7CC3-9391-26DD7CE49AFC}"/>
              </a:ext>
            </a:extLst>
          </p:cNvPr>
          <p:cNvSpPr txBox="1"/>
          <p:nvPr/>
        </p:nvSpPr>
        <p:spPr>
          <a:xfrm>
            <a:off x="-246744" y="256029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5223632C-5056-C83C-771F-3DEC965A0E17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F7F55D00-973F-5F44-EF53-766630A387D5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22</a:t>
            </a:r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6D97EC-618F-85C8-B35D-6E52A4D528F6}"/>
              </a:ext>
            </a:extLst>
          </p:cNvPr>
          <p:cNvSpPr txBox="1"/>
          <p:nvPr/>
        </p:nvSpPr>
        <p:spPr>
          <a:xfrm>
            <a:off x="885371" y="139609"/>
            <a:ext cx="10783058" cy="81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pt-B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Deduções e ajustes | </a:t>
            </a:r>
            <a:r>
              <a:rPr lang="pt-B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266707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F33DA336-CD99-0980-D4EF-4ECFAE7210B5}"/>
              </a:ext>
            </a:extLst>
          </p:cNvPr>
          <p:cNvSpPr/>
          <p:nvPr/>
        </p:nvSpPr>
        <p:spPr>
          <a:xfrm>
            <a:off x="4901954" y="6249529"/>
            <a:ext cx="2035340" cy="613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B3AAC3-0C79-E771-ADAC-68307E337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7" y="1451476"/>
            <a:ext cx="11679286" cy="4215600"/>
          </a:xfrm>
          <a:prstGeom prst="rect">
            <a:avLst/>
          </a:prstGeom>
        </p:spPr>
      </p:pic>
      <p:pic>
        <p:nvPicPr>
          <p:cNvPr id="2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EBBFA101-53E0-6227-3F40-1B973D16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E42091A-86E8-9598-DC3D-EA9E11A727A1}"/>
              </a:ext>
            </a:extLst>
          </p:cNvPr>
          <p:cNvSpPr txBox="1"/>
          <p:nvPr/>
        </p:nvSpPr>
        <p:spPr>
          <a:xfrm>
            <a:off x="-246744" y="256029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6BB9380B-D2F2-7D53-01CE-794CE5E10C66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BAB7B324-314C-C9C7-BD66-6B394BF93743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23</a:t>
            </a:r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E8E8ED-199D-ACC4-1750-AB1D36B696CC}"/>
              </a:ext>
            </a:extLst>
          </p:cNvPr>
          <p:cNvSpPr txBox="1"/>
          <p:nvPr/>
        </p:nvSpPr>
        <p:spPr>
          <a:xfrm>
            <a:off x="885371" y="139609"/>
            <a:ext cx="10783058" cy="81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pt-B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Deduções e ajustes | </a:t>
            </a:r>
            <a:r>
              <a:rPr lang="pt-B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DA RECEITA DO IBS</a:t>
            </a:r>
          </a:p>
        </p:txBody>
      </p:sp>
    </p:spTree>
    <p:extLst>
      <p:ext uri="{BB962C8B-B14F-4D97-AF65-F5344CB8AC3E}">
        <p14:creationId xmlns:p14="http://schemas.microsoft.com/office/powerpoint/2010/main" val="321111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>
            <a:extLst>
              <a:ext uri="{FF2B5EF4-FFF2-40B4-BE49-F238E27FC236}">
                <a16:creationId xmlns:a16="http://schemas.microsoft.com/office/drawing/2014/main" id="{6DB3D08F-1C77-939D-A55F-EAA92FD140D5}"/>
              </a:ext>
            </a:extLst>
          </p:cNvPr>
          <p:cNvSpPr txBox="1"/>
          <p:nvPr/>
        </p:nvSpPr>
        <p:spPr>
          <a:xfrm>
            <a:off x="1109292" y="4371613"/>
            <a:ext cx="274787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>
                <a:solidFill>
                  <a:schemeClr val="bg1"/>
                </a:solidFill>
                <a:latin typeface="Century Gothic" panose="020B0502020202020204" pitchFamily="34" charset="0"/>
              </a:rPr>
              <a:t>Acesse e confira:</a:t>
            </a: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E11A441F-2FFD-F2BF-F851-AD02CF8C8EE5}"/>
              </a:ext>
            </a:extLst>
          </p:cNvPr>
          <p:cNvSpPr txBox="1"/>
          <p:nvPr/>
        </p:nvSpPr>
        <p:spPr>
          <a:xfrm>
            <a:off x="1109292" y="4914357"/>
            <a:ext cx="7413818" cy="830997"/>
          </a:xfrm>
          <a:prstGeom prst="rect">
            <a:avLst/>
          </a:prstGeom>
          <a:solidFill>
            <a:srgbClr val="183EFF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err="1">
                <a:solidFill>
                  <a:schemeClr val="bg1"/>
                </a:solidFill>
                <a:latin typeface="Century Gothic" panose="020B0502020202020204" pitchFamily="34" charset="0"/>
              </a:rPr>
              <a:t>gov.br</a:t>
            </a:r>
            <a:r>
              <a:rPr lang="pt-BR" sz="4800" b="1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pt-BR" sz="4800" b="1" err="1">
                <a:solidFill>
                  <a:schemeClr val="bg1"/>
                </a:solidFill>
                <a:latin typeface="Century Gothic" panose="020B0502020202020204" pitchFamily="34" charset="0"/>
              </a:rPr>
              <a:t>reformatributaria</a:t>
            </a:r>
            <a:endParaRPr lang="pt-BR" sz="4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0BA57E6D-469E-9ECD-CF00-A3AE7A9C6C4A}"/>
              </a:ext>
            </a:extLst>
          </p:cNvPr>
          <p:cNvSpPr txBox="1"/>
          <p:nvPr/>
        </p:nvSpPr>
        <p:spPr>
          <a:xfrm>
            <a:off x="5899180" y="1269874"/>
            <a:ext cx="5247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>
                <a:solidFill>
                  <a:srgbClr val="FF0000"/>
                </a:solidFill>
                <a:latin typeface="Century Gothic" panose="020B0502020202020204" pitchFamily="34" charset="0"/>
              </a:rPr>
              <a:t>OBRIGADO!</a:t>
            </a:r>
          </a:p>
        </p:txBody>
      </p:sp>
      <p:pic>
        <p:nvPicPr>
          <p:cNvPr id="18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2568D124-F6E0-D95C-0B01-A450B831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25" y="6032584"/>
            <a:ext cx="2812149" cy="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4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942560" y="230163"/>
            <a:ext cx="1030687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Organização do PLP 108/2024</a:t>
            </a:r>
            <a:endParaRPr lang="pt-BR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190978" y="230163"/>
            <a:ext cx="113211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E1760F-D76A-225B-72B6-E17189A7762E}"/>
              </a:ext>
            </a:extLst>
          </p:cNvPr>
          <p:cNvSpPr txBox="1"/>
          <p:nvPr/>
        </p:nvSpPr>
        <p:spPr>
          <a:xfrm>
            <a:off x="2265137" y="2066207"/>
            <a:ext cx="665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II: Do Processo Administrativo Tributário do IBS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E06250F-5D40-967B-63B8-AA14635E698A}"/>
              </a:ext>
            </a:extLst>
          </p:cNvPr>
          <p:cNvSpPr txBox="1"/>
          <p:nvPr/>
        </p:nvSpPr>
        <p:spPr>
          <a:xfrm>
            <a:off x="2268642" y="1615186"/>
            <a:ext cx="417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Título I: Do Comitê Gestor do IBS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29547BF7-D66C-B4BA-CE1B-E3BB696A3271}"/>
              </a:ext>
            </a:extLst>
          </p:cNvPr>
          <p:cNvCxnSpPr>
            <a:cxnSpLocks/>
          </p:cNvCxnSpPr>
          <p:nvPr/>
        </p:nvCxnSpPr>
        <p:spPr>
          <a:xfrm>
            <a:off x="1332950" y="1815241"/>
            <a:ext cx="77657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B5C6FD-F563-747D-E69B-DE5CF3E8CE4F}"/>
              </a:ext>
            </a:extLst>
          </p:cNvPr>
          <p:cNvSpPr txBox="1"/>
          <p:nvPr/>
        </p:nvSpPr>
        <p:spPr>
          <a:xfrm>
            <a:off x="2265137" y="2517708"/>
            <a:ext cx="756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Título III: Da Distribuição do Produto da Arrecadação do IBS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E998B6-968C-5626-8245-F43480045C7B}"/>
              </a:ext>
            </a:extLst>
          </p:cNvPr>
          <p:cNvSpPr txBox="1"/>
          <p:nvPr/>
        </p:nvSpPr>
        <p:spPr>
          <a:xfrm>
            <a:off x="2265137" y="2969208"/>
            <a:ext cx="709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IV: Das Disposições Relativas à Transição do ICMS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FA7736-0851-5D2E-05A2-CDF2B1DB88D9}"/>
              </a:ext>
            </a:extLst>
          </p:cNvPr>
          <p:cNvSpPr txBox="1"/>
          <p:nvPr/>
        </p:nvSpPr>
        <p:spPr>
          <a:xfrm>
            <a:off x="558970" y="1042415"/>
            <a:ext cx="73693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LIVRO I: DA ADMINISTRAÇÃO E DA GESTÃO DO IBS </a:t>
            </a:r>
          </a:p>
        </p:txBody>
      </p:sp>
      <p:cxnSp>
        <p:nvCxnSpPr>
          <p:cNvPr id="21" name="Conector reto 51">
            <a:extLst>
              <a:ext uri="{FF2B5EF4-FFF2-40B4-BE49-F238E27FC236}">
                <a16:creationId xmlns:a16="http://schemas.microsoft.com/office/drawing/2014/main" id="{2C83B47B-B277-C6DB-6AA7-C99D75C15415}"/>
              </a:ext>
            </a:extLst>
          </p:cNvPr>
          <p:cNvCxnSpPr>
            <a:cxnSpLocks/>
          </p:cNvCxnSpPr>
          <p:nvPr/>
        </p:nvCxnSpPr>
        <p:spPr>
          <a:xfrm>
            <a:off x="1332950" y="2266262"/>
            <a:ext cx="77657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51">
            <a:extLst>
              <a:ext uri="{FF2B5EF4-FFF2-40B4-BE49-F238E27FC236}">
                <a16:creationId xmlns:a16="http://schemas.microsoft.com/office/drawing/2014/main" id="{E836D970-35DE-49C6-8172-AA4BAA793C7A}"/>
              </a:ext>
            </a:extLst>
          </p:cNvPr>
          <p:cNvCxnSpPr>
            <a:cxnSpLocks/>
          </p:cNvCxnSpPr>
          <p:nvPr/>
        </p:nvCxnSpPr>
        <p:spPr>
          <a:xfrm>
            <a:off x="1332950" y="2717763"/>
            <a:ext cx="77657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51">
            <a:extLst>
              <a:ext uri="{FF2B5EF4-FFF2-40B4-BE49-F238E27FC236}">
                <a16:creationId xmlns:a16="http://schemas.microsoft.com/office/drawing/2014/main" id="{DDBC2D0E-16AB-4D26-B32C-9D7344339669}"/>
              </a:ext>
            </a:extLst>
          </p:cNvPr>
          <p:cNvCxnSpPr>
            <a:cxnSpLocks/>
          </p:cNvCxnSpPr>
          <p:nvPr/>
        </p:nvCxnSpPr>
        <p:spPr>
          <a:xfrm>
            <a:off x="1332950" y="3169263"/>
            <a:ext cx="77657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3458E11-4C0D-23C3-7FDA-8D5FDB8166C8}"/>
              </a:ext>
            </a:extLst>
          </p:cNvPr>
          <p:cNvSpPr txBox="1"/>
          <p:nvPr/>
        </p:nvSpPr>
        <p:spPr>
          <a:xfrm>
            <a:off x="571006" y="3540987"/>
            <a:ext cx="116209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LIVRO II: DO IMPOSTO SOBRE TRANSMISSÃO </a:t>
            </a:r>
            <a:r>
              <a:rPr lang="pt-BR" sz="2300" b="1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CAUSA MORTIS </a:t>
            </a:r>
            <a:r>
              <a:rPr lang="pt-BR" sz="23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DOAÇÃO (ITCMD)</a:t>
            </a:r>
          </a:p>
        </p:txBody>
      </p:sp>
      <p:cxnSp>
        <p:nvCxnSpPr>
          <p:cNvPr id="25" name="Conector reto 51">
            <a:extLst>
              <a:ext uri="{FF2B5EF4-FFF2-40B4-BE49-F238E27FC236}">
                <a16:creationId xmlns:a16="http://schemas.microsoft.com/office/drawing/2014/main" id="{FA7E8396-3BDF-EB2A-2BF8-91E05EFF1A10}"/>
              </a:ext>
            </a:extLst>
          </p:cNvPr>
          <p:cNvCxnSpPr>
            <a:cxnSpLocks/>
          </p:cNvCxnSpPr>
          <p:nvPr/>
        </p:nvCxnSpPr>
        <p:spPr>
          <a:xfrm>
            <a:off x="1332950" y="4218597"/>
            <a:ext cx="77657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1347885-0DBF-4226-C50F-30D9E58E28D6}"/>
              </a:ext>
            </a:extLst>
          </p:cNvPr>
          <p:cNvSpPr txBox="1"/>
          <p:nvPr/>
        </p:nvSpPr>
        <p:spPr>
          <a:xfrm>
            <a:off x="2249901" y="4018542"/>
            <a:ext cx="3911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I: Das Disposições Gerais</a:t>
            </a:r>
          </a:p>
        </p:txBody>
      </p:sp>
      <p:cxnSp>
        <p:nvCxnSpPr>
          <p:cNvPr id="28" name="Conector reto 51">
            <a:extLst>
              <a:ext uri="{FF2B5EF4-FFF2-40B4-BE49-F238E27FC236}">
                <a16:creationId xmlns:a16="http://schemas.microsoft.com/office/drawing/2014/main" id="{4119B42B-FD03-75A9-5ED4-2980A6063042}"/>
              </a:ext>
            </a:extLst>
          </p:cNvPr>
          <p:cNvCxnSpPr>
            <a:cxnSpLocks/>
          </p:cNvCxnSpPr>
          <p:nvPr/>
        </p:nvCxnSpPr>
        <p:spPr>
          <a:xfrm>
            <a:off x="1332950" y="4616418"/>
            <a:ext cx="77657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C31656B-A9C7-8708-113F-828617D6CC30}"/>
              </a:ext>
            </a:extLst>
          </p:cNvPr>
          <p:cNvSpPr txBox="1"/>
          <p:nvPr/>
        </p:nvSpPr>
        <p:spPr>
          <a:xfrm>
            <a:off x="2249901" y="4416363"/>
            <a:ext cx="651171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Títulos II: Da Fiscalização e III: Das Disposições Finais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AC92596-5C49-1E74-4229-42B6806151AD}"/>
              </a:ext>
            </a:extLst>
          </p:cNvPr>
          <p:cNvSpPr txBox="1"/>
          <p:nvPr/>
        </p:nvSpPr>
        <p:spPr>
          <a:xfrm>
            <a:off x="570603" y="5012688"/>
            <a:ext cx="43669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LIVRO III: DISPOSIÇÕES FINAIS</a:t>
            </a:r>
            <a:endParaRPr lang="pt-BR" sz="2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C31EE9F9-2A69-82E7-42EC-211E87880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1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D5C1C27-EB67-E4C1-EFF1-CFB2F52B2B45}"/>
              </a:ext>
            </a:extLst>
          </p:cNvPr>
          <p:cNvSpPr txBox="1"/>
          <p:nvPr/>
        </p:nvSpPr>
        <p:spPr>
          <a:xfrm>
            <a:off x="2348625" y="922814"/>
            <a:ext cx="7494748" cy="79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>
              <a:lnSpc>
                <a:spcPct val="120000"/>
              </a:lnSpc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C000"/>
                </a:highlight>
                <a:latin typeface="Century Gothic" panose="020B0502020202020204" pitchFamily="34" charset="0"/>
              </a:rPr>
              <a:t>A REFORMA TRIBUTÁRIA CRIOU O COMITÊ GESTOR DO IBS: UM MODELO DE COBRANÇA INTEGRADO E EFICIENTE</a:t>
            </a:r>
          </a:p>
        </p:txBody>
      </p:sp>
      <p:sp>
        <p:nvSpPr>
          <p:cNvPr id="18" name="Retângulo: Cantos Arredondados 15">
            <a:extLst>
              <a:ext uri="{FF2B5EF4-FFF2-40B4-BE49-F238E27FC236}">
                <a16:creationId xmlns:a16="http://schemas.microsoft.com/office/drawing/2014/main" id="{7914AD1D-6BCF-B9A9-7473-99EA35CF50C1}"/>
              </a:ext>
            </a:extLst>
          </p:cNvPr>
          <p:cNvSpPr/>
          <p:nvPr/>
        </p:nvSpPr>
        <p:spPr>
          <a:xfrm>
            <a:off x="6090597" y="1935410"/>
            <a:ext cx="5605557" cy="3106860"/>
          </a:xfrm>
          <a:prstGeom prst="roundRect">
            <a:avLst>
              <a:gd name="adj" fmla="val 616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54D2CA3-DA04-3243-40C7-9B6AF1AD3C57}"/>
              </a:ext>
            </a:extLst>
          </p:cNvPr>
          <p:cNvSpPr txBox="1"/>
          <p:nvPr/>
        </p:nvSpPr>
        <p:spPr>
          <a:xfrm>
            <a:off x="6262944" y="2058140"/>
            <a:ext cx="4284260" cy="391967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t-BR" b="1">
                <a:solidFill>
                  <a:schemeClr val="bg1"/>
                </a:solidFill>
                <a:latin typeface="Century Gothic"/>
              </a:rPr>
              <a:t>PRINCIPAIS ATRIBUIÇÕES DO CG-IBS: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ADA26E-317F-D370-867E-90E921C0F9D6}"/>
              </a:ext>
            </a:extLst>
          </p:cNvPr>
          <p:cNvSpPr txBox="1"/>
          <p:nvPr/>
        </p:nvSpPr>
        <p:spPr>
          <a:xfrm>
            <a:off x="6146691" y="2703826"/>
            <a:ext cx="5561552" cy="2046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Editar regulamento único do IBS</a:t>
            </a:r>
          </a:p>
          <a:p>
            <a:pPr marL="28575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Uniformizar a interpretação e a aplicação da legislação do imposto, atuando em conjunto com a União nos temas comuns ao IBS e à CBS</a:t>
            </a:r>
          </a:p>
          <a:p>
            <a:pPr marL="28575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Arrecadar o IBS, efetuar as compensações e distribuir as receitas entre os entes federativos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Hospedar o contencioso administrativo do IBS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2E3C3F-070B-48DB-711A-353BAC216220}"/>
              </a:ext>
            </a:extLst>
          </p:cNvPr>
          <p:cNvSpPr txBox="1"/>
          <p:nvPr/>
        </p:nvSpPr>
        <p:spPr>
          <a:xfrm>
            <a:off x="306835" y="1932708"/>
            <a:ext cx="5104120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  <a:buClr>
                <a:srgbClr val="FF0000"/>
              </a:buClr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Helvetica"/>
              </a:rPr>
              <a:t>O Comitê Gestor do IBS terá caráter técnico e será gerido conjuntamente pelos Estados, DF e Municípios para coordenar a atuação, de forma integrada, dos entes na gestão do imposto.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 criação do Comitê visa:</a:t>
            </a:r>
          </a:p>
          <a:p>
            <a:pPr marL="400050" indent="-40005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Permitir a cobrança de um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IVA municipal</a:t>
            </a:r>
          </a:p>
          <a:p>
            <a:pPr marL="400050" indent="-40005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Assegurar que Estados e Municípios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não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dependam de repasses uns dos outros</a:t>
            </a:r>
          </a:p>
          <a:p>
            <a:pPr marL="400050" indent="-40005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Viabilizar a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transição federativa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de 50 anos</a:t>
            </a:r>
          </a:p>
          <a:p>
            <a:pPr marL="400050" indent="-40005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Garantir 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ressarcimento tempestivo dos créditos acumulados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às empresas</a:t>
            </a:r>
          </a:p>
        </p:txBody>
      </p:sp>
      <p:pic>
        <p:nvPicPr>
          <p:cNvPr id="2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7435E817-C18F-2779-B055-4DF9C12D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75DE65-4073-FDD1-B157-0072B18A6C1B}"/>
              </a:ext>
            </a:extLst>
          </p:cNvPr>
          <p:cNvSpPr txBox="1"/>
          <p:nvPr/>
        </p:nvSpPr>
        <p:spPr>
          <a:xfrm>
            <a:off x="885370" y="245072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Contexto|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DO COMITÊ GESTOR DO IBS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0792AF-779C-5F47-29FC-E15E465B6AB3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1" name="Lágrima 8">
            <a:extLst>
              <a:ext uri="{FF2B5EF4-FFF2-40B4-BE49-F238E27FC236}">
                <a16:creationId xmlns:a16="http://schemas.microsoft.com/office/drawing/2014/main" id="{AA14872E-6390-01BE-66EF-2DB828A881FB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8C9CEC-287D-BBAD-3B22-1F6C92FDD8B5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085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DEDE2-F093-18A4-19C8-CE1B7BD5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75381CB-641F-9FE5-8BBD-BC3D5F64FD66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just"/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639B0FB4-CED8-BD9E-FCBB-2971217A2AF3}"/>
              </a:ext>
            </a:extLst>
          </p:cNvPr>
          <p:cNvSpPr txBox="1"/>
          <p:nvPr/>
        </p:nvSpPr>
        <p:spPr>
          <a:xfrm>
            <a:off x="324716" y="1789465"/>
            <a:ext cx="5777119" cy="27084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Cabe ao CG-IBS a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coordenação das atividades de fiscalização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que permanecem na competência das administrações tributárias de Estados e Municípios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Critérios de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titularidade e </a:t>
            </a:r>
            <a:r>
              <a:rPr lang="pt-BR" sz="1600" b="1" kern="10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co-titularidade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para quando houver mais de um ente interessado em uma mesma atividade de fiscalização, </a:t>
            </a:r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C000"/>
                </a:highlight>
                <a:latin typeface="Century Gothic"/>
              </a:rPr>
              <a:t>evitando múltiplas fiscalizações em uma mesma empresa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CG-IBS disciplinará procedimento para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resolver eventual divergência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por ocasião da fiscalização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407290-3A0A-8563-7DEA-F4FEC66BDBD2}"/>
              </a:ext>
            </a:extLst>
          </p:cNvPr>
          <p:cNvSpPr txBox="1"/>
          <p:nvPr/>
        </p:nvSpPr>
        <p:spPr>
          <a:xfrm>
            <a:off x="998860" y="239668"/>
            <a:ext cx="11083650" cy="567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Coordenação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DO COMITÊ GESTOR DO IBS</a:t>
            </a:r>
          </a:p>
        </p:txBody>
      </p:sp>
      <p:pic>
        <p:nvPicPr>
          <p:cNvPr id="10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96FD790F-7F17-56DE-7E50-886B73AD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ágrima 8">
            <a:extLst>
              <a:ext uri="{FF2B5EF4-FFF2-40B4-BE49-F238E27FC236}">
                <a16:creationId xmlns:a16="http://schemas.microsoft.com/office/drawing/2014/main" id="{F21A49C9-1BF6-7F38-69B9-1D16624C1F6E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047BE3BB-D072-3B17-7C67-3BDFCF3052C9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4</a:t>
            </a:r>
          </a:p>
        </p:txBody>
      </p:sp>
      <p:sp>
        <p:nvSpPr>
          <p:cNvPr id="2" name="Retângulo: Cantos Arredondados 23">
            <a:extLst>
              <a:ext uri="{FF2B5EF4-FFF2-40B4-BE49-F238E27FC236}">
                <a16:creationId xmlns:a16="http://schemas.microsoft.com/office/drawing/2014/main" id="{D104E28A-CD5D-5A42-B02B-C0089A5D12C0}"/>
              </a:ext>
            </a:extLst>
          </p:cNvPr>
          <p:cNvSpPr/>
          <p:nvPr/>
        </p:nvSpPr>
        <p:spPr>
          <a:xfrm>
            <a:off x="360000" y="1263745"/>
            <a:ext cx="2558298" cy="4180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DA FISCALIZAÇÃO</a:t>
            </a:r>
            <a:endParaRPr lang="en-US"/>
          </a:p>
        </p:txBody>
      </p:sp>
      <p:sp>
        <p:nvSpPr>
          <p:cNvPr id="3" name="Retângulo: Cantos Arredondados 23">
            <a:extLst>
              <a:ext uri="{FF2B5EF4-FFF2-40B4-BE49-F238E27FC236}">
                <a16:creationId xmlns:a16="http://schemas.microsoft.com/office/drawing/2014/main" id="{F33DD38B-5EB6-54C4-DFD1-59AF60226E0C}"/>
              </a:ext>
            </a:extLst>
          </p:cNvPr>
          <p:cNvSpPr/>
          <p:nvPr/>
        </p:nvSpPr>
        <p:spPr>
          <a:xfrm>
            <a:off x="6186706" y="1263059"/>
            <a:ext cx="2255660" cy="4180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DA COBRANÇA</a:t>
            </a:r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ABF23E-275B-7F43-BBC6-52B2A478CA94}"/>
              </a:ext>
            </a:extLst>
          </p:cNvPr>
          <p:cNvSpPr txBox="1"/>
          <p:nvPr/>
        </p:nvSpPr>
        <p:spPr>
          <a:xfrm>
            <a:off x="6187442" y="1789465"/>
            <a:ext cx="5515985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Aft>
                <a:spcPts val="8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u="sng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Cobrança administrativa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 competência das administrações tributárias de Estados e Municípios</a:t>
            </a:r>
            <a:endParaRPr lang="pt-BR" sz="16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alibri"/>
              <a:cs typeface="Calibri"/>
            </a:endParaRPr>
          </a:p>
          <a:p>
            <a:pPr marL="342900" indent="-342900" algn="just">
              <a:spcAft>
                <a:spcPts val="8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u="sng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Cobrança extrajudicial e judicial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: competência das respectivas procuradorias</a:t>
            </a:r>
            <a:endParaRPr lang="pt-BR" sz="16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alibri"/>
              <a:cs typeface="Calibri"/>
            </a:endParaRPr>
          </a:p>
          <a:p>
            <a:pPr marL="342900" indent="-342900" algn="just">
              <a:spcAft>
                <a:spcPts val="8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CG-IBS como coordenador destas atividades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visando a integração entre os entes</a:t>
            </a:r>
            <a:endParaRPr lang="en-US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alibri"/>
              <a:cs typeface="Times New Roman"/>
            </a:endParaRPr>
          </a:p>
          <a:p>
            <a:pPr marL="342900" indent="-342900" algn="just">
              <a:spcAft>
                <a:spcPts val="8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alibri"/>
                <a:cs typeface="Times New Roman"/>
              </a:rPr>
              <a:t>Em caso de delegação, o ente delegatário atuará em nome próprio e dos demais titulares de parcela do crédito tributário exigido</a:t>
            </a:r>
            <a:endParaRPr lang="en-US" sz="1600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alibri"/>
              <a:cs typeface="Times New Roman"/>
            </a:endParaRPr>
          </a:p>
        </p:txBody>
      </p:sp>
      <p:sp>
        <p:nvSpPr>
          <p:cNvPr id="12" name="Retângulo: Cantos Arredondados 23">
            <a:extLst>
              <a:ext uri="{FF2B5EF4-FFF2-40B4-BE49-F238E27FC236}">
                <a16:creationId xmlns:a16="http://schemas.microsoft.com/office/drawing/2014/main" id="{40D1FE3C-DA77-1216-454A-03B5E230A8C5}"/>
              </a:ext>
            </a:extLst>
          </p:cNvPr>
          <p:cNvSpPr/>
          <p:nvPr/>
        </p:nvSpPr>
        <p:spPr>
          <a:xfrm>
            <a:off x="2348764" y="5214255"/>
            <a:ext cx="7508597" cy="68827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Possibilidade de delegação ou de compartilhamento entre os entes das atividades de fiscalização, cobrança e inscrição em dívida ativa</a:t>
            </a:r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90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1" y="244979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Estrutura Organizacional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DO COMITÊ GESTOR DO IBS</a:t>
            </a:r>
          </a:p>
        </p:txBody>
      </p:sp>
      <p:cxnSp>
        <p:nvCxnSpPr>
          <p:cNvPr id="9" name="Conector reto 5">
            <a:extLst>
              <a:ext uri="{FF2B5EF4-FFF2-40B4-BE49-F238E27FC236}">
                <a16:creationId xmlns:a16="http://schemas.microsoft.com/office/drawing/2014/main" id="{19C94945-55C2-371B-59DE-44DC10CF9EE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095999" y="1758900"/>
            <a:ext cx="1" cy="441282"/>
          </a:xfrm>
          <a:prstGeom prst="line">
            <a:avLst/>
          </a:prstGeom>
          <a:ln>
            <a:solidFill>
              <a:srgbClr val="00B05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5">
            <a:extLst>
              <a:ext uri="{FF2B5EF4-FFF2-40B4-BE49-F238E27FC236}">
                <a16:creationId xmlns:a16="http://schemas.microsoft.com/office/drawing/2014/main" id="{9A7BA6D4-63D1-8674-A8ED-147FD5020455}"/>
              </a:ext>
            </a:extLst>
          </p:cNvPr>
          <p:cNvCxnSpPr>
            <a:cxnSpLocks/>
          </p:cNvCxnSpPr>
          <p:nvPr/>
        </p:nvCxnSpPr>
        <p:spPr>
          <a:xfrm flipH="1">
            <a:off x="1064640" y="3381475"/>
            <a:ext cx="3999" cy="299578"/>
          </a:xfrm>
          <a:prstGeom prst="line">
            <a:avLst/>
          </a:prstGeom>
          <a:ln w="127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5">
            <a:extLst>
              <a:ext uri="{FF2B5EF4-FFF2-40B4-BE49-F238E27FC236}">
                <a16:creationId xmlns:a16="http://schemas.microsoft.com/office/drawing/2014/main" id="{9FF88BB9-C4C4-5EB4-42EF-7BF1C7CDA904}"/>
              </a:ext>
            </a:extLst>
          </p:cNvPr>
          <p:cNvCxnSpPr>
            <a:cxnSpLocks/>
          </p:cNvCxnSpPr>
          <p:nvPr/>
        </p:nvCxnSpPr>
        <p:spPr>
          <a:xfrm>
            <a:off x="1068639" y="2200182"/>
            <a:ext cx="10008375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5">
            <a:extLst>
              <a:ext uri="{FF2B5EF4-FFF2-40B4-BE49-F238E27FC236}">
                <a16:creationId xmlns:a16="http://schemas.microsoft.com/office/drawing/2014/main" id="{C6A7C3BA-1A48-CA4C-BC3A-05AAA28626B5}"/>
              </a:ext>
            </a:extLst>
          </p:cNvPr>
          <p:cNvCxnSpPr>
            <a:cxnSpLocks/>
          </p:cNvCxnSpPr>
          <p:nvPr/>
        </p:nvCxnSpPr>
        <p:spPr>
          <a:xfrm>
            <a:off x="1068639" y="2200182"/>
            <a:ext cx="0" cy="47052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5">
            <a:extLst>
              <a:ext uri="{FF2B5EF4-FFF2-40B4-BE49-F238E27FC236}">
                <a16:creationId xmlns:a16="http://schemas.microsoft.com/office/drawing/2014/main" id="{9B43EF7F-1C35-87C4-062D-31C76A7EA04A}"/>
              </a:ext>
            </a:extLst>
          </p:cNvPr>
          <p:cNvCxnSpPr>
            <a:cxnSpLocks/>
          </p:cNvCxnSpPr>
          <p:nvPr/>
        </p:nvCxnSpPr>
        <p:spPr>
          <a:xfrm flipH="1">
            <a:off x="3147081" y="2204175"/>
            <a:ext cx="0" cy="47052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5">
            <a:extLst>
              <a:ext uri="{FF2B5EF4-FFF2-40B4-BE49-F238E27FC236}">
                <a16:creationId xmlns:a16="http://schemas.microsoft.com/office/drawing/2014/main" id="{E3D4A3B2-B36E-D402-321F-018B7B2D0BA9}"/>
              </a:ext>
            </a:extLst>
          </p:cNvPr>
          <p:cNvCxnSpPr>
            <a:cxnSpLocks/>
          </p:cNvCxnSpPr>
          <p:nvPr/>
        </p:nvCxnSpPr>
        <p:spPr>
          <a:xfrm>
            <a:off x="6268954" y="2200182"/>
            <a:ext cx="0" cy="4785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5">
            <a:extLst>
              <a:ext uri="{FF2B5EF4-FFF2-40B4-BE49-F238E27FC236}">
                <a16:creationId xmlns:a16="http://schemas.microsoft.com/office/drawing/2014/main" id="{50BAD752-6665-CF2F-9D36-35B77751344A}"/>
              </a:ext>
            </a:extLst>
          </p:cNvPr>
          <p:cNvCxnSpPr>
            <a:cxnSpLocks/>
          </p:cNvCxnSpPr>
          <p:nvPr/>
        </p:nvCxnSpPr>
        <p:spPr>
          <a:xfrm>
            <a:off x="9171527" y="2200182"/>
            <a:ext cx="0" cy="4785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5">
            <a:extLst>
              <a:ext uri="{FF2B5EF4-FFF2-40B4-BE49-F238E27FC236}">
                <a16:creationId xmlns:a16="http://schemas.microsoft.com/office/drawing/2014/main" id="{115BDB82-7C7D-AA86-7064-112299F4E80F}"/>
              </a:ext>
            </a:extLst>
          </p:cNvPr>
          <p:cNvCxnSpPr>
            <a:cxnSpLocks/>
          </p:cNvCxnSpPr>
          <p:nvPr/>
        </p:nvCxnSpPr>
        <p:spPr>
          <a:xfrm>
            <a:off x="11077014" y="2200182"/>
            <a:ext cx="0" cy="474515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72AD62C8-CBF8-4C9A-3F35-74B45094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ágrima 8">
            <a:extLst>
              <a:ext uri="{FF2B5EF4-FFF2-40B4-BE49-F238E27FC236}">
                <a16:creationId xmlns:a16="http://schemas.microsoft.com/office/drawing/2014/main" id="{346B1DE4-60F9-9C55-99B2-59E95760C3ED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4" name="CaixaDeTexto 11">
            <a:extLst>
              <a:ext uri="{FF2B5EF4-FFF2-40B4-BE49-F238E27FC236}">
                <a16:creationId xmlns:a16="http://schemas.microsoft.com/office/drawing/2014/main" id="{F877B176-0A5A-F032-0C8E-3FF7DBFB3048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5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9A6A4B4-721C-5B23-2D0A-67A375B49D15}"/>
              </a:ext>
            </a:extLst>
          </p:cNvPr>
          <p:cNvSpPr txBox="1"/>
          <p:nvPr/>
        </p:nvSpPr>
        <p:spPr>
          <a:xfrm>
            <a:off x="319313" y="3822757"/>
            <a:ext cx="6103775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Fiscalização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Arrecadação e Cobrança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Tributação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Informações Econômico-Fiscais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Tecnologia da Informação e Comunicação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Revisão do Crédito Tributário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Administrativa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Procuradorias</a:t>
            </a:r>
          </a:p>
          <a:p>
            <a:pPr marL="180000">
              <a:spcAft>
                <a:spcPts val="600"/>
              </a:spcAft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Diretoria de Tesouraria</a:t>
            </a:r>
            <a:endParaRPr lang="pt-BR" sz="15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D30D555-BB05-095F-CA6D-5F088D8C2429}"/>
              </a:ext>
            </a:extLst>
          </p:cNvPr>
          <p:cNvSpPr txBox="1"/>
          <p:nvPr/>
        </p:nvSpPr>
        <p:spPr>
          <a:xfrm>
            <a:off x="-246744" y="230883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just"/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6" name="Retângulo: Cantos Arredondados 23">
            <a:extLst>
              <a:ext uri="{FF2B5EF4-FFF2-40B4-BE49-F238E27FC236}">
                <a16:creationId xmlns:a16="http://schemas.microsoft.com/office/drawing/2014/main" id="{D94865D6-1E47-47A1-DB54-0E3DD49E1530}"/>
              </a:ext>
            </a:extLst>
          </p:cNvPr>
          <p:cNvSpPr/>
          <p:nvPr/>
        </p:nvSpPr>
        <p:spPr>
          <a:xfrm>
            <a:off x="241584" y="2693203"/>
            <a:ext cx="1654111" cy="688272"/>
          </a:xfrm>
          <a:prstGeom prst="roundRect">
            <a:avLst>
              <a:gd name="adj" fmla="val 184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Diretoria-Executiva</a:t>
            </a:r>
            <a:endParaRPr lang="pt-BR"/>
          </a:p>
        </p:txBody>
      </p:sp>
      <p:sp>
        <p:nvSpPr>
          <p:cNvPr id="2" name="Retângulo: Cantos Arredondados 23">
            <a:extLst>
              <a:ext uri="{FF2B5EF4-FFF2-40B4-BE49-F238E27FC236}">
                <a16:creationId xmlns:a16="http://schemas.microsoft.com/office/drawing/2014/main" id="{C106F17E-EA93-06C8-CBB3-EBEE485F17EC}"/>
              </a:ext>
            </a:extLst>
          </p:cNvPr>
          <p:cNvSpPr/>
          <p:nvPr/>
        </p:nvSpPr>
        <p:spPr>
          <a:xfrm>
            <a:off x="2054379" y="2693203"/>
            <a:ext cx="2185404" cy="688272"/>
          </a:xfrm>
          <a:prstGeom prst="roundRect">
            <a:avLst>
              <a:gd name="adj" fmla="val 184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800" b="1">
                <a:latin typeface="Century Gothic" panose="020B0502020202020204" pitchFamily="34" charset="0"/>
              </a:rPr>
              <a:t>Secretaria-Geral</a:t>
            </a:r>
            <a:endParaRPr lang="pt-BR"/>
          </a:p>
        </p:txBody>
      </p:sp>
      <p:sp>
        <p:nvSpPr>
          <p:cNvPr id="7" name="Retângulo: Cantos Arredondados 23">
            <a:extLst>
              <a:ext uri="{FF2B5EF4-FFF2-40B4-BE49-F238E27FC236}">
                <a16:creationId xmlns:a16="http://schemas.microsoft.com/office/drawing/2014/main" id="{6CC16991-1875-5DA5-310B-893FECEDADEA}"/>
              </a:ext>
            </a:extLst>
          </p:cNvPr>
          <p:cNvSpPr/>
          <p:nvPr/>
        </p:nvSpPr>
        <p:spPr>
          <a:xfrm>
            <a:off x="4398467" y="2693203"/>
            <a:ext cx="3740975" cy="688272"/>
          </a:xfrm>
          <a:prstGeom prst="roundRect">
            <a:avLst>
              <a:gd name="adj" fmla="val 184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 panose="020B0502020202020204" pitchFamily="34" charset="0"/>
              </a:rPr>
              <a:t>Assessoria de Relações Institucionais e Interfederativas</a:t>
            </a:r>
          </a:p>
        </p:txBody>
      </p:sp>
      <p:sp>
        <p:nvSpPr>
          <p:cNvPr id="8" name="Retângulo: Cantos Arredondados 23">
            <a:extLst>
              <a:ext uri="{FF2B5EF4-FFF2-40B4-BE49-F238E27FC236}">
                <a16:creationId xmlns:a16="http://schemas.microsoft.com/office/drawing/2014/main" id="{AA53D7E7-4108-3779-4982-44D341CD42D6}"/>
              </a:ext>
            </a:extLst>
          </p:cNvPr>
          <p:cNvSpPr/>
          <p:nvPr/>
        </p:nvSpPr>
        <p:spPr>
          <a:xfrm>
            <a:off x="8298126" y="2693203"/>
            <a:ext cx="1746803" cy="688272"/>
          </a:xfrm>
          <a:prstGeom prst="roundRect">
            <a:avLst>
              <a:gd name="adj" fmla="val 184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800" b="1">
                <a:latin typeface="Century Gothic" panose="020B0502020202020204" pitchFamily="34" charset="0"/>
              </a:rPr>
              <a:t>Corregedoria</a:t>
            </a:r>
            <a:endParaRPr lang="pt-BR"/>
          </a:p>
        </p:txBody>
      </p:sp>
      <p:sp>
        <p:nvSpPr>
          <p:cNvPr id="10" name="Retângulo: Cantos Arredondados 23">
            <a:extLst>
              <a:ext uri="{FF2B5EF4-FFF2-40B4-BE49-F238E27FC236}">
                <a16:creationId xmlns:a16="http://schemas.microsoft.com/office/drawing/2014/main" id="{9511FE04-3457-6EAF-F9A2-9265C0F7CF2C}"/>
              </a:ext>
            </a:extLst>
          </p:cNvPr>
          <p:cNvSpPr/>
          <p:nvPr/>
        </p:nvSpPr>
        <p:spPr>
          <a:xfrm>
            <a:off x="10203613" y="2693203"/>
            <a:ext cx="1746803" cy="688272"/>
          </a:xfrm>
          <a:prstGeom prst="roundRect">
            <a:avLst>
              <a:gd name="adj" fmla="val 184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800" b="1">
                <a:latin typeface="Century Gothic" panose="020B0502020202020204" pitchFamily="34" charset="0"/>
              </a:rPr>
              <a:t>Auditoria Interna</a:t>
            </a:r>
          </a:p>
        </p:txBody>
      </p:sp>
      <p:sp>
        <p:nvSpPr>
          <p:cNvPr id="16" name="Retângulo: Cantos Arredondados 23">
            <a:extLst>
              <a:ext uri="{FF2B5EF4-FFF2-40B4-BE49-F238E27FC236}">
                <a16:creationId xmlns:a16="http://schemas.microsoft.com/office/drawing/2014/main" id="{6D891025-6710-7341-7B3A-05F88B18BF11}"/>
              </a:ext>
            </a:extLst>
          </p:cNvPr>
          <p:cNvSpPr/>
          <p:nvPr/>
        </p:nvSpPr>
        <p:spPr>
          <a:xfrm>
            <a:off x="4225511" y="1070628"/>
            <a:ext cx="3740975" cy="688272"/>
          </a:xfrm>
          <a:prstGeom prst="roundRect">
            <a:avLst>
              <a:gd name="adj" fmla="val 18447"/>
            </a:avLst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rgbClr val="00B050"/>
                </a:solidFill>
                <a:latin typeface="Century Gothic" panose="020B0502020202020204" pitchFamily="34" charset="0"/>
              </a:rPr>
              <a:t>Conselho Superior do CG-IBS</a:t>
            </a:r>
          </a:p>
        </p:txBody>
      </p:sp>
      <p:sp>
        <p:nvSpPr>
          <p:cNvPr id="20" name="Chave Esquerda 19">
            <a:extLst>
              <a:ext uri="{FF2B5EF4-FFF2-40B4-BE49-F238E27FC236}">
                <a16:creationId xmlns:a16="http://schemas.microsoft.com/office/drawing/2014/main" id="{1110FCC8-06E7-6BFB-21D9-0C13C47FB9BC}"/>
              </a:ext>
            </a:extLst>
          </p:cNvPr>
          <p:cNvSpPr/>
          <p:nvPr/>
        </p:nvSpPr>
        <p:spPr>
          <a:xfrm rot="5400000">
            <a:off x="3168361" y="1035886"/>
            <a:ext cx="153521" cy="5443854"/>
          </a:xfrm>
          <a:prstGeom prst="leftBrace">
            <a:avLst>
              <a:gd name="adj1" fmla="val 36321"/>
              <a:gd name="adj2" fmla="val 9005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0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BE4A3A-AED2-AA8B-091B-4524F8CB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F50CA2C-4C0E-DFAE-3BF7-B4EC99A5D4FE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09B90E28-BA1A-1A09-86BB-B4DCA946C92C}"/>
              </a:ext>
            </a:extLst>
          </p:cNvPr>
          <p:cNvSpPr txBox="1"/>
          <p:nvPr/>
        </p:nvSpPr>
        <p:spPr>
          <a:xfrm>
            <a:off x="360000" y="1762309"/>
            <a:ext cx="522355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Tomar a decisão final em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temas estratégicos e de gestão superior 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do órgão, tais como:</a:t>
            </a:r>
            <a:endParaRPr lang="pt-BR" sz="1600">
              <a:latin typeface="Century Gothic" panose="020B0502020202020204" pitchFamily="34" charset="0"/>
              <a:ea typeface="Calibri"/>
              <a:cs typeface="Calibri"/>
            </a:endParaRPr>
          </a:p>
          <a:p>
            <a:pPr marL="342900" indent="-342900" algn="just">
              <a:spcAft>
                <a:spcPts val="1200"/>
              </a:spcAft>
              <a:buClr>
                <a:srgbClr val="00B050"/>
              </a:buClr>
              <a:buFont typeface="Arial" panose="02070309020205020404" pitchFamily="49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eleger, empossar e destituir os titulares dos órgãos do CG-IBS</a:t>
            </a:r>
          </a:p>
          <a:p>
            <a:pPr marL="342900" indent="-342900" algn="just">
              <a:spcAft>
                <a:spcPts val="1200"/>
              </a:spcAft>
              <a:buClr>
                <a:srgbClr val="00B050"/>
              </a:buClr>
              <a:buFont typeface="Arial" panose="02070309020205020404" pitchFamily="49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aprovar o regulamento do IBS e atos conjuntos com o Poder Executivo da União</a:t>
            </a:r>
          </a:p>
          <a:p>
            <a:pPr marL="342900" indent="-342900" algn="just">
              <a:spcAft>
                <a:spcPts val="1200"/>
              </a:spcAft>
              <a:buClr>
                <a:srgbClr val="00B050"/>
              </a:buClr>
              <a:buFont typeface="Arial" panose="02070309020205020404" pitchFamily="49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propor e aprovar o orçamento anual do CG-IBS</a:t>
            </a:r>
          </a:p>
          <a:p>
            <a:pPr marL="342900" indent="-342900" algn="just">
              <a:spcAft>
                <a:spcPts val="1200"/>
              </a:spcAft>
              <a:buClr>
                <a:srgbClr val="00B050"/>
              </a:buClr>
              <a:buFont typeface="Arial" panose="02070309020205020404" pitchFamily="49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aprovar o regimento interno do CG-IBS e, conforme ali disposto, a criação ou extinção de diretorias técnicas e administrativas</a:t>
            </a: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EE0E1916-F819-57E4-E08C-565BA12FA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ágrima 9">
            <a:extLst>
              <a:ext uri="{FF2B5EF4-FFF2-40B4-BE49-F238E27FC236}">
                <a16:creationId xmlns:a16="http://schemas.microsoft.com/office/drawing/2014/main" id="{0A395B75-C521-C06B-05FB-E29CFADBA244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261CE80A-10D3-5E66-B337-3F2F7753DF5D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3BE009-DCF6-7982-EA23-CF89D1C4E949}"/>
              </a:ext>
            </a:extLst>
          </p:cNvPr>
          <p:cNvSpPr txBox="1"/>
          <p:nvPr/>
        </p:nvSpPr>
        <p:spPr>
          <a:xfrm>
            <a:off x="885371" y="245072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Conselho Superior do CG-IBS |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DO COMITÊ GESTOR DO IBS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9ECCD3-C221-381C-664B-E703E3C5DED1}"/>
              </a:ext>
            </a:extLst>
          </p:cNvPr>
          <p:cNvSpPr txBox="1"/>
          <p:nvPr/>
        </p:nvSpPr>
        <p:spPr>
          <a:xfrm>
            <a:off x="6120000" y="1764000"/>
            <a:ext cx="5583712" cy="3662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200"/>
              </a:spcAft>
              <a:buClr>
                <a:srgbClr val="00B050"/>
              </a:buClr>
              <a:buFont typeface="Arial" panose="02070309020205020404" pitchFamily="49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27 representantes de cada Estado e o DF, indicados pelo chefe do Poder Executivo</a:t>
            </a:r>
          </a:p>
          <a:p>
            <a:pPr marL="342900" indent="-342900" algn="just">
              <a:spcAft>
                <a:spcPts val="1200"/>
              </a:spcAft>
              <a:buClr>
                <a:srgbClr val="00B050"/>
              </a:buClr>
              <a:buFont typeface="Arial" panose="02070309020205020404" pitchFamily="49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27 representantes do conjunto dos Municípios e do DF, eleitos por meio de um sistema de chapas, sendo:</a:t>
            </a:r>
            <a:endParaRPr lang="pt-BR" sz="16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Calibri"/>
              <a:cs typeface="Calibri"/>
            </a:endParaRP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itchFamily="2" charset="2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14 representantes eleitos com base nos votos de cada Município, com valor igual para todos 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Courier New" pitchFamily="2" charset="2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13 representantes eleitos com base nos votos de cada Município, ponderados pelas respectivas populações</a:t>
            </a:r>
          </a:p>
          <a:p>
            <a:pPr algn="ctr">
              <a:spcAft>
                <a:spcPts val="1200"/>
              </a:spcAft>
              <a:buClr>
                <a:srgbClr val="00B050"/>
              </a:buClr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Tempo de mandato de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/>
              </a:rPr>
              <a:t>4 anos</a:t>
            </a:r>
          </a:p>
        </p:txBody>
      </p:sp>
      <p:sp>
        <p:nvSpPr>
          <p:cNvPr id="5" name="Retângulo: Cantos Arredondados 23">
            <a:extLst>
              <a:ext uri="{FF2B5EF4-FFF2-40B4-BE49-F238E27FC236}">
                <a16:creationId xmlns:a16="http://schemas.microsoft.com/office/drawing/2014/main" id="{A9A804B8-776A-ED8C-B858-3D63C75E1AF4}"/>
              </a:ext>
            </a:extLst>
          </p:cNvPr>
          <p:cNvSpPr/>
          <p:nvPr/>
        </p:nvSpPr>
        <p:spPr>
          <a:xfrm>
            <a:off x="360000" y="1080000"/>
            <a:ext cx="2430010" cy="4180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COMPETÊNCIAS</a:t>
            </a:r>
            <a:endParaRPr lang="en-US"/>
          </a:p>
        </p:txBody>
      </p:sp>
      <p:sp>
        <p:nvSpPr>
          <p:cNvPr id="8" name="Retângulo: Cantos Arredondados 23">
            <a:extLst>
              <a:ext uri="{FF2B5EF4-FFF2-40B4-BE49-F238E27FC236}">
                <a16:creationId xmlns:a16="http://schemas.microsoft.com/office/drawing/2014/main" id="{4FE86A4C-0791-E8C9-CEF6-F803FD752E10}"/>
              </a:ext>
            </a:extLst>
          </p:cNvPr>
          <p:cNvSpPr/>
          <p:nvPr/>
        </p:nvSpPr>
        <p:spPr>
          <a:xfrm>
            <a:off x="6120000" y="1080000"/>
            <a:ext cx="2180492" cy="4180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COMPOSIÇÃO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Conselho Superior do CG-IBS |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DO COMITÊ GESTOR DO IBS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pic>
        <p:nvPicPr>
          <p:cNvPr id="8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2EDB1D89-84E9-7852-6A85-74DC975B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ágrima 8">
            <a:extLst>
              <a:ext uri="{FF2B5EF4-FFF2-40B4-BE49-F238E27FC236}">
                <a16:creationId xmlns:a16="http://schemas.microsoft.com/office/drawing/2014/main" id="{2EC357D7-9ABB-F048-B88D-AE2C6D9AACB6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7907AF61-22AC-326F-70D8-1212BDCC7EF1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7</a:t>
            </a:r>
            <a:endParaRPr lang="en-US"/>
          </a:p>
        </p:txBody>
      </p:sp>
      <p:sp>
        <p:nvSpPr>
          <p:cNvPr id="14" name="CaixaDeTexto 2">
            <a:extLst>
              <a:ext uri="{FF2B5EF4-FFF2-40B4-BE49-F238E27FC236}">
                <a16:creationId xmlns:a16="http://schemas.microsoft.com/office/drawing/2014/main" id="{80D209A2-8A65-8232-E709-BC4EBD6EA5D8}"/>
              </a:ext>
            </a:extLst>
          </p:cNvPr>
          <p:cNvSpPr txBox="1"/>
          <p:nvPr/>
        </p:nvSpPr>
        <p:spPr>
          <a:xfrm>
            <a:off x="360000" y="1712204"/>
            <a:ext cx="5536708" cy="40626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Representação titular dos Estados e DF: 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Ocupar o cargo de Secretário de Fazenda, Finanças, Tributação ou similar </a:t>
            </a: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Representação dos Municípios e DF - atender a um dos critérios abaixo: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Ocupar o cargo de Secretário de Fazenda, Finanças, Tributação ou similar;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ou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Ter experiência de, no mínimo, 10 anos na administração tributária;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ou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Ter experiência de, no mínimo, 4 anos ocupando cargos de direção, chefia ou assessoramento superiores na administração tributária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FF4925-49B6-0D21-C635-2B91731BFB8C}"/>
              </a:ext>
            </a:extLst>
          </p:cNvPr>
          <p:cNvSpPr txBox="1"/>
          <p:nvPr/>
        </p:nvSpPr>
        <p:spPr>
          <a:xfrm>
            <a:off x="6295294" y="1712204"/>
            <a:ext cx="553670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Requisitos a serem cumpridos por todos os membros: 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Reputação ilibada e notório conhecimento em administração tributária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Formação acadêmica em nível superior compatível com o cargo</a:t>
            </a:r>
          </a:p>
          <a:p>
            <a:pPr marL="800100" lvl="1" indent="-342900" algn="just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Não se enquadrar nas hipóteses de inelegibilidade previstas na LC nº 64/1990</a:t>
            </a:r>
            <a:endParaRPr lang="pt-BR" sz="1600" b="1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sp>
        <p:nvSpPr>
          <p:cNvPr id="20" name="Retângulo: Cantos Arredondados 23">
            <a:extLst>
              <a:ext uri="{FF2B5EF4-FFF2-40B4-BE49-F238E27FC236}">
                <a16:creationId xmlns:a16="http://schemas.microsoft.com/office/drawing/2014/main" id="{B4065A2F-71C6-81F8-0443-4ED8DC422A88}"/>
              </a:ext>
            </a:extLst>
          </p:cNvPr>
          <p:cNvSpPr/>
          <p:nvPr/>
        </p:nvSpPr>
        <p:spPr>
          <a:xfrm>
            <a:off x="360000" y="1080000"/>
            <a:ext cx="1903220" cy="4180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REQUISITOS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7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C0D0C-08BA-99D2-DEB0-0AC1866E8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10DF8B8-0692-AE2B-7F74-B99A208AB23E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C046365F-D0BD-E38A-D2DB-8F65ED95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ágrima 9">
            <a:extLst>
              <a:ext uri="{FF2B5EF4-FFF2-40B4-BE49-F238E27FC236}">
                <a16:creationId xmlns:a16="http://schemas.microsoft.com/office/drawing/2014/main" id="{5650EF3A-7C8B-783C-43B1-D29300303527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85C2FAB2-CD9B-7773-79D1-284896923497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8</a:t>
            </a:r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89A64-A271-F2C8-81DE-B1DC5138F609}"/>
              </a:ext>
            </a:extLst>
          </p:cNvPr>
          <p:cNvSpPr txBox="1"/>
          <p:nvPr/>
        </p:nvSpPr>
        <p:spPr>
          <a:xfrm>
            <a:off x="885372" y="245072"/>
            <a:ext cx="11189398" cy="55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t-BR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Eleição dos representantes municipais |</a:t>
            </a:r>
            <a:r>
              <a:rPr lang="pt-B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DO COMITÊ GESTOR DO IBS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50B646-B6F0-CB6C-1864-F5B47D5FA3F8}"/>
              </a:ext>
            </a:extLst>
          </p:cNvPr>
          <p:cNvSpPr txBox="1"/>
          <p:nvPr/>
        </p:nvSpPr>
        <p:spPr>
          <a:xfrm>
            <a:off x="360000" y="1080000"/>
            <a:ext cx="11349116" cy="48167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Duas eleições distintas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para cada um dos grupos (14 membros e 13 membros) a ser realizada pelo CG-IBS, com apoio das entidades municipalistas:</a:t>
            </a:r>
          </a:p>
          <a:p>
            <a:pPr marL="342900" indent="-34290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Cada associação poderá formar </a:t>
            </a: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até uma chapa por eleição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(1 titular e 2 suplentes, por vaga)</a:t>
            </a:r>
          </a:p>
          <a:p>
            <a:pPr marL="342900" indent="-34290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Apoiamento mínimo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para apresentação de chapa, conforme o caso, de:</a:t>
            </a:r>
          </a:p>
          <a:p>
            <a:pPr marL="800100" lvl="1" indent="-34290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20% do total de municípios (eleição dos 14); ou</a:t>
            </a:r>
          </a:p>
          <a:p>
            <a:pPr marL="800100" lvl="1" indent="-34290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Municípios que representem, no mínimo, 20% do total da população (eleição dos 13)</a:t>
            </a:r>
          </a:p>
          <a:p>
            <a:pPr marL="342900" indent="-34290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Pelo menos </a:t>
            </a: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um representante de cada uma das regiões do País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cada chapa</a:t>
            </a:r>
          </a:p>
          <a:p>
            <a:pPr marL="342900" indent="-34290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Possibilidade de 2º turno </a:t>
            </a: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entre as 2 chapas mais votadas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Cada Município e o Distrito Federal somente poderá:</a:t>
            </a:r>
            <a:endParaRPr lang="en-US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Apoiar uma única chapa em cada uma das eleições</a:t>
            </a:r>
            <a:endParaRPr lang="en-US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lvl="1" indent="-34290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Indicar um único membro titular ou suplente</a:t>
            </a:r>
          </a:p>
          <a:p>
            <a:pPr marL="800100" lvl="1" indent="-34290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Indicar integrante para compor chapa caso o ente tenha, no mínimo, 2 servidores de carreira na administração tributária</a:t>
            </a:r>
            <a:endParaRPr lang="en-US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342900" indent="-34290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Possibilidade de substituição ou destituição do membro eleito</a:t>
            </a:r>
            <a:endParaRPr lang="en-US" kern="10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66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195CF-D3B5-5114-3FBD-44D89C145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B2FB950-7900-AC13-00E1-80726E991BB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71DF3D92-9D6F-0845-A4BF-85F6A173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1" y="6222953"/>
            <a:ext cx="2039737" cy="5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ágrima 9">
            <a:extLst>
              <a:ext uri="{FF2B5EF4-FFF2-40B4-BE49-F238E27FC236}">
                <a16:creationId xmlns:a16="http://schemas.microsoft.com/office/drawing/2014/main" id="{D1A241E5-8229-A83E-A59D-16398B819322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06599C8E-0C11-DF04-47E3-4C332CAC5F6B}"/>
              </a:ext>
            </a:extLst>
          </p:cNvPr>
          <p:cNvSpPr txBox="1"/>
          <p:nvPr/>
        </p:nvSpPr>
        <p:spPr>
          <a:xfrm>
            <a:off x="11709116" y="6456810"/>
            <a:ext cx="4826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entury Gothic"/>
              </a:rPr>
              <a:t>9</a:t>
            </a:r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AF304B-6338-5990-2AD2-1E8344DD7FDF}"/>
              </a:ext>
            </a:extLst>
          </p:cNvPr>
          <p:cNvSpPr txBox="1"/>
          <p:nvPr/>
        </p:nvSpPr>
        <p:spPr>
          <a:xfrm>
            <a:off x="885371" y="245072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Disposições Gerais |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DO COMITÊ GESTOR DO IBS</a:t>
            </a:r>
          </a:p>
        </p:txBody>
      </p:sp>
      <p:sp>
        <p:nvSpPr>
          <p:cNvPr id="3" name="Retângulo: Cantos Arredondados 23">
            <a:extLst>
              <a:ext uri="{FF2B5EF4-FFF2-40B4-BE49-F238E27FC236}">
                <a16:creationId xmlns:a16="http://schemas.microsoft.com/office/drawing/2014/main" id="{B3C19E95-9078-E605-1A99-7D6A6650865D}"/>
              </a:ext>
            </a:extLst>
          </p:cNvPr>
          <p:cNvSpPr/>
          <p:nvPr/>
        </p:nvSpPr>
        <p:spPr>
          <a:xfrm>
            <a:off x="6578597" y="1219401"/>
            <a:ext cx="5130519" cy="4419198"/>
          </a:xfrm>
          <a:prstGeom prst="roundRect">
            <a:avLst>
              <a:gd name="adj" fmla="val 848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aprovação das deliberações do Conselho Superior do CG-IBS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requer, cumulativamente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os votos: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relação ao conjunto dos Estados e do Distrito Federal:</a:t>
            </a:r>
          </a:p>
          <a:p>
            <a:pPr marL="742950" lvl="1" indent="-28575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da maioria absoluta de seus representantes; e</a:t>
            </a:r>
          </a:p>
          <a:p>
            <a:pPr marL="742950" lvl="1" indent="-28575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 representantes de Estados e do Distrito Federal que correspondam a mais de 50% (cinquenta por cento) da população do País; e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em relação ao conjunto dos Municípios e do Distrito Federal:</a:t>
            </a:r>
          </a:p>
          <a:p>
            <a:pPr marL="742950" lvl="1" indent="-285750" algn="just">
              <a:spcAft>
                <a:spcPts val="6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da maioria absoluta de seus representantes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A6321E-4008-AB15-11C7-4203DD4E90FC}"/>
              </a:ext>
            </a:extLst>
          </p:cNvPr>
          <p:cNvSpPr txBox="1"/>
          <p:nvPr/>
        </p:nvSpPr>
        <p:spPr>
          <a:xfrm>
            <a:off x="320401" y="1620000"/>
            <a:ext cx="5775312" cy="43088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Conselho Superior do CG-IBS será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instalado em até 120 dias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contados da publicação da Lei Complementar</a:t>
            </a: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Os membros do Conselho Superior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elegerão entre si o presidente e os 2 vice-presidentes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 do CG-IBS </a:t>
            </a: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presidente eleito do CG-IBS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comunicará ao Ministro da Fazenda o início das atividades 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para receber o aporte inicial da União</a:t>
            </a: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 LC 214/2025 previu a instalação de um </a:t>
            </a:r>
            <a:r>
              <a:rPr lang="pt-PT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Comitê Gestor do IBS provisório</a:t>
            </a: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válido somente para o ano de 2025</a:t>
            </a:r>
          </a:p>
          <a:p>
            <a:pPr algn="just">
              <a:spcAft>
                <a:spcPts val="1200"/>
              </a:spcAft>
              <a:buClr>
                <a:srgbClr val="00B050"/>
              </a:buClr>
            </a:pPr>
            <a:r>
              <a:rPr lang="pt-PT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 PLP 108/2024 definirá o funcionamento definitivo do CG-IBS a partir de 2026</a:t>
            </a:r>
          </a:p>
        </p:txBody>
      </p:sp>
      <p:sp>
        <p:nvSpPr>
          <p:cNvPr id="14" name="Retângulo: Cantos Arredondados 23">
            <a:extLst>
              <a:ext uri="{FF2B5EF4-FFF2-40B4-BE49-F238E27FC236}">
                <a16:creationId xmlns:a16="http://schemas.microsoft.com/office/drawing/2014/main" id="{05423EE1-FD50-2D16-1BB3-5665E5CA2BE0}"/>
              </a:ext>
            </a:extLst>
          </p:cNvPr>
          <p:cNvSpPr/>
          <p:nvPr/>
        </p:nvSpPr>
        <p:spPr>
          <a:xfrm>
            <a:off x="320400" y="1080000"/>
            <a:ext cx="1903220" cy="4180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Century Gothic"/>
              </a:rPr>
              <a:t>INSTALAÇÃO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65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1953</Words>
  <Application>Microsoft Office PowerPoint</Application>
  <PresentationFormat>Widescreen</PresentationFormat>
  <Paragraphs>211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Courier New</vt:lpstr>
      <vt:lpstr>Montserrat Bold</vt:lpstr>
      <vt:lpstr>Montserrat ExtraBold</vt:lpstr>
      <vt:lpstr>Montserrat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Caroline de Araújo Ribeiro</cp:lastModifiedBy>
  <cp:revision>2</cp:revision>
  <cp:lastPrinted>2025-06-08T20:55:17Z</cp:lastPrinted>
  <dcterms:created xsi:type="dcterms:W3CDTF">2019-01-08T13:56:17Z</dcterms:created>
  <dcterms:modified xsi:type="dcterms:W3CDTF">2025-06-10T12:33:43Z</dcterms:modified>
</cp:coreProperties>
</file>