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5" r:id="rId1"/>
  </p:sldMasterIdLst>
  <p:handoutMasterIdLst>
    <p:handoutMasterId r:id="rId24"/>
  </p:handoutMasterIdLst>
  <p:sldIdLst>
    <p:sldId id="256" r:id="rId2"/>
    <p:sldId id="288" r:id="rId3"/>
    <p:sldId id="339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30" r:id="rId12"/>
    <p:sldId id="328" r:id="rId13"/>
    <p:sldId id="329" r:id="rId14"/>
    <p:sldId id="333" r:id="rId15"/>
    <p:sldId id="334" r:id="rId16"/>
    <p:sldId id="335" r:id="rId17"/>
    <p:sldId id="336" r:id="rId18"/>
    <p:sldId id="337" r:id="rId19"/>
    <p:sldId id="331" r:id="rId20"/>
    <p:sldId id="332" r:id="rId21"/>
    <p:sldId id="320" r:id="rId22"/>
    <p:sldId id="280" r:id="rId2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DD2C3-0E12-4B6A-AE05-06CD6A87D0B5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9A53F-EE4F-4D39-B848-9A2AC4A22C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44659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199125" y="2441797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199125" y="3680047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A9895256-8DBB-48DC-9122-D961043DED8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884800" y="1772816"/>
            <a:ext cx="7315200" cy="171101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894325" y="3603846"/>
            <a:ext cx="7315200" cy="1049289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884800" y="2203672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894325" y="3603847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9F4B8-5C6F-4FC5-9F6F-8237810C1A3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365A7F-9B17-438B-BE71-8F5B476CA7D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A26A94-F0EB-464A-A6CF-9980E6F43AE0}" type="datetimeFigureOut">
              <a:rPr lang="en-US" smtClean="0"/>
              <a:pPr>
                <a:defRPr/>
              </a:pPr>
              <a:t>4/9/2014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1DC711-9083-453E-B488-978629B6106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F4390244-2725-4563-BBD5-5655AD124E4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B5CDA-A3F2-436E-92DE-CBFCF97956C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015C2-C2C7-41F4-8862-F410C6211CD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84892-1D6E-4B22-B7CC-875FFC2D3AF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DD124-5C15-400E-89BC-1B88D97CFCA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2A746-B82B-4793-9E03-7E87C434AC4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B97D7-0909-4BBA-9AC1-576471EDB08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734848-4814-4859-8DCA-B64E876F9F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Espaço Reservado para Data 5"/>
          <p:cNvSpPr txBox="1">
            <a:spLocks/>
          </p:cNvSpPr>
          <p:nvPr userDrawn="1"/>
        </p:nvSpPr>
        <p:spPr>
          <a:xfrm>
            <a:off x="0" y="6589713"/>
            <a:ext cx="2133600" cy="268287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r>
              <a:rPr lang="pt-BR" sz="1200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c2014, Valentim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nado.gov.br/atividade/materia/getPDF.asp?t=107516&amp;tp=1" TargetMode="External"/><Relationship Id="rId2" Type="http://schemas.openxmlformats.org/officeDocument/2006/relationships/hyperlink" Target="http://www.planalto.gov.br/ccivil_03/_ato2011-2014/2011/decreto/d7559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nbp.bn.br/wp-content/arquivos/2013/08/Projeto-de-Lei-3727-de-201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lanalto.gov.br/ccivil_03/leis/l9610.htm" TargetMode="External"/><Relationship Id="rId3" Type="http://schemas.openxmlformats.org/officeDocument/2006/relationships/hyperlink" Target="http://www.planalto.gov.br/ccivil_03/_ato2011-2014/2011/lei/l12527.htm" TargetMode="External"/><Relationship Id="rId7" Type="http://schemas.openxmlformats.org/officeDocument/2006/relationships/hyperlink" Target="https://www.planalto.gov.br/ccivil_03/Leis/2003/L10.753.htm" TargetMode="External"/><Relationship Id="rId2" Type="http://schemas.openxmlformats.org/officeDocument/2006/relationships/hyperlink" Target="http://legislacao.planalto.gov.br/legisla/legislacao.nsf/Viw_Identificacao/lei%208.159-1991?OpenDocu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lanalto.gov.br/ccivil_03/_ato2007-2010/2010/lei/l12343.htm" TargetMode="External"/><Relationship Id="rId5" Type="http://schemas.openxmlformats.org/officeDocument/2006/relationships/hyperlink" Target="https://www.planalto.gov.br/ccivil_03/_ato2007-2010/2010/lei/l12244.htm" TargetMode="External"/><Relationship Id="rId4" Type="http://schemas.openxmlformats.org/officeDocument/2006/relationships/hyperlink" Target="http://legislacao.planalto.gov.br/legisla/legislacao.nsf/Viw_Identificacao/LEI%2011.906-2009?OpenDocument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ctrTitle"/>
          </p:nvPr>
        </p:nvSpPr>
        <p:spPr>
          <a:xfrm>
            <a:off x="1115616" y="1988840"/>
            <a:ext cx="7056784" cy="144016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Bases legais para a conceituação de Biblioteca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3861048"/>
            <a:ext cx="7056784" cy="576064"/>
          </a:xfrm>
        </p:spPr>
        <p:txBody>
          <a:bodyPr>
            <a:noAutofit/>
          </a:bodyPr>
          <a:lstStyle/>
          <a:p>
            <a:pPr algn="ctr" eaLnBrk="1" fontAlgn="auto" hangingPunct="1"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Profa. Dra. Marta Valentim</a:t>
            </a:r>
          </a:p>
        </p:txBody>
      </p:sp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0" y="614835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Brasília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2014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2712" y="7200"/>
            <a:ext cx="938573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800891"/>
            <a:ext cx="91439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SENADO FEDERAL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pt-BR" altLang="pt-BR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COMISSÃO DE EDUCAÇÃO, CULTURA E ESPORTE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09181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“Proporciona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informação e ideias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são fundamentais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atual sociedade baseada em conhecimento. Desenvolve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estudantes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competências para a aprendizagem ao longo da vida e desenvolve 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imaginação permitindo-lhes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tornarem-se cidadãos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responsáveis” (UNESCO, 2006, tradução livre).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Conceito de Biblioteca Escolar</a:t>
            </a:r>
          </a:p>
        </p:txBody>
      </p:sp>
    </p:spTree>
    <p:extLst>
      <p:ext uri="{BB962C8B-B14F-4D97-AF65-F5344CB8AC3E}">
        <p14:creationId xmlns:p14="http://schemas.microsoft.com/office/powerpoint/2010/main" xmlns="" val="116984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01980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“Disponibilizar serviços, recursos e materiais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aprendizagem que permitam aos membros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comunidade escolar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tornarem-se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pensadores críticos e usuários efetivos de informação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todos os formatos e mídias”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(UNESCO, 2006, tradução livre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pt-BR" sz="22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Missão da Biblioteca Escolar</a:t>
            </a:r>
          </a:p>
        </p:txBody>
      </p:sp>
    </p:spTree>
    <p:extLst>
      <p:ext uri="{BB962C8B-B14F-4D97-AF65-F5344CB8AC3E}">
        <p14:creationId xmlns:p14="http://schemas.microsoft.com/office/powerpoint/2010/main" xmlns="" val="4165956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162128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“Apoiar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reforçar os objetivos educacionais, conforme descrito na missão da escola e do currículo;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Desenvolver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manter nas crianças o hábito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prazer da leitura e da aprendizagem, bem como a utilização das bibliotecas ao longo da vida;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Oferecer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oportunidades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experiências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criação e utilização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informação para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geração de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conhecimento, compreensão, imaginação e prazer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t-BR" sz="20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Apoiar os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estudantes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a obtenção de competências para 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aprendizagem e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prática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avaliação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informação, independentemente da forma, formato ou meio, incluindo a sensibilidade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que tange aos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modos de comunicação no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contexto social”;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(UNESCO, 2006, tradução livre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da Biblioteca Escolar</a:t>
            </a:r>
          </a:p>
        </p:txBody>
      </p:sp>
    </p:spTree>
    <p:extLst>
      <p:ext uri="{BB962C8B-B14F-4D97-AF65-F5344CB8AC3E}">
        <p14:creationId xmlns:p14="http://schemas.microsoft.com/office/powerpoint/2010/main" xmlns="" val="3062352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162128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600"/>
              </a:spcAft>
              <a:buFont typeface="+mj-lt"/>
              <a:buAutoNum type="arabicParenR" startAt="5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“Propiciar 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acesso a recursos, nacionais e globais locais e regionais e as oportunidades que expõem os alunos a diversas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ideias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experiências e opiniões;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 startAt="5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atividades que estimulem a conscientização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sensibilidade cultural e social;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 startAt="5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Trabalhar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 os alunos, professores, administradores e pais para realizar a missão da escola; proclamando o conceito de que a liberdade intelectual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acesso à informação são essenciais para a cidadania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participação em uma democracia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efetiva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responsável;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 startAt="5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Promover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leitura, os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recursos e serviços da biblioteca escolar para toda a comunidade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escolar, bem como fora dela”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(UNESCO, 2006, tradução livre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da Biblioteca Escolar</a:t>
            </a:r>
          </a:p>
        </p:txBody>
      </p:sp>
    </p:spTree>
    <p:extLst>
      <p:ext uri="{BB962C8B-B14F-4D97-AF65-F5344CB8AC3E}">
        <p14:creationId xmlns:p14="http://schemas.microsoft.com/office/powerpoint/2010/main" xmlns="" val="1911297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16212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 uma unidade de informação que integra a realidade acadêmica e administrativa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uma Instituição de Ensino Superior (IES),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espaço que alicerça e participa ativamente da construção e apropriação do conhecimento, propiciando a mediação da informação necessária à consolidação do processo ensino-aprendizagem, sendo a base do ensino, pesquisa e extensão voltadas as demandas da sociedade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(CFB.COMISSÃO ESPECIALISTAS, 2013).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Conceito de Biblioteca Universitária</a:t>
            </a:r>
          </a:p>
        </p:txBody>
      </p:sp>
    </p:spTree>
    <p:extLst>
      <p:ext uri="{BB962C8B-B14F-4D97-AF65-F5344CB8AC3E}">
        <p14:creationId xmlns:p14="http://schemas.microsoft.com/office/powerpoint/2010/main" xmlns="" val="307099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16212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biblioteca universitária possui papel fundamental para a execução do tripé da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IES,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 seja: o ensino, a pesquisa e a extensão. Para atender as distintas demandas advindas desses três eixos, é necessário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Desenvolver e implementar políticas de informação para a IES;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Suprir as demandas específicas dos cursos de graduação e pós-graduação oferecidos pela IES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5692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de Biblioteca Universitária</a:t>
            </a:r>
          </a:p>
        </p:txBody>
      </p:sp>
    </p:spTree>
    <p:extLst>
      <p:ext uri="{BB962C8B-B14F-4D97-AF65-F5344CB8AC3E}">
        <p14:creationId xmlns:p14="http://schemas.microsoft.com/office/powerpoint/2010/main" xmlns="" val="2888229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229600" cy="5162128"/>
          </a:xfrm>
        </p:spPr>
        <p:txBody>
          <a:bodyPr>
            <a:noAutofit/>
          </a:bodyPr>
          <a:lstStyle/>
          <a:p>
            <a:pPr algn="just"/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Adquirir, tratar, organizar, gerenciar e disseminar materiais bibliográficos em diferentes mídias [impresso, eletrônico e digital], bem como disponibilizar fontes de informação que atendam as necessidades informacionais da comunidade universitária que compõe a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IES;</a:t>
            </a:r>
          </a:p>
          <a:p>
            <a:pPr algn="just"/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Propiciar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espaços de estudo, leitura, pesquisa, lazer etc. à comunidade universitária que compõe a IES;</a:t>
            </a:r>
          </a:p>
          <a:p>
            <a:pPr lvl="0" algn="just"/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Desenvolver competências em informação na comunidade acadêmica;</a:t>
            </a:r>
          </a:p>
          <a:p>
            <a:pPr lvl="0" algn="just"/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Gerenciar a produção do conhecimento acadêmico, científico, tecnológico, cultural, artístico, entre outros, em suas diversas formas;</a:t>
            </a:r>
          </a:p>
          <a:p>
            <a:pPr lvl="0" algn="just"/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Proporcionar a satisfação do usuário em suas distintas demandas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informacionais” (CFB.COMISSÃO ESPECIALISTAS, 2013).</a:t>
            </a:r>
            <a:endParaRPr lang="pt-BR" sz="20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5692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de Biblioteca Universitária</a:t>
            </a:r>
          </a:p>
        </p:txBody>
      </p:sp>
    </p:spTree>
    <p:extLst>
      <p:ext uri="{BB962C8B-B14F-4D97-AF65-F5344CB8AC3E}">
        <p14:creationId xmlns:p14="http://schemas.microsoft.com/office/powerpoint/2010/main" xmlns="" val="234203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Conceito de Biblioteca Especializada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Biblioteca organizada sobre disciplinas ou áreas específicas do conhecimento. (Cunha; Cavalcanti, 2008).</a:t>
            </a:r>
          </a:p>
          <a:p>
            <a:endParaRPr lang="pt-BR" b="1" dirty="0" smtClean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de Biblioteca Especializada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Destina-se a uma coletividade específica especializada em determinada área do conhecimento humano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endParaRPr lang="pt-BR" sz="28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Usuário com o foco no aperfeiçoamento de conhecimentos em determinada área do conhecimento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endParaRPr lang="pt-BR" sz="28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Acervo especializada em determinada área do conhecimento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 fontAlgn="base">
              <a:spcAft>
                <a:spcPts val="600"/>
              </a:spcAft>
            </a:pPr>
            <a:r>
              <a:rPr lang="pt-BR" sz="1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Decretos</a:t>
            </a:r>
            <a:endParaRPr lang="pt-BR" sz="1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base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Decreto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nº 7.559, de 1 de setembro de 2011: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Dispõe sobre o Plano Nacional do Livro e Leitura (PNLL)</a:t>
            </a:r>
          </a:p>
          <a:p>
            <a:pPr marL="0" indent="0" algn="just" fontAlgn="base">
              <a:spcAft>
                <a:spcPts val="600"/>
              </a:spcAft>
              <a:buNone/>
            </a:pPr>
            <a:endParaRPr lang="pt-BR" sz="1800" b="1" dirty="0" smtClean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fontAlgn="base">
              <a:spcAft>
                <a:spcPts val="600"/>
              </a:spcAft>
            </a:pPr>
            <a:r>
              <a:rPr lang="pt-BR" sz="1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Projetos </a:t>
            </a:r>
            <a:r>
              <a:rPr lang="pt-BR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Lei</a:t>
            </a:r>
          </a:p>
          <a:p>
            <a:pPr algn="just" fontAlgn="base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Projeto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de Lei n° 129, de 2012: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dispõe sobre a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gestão coletiva de direitos autorias 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estabelece condições para o exercício das prerrogativas do Escritório Central cujo objetivo é a arrecadação e a distribuição dos direitos relativos à execução pública de obras musicais e literomusicais e de fonogramas.</a:t>
            </a:r>
          </a:p>
          <a:p>
            <a:pPr algn="just" fontAlgn="base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Projeto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de Lei 3727, de 2012: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Dispõe sobre o princípio da universalização das bibliotecas públicas no País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Legislação Brasileira</a:t>
            </a:r>
          </a:p>
        </p:txBody>
      </p:sp>
    </p:spTree>
    <p:extLst>
      <p:ext uri="{BB962C8B-B14F-4D97-AF65-F5344CB8AC3E}">
        <p14:creationId xmlns:p14="http://schemas.microsoft.com/office/powerpoint/2010/main" xmlns="" val="370460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Bibliotecas</a:t>
            </a:r>
          </a:p>
        </p:txBody>
      </p:sp>
      <p:sp>
        <p:nvSpPr>
          <p:cNvPr id="9218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08912" cy="5112568"/>
          </a:xfrm>
        </p:spPr>
        <p:txBody>
          <a:bodyPr>
            <a:noAutofit/>
          </a:bodyPr>
          <a:lstStyle/>
          <a:p>
            <a:pPr algn="just"/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liberdade, a prosperidade e o desenvolvimento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 indivíduos e da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sociedade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são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valores humanos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fundamentais, mas somente serão alcançados por meio de cidadãos bem informados com capacidade para exercerem seus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direitos democráticos 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terem de fato um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papel ativo na sociedade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participação construtiva e o desenvolvimento da democracia dependem tanto de uma educação satisfatória,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quanto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acesso livre 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ilimitado à informação, ao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conhecimento, ao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pensamento 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cultura” (UNESCO, 1994*, tradução livre).</a:t>
            </a:r>
          </a:p>
        </p:txBody>
      </p:sp>
      <p:sp>
        <p:nvSpPr>
          <p:cNvPr id="2" name="Retângulo 1"/>
          <p:cNvSpPr/>
          <p:nvPr/>
        </p:nvSpPr>
        <p:spPr>
          <a:xfrm>
            <a:off x="2641899" y="6558228"/>
            <a:ext cx="65021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Terceira versão. A primeira foi editada em 1949 e a segunda em 1972.</a:t>
            </a:r>
            <a:endParaRPr lang="pt-BR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Legislação Brasileira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algn="just" fontAlgn="base">
              <a:spcAft>
                <a:spcPts val="600"/>
              </a:spcAft>
            </a:pP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Leis</a:t>
            </a:r>
          </a:p>
          <a:p>
            <a:r>
              <a:rPr lang="pt-BR" sz="25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LEI N</a:t>
            </a:r>
            <a:r>
              <a:rPr lang="pt-BR" sz="25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o</a:t>
            </a:r>
            <a:r>
              <a:rPr lang="pt-BR" sz="25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 8.159, DE 8 DE </a:t>
            </a:r>
            <a:r>
              <a:rPr lang="pt-BR" sz="27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JANEIRO DE 1991.</a:t>
            </a:r>
            <a:r>
              <a:rPr lang="pt-B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Dispõe sobre a política nacional de arquivos públicos e privados e dá outras providências.</a:t>
            </a:r>
          </a:p>
          <a:p>
            <a:pPr algn="just" fontAlgn="base">
              <a:spcAft>
                <a:spcPts val="600"/>
              </a:spcAft>
            </a:pPr>
            <a:endParaRPr lang="pt-BR" sz="2700" b="1" dirty="0" smtClean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  <a:hlinkClick r:id="rId3"/>
            </a:endParaRPr>
          </a:p>
          <a:p>
            <a:r>
              <a:rPr lang="pt-BR" sz="27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LEI Nº 11.906, DE 20 DE JANEIRO DE 2009.</a:t>
            </a:r>
            <a:r>
              <a:rPr lang="pt-BR" sz="27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Cria o Instituto Brasileiro de Museus – IBRAM, cria 425 (quatrocentos e vinte e cinco) cargos efetivos do Plano Especial de Cargos da Cultura, cria Cargos em Comissão do Grupo-Direção e Assessoramento Superiores - DAS e Funções Gratificadas, no âmbito do Poder Executivo Federal, e dá outras providências.</a:t>
            </a:r>
          </a:p>
          <a:p>
            <a:pPr algn="just" fontAlgn="base">
              <a:spcAft>
                <a:spcPts val="600"/>
              </a:spcAft>
            </a:pPr>
            <a:endParaRPr lang="pt-BR" sz="28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3"/>
            </a:endParaRPr>
          </a:p>
          <a:p>
            <a:pPr algn="just" fontAlgn="base">
              <a:spcAft>
                <a:spcPts val="600"/>
              </a:spcAft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Lei 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nº 12.527, de 18 de novembro de 2011: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 Regula o acesso a informação conforme previsto na Constituição Federal.</a:t>
            </a:r>
          </a:p>
          <a:p>
            <a:pPr algn="just" fontAlgn="base">
              <a:spcAft>
                <a:spcPts val="600"/>
              </a:spcAft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Lei nº 12.244, de 24 de maio de 2010: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Dispõe sobre a universalização das Bibliotecas Escolares, estipulando como obrigatória sua instalação e manutenção em cada unidade de ensino no Brasil.</a:t>
            </a:r>
          </a:p>
          <a:p>
            <a:pPr algn="just" fontAlgn="base">
              <a:spcAft>
                <a:spcPts val="600"/>
              </a:spcAft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6"/>
              </a:rPr>
              <a:t>Lei nº 12.343, de 2 de dezembro de 2010: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Institui o Plano Nacional de Cultura (PNC), e cria o Sistema Nacional de Informações e Indicadores Culturais (SNIIC).</a:t>
            </a:r>
          </a:p>
          <a:p>
            <a:pPr algn="just" fontAlgn="base">
              <a:spcAft>
                <a:spcPts val="600"/>
              </a:spcAft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7"/>
              </a:rPr>
              <a:t>Lei nº 10.753, de 30 de outubro de 2003: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Institui a Política Nacional do Livro (PNL) – Destaque para o Art. 18 -  Com a finalidade de controlar os bens patrimoniais das bibliotecas públicas, o livro não é considerado material permanente.</a:t>
            </a:r>
          </a:p>
          <a:p>
            <a:pPr algn="just" fontAlgn="base">
              <a:spcAft>
                <a:spcPts val="600"/>
              </a:spcAft>
            </a:pP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8"/>
              </a:rPr>
              <a:t>Lei nº 9.610, de 19 de fevereiro de 1998:</a:t>
            </a:r>
            <a:r>
              <a:rPr lang="pt-BR" sz="2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regula os direitos autorais, entendendo-se sob esta denominação os direitos de autor e os que lhes são conexos</a:t>
            </a: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t-BR" sz="28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2279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476672"/>
            <a:ext cx="8229600" cy="59804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t-BR" sz="3600" b="1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Referências</a:t>
            </a:r>
            <a:endParaRPr lang="pt-BR" sz="3600" kern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539552" y="1268760"/>
            <a:ext cx="82296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CFB. COMISSÃO DE ESPECIALISTAS. </a:t>
            </a:r>
            <a:r>
              <a:rPr lang="pt-BR" sz="1200" b="1" u="sng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Relatório da Reunião CFB-INEP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Brasília: CFB, 2013.</a:t>
            </a:r>
          </a:p>
          <a:p>
            <a:endParaRPr lang="pt-BR" sz="1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FUNDAÇÃO BIBLIOTECA NACIONAL. </a:t>
            </a:r>
            <a:r>
              <a:rPr lang="pt-BR" sz="1200" b="1" u="sng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Biblioteca </a:t>
            </a:r>
            <a:r>
              <a:rPr lang="pt-BR" sz="1200" b="1" u="sng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pública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princípios </a:t>
            </a:r>
            <a:r>
              <a:rPr lang="pt-BR" sz="1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diretrizes. Rio de Janeiro: FBN, 2000. 160p. </a:t>
            </a:r>
            <a:r>
              <a:rPr lang="pt-BR" sz="1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Disponível em: &lt;http://consorcio.bn.br/consorcio/manuais/manualsnbp/ArquivoFinal28_08.pdf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&gt;.</a:t>
            </a:r>
          </a:p>
          <a:p>
            <a:endParaRPr lang="pt-BR" sz="1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UNESCO. </a:t>
            </a:r>
            <a:r>
              <a:rPr lang="pt-BR" sz="1200" b="1" u="sng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UNESCO/IFLA </a:t>
            </a:r>
            <a:r>
              <a:rPr lang="pt-BR" sz="1200" b="1" u="sng" dirty="0" err="1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</a:t>
            </a:r>
            <a:r>
              <a:rPr lang="pt-BR" sz="1200" b="1" u="sng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Library Manifesto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pt-BR" sz="1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Disponível em: 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&lt;http</a:t>
            </a:r>
            <a:r>
              <a:rPr lang="pt-BR" sz="1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://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www.unesco.org/webworld/libraries/manifestos/school_manifesto.html&gt;.</a:t>
            </a:r>
          </a:p>
          <a:p>
            <a:endParaRPr lang="pt-BR" sz="1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UNESCO. </a:t>
            </a:r>
            <a:r>
              <a:rPr lang="pt-BR" sz="1200" b="1" u="sng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 </a:t>
            </a:r>
            <a:r>
              <a:rPr lang="pt-BR" sz="1200" b="1" u="sng" dirty="0" err="1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</a:t>
            </a:r>
            <a:r>
              <a:rPr lang="pt-BR" sz="1200" b="1" u="sng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Library Manifesto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UNESCO, 1994. Disponível em</a:t>
            </a:r>
            <a:r>
              <a:rPr lang="pt-BR" sz="1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&lt;http://www.unesco.org/webworld/libraries/manifestos/libraman.html</a:t>
            </a:r>
            <a:r>
              <a:rPr lang="pt-BR" sz="1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&gt;.</a:t>
            </a:r>
          </a:p>
          <a:p>
            <a:endParaRPr lang="pt-BR" sz="12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Cunha, M. B. ; Cavalcanti, </a:t>
            </a:r>
            <a:r>
              <a:rPr lang="pt-BR" sz="1200" b="1" dirty="0" err="1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C.R.</a:t>
            </a: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Dicionário de Biblioteconomia e </a:t>
            </a:r>
            <a:r>
              <a:rPr lang="pt-BR" sz="1200" b="1" dirty="0" err="1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arquivologia</a:t>
            </a: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pt-BR" sz="1200" b="1" dirty="0" err="1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Briquet</a:t>
            </a:r>
            <a:r>
              <a:rPr lang="pt-BR" sz="1200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Lemos/Livros, 2008</a:t>
            </a:r>
          </a:p>
          <a:p>
            <a:endParaRPr lang="pt-BR" sz="1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775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 bwMode="auto">
          <a:xfrm>
            <a:off x="0" y="2060575"/>
            <a:ext cx="91440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pt-BR" sz="3600" b="1" kern="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Obrigada !</a:t>
            </a:r>
            <a:endParaRPr lang="pt-BR" sz="3600" b="1" kern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pt-BR" sz="3600" b="1" kern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pt-BR" sz="36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valentim@valentim.pro.br</a:t>
            </a:r>
            <a:endParaRPr lang="pt-BR" sz="36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Biblioteca Nacional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Entidade de informação incumbida de executar o controle bibliográfico de determinado país, preservando e divulgando a memória nacional. Beneficiária do Depósito Legal, possui mecanismo estruturado para compra de material bibliográfico no exterior a fim de reunir uma coleção de obras estrangeiras, nas quais se incluam livros relativos ao Brasil ou de interesse para o país, elabora e divulga a bibliografia brasileira corrente e é o centro nacional de permuta bibliográfica, em âmbito nacional e internacional (BN).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“Os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serviços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prestados por uma biblioteca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pública devem ser oferecidos com base na igualdade de acesso para todos, independentemente da idade, raça, sexo, religião, nacionalidade, língua ou </a:t>
            </a:r>
            <a:r>
              <a:rPr lang="pt-BR" sz="2200" b="1" i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social.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Serviços, produtos 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materiais específicos devem ser fornecidos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àqueles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não podem, por qualquer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motivo acessá-los como, por exemplo: minorias [raça, língua etc.]; portadores de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deficiência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[visual, auditiva, física]; ou em situações especiais (hospitalizadas, presas etc.)” (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UNESCO, 1994, tradução livre).</a:t>
            </a:r>
          </a:p>
          <a:p>
            <a:pPr algn="just"/>
            <a:endParaRPr lang="pt-BR" sz="22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Biblioteca Pública</a:t>
            </a:r>
          </a:p>
        </p:txBody>
      </p:sp>
    </p:spTree>
    <p:extLst>
      <p:ext uri="{BB962C8B-B14F-4D97-AF65-F5344CB8AC3E}">
        <p14:creationId xmlns:p14="http://schemas.microsoft.com/office/powerpoint/2010/main" xmlns="" val="252559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“Todos os grupos etários devem encontrar documentos adequados às suas necessidades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As coleções devem conter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todos os tipos 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formatos, suportes, mídias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tecnologias. 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qualidade 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relevância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atender as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necessidades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informacionais 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condições locais são fundamentais. As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coleções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devem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refletir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tendências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atuais e 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evolução da sociedade, bem como a memória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esforço humano. A formação e o desenvolvimento das coleções e os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serviços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prestados não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devem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sujeitos a qualquer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influência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ideológica,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política, religiosa; censura; ou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pressão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comercial” (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UNESCO, 1994, tradução livre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pt-BR" sz="22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Biblioteca Pública</a:t>
            </a:r>
          </a:p>
        </p:txBody>
      </p:sp>
    </p:spTree>
    <p:extLst>
      <p:ext uri="{BB962C8B-B14F-4D97-AF65-F5344CB8AC3E}">
        <p14:creationId xmlns:p14="http://schemas.microsoft.com/office/powerpoint/2010/main" xmlns="" val="1493489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“Criar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fortalecer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hábito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leitura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crianças;</a:t>
            </a: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Apoiar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educação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formal e a autoeducação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todos os níveis;</a:t>
            </a: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Proporcionar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oportunidades para o desenvolvimento criativo pessoal;</a:t>
            </a: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Estimular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imaginação 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criatividade de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crianças 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jovens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Promover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sensibilização para 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patrimônio artístico, cultural, arquitetônico, científico e tecnológico;” (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UNESCO, 1994, tradução livre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pt-BR" sz="22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Missão da Biblioteca Pública</a:t>
            </a:r>
          </a:p>
        </p:txBody>
      </p:sp>
    </p:spTree>
    <p:extLst>
      <p:ext uri="{BB962C8B-B14F-4D97-AF65-F5344CB8AC3E}">
        <p14:creationId xmlns:p14="http://schemas.microsoft.com/office/powerpoint/2010/main" xmlns="" val="876321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“Proporcionar ao cidadão 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acesso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expressões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culturais de todos os tipos;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Promover 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diálogo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intercultural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favorecer a diversidade cultural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Apoiar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tradição oral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Garantir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acesso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cidadão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todos os tipos de informação da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comunidade em que está inserido; 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Prestar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serviços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informacionais adequados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associações, empresas locais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grupos de interesse; </a:t>
            </a: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Desenvolver a competência em informação no cidadão, de modo a propiciar o uso eficiente das tecnologias de informação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comunicação; </a:t>
            </a:r>
            <a:endParaRPr lang="pt-BR" sz="22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Apoiar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participar de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programas e atividades de alfabetização à 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todas as faixas 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etárias” (</a:t>
            </a:r>
            <a:r>
              <a:rPr lang="pt-BR" sz="22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UNESCO, 1994, tradução livre</a:t>
            </a:r>
            <a:r>
              <a:rPr lang="pt-BR" sz="22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pt-BR" sz="22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Missão da Biblioteca Pública</a:t>
            </a:r>
          </a:p>
        </p:txBody>
      </p:sp>
    </p:spTree>
    <p:extLst>
      <p:ext uri="{BB962C8B-B14F-4D97-AF65-F5344CB8AC3E}">
        <p14:creationId xmlns:p14="http://schemas.microsoft.com/office/powerpoint/2010/main" xmlns="" val="706582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29600" cy="516212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Baseia-se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igualdade de acesso para todos,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 restrição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idade, raça, sexo, </a:t>
            </a:r>
            <a:r>
              <a:rPr lang="pt-BR" sz="1800" b="1" i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social, etc. e na disponibilização à comunidade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todo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tipo de conhecimento. </a:t>
            </a:r>
            <a:endParaRPr lang="pt-BR" sz="18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oferecer todos os gêneros de obras que sejam do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interesse da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comunidade a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pertence, bem como literatura em geral, além de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informações básicas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sobre a organização do governo, serviços públicos em geral e publicações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oficiais.</a:t>
            </a:r>
          </a:p>
          <a:p>
            <a:pPr algn="just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Constitui-se em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 elo de ligação entre a necessidade de informação de um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membro da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comunidade e o recurso informacional que nela se encontra organizado e à sua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disposição.</a:t>
            </a:r>
          </a:p>
          <a:p>
            <a:pPr algn="just">
              <a:spcAft>
                <a:spcPts val="600"/>
              </a:spcAft>
            </a:pP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constituir-se em um ambiente realmente público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convivência agradável,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qual as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pessoas possam se encontrar para conversar,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trocar ideias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discutir problemas,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 instruir-se </a:t>
            </a:r>
            <a:r>
              <a:rPr lang="pt-BR" sz="18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participar de atividades culturais e de </a:t>
            </a:r>
            <a:r>
              <a:rPr lang="pt-BR" sz="18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lazer.</a:t>
            </a:r>
            <a:endParaRPr lang="pt-BR" sz="18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Conceito de Biblioteca Pública</a:t>
            </a:r>
          </a:p>
        </p:txBody>
      </p:sp>
      <p:sp>
        <p:nvSpPr>
          <p:cNvPr id="2" name="Retângulo 1"/>
          <p:cNvSpPr/>
          <p:nvPr/>
        </p:nvSpPr>
        <p:spPr>
          <a:xfrm>
            <a:off x="7409230" y="6569717"/>
            <a:ext cx="17347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FBN, 2000.</a:t>
            </a:r>
            <a:endParaRPr lang="pt-B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99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217504"/>
            <a:ext cx="8229600" cy="5162128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“Destinar-se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toda coletividade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contrário de outras que têm funções mais específicas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Possuir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todo tipo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material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(sem restrições de assuntos ou de materiais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);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subvencionada pelo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poder público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(federal, estadual ou municipal). </a:t>
            </a:r>
            <a:endParaRPr lang="pt-BR" sz="2000" b="1" dirty="0" smtClean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Ela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difere da biblioteca comunitária/popular,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surge </a:t>
            </a:r>
            <a:r>
              <a:rPr lang="pt-BR" sz="2000" b="1" dirty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comunidade e é por ela gerida, sendo o atendimento feito, geralmente, por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voluntários” (FBN, 2000, p.18).</a:t>
            </a:r>
            <a:endParaRPr lang="pt-BR" sz="2000" b="1" dirty="0">
              <a:solidFill>
                <a:schemeClr val="accent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Características da Biblioteca Pública</a:t>
            </a:r>
          </a:p>
        </p:txBody>
      </p:sp>
    </p:spTree>
    <p:extLst>
      <p:ext uri="{BB962C8B-B14F-4D97-AF65-F5344CB8AC3E}">
        <p14:creationId xmlns:p14="http://schemas.microsoft.com/office/powerpoint/2010/main" xmlns="" val="1320856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1265</TotalTime>
  <Words>1625</Words>
  <Application>Microsoft Office PowerPoint</Application>
  <PresentationFormat>Apresentação na tela (4:3)</PresentationFormat>
  <Paragraphs>105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Origem</vt:lpstr>
      <vt:lpstr>Bases legais para a conceituação de Biblioteca</vt:lpstr>
      <vt:lpstr>Bibliotecas</vt:lpstr>
      <vt:lpstr>Biblioteca Nacional</vt:lpstr>
      <vt:lpstr>Biblioteca Pública</vt:lpstr>
      <vt:lpstr>Biblioteca Pública</vt:lpstr>
      <vt:lpstr>Missão da Biblioteca Pública</vt:lpstr>
      <vt:lpstr>Missão da Biblioteca Pública</vt:lpstr>
      <vt:lpstr>Conceito de Biblioteca Pública</vt:lpstr>
      <vt:lpstr>Características da Biblioteca Pública</vt:lpstr>
      <vt:lpstr>Conceito de Biblioteca Escolar</vt:lpstr>
      <vt:lpstr>Missão da Biblioteca Escolar</vt:lpstr>
      <vt:lpstr>Características da Biblioteca Escolar</vt:lpstr>
      <vt:lpstr>Características da Biblioteca Escolar</vt:lpstr>
      <vt:lpstr>Conceito de Biblioteca Universitária</vt:lpstr>
      <vt:lpstr>Características de Biblioteca Universitária</vt:lpstr>
      <vt:lpstr>Características de Biblioteca Universitária</vt:lpstr>
      <vt:lpstr>Conceito de Biblioteca Especializada</vt:lpstr>
      <vt:lpstr>Características de Biblioteca Especializada</vt:lpstr>
      <vt:lpstr>Legislação Brasileira</vt:lpstr>
      <vt:lpstr>Legislação Brasileira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Plagio en publicaciones científicas</dc:title>
  <dc:creator>Marta Valentim</dc:creator>
  <cp:lastModifiedBy>Adriana Nunes Gomes</cp:lastModifiedBy>
  <cp:revision>303</cp:revision>
  <cp:lastPrinted>2014-04-07T02:32:32Z</cp:lastPrinted>
  <dcterms:created xsi:type="dcterms:W3CDTF">2012-03-21T14:00:22Z</dcterms:created>
  <dcterms:modified xsi:type="dcterms:W3CDTF">2014-04-09T20:11:29Z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