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Lora Bold" charset="1" panose="00000800000000000000"/>
      <p:regular r:id="rId18"/>
    </p:embeddedFont>
    <p:embeddedFont>
      <p:font typeface="Inter Bold" charset="1" panose="02000503000000020004"/>
      <p:regular r:id="rId19"/>
    </p:embeddedFont>
    <p:embeddedFont>
      <p:font typeface="Inter" charset="1" panose="02000503000000020004"/>
      <p:regular r:id="rId20"/>
    </p:embeddedFont>
    <p:embeddedFont>
      <p:font typeface="Assistant Bold" charset="1" panose="00000800000000000000"/>
      <p:regular r:id="rId21"/>
    </p:embeddedFont>
    <p:embeddedFont>
      <p:font typeface="Assistant" charset="1" panose="00000500000000000000"/>
      <p:regular r:id="rId22"/>
    </p:embeddedFont>
    <p:embeddedFont>
      <p:font typeface="Atkinson Hyperlegible" charset="1" panose="00000000000000000000"/>
      <p:regular r:id="rId23"/>
    </p:embeddedFont>
    <p:embeddedFont>
      <p:font typeface="Atkinson Hyperlegible Bold" charset="1" panose="0000000000000000000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5.png" Type="http://schemas.openxmlformats.org/officeDocument/2006/relationships/image"/><Relationship Id="rId4" Target="../media/image6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22.svg" Type="http://schemas.openxmlformats.org/officeDocument/2006/relationships/image"/><Relationship Id="rId2" Target="../media/image14.png" Type="http://schemas.openxmlformats.org/officeDocument/2006/relationships/image"/><Relationship Id="rId3" Target="../media/image5.pn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17.png" Type="http://schemas.openxmlformats.org/officeDocument/2006/relationships/image"/><Relationship Id="rId7" Target="../media/image18.svg" Type="http://schemas.openxmlformats.org/officeDocument/2006/relationships/image"/><Relationship Id="rId8" Target="../media/image19.png" Type="http://schemas.openxmlformats.org/officeDocument/2006/relationships/image"/><Relationship Id="rId9" Target="../media/image20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://www.febraeda.org.br" TargetMode="External" Type="http://schemas.openxmlformats.org/officeDocument/2006/relationships/hyperlink"/><Relationship Id="rId11" Target="http://www.febraeda.org.br" TargetMode="External" Type="http://schemas.openxmlformats.org/officeDocument/2006/relationships/hyperlink"/><Relationship Id="rId12" Target="http://www.febraeda.org.br" TargetMode="External" Type="http://schemas.openxmlformats.org/officeDocument/2006/relationships/hyperlink"/><Relationship Id="rId13" Target="http://www.febraeda.org.br" TargetMode="External" Type="http://schemas.openxmlformats.org/officeDocument/2006/relationships/hyperlink"/><Relationship Id="rId14" Target="http://www.febraeda.org.br" TargetMode="External" Type="http://schemas.openxmlformats.org/officeDocument/2006/relationships/hyperlink"/><Relationship Id="rId15" Target="http://www.febraeda.org.br" TargetMode="External" Type="http://schemas.openxmlformats.org/officeDocument/2006/relationships/hyperlink"/><Relationship Id="rId16" Target="mailto:febraeda@febraeda.org.br" TargetMode="External" Type="http://schemas.openxmlformats.org/officeDocument/2006/relationships/hyperlink"/><Relationship Id="rId17" Target="mailto:febraeda@febraeda.org.br" TargetMode="External" Type="http://schemas.openxmlformats.org/officeDocument/2006/relationships/hyperlink"/><Relationship Id="rId18" Target="mailto:febraeda@febraeda.org.br" TargetMode="External" Type="http://schemas.openxmlformats.org/officeDocument/2006/relationships/hyperlink"/><Relationship Id="rId19" Target="mailto:superintendencia@febraeda.org.br" TargetMode="External" Type="http://schemas.openxmlformats.org/officeDocument/2006/relationships/hyperlink"/><Relationship Id="rId2" Target="../media/image1.png" Type="http://schemas.openxmlformats.org/officeDocument/2006/relationships/image"/><Relationship Id="rId20" Target="mailto:superintendencia@febraeda.org.br" TargetMode="External" Type="http://schemas.openxmlformats.org/officeDocument/2006/relationships/hyperlink"/><Relationship Id="rId21" Target="mailto:superintendencia@febraeda.org.br" TargetMode="External" Type="http://schemas.openxmlformats.org/officeDocument/2006/relationships/hyperlink"/><Relationship Id="rId22" Target="mailto:superintendencia@febraeda.org.br" TargetMode="External" Type="http://schemas.openxmlformats.org/officeDocument/2006/relationships/hyperlink"/><Relationship Id="rId23" Target="mailto:superintendencia@febraeda.org.br" TargetMode="External" Type="http://schemas.openxmlformats.org/officeDocument/2006/relationships/hyperlink"/><Relationship Id="rId24" Target="mailto:superintendencia@febraeda.org.br" TargetMode="External" Type="http://schemas.openxmlformats.org/officeDocument/2006/relationships/hyperlink"/><Relationship Id="rId25" Target="mailto:superintendencia@febraeda.org.br" TargetMode="External" Type="http://schemas.openxmlformats.org/officeDocument/2006/relationships/hyperlink"/><Relationship Id="rId26" Target="mailto:superintendencia@febraeda.org.br" TargetMode="External" Type="http://schemas.openxmlformats.org/officeDocument/2006/relationships/hyperlink"/><Relationship Id="rId27" Target="mailto:superintendencia@febraeda.org.br" TargetMode="External" Type="http://schemas.openxmlformats.org/officeDocument/2006/relationships/hyperlink"/><Relationship Id="rId3" Target="../media/image2.pn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25.png" Type="http://schemas.openxmlformats.org/officeDocument/2006/relationships/image"/><Relationship Id="rId7" Target="../media/image26.sv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png" Type="http://schemas.openxmlformats.org/officeDocument/2006/relationships/image"/><Relationship Id="rId4" Target="../media/image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5.png" Type="http://schemas.openxmlformats.org/officeDocument/2006/relationships/image"/><Relationship Id="rId4" Target="../media/image6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5.png" Type="http://schemas.openxmlformats.org/officeDocument/2006/relationships/image"/><Relationship Id="rId4" Target="../media/image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5.png" Type="http://schemas.openxmlformats.org/officeDocument/2006/relationships/image"/><Relationship Id="rId4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5.png" Type="http://schemas.openxmlformats.org/officeDocument/2006/relationships/image"/><Relationship Id="rId4" Target="../media/image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5.png" Type="http://schemas.openxmlformats.org/officeDocument/2006/relationships/image"/><Relationship Id="rId4" Target="../media/image6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5.png" Type="http://schemas.openxmlformats.org/officeDocument/2006/relationships/image"/><Relationship Id="rId4" Target="../media/image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1AE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1706788">
            <a:off x="8932698" y="7109909"/>
            <a:ext cx="527331" cy="3177982"/>
            <a:chOff x="0" y="0"/>
            <a:chExt cx="138886" cy="83699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8886" cy="836999"/>
            </a:xfrm>
            <a:custGeom>
              <a:avLst/>
              <a:gdLst/>
              <a:ahLst/>
              <a:cxnLst/>
              <a:rect r="r" b="b" t="t" l="l"/>
              <a:pathLst>
                <a:path h="836999" w="138886">
                  <a:moveTo>
                    <a:pt x="0" y="0"/>
                  </a:moveTo>
                  <a:lnTo>
                    <a:pt x="138886" y="0"/>
                  </a:lnTo>
                  <a:lnTo>
                    <a:pt x="138886" y="836999"/>
                  </a:lnTo>
                  <a:lnTo>
                    <a:pt x="0" y="836999"/>
                  </a:lnTo>
                  <a:close/>
                </a:path>
              </a:pathLst>
            </a:custGeom>
            <a:solidFill>
              <a:srgbClr val="FFFA4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38886" cy="8750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1711180">
            <a:off x="8934322" y="4774379"/>
            <a:ext cx="527331" cy="3177982"/>
            <a:chOff x="0" y="0"/>
            <a:chExt cx="138886" cy="83699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8886" cy="836999"/>
            </a:xfrm>
            <a:custGeom>
              <a:avLst/>
              <a:gdLst/>
              <a:ahLst/>
              <a:cxnLst/>
              <a:rect r="r" b="b" t="t" l="l"/>
              <a:pathLst>
                <a:path h="836999" w="138886">
                  <a:moveTo>
                    <a:pt x="0" y="0"/>
                  </a:moveTo>
                  <a:lnTo>
                    <a:pt x="138886" y="0"/>
                  </a:lnTo>
                  <a:lnTo>
                    <a:pt x="138886" y="836999"/>
                  </a:lnTo>
                  <a:lnTo>
                    <a:pt x="0" y="836999"/>
                  </a:lnTo>
                  <a:close/>
                </a:path>
              </a:pathLst>
            </a:custGeom>
            <a:solidFill>
              <a:srgbClr val="FFFA4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38886" cy="8750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1674790">
            <a:off x="9499063" y="5556305"/>
            <a:ext cx="2807428" cy="6051773"/>
            <a:chOff x="0" y="0"/>
            <a:chExt cx="739405" cy="159388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739405" cy="1593883"/>
            </a:xfrm>
            <a:custGeom>
              <a:avLst/>
              <a:gdLst/>
              <a:ahLst/>
              <a:cxnLst/>
              <a:rect r="r" b="b" t="t" l="l"/>
              <a:pathLst>
                <a:path h="1593883" w="739405">
                  <a:moveTo>
                    <a:pt x="0" y="0"/>
                  </a:moveTo>
                  <a:lnTo>
                    <a:pt x="739405" y="0"/>
                  </a:lnTo>
                  <a:lnTo>
                    <a:pt x="739405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51AEE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739405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-1461556">
            <a:off x="11249389" y="7607117"/>
            <a:ext cx="2715549" cy="4022230"/>
            <a:chOff x="0" y="0"/>
            <a:chExt cx="715206" cy="105935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715206" cy="1059353"/>
            </a:xfrm>
            <a:custGeom>
              <a:avLst/>
              <a:gdLst/>
              <a:ahLst/>
              <a:cxnLst/>
              <a:rect r="r" b="b" t="t" l="l"/>
              <a:pathLst>
                <a:path h="1059353" w="715206">
                  <a:moveTo>
                    <a:pt x="0" y="0"/>
                  </a:moveTo>
                  <a:lnTo>
                    <a:pt x="715206" y="0"/>
                  </a:lnTo>
                  <a:lnTo>
                    <a:pt x="715206" y="1059353"/>
                  </a:lnTo>
                  <a:lnTo>
                    <a:pt x="0" y="1059353"/>
                  </a:lnTo>
                  <a:close/>
                </a:path>
              </a:pathLst>
            </a:custGeom>
            <a:solidFill>
              <a:srgbClr val="FDFA4B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715206" cy="10974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1740697">
            <a:off x="10783292" y="7383232"/>
            <a:ext cx="801303" cy="1236156"/>
            <a:chOff x="0" y="0"/>
            <a:chExt cx="211043" cy="32557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11043" cy="325572"/>
            </a:xfrm>
            <a:custGeom>
              <a:avLst/>
              <a:gdLst/>
              <a:ahLst/>
              <a:cxnLst/>
              <a:rect r="r" b="b" t="t" l="l"/>
              <a:pathLst>
                <a:path h="325572" w="211043">
                  <a:moveTo>
                    <a:pt x="0" y="0"/>
                  </a:moveTo>
                  <a:lnTo>
                    <a:pt x="211043" y="0"/>
                  </a:lnTo>
                  <a:lnTo>
                    <a:pt x="211043" y="325572"/>
                  </a:lnTo>
                  <a:lnTo>
                    <a:pt x="0" y="325572"/>
                  </a:lnTo>
                  <a:close/>
                </a:path>
              </a:pathLst>
            </a:custGeom>
            <a:solidFill>
              <a:srgbClr val="FDFA4B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211043" cy="3636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-1723615">
            <a:off x="7633898" y="-1252208"/>
            <a:ext cx="2397808" cy="8737838"/>
            <a:chOff x="0" y="0"/>
            <a:chExt cx="631521" cy="2301323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1521" cy="2301323"/>
            </a:xfrm>
            <a:custGeom>
              <a:avLst/>
              <a:gdLst/>
              <a:ahLst/>
              <a:cxnLst/>
              <a:rect r="r" b="b" t="t" l="l"/>
              <a:pathLst>
                <a:path h="2301323" w="631521">
                  <a:moveTo>
                    <a:pt x="0" y="0"/>
                  </a:moveTo>
                  <a:lnTo>
                    <a:pt x="631521" y="0"/>
                  </a:lnTo>
                  <a:lnTo>
                    <a:pt x="631521" y="2301323"/>
                  </a:lnTo>
                  <a:lnTo>
                    <a:pt x="0" y="2301323"/>
                  </a:lnTo>
                  <a:close/>
                </a:path>
              </a:pathLst>
            </a:custGeom>
            <a:solidFill>
              <a:srgbClr val="51AEE7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631521" cy="23394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-1723615">
            <a:off x="9324217" y="-1316205"/>
            <a:ext cx="3811908" cy="4680202"/>
            <a:chOff x="0" y="0"/>
            <a:chExt cx="1003959" cy="1232646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003959" cy="1232646"/>
            </a:xfrm>
            <a:custGeom>
              <a:avLst/>
              <a:gdLst/>
              <a:ahLst/>
              <a:cxnLst/>
              <a:rect r="r" b="b" t="t" l="l"/>
              <a:pathLst>
                <a:path h="1232646" w="1003959">
                  <a:moveTo>
                    <a:pt x="0" y="0"/>
                  </a:moveTo>
                  <a:lnTo>
                    <a:pt x="1003959" y="0"/>
                  </a:lnTo>
                  <a:lnTo>
                    <a:pt x="1003959" y="1232646"/>
                  </a:lnTo>
                  <a:lnTo>
                    <a:pt x="0" y="1232646"/>
                  </a:lnTo>
                  <a:close/>
                </a:path>
              </a:pathLst>
            </a:custGeom>
            <a:solidFill>
              <a:srgbClr val="FDFA4B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1003959" cy="12707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-10800000">
            <a:off x="9849618" y="0"/>
            <a:ext cx="8438382" cy="10287000"/>
            <a:chOff x="0" y="0"/>
            <a:chExt cx="735371" cy="896471"/>
          </a:xfrm>
        </p:grpSpPr>
        <p:sp>
          <p:nvSpPr>
            <p:cNvPr name="Freeform 24" id="24"/>
            <p:cNvSpPr/>
            <p:nvPr/>
          </p:nvSpPr>
          <p:spPr>
            <a:xfrm flipH="false" flipV="false" rot="-10800000">
              <a:off x="0" y="0"/>
              <a:ext cx="735371" cy="896471"/>
            </a:xfrm>
            <a:custGeom>
              <a:avLst/>
              <a:gdLst/>
              <a:ahLst/>
              <a:cxnLst/>
              <a:rect r="r" b="b" t="t" l="l"/>
              <a:pathLst>
                <a:path h="896471" w="735371">
                  <a:moveTo>
                    <a:pt x="203200" y="896471"/>
                  </a:moveTo>
                  <a:lnTo>
                    <a:pt x="735371" y="896471"/>
                  </a:lnTo>
                  <a:lnTo>
                    <a:pt x="735371" y="0"/>
                  </a:lnTo>
                  <a:lnTo>
                    <a:pt x="203200" y="0"/>
                  </a:lnTo>
                  <a:lnTo>
                    <a:pt x="0" y="448235"/>
                  </a:lnTo>
                  <a:lnTo>
                    <a:pt x="203200" y="896471"/>
                  </a:lnTo>
                  <a:close/>
                </a:path>
              </a:pathLst>
            </a:custGeom>
            <a:blipFill>
              <a:blip r:embed="rId2"/>
              <a:stretch>
                <a:fillRect l="-50925" t="0" r="-64890" b="0"/>
              </a:stretch>
            </a:blipFill>
          </p:spPr>
        </p:sp>
      </p:grpSp>
      <p:sp>
        <p:nvSpPr>
          <p:cNvPr name="Freeform 25" id="25"/>
          <p:cNvSpPr/>
          <p:nvPr/>
        </p:nvSpPr>
        <p:spPr>
          <a:xfrm flipH="false" flipV="false" rot="0">
            <a:off x="530701" y="367209"/>
            <a:ext cx="1382639" cy="1322982"/>
          </a:xfrm>
          <a:custGeom>
            <a:avLst/>
            <a:gdLst/>
            <a:ahLst/>
            <a:cxnLst/>
            <a:rect r="r" b="b" t="t" l="l"/>
            <a:pathLst>
              <a:path h="1322982" w="1382639">
                <a:moveTo>
                  <a:pt x="0" y="0"/>
                </a:moveTo>
                <a:lnTo>
                  <a:pt x="1382640" y="0"/>
                </a:lnTo>
                <a:lnTo>
                  <a:pt x="1382640" y="1322982"/>
                </a:lnTo>
                <a:lnTo>
                  <a:pt x="0" y="13229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530701" y="3627736"/>
            <a:ext cx="7442602" cy="21900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716"/>
              </a:lnSpc>
            </a:pPr>
            <a:r>
              <a:rPr lang="en-US" b="true" sz="5196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Esclarecendo pontos fundamentais sobre o Estatuto do Aprendiz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530701" y="6091881"/>
            <a:ext cx="6295735" cy="495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197"/>
              </a:lnSpc>
            </a:pPr>
            <a:r>
              <a:rPr lang="en-US" b="true" sz="2997" spc="431">
                <a:solidFill>
                  <a:srgbClr val="FDFA4B"/>
                </a:solidFill>
                <a:latin typeface="Inter Bold"/>
                <a:ea typeface="Inter Bold"/>
                <a:cs typeface="Inter Bold"/>
                <a:sym typeface="Inter Bold"/>
              </a:rPr>
              <a:t>PL 6.461/2019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530701" y="8915400"/>
            <a:ext cx="7107872" cy="34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60"/>
              </a:lnSpc>
            </a:pPr>
            <a:r>
              <a:rPr lang="en-US" sz="2300" spc="276">
                <a:solidFill>
                  <a:srgbClr val="FDFA4B"/>
                </a:solidFill>
                <a:latin typeface="Inter"/>
                <a:ea typeface="Inter"/>
                <a:cs typeface="Inter"/>
                <a:sym typeface="Inter"/>
              </a:rPr>
              <a:t>Segurança Jurídica e Compromisso Social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1AE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9366947" y="-5848545"/>
            <a:ext cx="9127085" cy="16280535"/>
            <a:chOff x="0" y="0"/>
            <a:chExt cx="795389" cy="1418783"/>
          </a:xfrm>
        </p:grpSpPr>
        <p:sp>
          <p:nvSpPr>
            <p:cNvPr name="Freeform 3" id="3"/>
            <p:cNvSpPr/>
            <p:nvPr/>
          </p:nvSpPr>
          <p:spPr>
            <a:xfrm flipH="false" flipV="false" rot="-10800000">
              <a:off x="0" y="0"/>
              <a:ext cx="795389" cy="1418783"/>
            </a:xfrm>
            <a:custGeom>
              <a:avLst/>
              <a:gdLst/>
              <a:ahLst/>
              <a:cxnLst/>
              <a:rect r="r" b="b" t="t" l="l"/>
              <a:pathLst>
                <a:path h="1418783" w="795389">
                  <a:moveTo>
                    <a:pt x="203200" y="1418783"/>
                  </a:moveTo>
                  <a:lnTo>
                    <a:pt x="795389" y="1418783"/>
                  </a:lnTo>
                  <a:lnTo>
                    <a:pt x="795389" y="0"/>
                  </a:lnTo>
                  <a:lnTo>
                    <a:pt x="203200" y="0"/>
                  </a:lnTo>
                  <a:lnTo>
                    <a:pt x="0" y="709391"/>
                  </a:lnTo>
                  <a:lnTo>
                    <a:pt x="203200" y="1418783"/>
                  </a:lnTo>
                  <a:close/>
                </a:path>
              </a:pathLst>
            </a:custGeom>
            <a:blipFill>
              <a:blip r:embed="rId2"/>
              <a:stretch>
                <a:fillRect l="-837" t="0" r="-837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6327621"/>
            <a:ext cx="15649771" cy="4810342"/>
          </a:xfrm>
          <a:custGeom>
            <a:avLst/>
            <a:gdLst/>
            <a:ahLst/>
            <a:cxnLst/>
            <a:rect r="r" b="b" t="t" l="l"/>
            <a:pathLst>
              <a:path h="4810342" w="15649771">
                <a:moveTo>
                  <a:pt x="0" y="0"/>
                </a:moveTo>
                <a:lnTo>
                  <a:pt x="15649771" y="0"/>
                </a:lnTo>
                <a:lnTo>
                  <a:pt x="15649771" y="4810341"/>
                </a:lnTo>
                <a:lnTo>
                  <a:pt x="0" y="481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3999" t="0" r="-13096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-5400000">
            <a:off x="9170768" y="4498579"/>
            <a:ext cx="3467670" cy="6051773"/>
            <a:chOff x="0" y="0"/>
            <a:chExt cx="913296" cy="159388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13296" cy="1593883"/>
            </a:xfrm>
            <a:custGeom>
              <a:avLst/>
              <a:gdLst/>
              <a:ahLst/>
              <a:cxnLst/>
              <a:rect r="r" b="b" t="t" l="l"/>
              <a:pathLst>
                <a:path h="1593883" w="913296">
                  <a:moveTo>
                    <a:pt x="0" y="0"/>
                  </a:moveTo>
                  <a:lnTo>
                    <a:pt x="913296" y="0"/>
                  </a:lnTo>
                  <a:lnTo>
                    <a:pt x="913296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913296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5400000">
            <a:off x="2780493" y="4498579"/>
            <a:ext cx="3467670" cy="6051773"/>
            <a:chOff x="0" y="0"/>
            <a:chExt cx="913296" cy="159388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13296" cy="1593883"/>
            </a:xfrm>
            <a:custGeom>
              <a:avLst/>
              <a:gdLst/>
              <a:ahLst/>
              <a:cxnLst/>
              <a:rect r="r" b="b" t="t" l="l"/>
              <a:pathLst>
                <a:path h="1593883" w="913296">
                  <a:moveTo>
                    <a:pt x="0" y="0"/>
                  </a:moveTo>
                  <a:lnTo>
                    <a:pt x="913296" y="0"/>
                  </a:lnTo>
                  <a:lnTo>
                    <a:pt x="913296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913296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2104996" y="7077264"/>
            <a:ext cx="4818664" cy="389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17"/>
              </a:lnSpc>
            </a:pPr>
            <a:r>
              <a:rPr lang="en-US" b="true" sz="2298" spc="330">
                <a:solidFill>
                  <a:srgbClr val="401209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NÃO HÁ INOVAÇÃO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495271" y="7077264"/>
            <a:ext cx="4818664" cy="389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17"/>
              </a:lnSpc>
            </a:pPr>
            <a:r>
              <a:rPr lang="en-US" b="true" sz="2298" spc="330">
                <a:solidFill>
                  <a:srgbClr val="401209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CARÁTER EDUCATIVO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104996" y="7549347"/>
            <a:ext cx="4818664" cy="1143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252"/>
              </a:lnSpc>
            </a:pPr>
            <a:r>
              <a:rPr lang="en-US" sz="1877" spc="37">
                <a:solidFill>
                  <a:srgbClr val="401209"/>
                </a:solidFill>
                <a:latin typeface="Assistant"/>
                <a:ea typeface="Assistant"/>
                <a:cs typeface="Assistant"/>
                <a:sym typeface="Assistant"/>
              </a:rPr>
              <a:t>O CEAP é uma alternativa subsidiária, não uma imposição. Suas medidas visam orientar e apoiar empresas, sem ampliar a intervenção estatal nas relações de trabalho.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495271" y="7549347"/>
            <a:ext cx="4818664" cy="1143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252"/>
              </a:lnSpc>
            </a:pPr>
            <a:r>
              <a:rPr lang="en-US" sz="1877" spc="37">
                <a:solidFill>
                  <a:srgbClr val="401209"/>
                </a:solidFill>
                <a:latin typeface="Assistant"/>
                <a:ea typeface="Assistant"/>
                <a:cs typeface="Assistant"/>
                <a:sym typeface="Assistant"/>
              </a:rPr>
              <a:t>O Censo do Aprendiz e as campanhas têm caráter exclusivamente educativo. O projeto reforça o apoio ao setor produtivo, sem criar novos mecanismos de controle ou fiscalização.</a:t>
            </a:r>
          </a:p>
        </p:txBody>
      </p:sp>
      <p:sp>
        <p:nvSpPr>
          <p:cNvPr name="AutoShape 15" id="15"/>
          <p:cNvSpPr/>
          <p:nvPr/>
        </p:nvSpPr>
        <p:spPr>
          <a:xfrm flipV="true">
            <a:off x="1541489" y="3687900"/>
            <a:ext cx="1458169" cy="0"/>
          </a:xfrm>
          <a:prstGeom prst="line">
            <a:avLst/>
          </a:prstGeom>
          <a:ln cap="flat" w="47625">
            <a:solidFill>
              <a:srgbClr val="FDFA4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6" id="16"/>
          <p:cNvSpPr txBox="true"/>
          <p:nvPr/>
        </p:nvSpPr>
        <p:spPr>
          <a:xfrm rot="0">
            <a:off x="1488441" y="1741316"/>
            <a:ext cx="9869749" cy="2701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095"/>
              </a:lnSpc>
            </a:pP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Ampl</a:t>
            </a: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iação da Intervenção Estatal</a:t>
            </a:r>
          </a:p>
          <a:p>
            <a:pPr algn="l" marL="0" indent="0" lvl="0">
              <a:lnSpc>
                <a:spcPts val="7095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488441" y="1131716"/>
            <a:ext cx="1570309" cy="428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303"/>
              </a:lnSpc>
            </a:pPr>
            <a:r>
              <a:rPr lang="en-US" b="true" sz="2752" spc="55">
                <a:solidFill>
                  <a:srgbClr val="FDFA4B"/>
                </a:solidFill>
                <a:latin typeface="Inter Bold"/>
                <a:ea typeface="Inter Bold"/>
                <a:cs typeface="Inter Bold"/>
                <a:sym typeface="Inter Bold"/>
              </a:rPr>
              <a:t>Mito 8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488441" y="4040494"/>
            <a:ext cx="7920291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60"/>
              </a:lnSpc>
            </a:pPr>
            <a:r>
              <a:rPr lang="en-US" sz="2300" spc="46">
                <a:solidFill>
                  <a:srgbClr val="FDFA4B"/>
                </a:solidFill>
                <a:latin typeface="Inter"/>
                <a:ea typeface="Inter"/>
                <a:cs typeface="Inter"/>
                <a:sym typeface="Inter"/>
              </a:rPr>
              <a:t>Mito: "A nova lei aumentará a intervenção do Estado nas empresas, com mais fiscalização e controle sobre as contratações de aprendizes."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2104996" y="6128132"/>
            <a:ext cx="754901" cy="752750"/>
          </a:xfrm>
          <a:custGeom>
            <a:avLst/>
            <a:gdLst/>
            <a:ahLst/>
            <a:cxnLst/>
            <a:rect r="r" b="b" t="t" l="l"/>
            <a:pathLst>
              <a:path h="752750" w="754901">
                <a:moveTo>
                  <a:pt x="0" y="0"/>
                </a:moveTo>
                <a:lnTo>
                  <a:pt x="754901" y="0"/>
                </a:lnTo>
                <a:lnTo>
                  <a:pt x="754901" y="752751"/>
                </a:lnTo>
                <a:lnTo>
                  <a:pt x="0" y="7527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8495271" y="6128132"/>
            <a:ext cx="754901" cy="752750"/>
          </a:xfrm>
          <a:custGeom>
            <a:avLst/>
            <a:gdLst/>
            <a:ahLst/>
            <a:cxnLst/>
            <a:rect r="r" b="b" t="t" l="l"/>
            <a:pathLst>
              <a:path h="752750" w="754901">
                <a:moveTo>
                  <a:pt x="0" y="0"/>
                </a:moveTo>
                <a:lnTo>
                  <a:pt x="754901" y="0"/>
                </a:lnTo>
                <a:lnTo>
                  <a:pt x="754901" y="752751"/>
                </a:lnTo>
                <a:lnTo>
                  <a:pt x="0" y="7527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593523" y="0"/>
            <a:ext cx="5749969" cy="10287000"/>
            <a:chOff x="0" y="0"/>
            <a:chExt cx="890821" cy="15937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90821" cy="1593725"/>
            </a:xfrm>
            <a:custGeom>
              <a:avLst/>
              <a:gdLst/>
              <a:ahLst/>
              <a:cxnLst/>
              <a:rect r="r" b="b" t="t" l="l"/>
              <a:pathLst>
                <a:path h="1593725" w="890821">
                  <a:moveTo>
                    <a:pt x="0" y="0"/>
                  </a:moveTo>
                  <a:lnTo>
                    <a:pt x="890821" y="0"/>
                  </a:lnTo>
                  <a:lnTo>
                    <a:pt x="890821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988" t="0" r="-988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-5400000">
            <a:off x="-1346738" y="1346738"/>
            <a:ext cx="10287000" cy="7593523"/>
            <a:chOff x="0" y="0"/>
            <a:chExt cx="2709333" cy="19999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09333" cy="1999940"/>
            </a:xfrm>
            <a:custGeom>
              <a:avLst/>
              <a:gdLst/>
              <a:ahLst/>
              <a:cxnLst/>
              <a:rect r="r" b="b" t="t" l="l"/>
              <a:pathLst>
                <a:path h="1999940" w="2709333">
                  <a:moveTo>
                    <a:pt x="0" y="0"/>
                  </a:moveTo>
                  <a:lnTo>
                    <a:pt x="2709333" y="0"/>
                  </a:lnTo>
                  <a:lnTo>
                    <a:pt x="2709333" y="1999940"/>
                  </a:lnTo>
                  <a:lnTo>
                    <a:pt x="0" y="1999940"/>
                  </a:lnTo>
                  <a:close/>
                </a:path>
              </a:pathLst>
            </a:custGeom>
            <a:solidFill>
              <a:srgbClr val="51AEE7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2709333" cy="20380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1132496" y="1522868"/>
            <a:ext cx="7155504" cy="2199420"/>
          </a:xfrm>
          <a:custGeom>
            <a:avLst/>
            <a:gdLst/>
            <a:ahLst/>
            <a:cxnLst/>
            <a:rect r="r" b="b" t="t" l="l"/>
            <a:pathLst>
              <a:path h="2199420" w="7155504">
                <a:moveTo>
                  <a:pt x="0" y="0"/>
                </a:moveTo>
                <a:lnTo>
                  <a:pt x="7155504" y="0"/>
                </a:lnTo>
                <a:lnTo>
                  <a:pt x="7155504" y="2199420"/>
                </a:lnTo>
                <a:lnTo>
                  <a:pt x="0" y="21994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5249" t="0" r="-11845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132496" y="3427767"/>
            <a:ext cx="7155504" cy="2199420"/>
          </a:xfrm>
          <a:custGeom>
            <a:avLst/>
            <a:gdLst/>
            <a:ahLst/>
            <a:cxnLst/>
            <a:rect r="r" b="b" t="t" l="l"/>
            <a:pathLst>
              <a:path h="2199420" w="7155504">
                <a:moveTo>
                  <a:pt x="0" y="0"/>
                </a:moveTo>
                <a:lnTo>
                  <a:pt x="7155504" y="0"/>
                </a:lnTo>
                <a:lnTo>
                  <a:pt x="7155504" y="2199420"/>
                </a:lnTo>
                <a:lnTo>
                  <a:pt x="0" y="21994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3999" t="0" r="-13096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284896" y="5627187"/>
            <a:ext cx="7155504" cy="2199420"/>
          </a:xfrm>
          <a:custGeom>
            <a:avLst/>
            <a:gdLst/>
            <a:ahLst/>
            <a:cxnLst/>
            <a:rect r="r" b="b" t="t" l="l"/>
            <a:pathLst>
              <a:path h="2199420" w="7155504">
                <a:moveTo>
                  <a:pt x="0" y="0"/>
                </a:moveTo>
                <a:lnTo>
                  <a:pt x="7155504" y="0"/>
                </a:lnTo>
                <a:lnTo>
                  <a:pt x="7155504" y="2199420"/>
                </a:lnTo>
                <a:lnTo>
                  <a:pt x="0" y="21994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3999" t="0" r="-13096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437296" y="7826607"/>
            <a:ext cx="7155504" cy="2199420"/>
          </a:xfrm>
          <a:custGeom>
            <a:avLst/>
            <a:gdLst/>
            <a:ahLst/>
            <a:cxnLst/>
            <a:rect r="r" b="b" t="t" l="l"/>
            <a:pathLst>
              <a:path h="2199420" w="7155504">
                <a:moveTo>
                  <a:pt x="0" y="0"/>
                </a:moveTo>
                <a:lnTo>
                  <a:pt x="7155504" y="0"/>
                </a:lnTo>
                <a:lnTo>
                  <a:pt x="7155504" y="2199420"/>
                </a:lnTo>
                <a:lnTo>
                  <a:pt x="0" y="21994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3999" t="0" r="-13096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-5400000">
            <a:off x="14239892" y="-595907"/>
            <a:ext cx="1671670" cy="5234384"/>
            <a:chOff x="0" y="0"/>
            <a:chExt cx="440275" cy="137860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40275" cy="1378603"/>
            </a:xfrm>
            <a:custGeom>
              <a:avLst/>
              <a:gdLst/>
              <a:ahLst/>
              <a:cxnLst/>
              <a:rect r="r" b="b" t="t" l="l"/>
              <a:pathLst>
                <a:path h="1378603" w="440275">
                  <a:moveTo>
                    <a:pt x="87994" y="0"/>
                  </a:moveTo>
                  <a:lnTo>
                    <a:pt x="352282" y="0"/>
                  </a:lnTo>
                  <a:cubicBezTo>
                    <a:pt x="400879" y="0"/>
                    <a:pt x="440275" y="39396"/>
                    <a:pt x="440275" y="87994"/>
                  </a:cubicBezTo>
                  <a:lnTo>
                    <a:pt x="440275" y="1290610"/>
                  </a:lnTo>
                  <a:cubicBezTo>
                    <a:pt x="440275" y="1339207"/>
                    <a:pt x="400879" y="1378603"/>
                    <a:pt x="352282" y="1378603"/>
                  </a:cubicBezTo>
                  <a:lnTo>
                    <a:pt x="87994" y="1378603"/>
                  </a:lnTo>
                  <a:cubicBezTo>
                    <a:pt x="39396" y="1378603"/>
                    <a:pt x="0" y="1339207"/>
                    <a:pt x="0" y="1290610"/>
                  </a:cubicBezTo>
                  <a:lnTo>
                    <a:pt x="0" y="87994"/>
                  </a:lnTo>
                  <a:cubicBezTo>
                    <a:pt x="0" y="39396"/>
                    <a:pt x="39396" y="0"/>
                    <a:pt x="8799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440275" cy="14167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-5400000">
            <a:off x="14239892" y="1486032"/>
            <a:ext cx="1671670" cy="5234384"/>
            <a:chOff x="0" y="0"/>
            <a:chExt cx="440275" cy="137860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440275" cy="1378603"/>
            </a:xfrm>
            <a:custGeom>
              <a:avLst/>
              <a:gdLst/>
              <a:ahLst/>
              <a:cxnLst/>
              <a:rect r="r" b="b" t="t" l="l"/>
              <a:pathLst>
                <a:path h="1378603" w="440275">
                  <a:moveTo>
                    <a:pt x="87994" y="0"/>
                  </a:moveTo>
                  <a:lnTo>
                    <a:pt x="352282" y="0"/>
                  </a:lnTo>
                  <a:cubicBezTo>
                    <a:pt x="400879" y="0"/>
                    <a:pt x="440275" y="39396"/>
                    <a:pt x="440275" y="87994"/>
                  </a:cubicBezTo>
                  <a:lnTo>
                    <a:pt x="440275" y="1290610"/>
                  </a:lnTo>
                  <a:cubicBezTo>
                    <a:pt x="440275" y="1339207"/>
                    <a:pt x="400879" y="1378603"/>
                    <a:pt x="352282" y="1378603"/>
                  </a:cubicBezTo>
                  <a:lnTo>
                    <a:pt x="87994" y="1378603"/>
                  </a:lnTo>
                  <a:cubicBezTo>
                    <a:pt x="39396" y="1378603"/>
                    <a:pt x="0" y="1339207"/>
                    <a:pt x="0" y="1290610"/>
                  </a:cubicBezTo>
                  <a:lnTo>
                    <a:pt x="0" y="87994"/>
                  </a:lnTo>
                  <a:cubicBezTo>
                    <a:pt x="0" y="39396"/>
                    <a:pt x="39396" y="0"/>
                    <a:pt x="8799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440275" cy="14167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-5400000">
            <a:off x="14198527" y="3567278"/>
            <a:ext cx="1671670" cy="5234384"/>
            <a:chOff x="0" y="0"/>
            <a:chExt cx="440275" cy="1378603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440275" cy="1378603"/>
            </a:xfrm>
            <a:custGeom>
              <a:avLst/>
              <a:gdLst/>
              <a:ahLst/>
              <a:cxnLst/>
              <a:rect r="r" b="b" t="t" l="l"/>
              <a:pathLst>
                <a:path h="1378603" w="440275">
                  <a:moveTo>
                    <a:pt x="87994" y="0"/>
                  </a:moveTo>
                  <a:lnTo>
                    <a:pt x="352282" y="0"/>
                  </a:lnTo>
                  <a:cubicBezTo>
                    <a:pt x="400879" y="0"/>
                    <a:pt x="440275" y="39396"/>
                    <a:pt x="440275" y="87994"/>
                  </a:cubicBezTo>
                  <a:lnTo>
                    <a:pt x="440275" y="1290610"/>
                  </a:lnTo>
                  <a:cubicBezTo>
                    <a:pt x="440275" y="1339207"/>
                    <a:pt x="400879" y="1378603"/>
                    <a:pt x="352282" y="1378603"/>
                  </a:cubicBezTo>
                  <a:lnTo>
                    <a:pt x="87994" y="1378603"/>
                  </a:lnTo>
                  <a:cubicBezTo>
                    <a:pt x="39396" y="1378603"/>
                    <a:pt x="0" y="1339207"/>
                    <a:pt x="0" y="1290610"/>
                  </a:cubicBezTo>
                  <a:lnTo>
                    <a:pt x="0" y="87994"/>
                  </a:lnTo>
                  <a:cubicBezTo>
                    <a:pt x="0" y="39396"/>
                    <a:pt x="39396" y="0"/>
                    <a:pt x="8799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440275" cy="14167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2005145" y="1595925"/>
            <a:ext cx="865416" cy="865416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AEE7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</a:pP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0">
            <a:off x="12197172" y="1764387"/>
            <a:ext cx="522726" cy="528491"/>
          </a:xfrm>
          <a:custGeom>
            <a:avLst/>
            <a:gdLst/>
            <a:ahLst/>
            <a:cxnLst/>
            <a:rect r="r" b="b" t="t" l="l"/>
            <a:pathLst>
              <a:path h="528491" w="522726">
                <a:moveTo>
                  <a:pt x="0" y="0"/>
                </a:moveTo>
                <a:lnTo>
                  <a:pt x="522726" y="0"/>
                </a:lnTo>
                <a:lnTo>
                  <a:pt x="522726" y="528492"/>
                </a:lnTo>
                <a:lnTo>
                  <a:pt x="0" y="5284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/>
          <p:nvPr/>
        </p:nvGrpSpPr>
        <p:grpSpPr>
          <a:xfrm rot="0">
            <a:off x="12005145" y="3659813"/>
            <a:ext cx="865416" cy="865416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AEE7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2005145" y="5751762"/>
            <a:ext cx="865416" cy="865416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AEE7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</a:pP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0">
            <a:off x="12196356" y="3863444"/>
            <a:ext cx="484849" cy="479560"/>
          </a:xfrm>
          <a:custGeom>
            <a:avLst/>
            <a:gdLst/>
            <a:ahLst/>
            <a:cxnLst/>
            <a:rect r="r" b="b" t="t" l="l"/>
            <a:pathLst>
              <a:path h="479560" w="484849">
                <a:moveTo>
                  <a:pt x="0" y="0"/>
                </a:moveTo>
                <a:lnTo>
                  <a:pt x="484849" y="0"/>
                </a:lnTo>
                <a:lnTo>
                  <a:pt x="484849" y="479560"/>
                </a:lnTo>
                <a:lnTo>
                  <a:pt x="0" y="4795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31" id="31"/>
          <p:cNvSpPr txBox="true"/>
          <p:nvPr/>
        </p:nvSpPr>
        <p:spPr>
          <a:xfrm rot="0">
            <a:off x="13048439" y="1629681"/>
            <a:ext cx="2785365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460"/>
              </a:lnSpc>
              <a:spcBef>
                <a:spcPct val="0"/>
              </a:spcBef>
            </a:pPr>
            <a:r>
              <a:rPr lang="en-US" sz="2050" strike="noStrike" u="none">
                <a:solidFill>
                  <a:srgbClr val="401209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Sem Novas Obrigações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3048439" y="1956010"/>
            <a:ext cx="4505448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459"/>
              </a:lnSpc>
              <a:spcBef>
                <a:spcPct val="0"/>
              </a:spcBef>
            </a:pPr>
            <a:r>
              <a:rPr lang="en-US" b="true" sz="2049" strike="noStrike" u="none">
                <a:solidFill>
                  <a:srgbClr val="401209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Nenhum ônus adicional ao empregador</a:t>
            </a:r>
          </a:p>
        </p:txBody>
      </p:sp>
      <p:grpSp>
        <p:nvGrpSpPr>
          <p:cNvPr name="Group 33" id="33"/>
          <p:cNvGrpSpPr/>
          <p:nvPr/>
        </p:nvGrpSpPr>
        <p:grpSpPr>
          <a:xfrm rot="-5400000">
            <a:off x="14303463" y="5648523"/>
            <a:ext cx="1671670" cy="5234384"/>
            <a:chOff x="0" y="0"/>
            <a:chExt cx="440275" cy="1378603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440275" cy="1378603"/>
            </a:xfrm>
            <a:custGeom>
              <a:avLst/>
              <a:gdLst/>
              <a:ahLst/>
              <a:cxnLst/>
              <a:rect r="r" b="b" t="t" l="l"/>
              <a:pathLst>
                <a:path h="1378603" w="440275">
                  <a:moveTo>
                    <a:pt x="87994" y="0"/>
                  </a:moveTo>
                  <a:lnTo>
                    <a:pt x="352282" y="0"/>
                  </a:lnTo>
                  <a:cubicBezTo>
                    <a:pt x="400879" y="0"/>
                    <a:pt x="440275" y="39396"/>
                    <a:pt x="440275" y="87994"/>
                  </a:cubicBezTo>
                  <a:lnTo>
                    <a:pt x="440275" y="1290610"/>
                  </a:lnTo>
                  <a:cubicBezTo>
                    <a:pt x="440275" y="1339207"/>
                    <a:pt x="400879" y="1378603"/>
                    <a:pt x="352282" y="1378603"/>
                  </a:cubicBezTo>
                  <a:lnTo>
                    <a:pt x="87994" y="1378603"/>
                  </a:lnTo>
                  <a:cubicBezTo>
                    <a:pt x="39396" y="1378603"/>
                    <a:pt x="0" y="1339207"/>
                    <a:pt x="0" y="1290610"/>
                  </a:cubicBezTo>
                  <a:lnTo>
                    <a:pt x="0" y="87994"/>
                  </a:lnTo>
                  <a:cubicBezTo>
                    <a:pt x="0" y="39396"/>
                    <a:pt x="39396" y="0"/>
                    <a:pt x="8799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0" y="-38100"/>
              <a:ext cx="440275" cy="14167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12012612" y="7833007"/>
            <a:ext cx="865416" cy="865416"/>
            <a:chOff x="0" y="0"/>
            <a:chExt cx="812800" cy="8128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AEE7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</a:pPr>
            </a:p>
          </p:txBody>
        </p:sp>
      </p:grpSp>
      <p:sp>
        <p:nvSpPr>
          <p:cNvPr name="Freeform 39" id="39"/>
          <p:cNvSpPr/>
          <p:nvPr/>
        </p:nvSpPr>
        <p:spPr>
          <a:xfrm flipH="false" flipV="false" rot="0">
            <a:off x="12210532" y="7939646"/>
            <a:ext cx="456496" cy="652138"/>
          </a:xfrm>
          <a:custGeom>
            <a:avLst/>
            <a:gdLst/>
            <a:ahLst/>
            <a:cxnLst/>
            <a:rect r="r" b="b" t="t" l="l"/>
            <a:pathLst>
              <a:path h="652138" w="456496">
                <a:moveTo>
                  <a:pt x="0" y="0"/>
                </a:moveTo>
                <a:lnTo>
                  <a:pt x="456497" y="0"/>
                </a:lnTo>
                <a:lnTo>
                  <a:pt x="456497" y="652138"/>
                </a:lnTo>
                <a:lnTo>
                  <a:pt x="0" y="6521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0" id="40"/>
          <p:cNvSpPr/>
          <p:nvPr/>
        </p:nvSpPr>
        <p:spPr>
          <a:xfrm flipH="false" flipV="false" rot="0">
            <a:off x="12197172" y="6024753"/>
            <a:ext cx="496296" cy="319434"/>
          </a:xfrm>
          <a:custGeom>
            <a:avLst/>
            <a:gdLst/>
            <a:ahLst/>
            <a:cxnLst/>
            <a:rect r="r" b="b" t="t" l="l"/>
            <a:pathLst>
              <a:path h="319434" w="496296">
                <a:moveTo>
                  <a:pt x="0" y="0"/>
                </a:moveTo>
                <a:lnTo>
                  <a:pt x="496296" y="0"/>
                </a:lnTo>
                <a:lnTo>
                  <a:pt x="496296" y="319434"/>
                </a:lnTo>
                <a:lnTo>
                  <a:pt x="0" y="3194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41" id="41"/>
          <p:cNvSpPr txBox="true"/>
          <p:nvPr/>
        </p:nvSpPr>
        <p:spPr>
          <a:xfrm rot="0">
            <a:off x="13048439" y="3722288"/>
            <a:ext cx="2785365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459"/>
              </a:lnSpc>
              <a:spcBef>
                <a:spcPct val="0"/>
              </a:spcBef>
            </a:pPr>
            <a:r>
              <a:rPr lang="en-US" sz="2049" strike="noStrike" u="none">
                <a:solidFill>
                  <a:srgbClr val="401209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Consolidação Jurídica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3053155" y="4072265"/>
            <a:ext cx="4294981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459"/>
              </a:lnSpc>
              <a:spcBef>
                <a:spcPct val="0"/>
              </a:spcBef>
            </a:pPr>
            <a:r>
              <a:rPr lang="en-US" b="true" sz="2049" strike="noStrike" u="none">
                <a:solidFill>
                  <a:srgbClr val="401209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Reafirma legislação e jurisprudência vigentes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3053155" y="5780618"/>
            <a:ext cx="2785365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459"/>
              </a:lnSpc>
              <a:spcBef>
                <a:spcPct val="0"/>
              </a:spcBef>
            </a:pPr>
            <a:r>
              <a:rPr lang="en-US" sz="2049" strike="noStrike" u="none">
                <a:solidFill>
                  <a:srgbClr val="401209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Segurança Jurídica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3053155" y="6197834"/>
            <a:ext cx="4500732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459"/>
              </a:lnSpc>
              <a:spcBef>
                <a:spcPct val="0"/>
              </a:spcBef>
            </a:pPr>
            <a:r>
              <a:rPr lang="en-US" b="true" sz="2049" strike="noStrike" u="none">
                <a:solidFill>
                  <a:srgbClr val="401209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Previsibilidade e estabilidade para empresas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3048439" y="7666528"/>
            <a:ext cx="2785365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459"/>
              </a:lnSpc>
              <a:spcBef>
                <a:spcPct val="0"/>
              </a:spcBef>
            </a:pPr>
            <a:r>
              <a:rPr lang="en-US" sz="2049" strike="noStrike" u="none">
                <a:solidFill>
                  <a:srgbClr val="401209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Formação Profissional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3048439" y="8083926"/>
            <a:ext cx="4500732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459"/>
              </a:lnSpc>
              <a:spcBef>
                <a:spcPct val="0"/>
              </a:spcBef>
            </a:pPr>
            <a:r>
              <a:rPr lang="en-US" b="true" sz="2049" strike="noStrike" u="none">
                <a:solidFill>
                  <a:srgbClr val="401209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Compromisso com o futuro dos jovens brasileiros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028700" y="6455007"/>
            <a:ext cx="5646230" cy="2743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60"/>
              </a:lnSpc>
            </a:pPr>
            <a:r>
              <a:rPr lang="en-US" sz="2300" spc="46">
                <a:solidFill>
                  <a:srgbClr val="FDFA4B"/>
                </a:solidFill>
                <a:latin typeface="Inter"/>
                <a:ea typeface="Inter"/>
                <a:cs typeface="Inter"/>
                <a:sym typeface="Inter"/>
              </a:rPr>
              <a:t>O PL 6.461/2019 NÃO cria novas obrigações, riscos ou restrições ao setor empregador. Consolida entendimentos já firmados pela legislação e jurisprudência, reforçando a segurança jurídica e o compromisso com a formação profissional dos jovens brasileiros.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028700" y="1831062"/>
            <a:ext cx="8127285" cy="3596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095"/>
              </a:lnSpc>
            </a:pP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Seguranç</a:t>
            </a: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a </a:t>
            </a:r>
          </a:p>
          <a:p>
            <a:pPr algn="l" marL="0" indent="0" lvl="0">
              <a:lnSpc>
                <a:spcPts val="7095"/>
              </a:lnSpc>
            </a:pP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Jurídica e </a:t>
            </a:r>
          </a:p>
          <a:p>
            <a:pPr algn="l" marL="0" indent="0" lvl="0">
              <a:lnSpc>
                <a:spcPts val="7095"/>
              </a:lnSpc>
            </a:pP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Compromisso </a:t>
            </a:r>
          </a:p>
          <a:p>
            <a:pPr algn="l" marL="0" indent="0" lvl="0">
              <a:lnSpc>
                <a:spcPts val="7095"/>
              </a:lnSpc>
            </a:pP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Social</a:t>
            </a:r>
          </a:p>
        </p:txBody>
      </p:sp>
      <p:sp>
        <p:nvSpPr>
          <p:cNvPr name="AutoShape 49" id="49"/>
          <p:cNvSpPr/>
          <p:nvPr/>
        </p:nvSpPr>
        <p:spPr>
          <a:xfrm>
            <a:off x="1028700" y="5871105"/>
            <a:ext cx="1458169" cy="0"/>
          </a:xfrm>
          <a:prstGeom prst="line">
            <a:avLst/>
          </a:prstGeom>
          <a:ln cap="flat" w="47625">
            <a:solidFill>
              <a:srgbClr val="FDFA4B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1AE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1706788">
            <a:off x="8932698" y="7109909"/>
            <a:ext cx="527331" cy="3177982"/>
            <a:chOff x="0" y="0"/>
            <a:chExt cx="138886" cy="83699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8886" cy="836999"/>
            </a:xfrm>
            <a:custGeom>
              <a:avLst/>
              <a:gdLst/>
              <a:ahLst/>
              <a:cxnLst/>
              <a:rect r="r" b="b" t="t" l="l"/>
              <a:pathLst>
                <a:path h="836999" w="138886">
                  <a:moveTo>
                    <a:pt x="0" y="0"/>
                  </a:moveTo>
                  <a:lnTo>
                    <a:pt x="138886" y="0"/>
                  </a:lnTo>
                  <a:lnTo>
                    <a:pt x="138886" y="836999"/>
                  </a:lnTo>
                  <a:lnTo>
                    <a:pt x="0" y="836999"/>
                  </a:lnTo>
                  <a:close/>
                </a:path>
              </a:pathLst>
            </a:custGeom>
            <a:solidFill>
              <a:srgbClr val="FFFA4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38886" cy="8750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1711180">
            <a:off x="8934322" y="4774379"/>
            <a:ext cx="527331" cy="3177982"/>
            <a:chOff x="0" y="0"/>
            <a:chExt cx="138886" cy="83699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8886" cy="836999"/>
            </a:xfrm>
            <a:custGeom>
              <a:avLst/>
              <a:gdLst/>
              <a:ahLst/>
              <a:cxnLst/>
              <a:rect r="r" b="b" t="t" l="l"/>
              <a:pathLst>
                <a:path h="836999" w="138886">
                  <a:moveTo>
                    <a:pt x="0" y="0"/>
                  </a:moveTo>
                  <a:lnTo>
                    <a:pt x="138886" y="0"/>
                  </a:lnTo>
                  <a:lnTo>
                    <a:pt x="138886" y="836999"/>
                  </a:lnTo>
                  <a:lnTo>
                    <a:pt x="0" y="836999"/>
                  </a:lnTo>
                  <a:close/>
                </a:path>
              </a:pathLst>
            </a:custGeom>
            <a:solidFill>
              <a:srgbClr val="FFFA4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38886" cy="8750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1674790">
            <a:off x="9499063" y="5556305"/>
            <a:ext cx="2807428" cy="6051773"/>
            <a:chOff x="0" y="0"/>
            <a:chExt cx="739405" cy="159388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739405" cy="1593883"/>
            </a:xfrm>
            <a:custGeom>
              <a:avLst/>
              <a:gdLst/>
              <a:ahLst/>
              <a:cxnLst/>
              <a:rect r="r" b="b" t="t" l="l"/>
              <a:pathLst>
                <a:path h="1593883" w="739405">
                  <a:moveTo>
                    <a:pt x="0" y="0"/>
                  </a:moveTo>
                  <a:lnTo>
                    <a:pt x="739405" y="0"/>
                  </a:lnTo>
                  <a:lnTo>
                    <a:pt x="739405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51AEE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739405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-1461556">
            <a:off x="11249389" y="7607117"/>
            <a:ext cx="2715549" cy="4022230"/>
            <a:chOff x="0" y="0"/>
            <a:chExt cx="715206" cy="105935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715206" cy="1059353"/>
            </a:xfrm>
            <a:custGeom>
              <a:avLst/>
              <a:gdLst/>
              <a:ahLst/>
              <a:cxnLst/>
              <a:rect r="r" b="b" t="t" l="l"/>
              <a:pathLst>
                <a:path h="1059353" w="715206">
                  <a:moveTo>
                    <a:pt x="0" y="0"/>
                  </a:moveTo>
                  <a:lnTo>
                    <a:pt x="715206" y="0"/>
                  </a:lnTo>
                  <a:lnTo>
                    <a:pt x="715206" y="1059353"/>
                  </a:lnTo>
                  <a:lnTo>
                    <a:pt x="0" y="1059353"/>
                  </a:lnTo>
                  <a:close/>
                </a:path>
              </a:pathLst>
            </a:custGeom>
            <a:solidFill>
              <a:srgbClr val="FDFA4B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715206" cy="10974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1740697">
            <a:off x="10783292" y="7383232"/>
            <a:ext cx="801303" cy="1236156"/>
            <a:chOff x="0" y="0"/>
            <a:chExt cx="211043" cy="32557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11043" cy="325572"/>
            </a:xfrm>
            <a:custGeom>
              <a:avLst/>
              <a:gdLst/>
              <a:ahLst/>
              <a:cxnLst/>
              <a:rect r="r" b="b" t="t" l="l"/>
              <a:pathLst>
                <a:path h="325572" w="211043">
                  <a:moveTo>
                    <a:pt x="0" y="0"/>
                  </a:moveTo>
                  <a:lnTo>
                    <a:pt x="211043" y="0"/>
                  </a:lnTo>
                  <a:lnTo>
                    <a:pt x="211043" y="325572"/>
                  </a:lnTo>
                  <a:lnTo>
                    <a:pt x="0" y="325572"/>
                  </a:lnTo>
                  <a:close/>
                </a:path>
              </a:pathLst>
            </a:custGeom>
            <a:solidFill>
              <a:srgbClr val="FDFA4B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211043" cy="3636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-1723615">
            <a:off x="7633898" y="-1252208"/>
            <a:ext cx="2397808" cy="8737838"/>
            <a:chOff x="0" y="0"/>
            <a:chExt cx="631521" cy="2301323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1521" cy="2301323"/>
            </a:xfrm>
            <a:custGeom>
              <a:avLst/>
              <a:gdLst/>
              <a:ahLst/>
              <a:cxnLst/>
              <a:rect r="r" b="b" t="t" l="l"/>
              <a:pathLst>
                <a:path h="2301323" w="631521">
                  <a:moveTo>
                    <a:pt x="0" y="0"/>
                  </a:moveTo>
                  <a:lnTo>
                    <a:pt x="631521" y="0"/>
                  </a:lnTo>
                  <a:lnTo>
                    <a:pt x="631521" y="2301323"/>
                  </a:lnTo>
                  <a:lnTo>
                    <a:pt x="0" y="2301323"/>
                  </a:lnTo>
                  <a:close/>
                </a:path>
              </a:pathLst>
            </a:custGeom>
            <a:solidFill>
              <a:srgbClr val="51AEE7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631521" cy="23394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-1723615">
            <a:off x="9324217" y="-1316205"/>
            <a:ext cx="3811908" cy="4680202"/>
            <a:chOff x="0" y="0"/>
            <a:chExt cx="1003959" cy="1232646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003959" cy="1232646"/>
            </a:xfrm>
            <a:custGeom>
              <a:avLst/>
              <a:gdLst/>
              <a:ahLst/>
              <a:cxnLst/>
              <a:rect r="r" b="b" t="t" l="l"/>
              <a:pathLst>
                <a:path h="1232646" w="1003959">
                  <a:moveTo>
                    <a:pt x="0" y="0"/>
                  </a:moveTo>
                  <a:lnTo>
                    <a:pt x="1003959" y="0"/>
                  </a:lnTo>
                  <a:lnTo>
                    <a:pt x="1003959" y="1232646"/>
                  </a:lnTo>
                  <a:lnTo>
                    <a:pt x="0" y="1232646"/>
                  </a:lnTo>
                  <a:close/>
                </a:path>
              </a:pathLst>
            </a:custGeom>
            <a:solidFill>
              <a:srgbClr val="FDFA4B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1003959" cy="12707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-10800000">
            <a:off x="9849618" y="0"/>
            <a:ext cx="8438382" cy="10287000"/>
            <a:chOff x="0" y="0"/>
            <a:chExt cx="735371" cy="896471"/>
          </a:xfrm>
        </p:grpSpPr>
        <p:sp>
          <p:nvSpPr>
            <p:cNvPr name="Freeform 24" id="24"/>
            <p:cNvSpPr/>
            <p:nvPr/>
          </p:nvSpPr>
          <p:spPr>
            <a:xfrm flipH="false" flipV="false" rot="-10800000">
              <a:off x="0" y="0"/>
              <a:ext cx="735371" cy="896471"/>
            </a:xfrm>
            <a:custGeom>
              <a:avLst/>
              <a:gdLst/>
              <a:ahLst/>
              <a:cxnLst/>
              <a:rect r="r" b="b" t="t" l="l"/>
              <a:pathLst>
                <a:path h="896471" w="735371">
                  <a:moveTo>
                    <a:pt x="203200" y="896471"/>
                  </a:moveTo>
                  <a:lnTo>
                    <a:pt x="735371" y="896471"/>
                  </a:lnTo>
                  <a:lnTo>
                    <a:pt x="735371" y="0"/>
                  </a:lnTo>
                  <a:lnTo>
                    <a:pt x="203200" y="0"/>
                  </a:lnTo>
                  <a:lnTo>
                    <a:pt x="0" y="448235"/>
                  </a:lnTo>
                  <a:lnTo>
                    <a:pt x="203200" y="896471"/>
                  </a:lnTo>
                  <a:close/>
                </a:path>
              </a:pathLst>
            </a:custGeom>
            <a:blipFill>
              <a:blip r:embed="rId2"/>
              <a:stretch>
                <a:fillRect l="-50925" t="0" r="-64890" b="0"/>
              </a:stretch>
            </a:blipFill>
          </p:spPr>
        </p:sp>
      </p:grpSp>
      <p:sp>
        <p:nvSpPr>
          <p:cNvPr name="Freeform 25" id="25"/>
          <p:cNvSpPr/>
          <p:nvPr/>
        </p:nvSpPr>
        <p:spPr>
          <a:xfrm flipH="false" flipV="false" rot="0">
            <a:off x="530701" y="367209"/>
            <a:ext cx="1382639" cy="1322982"/>
          </a:xfrm>
          <a:custGeom>
            <a:avLst/>
            <a:gdLst/>
            <a:ahLst/>
            <a:cxnLst/>
            <a:rect r="r" b="b" t="t" l="l"/>
            <a:pathLst>
              <a:path h="1322982" w="1382639">
                <a:moveTo>
                  <a:pt x="0" y="0"/>
                </a:moveTo>
                <a:lnTo>
                  <a:pt x="1382640" y="0"/>
                </a:lnTo>
                <a:lnTo>
                  <a:pt x="1382640" y="1322982"/>
                </a:lnTo>
                <a:lnTo>
                  <a:pt x="0" y="13229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653565" y="4162202"/>
            <a:ext cx="7442602" cy="1453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1215"/>
              </a:lnSpc>
            </a:pPr>
            <a:r>
              <a:rPr lang="en-US" b="true" sz="10195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Obrigado!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0">
            <a:off x="682941" y="7843928"/>
            <a:ext cx="657309" cy="657309"/>
          </a:xfrm>
          <a:custGeom>
            <a:avLst/>
            <a:gdLst/>
            <a:ahLst/>
            <a:cxnLst/>
            <a:rect r="r" b="b" t="t" l="l"/>
            <a:pathLst>
              <a:path h="657309" w="657309">
                <a:moveTo>
                  <a:pt x="0" y="0"/>
                </a:moveTo>
                <a:lnTo>
                  <a:pt x="657309" y="0"/>
                </a:lnTo>
                <a:lnTo>
                  <a:pt x="657309" y="657309"/>
                </a:lnTo>
                <a:lnTo>
                  <a:pt x="0" y="6573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668551" y="8767951"/>
            <a:ext cx="686088" cy="686088"/>
          </a:xfrm>
          <a:custGeom>
            <a:avLst/>
            <a:gdLst/>
            <a:ahLst/>
            <a:cxnLst/>
            <a:rect r="r" b="b" t="t" l="l"/>
            <a:pathLst>
              <a:path h="686088" w="686088">
                <a:moveTo>
                  <a:pt x="0" y="0"/>
                </a:moveTo>
                <a:lnTo>
                  <a:pt x="686089" y="0"/>
                </a:lnTo>
                <a:lnTo>
                  <a:pt x="686089" y="686088"/>
                </a:lnTo>
                <a:lnTo>
                  <a:pt x="0" y="686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9" id="29"/>
          <p:cNvSpPr/>
          <p:nvPr/>
        </p:nvSpPr>
        <p:spPr>
          <a:xfrm flipH="false" flipV="false" rot="0">
            <a:off x="697331" y="6919905"/>
            <a:ext cx="657309" cy="657309"/>
          </a:xfrm>
          <a:custGeom>
            <a:avLst/>
            <a:gdLst/>
            <a:ahLst/>
            <a:cxnLst/>
            <a:rect r="r" b="b" t="t" l="l"/>
            <a:pathLst>
              <a:path h="657309" w="657309">
                <a:moveTo>
                  <a:pt x="0" y="0"/>
                </a:moveTo>
                <a:lnTo>
                  <a:pt x="657309" y="0"/>
                </a:lnTo>
                <a:lnTo>
                  <a:pt x="657309" y="657309"/>
                </a:lnTo>
                <a:lnTo>
                  <a:pt x="0" y="6573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30" id="30"/>
          <p:cNvSpPr txBox="true"/>
          <p:nvPr/>
        </p:nvSpPr>
        <p:spPr>
          <a:xfrm rot="0">
            <a:off x="1497510" y="7896391"/>
            <a:ext cx="2877355" cy="68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 spc="-92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</a:rPr>
              <a:t>(11) 2068-6214</a:t>
            </a:r>
          </a:p>
          <a:p>
            <a:pPr algn="l" marL="0" indent="0" lvl="0">
              <a:lnSpc>
                <a:spcPts val="2760"/>
              </a:lnSpc>
              <a:spcBef>
                <a:spcPct val="0"/>
              </a:spcBef>
            </a:pPr>
            <a:r>
              <a:rPr lang="en-US" sz="2300" spc="-92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</a:rPr>
              <a:t>(61) 3532-2357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497510" y="8939545"/>
            <a:ext cx="5009593" cy="34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60"/>
              </a:lnSpc>
              <a:spcBef>
                <a:spcPct val="0"/>
              </a:spcBef>
            </a:pPr>
            <a:r>
              <a:rPr lang="en-US" sz="2300" spc="-92" strike="noStrike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  <a:hlinkClick r:id="rId10" tooltip="http://www.febraeda.org.br"/>
              </a:rPr>
              <a:t>www.</a:t>
            </a:r>
            <a:r>
              <a:rPr lang="en-US" sz="2300" spc="-92" strike="noStrike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  <a:hlinkClick r:id="rId11" tooltip="http://www.febraeda.org.br"/>
              </a:rPr>
              <a:t>febraeda</a:t>
            </a:r>
            <a:r>
              <a:rPr lang="en-US" sz="2300" spc="-92" strike="noStrike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  <a:hlinkClick r:id="rId12" tooltip="http://www.febraeda.org.br"/>
              </a:rPr>
              <a:t>.</a:t>
            </a:r>
            <a:r>
              <a:rPr lang="en-US" sz="2300" spc="-92" strike="noStrike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  <a:hlinkClick r:id="rId13" tooltip="http://www.febraeda.org.br"/>
              </a:rPr>
              <a:t>org</a:t>
            </a:r>
            <a:r>
              <a:rPr lang="en-US" sz="2300" spc="-92" strike="noStrike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  <a:hlinkClick r:id="rId14" tooltip="http://www.febraeda.org.br"/>
              </a:rPr>
              <a:t>.</a:t>
            </a:r>
            <a:r>
              <a:rPr lang="en-US" sz="2300" spc="-92" strike="noStrike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  <a:hlinkClick r:id="rId15" tooltip="http://www.febraeda.org.br"/>
              </a:rPr>
              <a:t>br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497510" y="6905660"/>
            <a:ext cx="5074835" cy="68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59"/>
              </a:lnSpc>
              <a:spcBef>
                <a:spcPct val="0"/>
              </a:spcBef>
            </a:pPr>
            <a:r>
              <a:rPr lang="en-US" sz="2299" spc="-91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  <a:hlinkClick r:id="rId16" tooltip="mailto:febraeda@febraeda.org.br"/>
              </a:rPr>
              <a:t>febraeda@febraeda.</a:t>
            </a:r>
            <a:r>
              <a:rPr lang="en-US" sz="2299" spc="-91" strike="noStrike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  <a:hlinkClick r:id="rId17" tooltip="mailto:febraeda@febraeda.org.br"/>
              </a:rPr>
              <a:t>o</a:t>
            </a:r>
            <a:r>
              <a:rPr lang="en-US" sz="2299" spc="-91" strike="noStrike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  <a:hlinkClick r:id="rId18" tooltip="mailto:febraeda@febraeda.org.br"/>
              </a:rPr>
              <a:t>rg.br</a:t>
            </a:r>
          </a:p>
          <a:p>
            <a:pPr algn="l" marL="0" indent="0" lvl="0">
              <a:lnSpc>
                <a:spcPts val="2759"/>
              </a:lnSpc>
              <a:spcBef>
                <a:spcPct val="0"/>
              </a:spcBef>
            </a:pPr>
            <a:r>
              <a:rPr lang="en-US" sz="2299" spc="-91" strike="noStrike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  <a:hlinkClick r:id="rId19" tooltip="mailto:superintendencia@febraeda.org.br"/>
              </a:rPr>
              <a:t>superi</a:t>
            </a:r>
            <a:r>
              <a:rPr lang="en-US" sz="2299" spc="-91" strike="noStrike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  <a:hlinkClick r:id="rId20" tooltip="mailto:superintendencia@febraeda.org.br"/>
              </a:rPr>
              <a:t>nt</a:t>
            </a:r>
            <a:r>
              <a:rPr lang="en-US" sz="2299" spc="-91" strike="noStrike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  <a:hlinkClick r:id="rId21" tooltip="mailto:superintendencia@febraeda.org.br"/>
              </a:rPr>
              <a:t>endenci</a:t>
            </a:r>
            <a:r>
              <a:rPr lang="en-US" sz="2299" spc="-91" strike="noStrike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  <a:hlinkClick r:id="rId22" tooltip="mailto:superintendencia@febraeda.org.br"/>
              </a:rPr>
              <a:t>a</a:t>
            </a:r>
            <a:r>
              <a:rPr lang="en-US" sz="2299" spc="-91" strike="noStrike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  <a:hlinkClick r:id="rId23" tooltip="mailto:superintendencia@febraeda.org.br"/>
              </a:rPr>
              <a:t>@febraeda.</a:t>
            </a:r>
            <a:r>
              <a:rPr lang="en-US" sz="2299" spc="-91" strike="noStrike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  <a:hlinkClick r:id="rId24" tooltip="mailto:superintendencia@febraeda.org.br"/>
              </a:rPr>
              <a:t>o</a:t>
            </a:r>
            <a:r>
              <a:rPr lang="en-US" sz="2299" spc="-91" strike="noStrike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  <a:hlinkClick r:id="rId25" tooltip="mailto:superintendencia@febraeda.org.br"/>
              </a:rPr>
              <a:t>rg</a:t>
            </a:r>
            <a:r>
              <a:rPr lang="en-US" sz="2299" spc="-91" strike="noStrike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  <a:hlinkClick r:id="rId26" tooltip="mailto:superintendencia@febraeda.org.br"/>
              </a:rPr>
              <a:t>.</a:t>
            </a:r>
            <a:r>
              <a:rPr lang="en-US" sz="2299" spc="-91" strike="noStrike">
                <a:solidFill>
                  <a:srgbClr val="FFFA49"/>
                </a:solidFill>
                <a:latin typeface="Inter"/>
                <a:ea typeface="Inter"/>
                <a:cs typeface="Inter"/>
                <a:sym typeface="Inter"/>
                <a:hlinkClick r:id="rId27" tooltip="mailto:superintendencia@febraeda.org.br"/>
              </a:rPr>
              <a:t>br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1AE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766719">
            <a:off x="6143019" y="5201017"/>
            <a:ext cx="1981522" cy="6051773"/>
            <a:chOff x="0" y="0"/>
            <a:chExt cx="521882" cy="159388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21882" cy="1593883"/>
            </a:xfrm>
            <a:custGeom>
              <a:avLst/>
              <a:gdLst/>
              <a:ahLst/>
              <a:cxnLst/>
              <a:rect r="r" b="b" t="t" l="l"/>
              <a:pathLst>
                <a:path h="1593883" w="521882">
                  <a:moveTo>
                    <a:pt x="0" y="0"/>
                  </a:moveTo>
                  <a:lnTo>
                    <a:pt x="521882" y="0"/>
                  </a:lnTo>
                  <a:lnTo>
                    <a:pt x="521882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FDFA4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21882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1766719">
            <a:off x="4561991" y="6458020"/>
            <a:ext cx="2022192" cy="6051773"/>
            <a:chOff x="0" y="0"/>
            <a:chExt cx="532594" cy="159388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2594" cy="1593883"/>
            </a:xfrm>
            <a:custGeom>
              <a:avLst/>
              <a:gdLst/>
              <a:ahLst/>
              <a:cxnLst/>
              <a:rect r="r" b="b" t="t" l="l"/>
              <a:pathLst>
                <a:path h="1593883" w="532594">
                  <a:moveTo>
                    <a:pt x="0" y="0"/>
                  </a:moveTo>
                  <a:lnTo>
                    <a:pt x="532594" y="0"/>
                  </a:lnTo>
                  <a:lnTo>
                    <a:pt x="532594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51AEE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532594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0" y="0"/>
            <a:ext cx="8015798" cy="10287000"/>
            <a:chOff x="0" y="0"/>
            <a:chExt cx="698544" cy="89647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98544" cy="896471"/>
            </a:xfrm>
            <a:custGeom>
              <a:avLst/>
              <a:gdLst/>
              <a:ahLst/>
              <a:cxnLst/>
              <a:rect r="r" b="b" t="t" l="l"/>
              <a:pathLst>
                <a:path h="896471" w="698544">
                  <a:moveTo>
                    <a:pt x="495344" y="0"/>
                  </a:moveTo>
                  <a:lnTo>
                    <a:pt x="0" y="0"/>
                  </a:lnTo>
                  <a:lnTo>
                    <a:pt x="0" y="896471"/>
                  </a:lnTo>
                  <a:lnTo>
                    <a:pt x="495344" y="896471"/>
                  </a:lnTo>
                  <a:lnTo>
                    <a:pt x="698544" y="448235"/>
                  </a:lnTo>
                  <a:lnTo>
                    <a:pt x="495344" y="0"/>
                  </a:lnTo>
                  <a:close/>
                </a:path>
              </a:pathLst>
            </a:custGeom>
            <a:blipFill>
              <a:blip r:embed="rId2"/>
              <a:stretch>
                <a:fillRect l="-1895" t="0" r="-1895" b="0"/>
              </a:stretch>
            </a:blipFill>
          </p:spPr>
        </p:sp>
      </p:grpSp>
      <p:sp>
        <p:nvSpPr>
          <p:cNvPr name="AutoShape 10" id="10"/>
          <p:cNvSpPr/>
          <p:nvPr/>
        </p:nvSpPr>
        <p:spPr>
          <a:xfrm flipV="true">
            <a:off x="9714491" y="4201061"/>
            <a:ext cx="1458169" cy="0"/>
          </a:xfrm>
          <a:prstGeom prst="line">
            <a:avLst/>
          </a:prstGeom>
          <a:ln cap="flat" w="47625">
            <a:solidFill>
              <a:srgbClr val="FDFA4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1" id="11"/>
          <p:cNvSpPr txBox="true"/>
          <p:nvPr/>
        </p:nvSpPr>
        <p:spPr>
          <a:xfrm rot="0">
            <a:off x="9714491" y="2142709"/>
            <a:ext cx="7544809" cy="1805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095"/>
              </a:lnSpc>
            </a:pP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Apresentação e Contexto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714491" y="4579155"/>
            <a:ext cx="6899211" cy="2057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58"/>
              </a:lnSpc>
            </a:pPr>
            <a:r>
              <a:rPr lang="en-US" sz="2298" spc="45">
                <a:solidFill>
                  <a:srgbClr val="FDFA4B"/>
                </a:solidFill>
                <a:latin typeface="Inter"/>
                <a:ea typeface="Inter"/>
                <a:cs typeface="Inter"/>
                <a:sym typeface="Inter"/>
              </a:rPr>
              <a:t>Desinformações sobre o PL 6.461/2019 geram preocupações infundadas no setor empregador. O objetivo desta apresentação é esclarecer 8 pontos principais, demonstrando que o projeto NÃO cria novas obrigações ou riscos para as empresas.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714491" y="6863442"/>
            <a:ext cx="6899211" cy="1714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58"/>
              </a:lnSpc>
            </a:pPr>
            <a:r>
              <a:rPr lang="en-US" sz="2298" spc="45">
                <a:solidFill>
                  <a:srgbClr val="FDFA4B"/>
                </a:solidFill>
                <a:latin typeface="Inter"/>
                <a:ea typeface="Inter"/>
                <a:cs typeface="Inter"/>
                <a:sym typeface="Inter"/>
              </a:rPr>
              <a:t>Mensagem principal: "PL 6.461/2019 consolida entendimentos jurídicos já existentes e reforça a segurança jurídica para empregadores e aprendizes, sem inovações que onerem o setor produtivo."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1AE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9366947" y="-5848545"/>
            <a:ext cx="9127085" cy="16280535"/>
            <a:chOff x="0" y="0"/>
            <a:chExt cx="795389" cy="1418783"/>
          </a:xfrm>
        </p:grpSpPr>
        <p:sp>
          <p:nvSpPr>
            <p:cNvPr name="Freeform 3" id="3"/>
            <p:cNvSpPr/>
            <p:nvPr/>
          </p:nvSpPr>
          <p:spPr>
            <a:xfrm flipH="false" flipV="false" rot="-10800000">
              <a:off x="0" y="0"/>
              <a:ext cx="795389" cy="1418783"/>
            </a:xfrm>
            <a:custGeom>
              <a:avLst/>
              <a:gdLst/>
              <a:ahLst/>
              <a:cxnLst/>
              <a:rect r="r" b="b" t="t" l="l"/>
              <a:pathLst>
                <a:path h="1418783" w="795389">
                  <a:moveTo>
                    <a:pt x="203200" y="1418783"/>
                  </a:moveTo>
                  <a:lnTo>
                    <a:pt x="795389" y="1418783"/>
                  </a:lnTo>
                  <a:lnTo>
                    <a:pt x="795389" y="0"/>
                  </a:lnTo>
                  <a:lnTo>
                    <a:pt x="203200" y="0"/>
                  </a:lnTo>
                  <a:lnTo>
                    <a:pt x="0" y="709391"/>
                  </a:lnTo>
                  <a:lnTo>
                    <a:pt x="203200" y="1418783"/>
                  </a:lnTo>
                  <a:close/>
                </a:path>
              </a:pathLst>
            </a:custGeom>
            <a:blipFill>
              <a:blip r:embed="rId2"/>
              <a:stretch>
                <a:fillRect l="-837" t="0" r="-837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6327621"/>
            <a:ext cx="15649771" cy="4810342"/>
          </a:xfrm>
          <a:custGeom>
            <a:avLst/>
            <a:gdLst/>
            <a:ahLst/>
            <a:cxnLst/>
            <a:rect r="r" b="b" t="t" l="l"/>
            <a:pathLst>
              <a:path h="4810342" w="15649771">
                <a:moveTo>
                  <a:pt x="0" y="0"/>
                </a:moveTo>
                <a:lnTo>
                  <a:pt x="15649771" y="0"/>
                </a:lnTo>
                <a:lnTo>
                  <a:pt x="15649771" y="4810341"/>
                </a:lnTo>
                <a:lnTo>
                  <a:pt x="0" y="481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3999" t="0" r="-13096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-5400000">
            <a:off x="9170768" y="4498579"/>
            <a:ext cx="3467670" cy="6051773"/>
            <a:chOff x="0" y="0"/>
            <a:chExt cx="913296" cy="159388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13296" cy="1593883"/>
            </a:xfrm>
            <a:custGeom>
              <a:avLst/>
              <a:gdLst/>
              <a:ahLst/>
              <a:cxnLst/>
              <a:rect r="r" b="b" t="t" l="l"/>
              <a:pathLst>
                <a:path h="1593883" w="913296">
                  <a:moveTo>
                    <a:pt x="0" y="0"/>
                  </a:moveTo>
                  <a:lnTo>
                    <a:pt x="913296" y="0"/>
                  </a:lnTo>
                  <a:lnTo>
                    <a:pt x="913296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913296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5400000">
            <a:off x="2780493" y="4498579"/>
            <a:ext cx="3467670" cy="6051773"/>
            <a:chOff x="0" y="0"/>
            <a:chExt cx="913296" cy="159388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13296" cy="1593883"/>
            </a:xfrm>
            <a:custGeom>
              <a:avLst/>
              <a:gdLst/>
              <a:ahLst/>
              <a:cxnLst/>
              <a:rect r="r" b="b" t="t" l="l"/>
              <a:pathLst>
                <a:path h="1593883" w="913296">
                  <a:moveTo>
                    <a:pt x="0" y="0"/>
                  </a:moveTo>
                  <a:lnTo>
                    <a:pt x="913296" y="0"/>
                  </a:lnTo>
                  <a:lnTo>
                    <a:pt x="913296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913296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AutoShape 11" id="11"/>
          <p:cNvSpPr/>
          <p:nvPr/>
        </p:nvSpPr>
        <p:spPr>
          <a:xfrm flipV="true">
            <a:off x="1541489" y="3687900"/>
            <a:ext cx="1458169" cy="0"/>
          </a:xfrm>
          <a:prstGeom prst="line">
            <a:avLst/>
          </a:prstGeom>
          <a:ln cap="flat" w="47625">
            <a:solidFill>
              <a:srgbClr val="FDFA4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2104996" y="6128132"/>
            <a:ext cx="754901" cy="752750"/>
          </a:xfrm>
          <a:custGeom>
            <a:avLst/>
            <a:gdLst/>
            <a:ahLst/>
            <a:cxnLst/>
            <a:rect r="r" b="b" t="t" l="l"/>
            <a:pathLst>
              <a:path h="752750" w="754901">
                <a:moveTo>
                  <a:pt x="0" y="0"/>
                </a:moveTo>
                <a:lnTo>
                  <a:pt x="754901" y="0"/>
                </a:lnTo>
                <a:lnTo>
                  <a:pt x="754901" y="752751"/>
                </a:lnTo>
                <a:lnTo>
                  <a:pt x="0" y="7527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495271" y="6128132"/>
            <a:ext cx="754901" cy="752750"/>
          </a:xfrm>
          <a:custGeom>
            <a:avLst/>
            <a:gdLst/>
            <a:ahLst/>
            <a:cxnLst/>
            <a:rect r="r" b="b" t="t" l="l"/>
            <a:pathLst>
              <a:path h="752750" w="754901">
                <a:moveTo>
                  <a:pt x="0" y="0"/>
                </a:moveTo>
                <a:lnTo>
                  <a:pt x="754901" y="0"/>
                </a:lnTo>
                <a:lnTo>
                  <a:pt x="754901" y="752751"/>
                </a:lnTo>
                <a:lnTo>
                  <a:pt x="0" y="7527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488441" y="1741316"/>
            <a:ext cx="7544809" cy="1805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095"/>
              </a:lnSpc>
            </a:pP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Blindagem</a:t>
            </a:r>
          </a:p>
          <a:p>
            <a:pPr algn="l" marL="0" indent="0" lvl="0">
              <a:lnSpc>
                <a:spcPts val="7095"/>
              </a:lnSpc>
            </a:pP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Contra Negociação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88441" y="4040494"/>
            <a:ext cx="7920291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60"/>
              </a:lnSpc>
            </a:pPr>
            <a:r>
              <a:rPr lang="en-US" sz="2300" spc="46">
                <a:solidFill>
                  <a:srgbClr val="FDFA4B"/>
                </a:solidFill>
                <a:latin typeface="Inter"/>
                <a:ea typeface="Inter"/>
                <a:cs typeface="Inter"/>
                <a:sym typeface="Inter"/>
              </a:rPr>
              <a:t>Mito: "As novas regras impedem sindicatos de negociar cotas de aprendizagem, criando blindagem legal contra acordos coletivos."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88441" y="1131716"/>
            <a:ext cx="1570309" cy="428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303"/>
              </a:lnSpc>
            </a:pPr>
            <a:r>
              <a:rPr lang="en-US" b="true" sz="2752" spc="55">
                <a:solidFill>
                  <a:srgbClr val="FDFA4B"/>
                </a:solidFill>
                <a:latin typeface="Inter Bold"/>
                <a:ea typeface="Inter Bold"/>
                <a:cs typeface="Inter Bold"/>
                <a:sym typeface="Inter Bold"/>
              </a:rPr>
              <a:t>Mito 1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104996" y="7086789"/>
            <a:ext cx="4818664" cy="322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695"/>
              </a:lnSpc>
            </a:pPr>
            <a:r>
              <a:rPr lang="en-US" b="true" sz="1925" spc="277">
                <a:solidFill>
                  <a:srgbClr val="401209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NÃO HÁ INOVAÇÃO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495271" y="7086789"/>
            <a:ext cx="4818664" cy="322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695"/>
              </a:lnSpc>
            </a:pPr>
            <a:r>
              <a:rPr lang="en-US" b="true" sz="1925" spc="277">
                <a:solidFill>
                  <a:srgbClr val="401209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DIREITO DO APRENDIZ REFORÇADO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104996" y="7549347"/>
            <a:ext cx="4818664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223"/>
              </a:lnSpc>
            </a:pPr>
            <a:r>
              <a:rPr lang="en-US" sz="1852" spc="37">
                <a:solidFill>
                  <a:srgbClr val="401209"/>
                </a:solidFill>
                <a:latin typeface="Assistant"/>
                <a:ea typeface="Assistant"/>
                <a:cs typeface="Assistant"/>
                <a:sym typeface="Assistant"/>
              </a:rPr>
              <a:t>O STF no Tema 1046 já consolidou que cotas de aprendizagem são normas de ordem pública e não podem ser negociadas coletivamente. O PL 6.461/2019 apenas codifica esse entendimento.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495271" y="7549347"/>
            <a:ext cx="4818664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223"/>
              </a:lnSpc>
            </a:pPr>
            <a:r>
              <a:rPr lang="en-US" sz="1852" spc="37">
                <a:solidFill>
                  <a:srgbClr val="401209"/>
                </a:solidFill>
                <a:latin typeface="Assistant"/>
                <a:ea typeface="Assistant"/>
                <a:cs typeface="Assistant"/>
                <a:sym typeface="Assistant"/>
              </a:rPr>
              <a:t>A proteção ao aprendiz já estava garantida pela jurisprudência consolidada. O projeto reforça a segurança jurídica para empresas que cumprem a cota, sem criar novas obrigações.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1AE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9366947" y="-5848545"/>
            <a:ext cx="9127085" cy="16280535"/>
            <a:chOff x="0" y="0"/>
            <a:chExt cx="795389" cy="1418783"/>
          </a:xfrm>
        </p:grpSpPr>
        <p:sp>
          <p:nvSpPr>
            <p:cNvPr name="Freeform 3" id="3"/>
            <p:cNvSpPr/>
            <p:nvPr/>
          </p:nvSpPr>
          <p:spPr>
            <a:xfrm flipH="false" flipV="false" rot="-10800000">
              <a:off x="0" y="0"/>
              <a:ext cx="795389" cy="1418783"/>
            </a:xfrm>
            <a:custGeom>
              <a:avLst/>
              <a:gdLst/>
              <a:ahLst/>
              <a:cxnLst/>
              <a:rect r="r" b="b" t="t" l="l"/>
              <a:pathLst>
                <a:path h="1418783" w="795389">
                  <a:moveTo>
                    <a:pt x="203200" y="1418783"/>
                  </a:moveTo>
                  <a:lnTo>
                    <a:pt x="795389" y="1418783"/>
                  </a:lnTo>
                  <a:lnTo>
                    <a:pt x="795389" y="0"/>
                  </a:lnTo>
                  <a:lnTo>
                    <a:pt x="203200" y="0"/>
                  </a:lnTo>
                  <a:lnTo>
                    <a:pt x="0" y="709391"/>
                  </a:lnTo>
                  <a:lnTo>
                    <a:pt x="203200" y="1418783"/>
                  </a:lnTo>
                  <a:close/>
                </a:path>
              </a:pathLst>
            </a:custGeom>
            <a:blipFill>
              <a:blip r:embed="rId2"/>
              <a:stretch>
                <a:fillRect l="-837" t="0" r="-837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6327621"/>
            <a:ext cx="15649771" cy="4810342"/>
          </a:xfrm>
          <a:custGeom>
            <a:avLst/>
            <a:gdLst/>
            <a:ahLst/>
            <a:cxnLst/>
            <a:rect r="r" b="b" t="t" l="l"/>
            <a:pathLst>
              <a:path h="4810342" w="15649771">
                <a:moveTo>
                  <a:pt x="0" y="0"/>
                </a:moveTo>
                <a:lnTo>
                  <a:pt x="15649771" y="0"/>
                </a:lnTo>
                <a:lnTo>
                  <a:pt x="15649771" y="4810341"/>
                </a:lnTo>
                <a:lnTo>
                  <a:pt x="0" y="481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3999" t="0" r="-13096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-5400000">
            <a:off x="9170768" y="4498579"/>
            <a:ext cx="3467670" cy="6051773"/>
            <a:chOff x="0" y="0"/>
            <a:chExt cx="913296" cy="159388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13296" cy="1593883"/>
            </a:xfrm>
            <a:custGeom>
              <a:avLst/>
              <a:gdLst/>
              <a:ahLst/>
              <a:cxnLst/>
              <a:rect r="r" b="b" t="t" l="l"/>
              <a:pathLst>
                <a:path h="1593883" w="913296">
                  <a:moveTo>
                    <a:pt x="0" y="0"/>
                  </a:moveTo>
                  <a:lnTo>
                    <a:pt x="913296" y="0"/>
                  </a:lnTo>
                  <a:lnTo>
                    <a:pt x="913296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913296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5400000">
            <a:off x="2780493" y="4498579"/>
            <a:ext cx="3467670" cy="6051773"/>
            <a:chOff x="0" y="0"/>
            <a:chExt cx="913296" cy="159388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13296" cy="1593883"/>
            </a:xfrm>
            <a:custGeom>
              <a:avLst/>
              <a:gdLst/>
              <a:ahLst/>
              <a:cxnLst/>
              <a:rect r="r" b="b" t="t" l="l"/>
              <a:pathLst>
                <a:path h="1593883" w="913296">
                  <a:moveTo>
                    <a:pt x="0" y="0"/>
                  </a:moveTo>
                  <a:lnTo>
                    <a:pt x="913296" y="0"/>
                  </a:lnTo>
                  <a:lnTo>
                    <a:pt x="913296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913296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2104996" y="7077264"/>
            <a:ext cx="4818664" cy="389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17"/>
              </a:lnSpc>
            </a:pPr>
            <a:r>
              <a:rPr lang="en-US" b="true" sz="2298" spc="330">
                <a:solidFill>
                  <a:srgbClr val="401209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O MITO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495271" y="7077264"/>
            <a:ext cx="4818664" cy="389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17"/>
              </a:lnSpc>
            </a:pPr>
            <a:r>
              <a:rPr lang="en-US" b="true" sz="2298" spc="330">
                <a:solidFill>
                  <a:srgbClr val="401209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A VERDADE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104996" y="7558872"/>
            <a:ext cx="4818664" cy="81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194"/>
              </a:lnSpc>
            </a:pPr>
            <a:r>
              <a:rPr lang="en-US" sz="1828" spc="36">
                <a:solidFill>
                  <a:srgbClr val="401209"/>
                </a:solidFill>
                <a:latin typeface="Assistant"/>
                <a:ea typeface="Assistant"/>
                <a:cs typeface="Assistant"/>
                <a:sym typeface="Assistant"/>
              </a:rPr>
              <a:t>"A lei cria risco de nulidade dos contratos de aprendizagem, expondo empresas a passivos trabalhistas inéditos."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495271" y="7558872"/>
            <a:ext cx="4818664" cy="1371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194"/>
              </a:lnSpc>
            </a:pPr>
            <a:r>
              <a:rPr lang="en-US" sz="1828" spc="36">
                <a:solidFill>
                  <a:srgbClr val="401209"/>
                </a:solidFill>
                <a:latin typeface="Assistant"/>
                <a:ea typeface="Assistant"/>
                <a:cs typeface="Assistant"/>
                <a:sym typeface="Assistant"/>
              </a:rPr>
              <a:t>NÃO HÁ INOVAÇÃO. O Art. 433-A apenas reforça a regra do art. 9º da CLT e do art. 47 do Decreto 9.579/2018. Contratos que não cumprem requisitos já eram nulos. Empresas que cumprem a cota têm plena segurança jurídica.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88441" y="1131716"/>
            <a:ext cx="1570309" cy="428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303"/>
              </a:lnSpc>
            </a:pPr>
            <a:r>
              <a:rPr lang="en-US" b="true" sz="2752" spc="55">
                <a:solidFill>
                  <a:srgbClr val="FDFA4B"/>
                </a:solidFill>
                <a:latin typeface="Inter Bold"/>
                <a:ea typeface="Inter Bold"/>
                <a:cs typeface="Inter Bold"/>
                <a:sym typeface="Inter Bold"/>
              </a:rPr>
              <a:t>Mito 2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88441" y="1741316"/>
            <a:ext cx="7544809" cy="1805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095"/>
              </a:lnSpc>
            </a:pP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Nu</a:t>
            </a: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lidade do Contrato</a:t>
            </a:r>
          </a:p>
        </p:txBody>
      </p:sp>
      <p:sp>
        <p:nvSpPr>
          <p:cNvPr name="AutoShape 17" id="17"/>
          <p:cNvSpPr/>
          <p:nvPr/>
        </p:nvSpPr>
        <p:spPr>
          <a:xfrm flipV="true">
            <a:off x="1541489" y="3687900"/>
            <a:ext cx="1458169" cy="0"/>
          </a:xfrm>
          <a:prstGeom prst="line">
            <a:avLst/>
          </a:prstGeom>
          <a:ln cap="flat" w="47625">
            <a:solidFill>
              <a:srgbClr val="FDFA4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8" id="18"/>
          <p:cNvSpPr txBox="true"/>
          <p:nvPr/>
        </p:nvSpPr>
        <p:spPr>
          <a:xfrm rot="0">
            <a:off x="1488441" y="4040494"/>
            <a:ext cx="7920291" cy="1571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520"/>
              </a:lnSpc>
            </a:pPr>
            <a:r>
              <a:rPr lang="en-US" sz="2100" spc="42">
                <a:solidFill>
                  <a:srgbClr val="FDFA4B"/>
                </a:solidFill>
                <a:latin typeface="Inter"/>
                <a:ea typeface="Inter"/>
                <a:cs typeface="Inter"/>
                <a:sym typeface="Inter"/>
              </a:rPr>
              <a:t>"O texto cria risco de nulidade dos contratos de aprendizagem" — Esta preocupação não tem fundamento. O PL 6.461/2019 apenas consolida regras já existentes, sem criar novos riscos para empresas que cumprem corretamente a cota legal.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2104996" y="6128132"/>
            <a:ext cx="754901" cy="752750"/>
          </a:xfrm>
          <a:custGeom>
            <a:avLst/>
            <a:gdLst/>
            <a:ahLst/>
            <a:cxnLst/>
            <a:rect r="r" b="b" t="t" l="l"/>
            <a:pathLst>
              <a:path h="752750" w="754901">
                <a:moveTo>
                  <a:pt x="0" y="0"/>
                </a:moveTo>
                <a:lnTo>
                  <a:pt x="754901" y="0"/>
                </a:lnTo>
                <a:lnTo>
                  <a:pt x="754901" y="752751"/>
                </a:lnTo>
                <a:lnTo>
                  <a:pt x="0" y="7527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8495271" y="6128132"/>
            <a:ext cx="754901" cy="752750"/>
          </a:xfrm>
          <a:custGeom>
            <a:avLst/>
            <a:gdLst/>
            <a:ahLst/>
            <a:cxnLst/>
            <a:rect r="r" b="b" t="t" l="l"/>
            <a:pathLst>
              <a:path h="752750" w="754901">
                <a:moveTo>
                  <a:pt x="0" y="0"/>
                </a:moveTo>
                <a:lnTo>
                  <a:pt x="754901" y="0"/>
                </a:lnTo>
                <a:lnTo>
                  <a:pt x="754901" y="752751"/>
                </a:lnTo>
                <a:lnTo>
                  <a:pt x="0" y="7527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1AE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9366947" y="-5848545"/>
            <a:ext cx="9127085" cy="16280535"/>
            <a:chOff x="0" y="0"/>
            <a:chExt cx="795389" cy="1418783"/>
          </a:xfrm>
        </p:grpSpPr>
        <p:sp>
          <p:nvSpPr>
            <p:cNvPr name="Freeform 3" id="3"/>
            <p:cNvSpPr/>
            <p:nvPr/>
          </p:nvSpPr>
          <p:spPr>
            <a:xfrm flipH="false" flipV="false" rot="-10800000">
              <a:off x="0" y="0"/>
              <a:ext cx="795389" cy="1418783"/>
            </a:xfrm>
            <a:custGeom>
              <a:avLst/>
              <a:gdLst/>
              <a:ahLst/>
              <a:cxnLst/>
              <a:rect r="r" b="b" t="t" l="l"/>
              <a:pathLst>
                <a:path h="1418783" w="795389">
                  <a:moveTo>
                    <a:pt x="203200" y="1418783"/>
                  </a:moveTo>
                  <a:lnTo>
                    <a:pt x="795389" y="1418783"/>
                  </a:lnTo>
                  <a:lnTo>
                    <a:pt x="795389" y="0"/>
                  </a:lnTo>
                  <a:lnTo>
                    <a:pt x="203200" y="0"/>
                  </a:lnTo>
                  <a:lnTo>
                    <a:pt x="0" y="709391"/>
                  </a:lnTo>
                  <a:lnTo>
                    <a:pt x="203200" y="1418783"/>
                  </a:lnTo>
                  <a:close/>
                </a:path>
              </a:pathLst>
            </a:custGeom>
            <a:blipFill>
              <a:blip r:embed="rId2"/>
              <a:stretch>
                <a:fillRect l="-837" t="0" r="-837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6327621"/>
            <a:ext cx="15649771" cy="4810342"/>
          </a:xfrm>
          <a:custGeom>
            <a:avLst/>
            <a:gdLst/>
            <a:ahLst/>
            <a:cxnLst/>
            <a:rect r="r" b="b" t="t" l="l"/>
            <a:pathLst>
              <a:path h="4810342" w="15649771">
                <a:moveTo>
                  <a:pt x="0" y="0"/>
                </a:moveTo>
                <a:lnTo>
                  <a:pt x="15649771" y="0"/>
                </a:lnTo>
                <a:lnTo>
                  <a:pt x="15649771" y="4810341"/>
                </a:lnTo>
                <a:lnTo>
                  <a:pt x="0" y="481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3999" t="0" r="-13096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-5400000">
            <a:off x="9170768" y="4498579"/>
            <a:ext cx="3467670" cy="6051773"/>
            <a:chOff x="0" y="0"/>
            <a:chExt cx="913296" cy="159388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13296" cy="1593883"/>
            </a:xfrm>
            <a:custGeom>
              <a:avLst/>
              <a:gdLst/>
              <a:ahLst/>
              <a:cxnLst/>
              <a:rect r="r" b="b" t="t" l="l"/>
              <a:pathLst>
                <a:path h="1593883" w="913296">
                  <a:moveTo>
                    <a:pt x="0" y="0"/>
                  </a:moveTo>
                  <a:lnTo>
                    <a:pt x="913296" y="0"/>
                  </a:lnTo>
                  <a:lnTo>
                    <a:pt x="913296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913296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5400000">
            <a:off x="2780493" y="4498579"/>
            <a:ext cx="3467670" cy="6051773"/>
            <a:chOff x="0" y="0"/>
            <a:chExt cx="913296" cy="159388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13296" cy="1593883"/>
            </a:xfrm>
            <a:custGeom>
              <a:avLst/>
              <a:gdLst/>
              <a:ahLst/>
              <a:cxnLst/>
              <a:rect r="r" b="b" t="t" l="l"/>
              <a:pathLst>
                <a:path h="1593883" w="913296">
                  <a:moveTo>
                    <a:pt x="0" y="0"/>
                  </a:moveTo>
                  <a:lnTo>
                    <a:pt x="913296" y="0"/>
                  </a:lnTo>
                  <a:lnTo>
                    <a:pt x="913296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913296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2104996" y="7077264"/>
            <a:ext cx="4818664" cy="389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17"/>
              </a:lnSpc>
            </a:pPr>
            <a:r>
              <a:rPr lang="en-US" b="true" sz="2298" spc="330">
                <a:solidFill>
                  <a:srgbClr val="401209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MITO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495271" y="7077264"/>
            <a:ext cx="4818664" cy="389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17"/>
              </a:lnSpc>
            </a:pPr>
            <a:r>
              <a:rPr lang="en-US" b="true" sz="2298" spc="330">
                <a:solidFill>
                  <a:srgbClr val="401209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VERDADE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104996" y="7549347"/>
            <a:ext cx="4818664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58"/>
              </a:lnSpc>
            </a:pPr>
            <a:r>
              <a:rPr lang="en-US" sz="2298" spc="45">
                <a:solidFill>
                  <a:srgbClr val="401209"/>
                </a:solidFill>
                <a:latin typeface="Assistant"/>
                <a:ea typeface="Assistant"/>
                <a:cs typeface="Assistant"/>
                <a:sym typeface="Assistant"/>
              </a:rPr>
              <a:t>"A lei cria estabilidade inédita para aprendizes gestantes, impondo novas obrigações aos empregadores."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495271" y="7549347"/>
            <a:ext cx="4818664" cy="1371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58"/>
              </a:lnSpc>
            </a:pPr>
            <a:r>
              <a:rPr lang="en-US" sz="2298" spc="45">
                <a:solidFill>
                  <a:srgbClr val="401209"/>
                </a:solidFill>
                <a:latin typeface="Assistant"/>
                <a:ea typeface="Assistant"/>
                <a:cs typeface="Assistant"/>
                <a:sym typeface="Assistant"/>
              </a:rPr>
              <a:t>NÃO HÁ INOVAÇÃO. A estabilidade já é garantida pelo art. 7º, II do ADCT e pela Súmula 244, III do TST — válida mesmo em contratos temporários.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88441" y="1131716"/>
            <a:ext cx="1570309" cy="428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303"/>
              </a:lnSpc>
            </a:pPr>
            <a:r>
              <a:rPr lang="en-US" b="true" sz="2752" spc="55">
                <a:solidFill>
                  <a:srgbClr val="FDFA4B"/>
                </a:solidFill>
                <a:latin typeface="Inter Bold"/>
                <a:ea typeface="Inter Bold"/>
                <a:cs typeface="Inter Bold"/>
                <a:sym typeface="Inter Bold"/>
              </a:rPr>
              <a:t>Mito 3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88441" y="1741316"/>
            <a:ext cx="12704264" cy="1805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095"/>
              </a:lnSpc>
            </a:pP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Estabi</a:t>
            </a: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lidade para </a:t>
            </a:r>
          </a:p>
          <a:p>
            <a:pPr algn="l" marL="0" indent="0" lvl="0">
              <a:lnSpc>
                <a:spcPts val="7095"/>
              </a:lnSpc>
            </a:pP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Aprendiz Gestante</a:t>
            </a:r>
          </a:p>
        </p:txBody>
      </p:sp>
      <p:sp>
        <p:nvSpPr>
          <p:cNvPr name="AutoShape 17" id="17"/>
          <p:cNvSpPr/>
          <p:nvPr/>
        </p:nvSpPr>
        <p:spPr>
          <a:xfrm flipV="true">
            <a:off x="1541489" y="3687900"/>
            <a:ext cx="1458169" cy="0"/>
          </a:xfrm>
          <a:prstGeom prst="line">
            <a:avLst/>
          </a:prstGeom>
          <a:ln cap="flat" w="47625">
            <a:solidFill>
              <a:srgbClr val="FDFA4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8" id="18"/>
          <p:cNvSpPr txBox="true"/>
          <p:nvPr/>
        </p:nvSpPr>
        <p:spPr>
          <a:xfrm rot="0">
            <a:off x="1488441" y="4040494"/>
            <a:ext cx="7920291" cy="1371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60"/>
              </a:lnSpc>
            </a:pPr>
            <a:r>
              <a:rPr lang="en-US" sz="2300" spc="46">
                <a:solidFill>
                  <a:srgbClr val="FDFA4B"/>
                </a:solidFill>
                <a:latin typeface="Inter"/>
                <a:ea typeface="Inter"/>
                <a:cs typeface="Inter"/>
                <a:sym typeface="Inter"/>
              </a:rPr>
              <a:t>O</a:t>
            </a:r>
            <a:r>
              <a:rPr lang="en-US" sz="2300" spc="46">
                <a:solidFill>
                  <a:srgbClr val="FDFA4B"/>
                </a:solidFill>
                <a:latin typeface="Inter"/>
                <a:ea typeface="Inter"/>
                <a:cs typeface="Inter"/>
                <a:sym typeface="Inter"/>
              </a:rPr>
              <a:t> PL 6.461/2019 não cria nenhuma novidade neste tema. A estabilidade para aprendizes gestantes já é amplamente garantida pelo ordenamento jurídico brasileiro vigente.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2104996" y="6128132"/>
            <a:ext cx="754901" cy="752750"/>
          </a:xfrm>
          <a:custGeom>
            <a:avLst/>
            <a:gdLst/>
            <a:ahLst/>
            <a:cxnLst/>
            <a:rect r="r" b="b" t="t" l="l"/>
            <a:pathLst>
              <a:path h="752750" w="754901">
                <a:moveTo>
                  <a:pt x="0" y="0"/>
                </a:moveTo>
                <a:lnTo>
                  <a:pt x="754901" y="0"/>
                </a:lnTo>
                <a:lnTo>
                  <a:pt x="754901" y="752751"/>
                </a:lnTo>
                <a:lnTo>
                  <a:pt x="0" y="7527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8495271" y="6128132"/>
            <a:ext cx="754901" cy="752750"/>
          </a:xfrm>
          <a:custGeom>
            <a:avLst/>
            <a:gdLst/>
            <a:ahLst/>
            <a:cxnLst/>
            <a:rect r="r" b="b" t="t" l="l"/>
            <a:pathLst>
              <a:path h="752750" w="754901">
                <a:moveTo>
                  <a:pt x="0" y="0"/>
                </a:moveTo>
                <a:lnTo>
                  <a:pt x="754901" y="0"/>
                </a:lnTo>
                <a:lnTo>
                  <a:pt x="754901" y="752751"/>
                </a:lnTo>
                <a:lnTo>
                  <a:pt x="0" y="7527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1AE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9366947" y="-5848545"/>
            <a:ext cx="9127085" cy="16280535"/>
            <a:chOff x="0" y="0"/>
            <a:chExt cx="795389" cy="1418783"/>
          </a:xfrm>
        </p:grpSpPr>
        <p:sp>
          <p:nvSpPr>
            <p:cNvPr name="Freeform 3" id="3"/>
            <p:cNvSpPr/>
            <p:nvPr/>
          </p:nvSpPr>
          <p:spPr>
            <a:xfrm flipH="false" flipV="true" rot="0">
              <a:off x="0" y="0"/>
              <a:ext cx="795389" cy="1418783"/>
            </a:xfrm>
            <a:custGeom>
              <a:avLst/>
              <a:gdLst/>
              <a:ahLst/>
              <a:cxnLst/>
              <a:rect r="r" b="b" t="t" l="l"/>
              <a:pathLst>
                <a:path h="1418783" w="795389">
                  <a:moveTo>
                    <a:pt x="592189" y="1418783"/>
                  </a:moveTo>
                  <a:lnTo>
                    <a:pt x="0" y="1418783"/>
                  </a:lnTo>
                  <a:lnTo>
                    <a:pt x="0" y="0"/>
                  </a:lnTo>
                  <a:lnTo>
                    <a:pt x="592189" y="0"/>
                  </a:lnTo>
                  <a:lnTo>
                    <a:pt x="795389" y="709391"/>
                  </a:lnTo>
                  <a:lnTo>
                    <a:pt x="592189" y="1418783"/>
                  </a:lnTo>
                  <a:close/>
                </a:path>
              </a:pathLst>
            </a:custGeom>
            <a:blipFill>
              <a:blip r:embed="rId2"/>
              <a:stretch>
                <a:fillRect l="-109620" t="0" r="-109620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6327621"/>
            <a:ext cx="15649771" cy="4810342"/>
          </a:xfrm>
          <a:custGeom>
            <a:avLst/>
            <a:gdLst/>
            <a:ahLst/>
            <a:cxnLst/>
            <a:rect r="r" b="b" t="t" l="l"/>
            <a:pathLst>
              <a:path h="4810342" w="15649771">
                <a:moveTo>
                  <a:pt x="0" y="0"/>
                </a:moveTo>
                <a:lnTo>
                  <a:pt x="15649771" y="0"/>
                </a:lnTo>
                <a:lnTo>
                  <a:pt x="15649771" y="4810341"/>
                </a:lnTo>
                <a:lnTo>
                  <a:pt x="0" y="481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3999" t="0" r="-13096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-5400000">
            <a:off x="2780493" y="4498579"/>
            <a:ext cx="3467670" cy="6051773"/>
            <a:chOff x="0" y="0"/>
            <a:chExt cx="913296" cy="159388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13296" cy="1593883"/>
            </a:xfrm>
            <a:custGeom>
              <a:avLst/>
              <a:gdLst/>
              <a:ahLst/>
              <a:cxnLst/>
              <a:rect r="r" b="b" t="t" l="l"/>
              <a:pathLst>
                <a:path h="1593883" w="913296">
                  <a:moveTo>
                    <a:pt x="0" y="0"/>
                  </a:moveTo>
                  <a:lnTo>
                    <a:pt x="913296" y="0"/>
                  </a:lnTo>
                  <a:lnTo>
                    <a:pt x="913296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913296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488441" y="1131716"/>
            <a:ext cx="1570309" cy="428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303"/>
              </a:lnSpc>
            </a:pPr>
            <a:r>
              <a:rPr lang="en-US" b="true" sz="2752" spc="55">
                <a:solidFill>
                  <a:srgbClr val="FDFA4B"/>
                </a:solidFill>
                <a:latin typeface="Inter Bold"/>
                <a:ea typeface="Inter Bold"/>
                <a:cs typeface="Inter Bold"/>
                <a:sym typeface="Inter Bold"/>
              </a:rPr>
              <a:t>Mito 4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88441" y="1741316"/>
            <a:ext cx="12704264" cy="2701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095"/>
              </a:lnSpc>
            </a:pP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Estabi</a:t>
            </a: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lidade</a:t>
            </a:r>
          </a:p>
          <a:p>
            <a:pPr algn="l" marL="0" indent="0" lvl="0">
              <a:lnSpc>
                <a:spcPts val="7095"/>
              </a:lnSpc>
            </a:pP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por Acidente</a:t>
            </a:r>
          </a:p>
          <a:p>
            <a:pPr algn="l" marL="0" indent="0" lvl="0">
              <a:lnSpc>
                <a:spcPts val="7095"/>
              </a:lnSpc>
            </a:pPr>
          </a:p>
        </p:txBody>
      </p:sp>
      <p:sp>
        <p:nvSpPr>
          <p:cNvPr name="AutoShape 10" id="10"/>
          <p:cNvSpPr/>
          <p:nvPr/>
        </p:nvSpPr>
        <p:spPr>
          <a:xfrm flipV="true">
            <a:off x="1541489" y="3687900"/>
            <a:ext cx="1458169" cy="0"/>
          </a:xfrm>
          <a:prstGeom prst="line">
            <a:avLst/>
          </a:prstGeom>
          <a:ln cap="flat" w="47625">
            <a:solidFill>
              <a:srgbClr val="FDFA4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1" id="11"/>
          <p:cNvSpPr txBox="true"/>
          <p:nvPr/>
        </p:nvSpPr>
        <p:spPr>
          <a:xfrm rot="0">
            <a:off x="1488441" y="4040494"/>
            <a:ext cx="7920291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60"/>
              </a:lnSpc>
            </a:pPr>
            <a:r>
              <a:rPr lang="en-US" sz="2300" spc="46">
                <a:solidFill>
                  <a:srgbClr val="FDFA4B"/>
                </a:solidFill>
                <a:latin typeface="Inter"/>
                <a:ea typeface="Inter"/>
                <a:cs typeface="Inter"/>
                <a:sym typeface="Inter"/>
              </a:rPr>
              <a:t>Mito: "A nova lei amplia estabilidade para aprendizes acidentados, criando nova obrigação para empregadores." Veja a verdade sobre essa afirmação.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2104996" y="6128132"/>
            <a:ext cx="754901" cy="752750"/>
          </a:xfrm>
          <a:custGeom>
            <a:avLst/>
            <a:gdLst/>
            <a:ahLst/>
            <a:cxnLst/>
            <a:rect r="r" b="b" t="t" l="l"/>
            <a:pathLst>
              <a:path h="752750" w="754901">
                <a:moveTo>
                  <a:pt x="0" y="0"/>
                </a:moveTo>
                <a:lnTo>
                  <a:pt x="754901" y="0"/>
                </a:lnTo>
                <a:lnTo>
                  <a:pt x="754901" y="752751"/>
                </a:lnTo>
                <a:lnTo>
                  <a:pt x="0" y="7527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-5400000">
            <a:off x="9170768" y="4498579"/>
            <a:ext cx="3467670" cy="6051773"/>
            <a:chOff x="0" y="0"/>
            <a:chExt cx="913296" cy="159388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913296" cy="1593883"/>
            </a:xfrm>
            <a:custGeom>
              <a:avLst/>
              <a:gdLst/>
              <a:ahLst/>
              <a:cxnLst/>
              <a:rect r="r" b="b" t="t" l="l"/>
              <a:pathLst>
                <a:path h="1593883" w="913296">
                  <a:moveTo>
                    <a:pt x="0" y="0"/>
                  </a:moveTo>
                  <a:lnTo>
                    <a:pt x="913296" y="0"/>
                  </a:lnTo>
                  <a:lnTo>
                    <a:pt x="913296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913296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8495271" y="7077264"/>
            <a:ext cx="4818664" cy="389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17"/>
              </a:lnSpc>
            </a:pPr>
            <a:r>
              <a:rPr lang="en-US" b="true" sz="2298" spc="330">
                <a:solidFill>
                  <a:srgbClr val="401209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A VERDADE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495271" y="7539822"/>
            <a:ext cx="4818664" cy="1228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454"/>
              </a:lnSpc>
            </a:pPr>
            <a:r>
              <a:rPr lang="en-US" sz="2045" spc="40">
                <a:solidFill>
                  <a:srgbClr val="401209"/>
                </a:solidFill>
                <a:latin typeface="Assistant"/>
                <a:ea typeface="Assistant"/>
                <a:cs typeface="Assistant"/>
                <a:sym typeface="Assistant"/>
              </a:rPr>
              <a:t>NÃO HÁ INOVAÇÃO. A Súmula 378 do TST já estende a garantia provisória de emprego a contratos por prazo determinado, incluindo aprendizes acidentados.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104996" y="7539822"/>
            <a:ext cx="4818664" cy="1228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454"/>
              </a:lnSpc>
            </a:pPr>
            <a:r>
              <a:rPr lang="en-US" sz="2045" spc="40">
                <a:solidFill>
                  <a:srgbClr val="401209"/>
                </a:solidFill>
                <a:latin typeface="Assistant"/>
                <a:ea typeface="Assistant"/>
                <a:cs typeface="Assistant"/>
                <a:sym typeface="Assistant"/>
              </a:rPr>
              <a:t>"A nova lei amplia a estabilidade provisória para aprendizes acidentados, gerando novos riscos trabalhistas para as empresas."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104996" y="7077264"/>
            <a:ext cx="4818664" cy="389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17"/>
              </a:lnSpc>
            </a:pPr>
            <a:r>
              <a:rPr lang="en-US" b="true" sz="2298" spc="330">
                <a:solidFill>
                  <a:srgbClr val="401209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O MITO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8495271" y="6128132"/>
            <a:ext cx="754901" cy="752750"/>
          </a:xfrm>
          <a:custGeom>
            <a:avLst/>
            <a:gdLst/>
            <a:ahLst/>
            <a:cxnLst/>
            <a:rect r="r" b="b" t="t" l="l"/>
            <a:pathLst>
              <a:path h="752750" w="754901">
                <a:moveTo>
                  <a:pt x="0" y="0"/>
                </a:moveTo>
                <a:lnTo>
                  <a:pt x="754901" y="0"/>
                </a:lnTo>
                <a:lnTo>
                  <a:pt x="754901" y="752751"/>
                </a:lnTo>
                <a:lnTo>
                  <a:pt x="0" y="7527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1AE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9366947" y="-5848545"/>
            <a:ext cx="9127085" cy="16280535"/>
            <a:chOff x="0" y="0"/>
            <a:chExt cx="795389" cy="1418783"/>
          </a:xfrm>
        </p:grpSpPr>
        <p:sp>
          <p:nvSpPr>
            <p:cNvPr name="Freeform 3" id="3"/>
            <p:cNvSpPr/>
            <p:nvPr/>
          </p:nvSpPr>
          <p:spPr>
            <a:xfrm flipH="false" flipV="false" rot="-10800000">
              <a:off x="0" y="0"/>
              <a:ext cx="795389" cy="1418783"/>
            </a:xfrm>
            <a:custGeom>
              <a:avLst/>
              <a:gdLst/>
              <a:ahLst/>
              <a:cxnLst/>
              <a:rect r="r" b="b" t="t" l="l"/>
              <a:pathLst>
                <a:path h="1418783" w="795389">
                  <a:moveTo>
                    <a:pt x="203200" y="1418783"/>
                  </a:moveTo>
                  <a:lnTo>
                    <a:pt x="795389" y="1418783"/>
                  </a:lnTo>
                  <a:lnTo>
                    <a:pt x="795389" y="0"/>
                  </a:lnTo>
                  <a:lnTo>
                    <a:pt x="203200" y="0"/>
                  </a:lnTo>
                  <a:lnTo>
                    <a:pt x="0" y="709391"/>
                  </a:lnTo>
                  <a:lnTo>
                    <a:pt x="203200" y="1418783"/>
                  </a:lnTo>
                  <a:close/>
                </a:path>
              </a:pathLst>
            </a:custGeom>
            <a:blipFill>
              <a:blip r:embed="rId2"/>
              <a:stretch>
                <a:fillRect l="-837" t="0" r="-837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6327621"/>
            <a:ext cx="15649771" cy="4810342"/>
          </a:xfrm>
          <a:custGeom>
            <a:avLst/>
            <a:gdLst/>
            <a:ahLst/>
            <a:cxnLst/>
            <a:rect r="r" b="b" t="t" l="l"/>
            <a:pathLst>
              <a:path h="4810342" w="15649771">
                <a:moveTo>
                  <a:pt x="0" y="0"/>
                </a:moveTo>
                <a:lnTo>
                  <a:pt x="15649771" y="0"/>
                </a:lnTo>
                <a:lnTo>
                  <a:pt x="15649771" y="4810341"/>
                </a:lnTo>
                <a:lnTo>
                  <a:pt x="0" y="481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3999" t="0" r="-13096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-5400000">
            <a:off x="9170768" y="4498579"/>
            <a:ext cx="3467670" cy="6051773"/>
            <a:chOff x="0" y="0"/>
            <a:chExt cx="913296" cy="159388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13296" cy="1593883"/>
            </a:xfrm>
            <a:custGeom>
              <a:avLst/>
              <a:gdLst/>
              <a:ahLst/>
              <a:cxnLst/>
              <a:rect r="r" b="b" t="t" l="l"/>
              <a:pathLst>
                <a:path h="1593883" w="913296">
                  <a:moveTo>
                    <a:pt x="0" y="0"/>
                  </a:moveTo>
                  <a:lnTo>
                    <a:pt x="913296" y="0"/>
                  </a:lnTo>
                  <a:lnTo>
                    <a:pt x="913296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913296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5400000">
            <a:off x="2780493" y="4498579"/>
            <a:ext cx="3467670" cy="6051773"/>
            <a:chOff x="0" y="0"/>
            <a:chExt cx="913296" cy="159388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13296" cy="1593883"/>
            </a:xfrm>
            <a:custGeom>
              <a:avLst/>
              <a:gdLst/>
              <a:ahLst/>
              <a:cxnLst/>
              <a:rect r="r" b="b" t="t" l="l"/>
              <a:pathLst>
                <a:path h="1593883" w="913296">
                  <a:moveTo>
                    <a:pt x="0" y="0"/>
                  </a:moveTo>
                  <a:lnTo>
                    <a:pt x="913296" y="0"/>
                  </a:lnTo>
                  <a:lnTo>
                    <a:pt x="913296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913296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2104996" y="7077264"/>
            <a:ext cx="4818664" cy="389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17"/>
              </a:lnSpc>
            </a:pPr>
            <a:r>
              <a:rPr lang="en-US" b="true" sz="2298" spc="330">
                <a:solidFill>
                  <a:srgbClr val="401209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NÃO HÁ INOVAÇÃO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495271" y="7077264"/>
            <a:ext cx="4818664" cy="389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17"/>
              </a:lnSpc>
            </a:pPr>
            <a:r>
              <a:rPr lang="en-US" b="true" sz="2298" spc="330">
                <a:solidFill>
                  <a:srgbClr val="401209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RESCISÃO ANTECIPADA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104996" y="7558872"/>
            <a:ext cx="4818664" cy="1371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194"/>
              </a:lnSpc>
            </a:pPr>
            <a:r>
              <a:rPr lang="en-US" sz="1828" spc="36">
                <a:solidFill>
                  <a:srgbClr val="401209"/>
                </a:solidFill>
                <a:latin typeface="Assistant"/>
                <a:ea typeface="Assistant"/>
                <a:cs typeface="Assistant"/>
                <a:sym typeface="Assistant"/>
              </a:rPr>
              <a:t>As regras seguem os arts. 479 e 480 da CLT sobre rescisão antecipada de contratos por prazo determinado. A dispensa é possível, desde que respeitadas as condições legais já vigentes.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495271" y="7558872"/>
            <a:ext cx="4818664" cy="1371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194"/>
              </a:lnSpc>
            </a:pPr>
            <a:r>
              <a:rPr lang="en-US" sz="1828" spc="36">
                <a:solidFill>
                  <a:srgbClr val="401209"/>
                </a:solidFill>
                <a:latin typeface="Assistant"/>
                <a:ea typeface="Assistant"/>
                <a:cs typeface="Assistant"/>
                <a:sym typeface="Assistant"/>
              </a:rPr>
              <a:t>Empresas que cumprem a cota e seguem os procedimentos legais não enfrentam novos riscos. O projeto apenas consolida o entendimento jurídico já estabelecido na legislação trabalhista.</a:t>
            </a:r>
          </a:p>
        </p:txBody>
      </p:sp>
      <p:sp>
        <p:nvSpPr>
          <p:cNvPr name="AutoShape 15" id="15"/>
          <p:cNvSpPr/>
          <p:nvPr/>
        </p:nvSpPr>
        <p:spPr>
          <a:xfrm flipV="true">
            <a:off x="1541489" y="3687900"/>
            <a:ext cx="1458169" cy="0"/>
          </a:xfrm>
          <a:prstGeom prst="line">
            <a:avLst/>
          </a:prstGeom>
          <a:ln cap="flat" w="47625">
            <a:solidFill>
              <a:srgbClr val="FDFA4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6" id="16"/>
          <p:cNvSpPr txBox="true"/>
          <p:nvPr/>
        </p:nvSpPr>
        <p:spPr>
          <a:xfrm rot="0">
            <a:off x="1488441" y="1741316"/>
            <a:ext cx="7544809" cy="2701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095"/>
              </a:lnSpc>
            </a:pP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P</a:t>
            </a: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roibição</a:t>
            </a:r>
          </a:p>
          <a:p>
            <a:pPr algn="l" marL="0" indent="0" lvl="0">
              <a:lnSpc>
                <a:spcPts val="7095"/>
              </a:lnSpc>
            </a:pP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de Dispensar</a:t>
            </a:r>
          </a:p>
          <a:p>
            <a:pPr algn="l" marL="0" indent="0" lvl="0">
              <a:lnSpc>
                <a:spcPts val="7095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488441" y="1131716"/>
            <a:ext cx="1570309" cy="428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303"/>
              </a:lnSpc>
            </a:pPr>
            <a:r>
              <a:rPr lang="en-US" b="true" sz="2752" spc="55">
                <a:solidFill>
                  <a:srgbClr val="FDFA4B"/>
                </a:solidFill>
                <a:latin typeface="Inter Bold"/>
                <a:ea typeface="Inter Bold"/>
                <a:cs typeface="Inter Bold"/>
                <a:sym typeface="Inter Bold"/>
              </a:rPr>
              <a:t>Mito 5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488441" y="4040494"/>
            <a:ext cx="7920291" cy="68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60"/>
              </a:lnSpc>
            </a:pPr>
            <a:r>
              <a:rPr lang="en-US" sz="2300" spc="46">
                <a:solidFill>
                  <a:srgbClr val="FDFA4B"/>
                </a:solidFill>
                <a:latin typeface="Inter"/>
                <a:ea typeface="Inter"/>
                <a:cs typeface="Inter"/>
                <a:sym typeface="Inter"/>
              </a:rPr>
              <a:t>Mito: "A lei impede demissões de aprendizes em crises econômicas, criando nova restrição ao empregador."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2104996" y="6128132"/>
            <a:ext cx="754901" cy="752750"/>
          </a:xfrm>
          <a:custGeom>
            <a:avLst/>
            <a:gdLst/>
            <a:ahLst/>
            <a:cxnLst/>
            <a:rect r="r" b="b" t="t" l="l"/>
            <a:pathLst>
              <a:path h="752750" w="754901">
                <a:moveTo>
                  <a:pt x="0" y="0"/>
                </a:moveTo>
                <a:lnTo>
                  <a:pt x="754901" y="0"/>
                </a:lnTo>
                <a:lnTo>
                  <a:pt x="754901" y="752751"/>
                </a:lnTo>
                <a:lnTo>
                  <a:pt x="0" y="7527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8495271" y="6128132"/>
            <a:ext cx="754901" cy="752750"/>
          </a:xfrm>
          <a:custGeom>
            <a:avLst/>
            <a:gdLst/>
            <a:ahLst/>
            <a:cxnLst/>
            <a:rect r="r" b="b" t="t" l="l"/>
            <a:pathLst>
              <a:path h="752750" w="754901">
                <a:moveTo>
                  <a:pt x="0" y="0"/>
                </a:moveTo>
                <a:lnTo>
                  <a:pt x="754901" y="0"/>
                </a:lnTo>
                <a:lnTo>
                  <a:pt x="754901" y="752751"/>
                </a:lnTo>
                <a:lnTo>
                  <a:pt x="0" y="7527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1AE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9366947" y="-5848545"/>
            <a:ext cx="9127085" cy="16280535"/>
            <a:chOff x="0" y="0"/>
            <a:chExt cx="795389" cy="1418783"/>
          </a:xfrm>
        </p:grpSpPr>
        <p:sp>
          <p:nvSpPr>
            <p:cNvPr name="Freeform 3" id="3"/>
            <p:cNvSpPr/>
            <p:nvPr/>
          </p:nvSpPr>
          <p:spPr>
            <a:xfrm flipH="false" flipV="false" rot="-10800000">
              <a:off x="0" y="0"/>
              <a:ext cx="795389" cy="1418783"/>
            </a:xfrm>
            <a:custGeom>
              <a:avLst/>
              <a:gdLst/>
              <a:ahLst/>
              <a:cxnLst/>
              <a:rect r="r" b="b" t="t" l="l"/>
              <a:pathLst>
                <a:path h="1418783" w="795389">
                  <a:moveTo>
                    <a:pt x="203200" y="1418783"/>
                  </a:moveTo>
                  <a:lnTo>
                    <a:pt x="795389" y="1418783"/>
                  </a:lnTo>
                  <a:lnTo>
                    <a:pt x="795389" y="0"/>
                  </a:lnTo>
                  <a:lnTo>
                    <a:pt x="203200" y="0"/>
                  </a:lnTo>
                  <a:lnTo>
                    <a:pt x="0" y="709391"/>
                  </a:lnTo>
                  <a:lnTo>
                    <a:pt x="203200" y="1418783"/>
                  </a:lnTo>
                  <a:close/>
                </a:path>
              </a:pathLst>
            </a:custGeom>
            <a:blipFill>
              <a:blip r:embed="rId2"/>
              <a:stretch>
                <a:fillRect l="-837" t="0" r="-837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6327621"/>
            <a:ext cx="15649771" cy="4810342"/>
          </a:xfrm>
          <a:custGeom>
            <a:avLst/>
            <a:gdLst/>
            <a:ahLst/>
            <a:cxnLst/>
            <a:rect r="r" b="b" t="t" l="l"/>
            <a:pathLst>
              <a:path h="4810342" w="15649771">
                <a:moveTo>
                  <a:pt x="0" y="0"/>
                </a:moveTo>
                <a:lnTo>
                  <a:pt x="15649771" y="0"/>
                </a:lnTo>
                <a:lnTo>
                  <a:pt x="15649771" y="4810341"/>
                </a:lnTo>
                <a:lnTo>
                  <a:pt x="0" y="481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3999" t="0" r="-13096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-5400000">
            <a:off x="9170768" y="4498579"/>
            <a:ext cx="3467670" cy="6051773"/>
            <a:chOff x="0" y="0"/>
            <a:chExt cx="913296" cy="159388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13296" cy="1593883"/>
            </a:xfrm>
            <a:custGeom>
              <a:avLst/>
              <a:gdLst/>
              <a:ahLst/>
              <a:cxnLst/>
              <a:rect r="r" b="b" t="t" l="l"/>
              <a:pathLst>
                <a:path h="1593883" w="913296">
                  <a:moveTo>
                    <a:pt x="0" y="0"/>
                  </a:moveTo>
                  <a:lnTo>
                    <a:pt x="913296" y="0"/>
                  </a:lnTo>
                  <a:lnTo>
                    <a:pt x="913296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913296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5400000">
            <a:off x="2780493" y="4498579"/>
            <a:ext cx="3467670" cy="6051773"/>
            <a:chOff x="0" y="0"/>
            <a:chExt cx="913296" cy="159388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13296" cy="1593883"/>
            </a:xfrm>
            <a:custGeom>
              <a:avLst/>
              <a:gdLst/>
              <a:ahLst/>
              <a:cxnLst/>
              <a:rect r="r" b="b" t="t" l="l"/>
              <a:pathLst>
                <a:path h="1593883" w="913296">
                  <a:moveTo>
                    <a:pt x="0" y="0"/>
                  </a:moveTo>
                  <a:lnTo>
                    <a:pt x="913296" y="0"/>
                  </a:lnTo>
                  <a:lnTo>
                    <a:pt x="913296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913296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2104996" y="7077264"/>
            <a:ext cx="4818664" cy="389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17"/>
              </a:lnSpc>
            </a:pPr>
            <a:r>
              <a:rPr lang="en-US" b="true" sz="2298" spc="330">
                <a:solidFill>
                  <a:srgbClr val="401209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NÃO HÁ INOVAÇÃO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495271" y="7077264"/>
            <a:ext cx="4818664" cy="389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17"/>
              </a:lnSpc>
            </a:pPr>
            <a:r>
              <a:rPr lang="en-US" b="true" sz="2298" spc="330">
                <a:solidFill>
                  <a:srgbClr val="401209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SEGURANÇA JURÍDICA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104996" y="7539822"/>
            <a:ext cx="4818664" cy="1228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469"/>
              </a:lnSpc>
            </a:pPr>
            <a:r>
              <a:rPr lang="en-US" sz="2057" spc="41">
                <a:solidFill>
                  <a:srgbClr val="401209"/>
                </a:solidFill>
                <a:latin typeface="Assistant"/>
                <a:ea typeface="Assistant"/>
                <a:cs typeface="Assistant"/>
                <a:sym typeface="Assistant"/>
              </a:rPr>
              <a:t>A atualização pelo IPCA traz previsibilidade e evita defasagem histórica dos valores, sem onerar empresas de boa-fé que cumprem a legislação.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495271" y="7539822"/>
            <a:ext cx="4818664" cy="1228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469"/>
              </a:lnSpc>
            </a:pPr>
            <a:r>
              <a:rPr lang="en-US" sz="2057" spc="41">
                <a:solidFill>
                  <a:srgbClr val="401209"/>
                </a:solidFill>
                <a:latin typeface="Assistant"/>
                <a:ea typeface="Assistant"/>
                <a:cs typeface="Assistant"/>
                <a:sym typeface="Assistant"/>
              </a:rPr>
              <a:t>Empresas que cumprem a cota legal não sofrem impacto. A correção monetária equilibrada reforça a segurança jurídica para o setor produtivo.</a:t>
            </a:r>
          </a:p>
        </p:txBody>
      </p:sp>
      <p:sp>
        <p:nvSpPr>
          <p:cNvPr name="AutoShape 15" id="15"/>
          <p:cNvSpPr/>
          <p:nvPr/>
        </p:nvSpPr>
        <p:spPr>
          <a:xfrm flipV="true">
            <a:off x="1541489" y="3687900"/>
            <a:ext cx="1458169" cy="0"/>
          </a:xfrm>
          <a:prstGeom prst="line">
            <a:avLst/>
          </a:prstGeom>
          <a:ln cap="flat" w="47625">
            <a:solidFill>
              <a:srgbClr val="FDFA4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6" id="16"/>
          <p:cNvSpPr txBox="true"/>
          <p:nvPr/>
        </p:nvSpPr>
        <p:spPr>
          <a:xfrm rot="0">
            <a:off x="1488441" y="1741316"/>
            <a:ext cx="7544809" cy="2701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095"/>
              </a:lnSpc>
            </a:pP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S</a:t>
            </a: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istema de</a:t>
            </a:r>
          </a:p>
          <a:p>
            <a:pPr algn="l" marL="0" indent="0" lvl="0">
              <a:lnSpc>
                <a:spcPts val="7095"/>
              </a:lnSpc>
            </a:pP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Multas</a:t>
            </a:r>
          </a:p>
          <a:p>
            <a:pPr algn="l" marL="0" indent="0" lvl="0">
              <a:lnSpc>
                <a:spcPts val="7095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488441" y="1131716"/>
            <a:ext cx="1570309" cy="428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303"/>
              </a:lnSpc>
            </a:pPr>
            <a:r>
              <a:rPr lang="en-US" b="true" sz="2752" spc="55">
                <a:solidFill>
                  <a:srgbClr val="FDFA4B"/>
                </a:solidFill>
                <a:latin typeface="Inter Bold"/>
                <a:ea typeface="Inter Bold"/>
                <a:cs typeface="Inter Bold"/>
                <a:sym typeface="Inter Bold"/>
              </a:rPr>
              <a:t>Mito 6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488441" y="4040494"/>
            <a:ext cx="7920291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60"/>
              </a:lnSpc>
            </a:pPr>
            <a:r>
              <a:rPr lang="en-US" sz="2300" spc="46">
                <a:solidFill>
                  <a:srgbClr val="FDFA4B"/>
                </a:solidFill>
                <a:latin typeface="Inter"/>
                <a:ea typeface="Inter"/>
                <a:cs typeface="Inter"/>
                <a:sym typeface="Inter"/>
              </a:rPr>
              <a:t>Mito: "As multas ficaram mais pesadas e punitivas para empresas que não cumprem as cotas de aprendizagem."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2104996" y="6128132"/>
            <a:ext cx="754901" cy="752750"/>
          </a:xfrm>
          <a:custGeom>
            <a:avLst/>
            <a:gdLst/>
            <a:ahLst/>
            <a:cxnLst/>
            <a:rect r="r" b="b" t="t" l="l"/>
            <a:pathLst>
              <a:path h="752750" w="754901">
                <a:moveTo>
                  <a:pt x="0" y="0"/>
                </a:moveTo>
                <a:lnTo>
                  <a:pt x="754901" y="0"/>
                </a:lnTo>
                <a:lnTo>
                  <a:pt x="754901" y="752751"/>
                </a:lnTo>
                <a:lnTo>
                  <a:pt x="0" y="7527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8495271" y="6128132"/>
            <a:ext cx="754901" cy="752750"/>
          </a:xfrm>
          <a:custGeom>
            <a:avLst/>
            <a:gdLst/>
            <a:ahLst/>
            <a:cxnLst/>
            <a:rect r="r" b="b" t="t" l="l"/>
            <a:pathLst>
              <a:path h="752750" w="754901">
                <a:moveTo>
                  <a:pt x="0" y="0"/>
                </a:moveTo>
                <a:lnTo>
                  <a:pt x="754901" y="0"/>
                </a:lnTo>
                <a:lnTo>
                  <a:pt x="754901" y="752751"/>
                </a:lnTo>
                <a:lnTo>
                  <a:pt x="0" y="7527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1AE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9366947" y="-5848545"/>
            <a:ext cx="9127085" cy="16280535"/>
            <a:chOff x="0" y="0"/>
            <a:chExt cx="795389" cy="1418783"/>
          </a:xfrm>
        </p:grpSpPr>
        <p:sp>
          <p:nvSpPr>
            <p:cNvPr name="Freeform 3" id="3"/>
            <p:cNvSpPr/>
            <p:nvPr/>
          </p:nvSpPr>
          <p:spPr>
            <a:xfrm flipH="false" flipV="false" rot="-10800000">
              <a:off x="0" y="0"/>
              <a:ext cx="795389" cy="1418783"/>
            </a:xfrm>
            <a:custGeom>
              <a:avLst/>
              <a:gdLst/>
              <a:ahLst/>
              <a:cxnLst/>
              <a:rect r="r" b="b" t="t" l="l"/>
              <a:pathLst>
                <a:path h="1418783" w="795389">
                  <a:moveTo>
                    <a:pt x="203200" y="1418783"/>
                  </a:moveTo>
                  <a:lnTo>
                    <a:pt x="795389" y="1418783"/>
                  </a:lnTo>
                  <a:lnTo>
                    <a:pt x="795389" y="0"/>
                  </a:lnTo>
                  <a:lnTo>
                    <a:pt x="203200" y="0"/>
                  </a:lnTo>
                  <a:lnTo>
                    <a:pt x="0" y="709391"/>
                  </a:lnTo>
                  <a:lnTo>
                    <a:pt x="203200" y="1418783"/>
                  </a:lnTo>
                  <a:close/>
                </a:path>
              </a:pathLst>
            </a:custGeom>
            <a:blipFill>
              <a:blip r:embed="rId2"/>
              <a:stretch>
                <a:fillRect l="-21261" t="0" r="0" b="-19264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6327621"/>
            <a:ext cx="15649771" cy="4810342"/>
          </a:xfrm>
          <a:custGeom>
            <a:avLst/>
            <a:gdLst/>
            <a:ahLst/>
            <a:cxnLst/>
            <a:rect r="r" b="b" t="t" l="l"/>
            <a:pathLst>
              <a:path h="4810342" w="15649771">
                <a:moveTo>
                  <a:pt x="0" y="0"/>
                </a:moveTo>
                <a:lnTo>
                  <a:pt x="15649771" y="0"/>
                </a:lnTo>
                <a:lnTo>
                  <a:pt x="15649771" y="4810341"/>
                </a:lnTo>
                <a:lnTo>
                  <a:pt x="0" y="48103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-3999" t="0" r="-13096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-5400000">
            <a:off x="9170768" y="4498579"/>
            <a:ext cx="3467670" cy="6051773"/>
            <a:chOff x="0" y="0"/>
            <a:chExt cx="913296" cy="159388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13296" cy="1593883"/>
            </a:xfrm>
            <a:custGeom>
              <a:avLst/>
              <a:gdLst/>
              <a:ahLst/>
              <a:cxnLst/>
              <a:rect r="r" b="b" t="t" l="l"/>
              <a:pathLst>
                <a:path h="1593883" w="913296">
                  <a:moveTo>
                    <a:pt x="0" y="0"/>
                  </a:moveTo>
                  <a:lnTo>
                    <a:pt x="913296" y="0"/>
                  </a:lnTo>
                  <a:lnTo>
                    <a:pt x="913296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913296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5400000">
            <a:off x="2780493" y="4498579"/>
            <a:ext cx="3467670" cy="6051773"/>
            <a:chOff x="0" y="0"/>
            <a:chExt cx="913296" cy="159388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13296" cy="1593883"/>
            </a:xfrm>
            <a:custGeom>
              <a:avLst/>
              <a:gdLst/>
              <a:ahLst/>
              <a:cxnLst/>
              <a:rect r="r" b="b" t="t" l="l"/>
              <a:pathLst>
                <a:path h="1593883" w="913296">
                  <a:moveTo>
                    <a:pt x="0" y="0"/>
                  </a:moveTo>
                  <a:lnTo>
                    <a:pt x="913296" y="0"/>
                  </a:lnTo>
                  <a:lnTo>
                    <a:pt x="913296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913296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2104996" y="7077264"/>
            <a:ext cx="4818664" cy="389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17"/>
              </a:lnSpc>
            </a:pPr>
            <a:r>
              <a:rPr lang="en-US" b="true" sz="2298" spc="330">
                <a:solidFill>
                  <a:srgbClr val="401209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NÃO HÁ INOVAÇÃO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495271" y="7077264"/>
            <a:ext cx="4818664" cy="389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17"/>
              </a:lnSpc>
            </a:pPr>
            <a:r>
              <a:rPr lang="en-US" b="true" sz="2298" spc="330">
                <a:solidFill>
                  <a:srgbClr val="401209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REPOSIÇÃO E COTA LEGAL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104996" y="7549347"/>
            <a:ext cx="4818664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237"/>
              </a:lnSpc>
            </a:pPr>
            <a:r>
              <a:rPr lang="en-US" sz="1864" spc="37">
                <a:solidFill>
                  <a:srgbClr val="401209"/>
                </a:solidFill>
                <a:latin typeface="Assistant"/>
                <a:ea typeface="Assistant"/>
                <a:cs typeface="Assistant"/>
                <a:sym typeface="Assistant"/>
              </a:rPr>
              <a:t>A obrigação já decorre da cota prevista no art. 429 da CLT. O PL 6.461/2019 não cria nova exigência — apenas reforça o cumprimento contínuo da cota já existente.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495271" y="7549347"/>
            <a:ext cx="4818664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237"/>
              </a:lnSpc>
            </a:pPr>
            <a:r>
              <a:rPr lang="en-US" sz="1864" spc="37">
                <a:solidFill>
                  <a:srgbClr val="401209"/>
                </a:solidFill>
                <a:latin typeface="Assistant"/>
                <a:ea typeface="Assistant"/>
                <a:cs typeface="Assistant"/>
                <a:sym typeface="Assistant"/>
              </a:rPr>
              <a:t>Há uma fila de 5 milhões de jovens aguardando oportunidade. A reposição garante o cumprimento contínuo da cota legal e amplia o acesso à aprendizagem profissional.</a:t>
            </a:r>
          </a:p>
        </p:txBody>
      </p:sp>
      <p:sp>
        <p:nvSpPr>
          <p:cNvPr name="AutoShape 15" id="15"/>
          <p:cNvSpPr/>
          <p:nvPr/>
        </p:nvSpPr>
        <p:spPr>
          <a:xfrm flipV="true">
            <a:off x="1541489" y="3687900"/>
            <a:ext cx="1458169" cy="0"/>
          </a:xfrm>
          <a:prstGeom prst="line">
            <a:avLst/>
          </a:prstGeom>
          <a:ln cap="flat" w="47625">
            <a:solidFill>
              <a:srgbClr val="FDFA4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6" id="16"/>
          <p:cNvSpPr txBox="true"/>
          <p:nvPr/>
        </p:nvSpPr>
        <p:spPr>
          <a:xfrm rot="0">
            <a:off x="1488441" y="1741316"/>
            <a:ext cx="7544809" cy="2701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095"/>
              </a:lnSpc>
            </a:pP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O</a:t>
            </a: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brigação</a:t>
            </a:r>
          </a:p>
          <a:p>
            <a:pPr algn="l" marL="0" indent="0" lvl="0">
              <a:lnSpc>
                <a:spcPts val="7095"/>
              </a:lnSpc>
            </a:pPr>
            <a:r>
              <a:rPr lang="en-US" b="true" sz="6450">
                <a:solidFill>
                  <a:srgbClr val="FDFA4B"/>
                </a:solidFill>
                <a:latin typeface="Lora Bold"/>
                <a:ea typeface="Lora Bold"/>
                <a:cs typeface="Lora Bold"/>
                <a:sym typeface="Lora Bold"/>
              </a:rPr>
              <a:t>Imediata?</a:t>
            </a:r>
          </a:p>
          <a:p>
            <a:pPr algn="l" marL="0" indent="0" lvl="0">
              <a:lnSpc>
                <a:spcPts val="7095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488441" y="1131716"/>
            <a:ext cx="1570309" cy="847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303"/>
              </a:lnSpc>
            </a:pPr>
            <a:r>
              <a:rPr lang="en-US" b="true" sz="2752" spc="55">
                <a:solidFill>
                  <a:srgbClr val="FDFA4B"/>
                </a:solidFill>
                <a:latin typeface="Inter Bold"/>
                <a:ea typeface="Inter Bold"/>
                <a:cs typeface="Inter Bold"/>
                <a:sym typeface="Inter Bold"/>
              </a:rPr>
              <a:t>Mito 7</a:t>
            </a:r>
          </a:p>
          <a:p>
            <a:pPr algn="just" marL="0" indent="0" lvl="0">
              <a:lnSpc>
                <a:spcPts val="3303"/>
              </a:lnSpc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1488441" y="4040494"/>
            <a:ext cx="7920291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760"/>
              </a:lnSpc>
            </a:pPr>
            <a:r>
              <a:rPr lang="en-US" sz="2300" spc="46">
                <a:solidFill>
                  <a:srgbClr val="FDFA4B"/>
                </a:solidFill>
                <a:latin typeface="Inter"/>
                <a:ea typeface="Inter"/>
                <a:cs typeface="Inter"/>
                <a:sym typeface="Inter"/>
              </a:rPr>
              <a:t>Mito: "A empresa deve contratar um novo aprendiz imediatamente assim que o contrato termina, gerando obrigação contínua e imediata."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2104996" y="6128132"/>
            <a:ext cx="754901" cy="752750"/>
          </a:xfrm>
          <a:custGeom>
            <a:avLst/>
            <a:gdLst/>
            <a:ahLst/>
            <a:cxnLst/>
            <a:rect r="r" b="b" t="t" l="l"/>
            <a:pathLst>
              <a:path h="752750" w="754901">
                <a:moveTo>
                  <a:pt x="0" y="0"/>
                </a:moveTo>
                <a:lnTo>
                  <a:pt x="754901" y="0"/>
                </a:lnTo>
                <a:lnTo>
                  <a:pt x="754901" y="752751"/>
                </a:lnTo>
                <a:lnTo>
                  <a:pt x="0" y="7527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8495271" y="6128132"/>
            <a:ext cx="754901" cy="752750"/>
          </a:xfrm>
          <a:custGeom>
            <a:avLst/>
            <a:gdLst/>
            <a:ahLst/>
            <a:cxnLst/>
            <a:rect r="r" b="b" t="t" l="l"/>
            <a:pathLst>
              <a:path h="752750" w="754901">
                <a:moveTo>
                  <a:pt x="0" y="0"/>
                </a:moveTo>
                <a:lnTo>
                  <a:pt x="754901" y="0"/>
                </a:lnTo>
                <a:lnTo>
                  <a:pt x="754901" y="752751"/>
                </a:lnTo>
                <a:lnTo>
                  <a:pt x="0" y="7527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DAHNi4u9Gfw</dc:identifier>
  <dcterms:modified xsi:type="dcterms:W3CDTF">2011-08-01T06:04:30Z</dcterms:modified>
  <cp:revision>1</cp:revision>
  <dc:title>Combatendo Fake News: Estatuto do Aprendiz PL 6.461/2019</dc:title>
</cp:coreProperties>
</file>