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63" r:id="rId3"/>
    <p:sldId id="264" r:id="rId4"/>
    <p:sldId id="257" r:id="rId5"/>
    <p:sldId id="273" r:id="rId6"/>
    <p:sldId id="274" r:id="rId7"/>
    <p:sldId id="270" r:id="rId8"/>
    <p:sldId id="275" r:id="rId9"/>
    <p:sldId id="266" r:id="rId10"/>
    <p:sldId id="261" r:id="rId11"/>
    <p:sldId id="272" r:id="rId12"/>
    <p:sldId id="271" r:id="rId13"/>
    <p:sldId id="267" r:id="rId14"/>
    <p:sldId id="268" r:id="rId15"/>
    <p:sldId id="269" r:id="rId16"/>
  </p:sldIdLst>
  <p:sldSz cx="12192000" cy="6858000"/>
  <p:notesSz cx="6797675" cy="98742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06" autoAdjust="0"/>
    <p:restoredTop sz="94660"/>
  </p:normalViewPr>
  <p:slideViewPr>
    <p:cSldViewPr snapToGrid="0">
      <p:cViewPr varScale="1">
        <p:scale>
          <a:sx n="71" d="100"/>
          <a:sy n="71" d="100"/>
        </p:scale>
        <p:origin x="4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4BF7D-E328-44FC-9609-957561BB8E90}" type="datetimeFigureOut">
              <a:rPr lang="pt-BR" smtClean="0"/>
              <a:t>17/06/2015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80068-A70A-42F8-BD8E-AFF75E070E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391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dirty="0" smtClean="0"/>
          </a:p>
        </p:txBody>
      </p:sp>
      <p:sp>
        <p:nvSpPr>
          <p:cNvPr id="66564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68E20D-633E-4BE1-9012-CD838E3B3C30}" type="slidenum">
              <a:rPr lang="pt-BR" smtClean="0">
                <a:solidFill>
                  <a:prstClr val="black"/>
                </a:solidFill>
              </a:rPr>
              <a:pPr/>
              <a:t>1</a:t>
            </a:fld>
            <a:endParaRPr lang="pt-BR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92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dirty="0" smtClean="0"/>
          </a:p>
        </p:txBody>
      </p:sp>
      <p:sp>
        <p:nvSpPr>
          <p:cNvPr id="66564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68E20D-633E-4BE1-9012-CD838E3B3C30}" type="slidenum">
              <a:rPr lang="pt-BR" smtClean="0">
                <a:solidFill>
                  <a:prstClr val="black"/>
                </a:solidFill>
              </a:rPr>
              <a:pPr/>
              <a:t>2</a:t>
            </a:fld>
            <a:endParaRPr lang="pt-BR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820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dirty="0" smtClean="0"/>
          </a:p>
        </p:txBody>
      </p:sp>
      <p:sp>
        <p:nvSpPr>
          <p:cNvPr id="66564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68E20D-633E-4BE1-9012-CD838E3B3C30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986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dirty="0" smtClean="0"/>
          </a:p>
        </p:txBody>
      </p:sp>
      <p:sp>
        <p:nvSpPr>
          <p:cNvPr id="66564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68E20D-633E-4BE1-9012-CD838E3B3C30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83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dirty="0" smtClean="0"/>
          </a:p>
        </p:txBody>
      </p:sp>
      <p:sp>
        <p:nvSpPr>
          <p:cNvPr id="66564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68E20D-633E-4BE1-9012-CD838E3B3C30}" type="slidenum">
              <a:rPr lang="pt-BR" smtClean="0">
                <a:solidFill>
                  <a:prstClr val="black"/>
                </a:solidFill>
              </a:rPr>
              <a:pPr/>
              <a:t>14</a:t>
            </a:fld>
            <a:endParaRPr lang="pt-BR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191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2575-90F6-4AF2-A5C3-0B304D8BCCFF}" type="datetimeFigureOut">
              <a:rPr lang="pt-BR" smtClean="0"/>
              <a:t>17/06/2015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ABEA-436B-42E1-B4C5-88F57653B0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869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2575-90F6-4AF2-A5C3-0B304D8BCCFF}" type="datetimeFigureOut">
              <a:rPr lang="pt-BR" smtClean="0"/>
              <a:t>17/06/2015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ABEA-436B-42E1-B4C5-88F57653B0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210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2575-90F6-4AF2-A5C3-0B304D8BCCFF}" type="datetimeFigureOut">
              <a:rPr lang="pt-BR" smtClean="0"/>
              <a:t>17/06/2015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ABEA-436B-42E1-B4C5-88F57653B0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251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6CE3F-82CE-43AD-A231-6835E64E734F}" type="datetime1">
              <a:rPr lang="en-US"/>
              <a:pPr>
                <a:defRPr/>
              </a:pPr>
              <a:t>6/17/2015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14603-900B-4F8F-B8F9-1E087011B1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299936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BEA0A92-3AA0-4744-B764-603E5E3FAACD}" type="datetime1">
              <a:rPr lang="pt-BR"/>
              <a:pPr>
                <a:defRPr/>
              </a:pPr>
              <a:t>17/06/2015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EA0BBC11-B3C3-4228-8CAE-F063D05283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66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08C49-5BBD-4A39-8CE2-9B7EB507B0BF}" type="datetime1">
              <a:rPr lang="en-US"/>
              <a:pPr>
                <a:defRPr/>
              </a:pPr>
              <a:t>6/17/2015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EDDF-0973-4E8E-A144-1000B287C5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582788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8006-0FE5-4BA9-B89D-5FEF98346F87}" type="datetime1">
              <a:rPr lang="en-US"/>
              <a:pPr>
                <a:defRPr/>
              </a:pPr>
              <a:t>6/17/2015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95275-DC19-4FF5-A223-70BECB7A47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48180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B2C95-1004-4F73-8263-7FC828A9E8FC}" type="datetime1">
              <a:rPr lang="en-US"/>
              <a:pPr>
                <a:defRPr/>
              </a:pPr>
              <a:t>6/17/2015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BD669-E938-4F88-80D2-44B5E04FB5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36058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C0E04-122E-403A-A358-63C0768136DA}" type="datetime1">
              <a:rPr lang="en-US"/>
              <a:pPr>
                <a:defRPr/>
              </a:pPr>
              <a:t>6/17/2015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00C3-6098-429F-8A12-5CD2C8309A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951338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54B9B-F057-43B0-AE80-E0C48D9160F1}" type="datetime1">
              <a:rPr lang="en-US"/>
              <a:pPr>
                <a:defRPr/>
              </a:pPr>
              <a:t>6/17/2015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BD213-666C-4368-B7E9-0167ADD441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00809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83671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836713"/>
            <a:ext cx="6815667" cy="54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998763"/>
            <a:ext cx="4011084" cy="4238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B096-6653-4874-A8F2-73EDE6117675}" type="datetime1">
              <a:rPr lang="en-US"/>
              <a:pPr>
                <a:defRPr/>
              </a:pPr>
              <a:t>6/17/2015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8FEF-6D47-4332-BAB5-3CDD31E46B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990226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2575-90F6-4AF2-A5C3-0B304D8BCCFF}" type="datetimeFigureOut">
              <a:rPr lang="pt-BR" smtClean="0"/>
              <a:t>17/06/2015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ABEA-436B-42E1-B4C5-88F57653B0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182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 smtClean="0"/>
              <a:t>Drag picture to placeholder or click icon to add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8EE74-D5F5-434F-8A7C-498B3B742D5F}" type="datetime1">
              <a:rPr lang="en-US"/>
              <a:pPr>
                <a:defRPr/>
              </a:pPr>
              <a:t>6/17/2015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75356-B311-4086-9E75-42605FF86B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154389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78CE-ECBF-42C3-9A7E-65F6E3457A17}" type="datetime1">
              <a:rPr lang="en-US"/>
              <a:pPr>
                <a:defRPr/>
              </a:pPr>
              <a:t>6/17/2015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4338C-E5F5-41B9-BF2F-499060DD6C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7563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C7CD8-2EC0-46B5-BCBF-384DF06FCA1B}" type="datetime1">
              <a:rPr lang="en-US"/>
              <a:pPr>
                <a:defRPr/>
              </a:pPr>
              <a:t>6/17/2015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94AD8-3CE1-4035-A5D9-A8A5F75615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10234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 dirty="0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x-none" noProof="0" smtClean="0"/>
              <a:t>Click icon to add table</a:t>
            </a:r>
            <a:endParaRPr lang="pt-BR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24AAF6-4956-4C38-A7B2-88E2062BA21E}" type="datetime1">
              <a:rPr lang="en-US"/>
              <a:pPr>
                <a:defRPr/>
              </a:pPr>
              <a:t>6/17/2015</a:t>
            </a:fld>
            <a:endParaRPr lang="pt-BR" sz="1000">
              <a:solidFill>
                <a:srgbClr val="A0A0A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5DD259-7123-4FB2-A9DF-879625A703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399841"/>
      </p:ext>
    </p:extLst>
  </p:cSld>
  <p:clrMapOvr>
    <a:masterClrMapping/>
  </p:clrMapOvr>
  <p:transition spd="med"/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717365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90701"/>
      </p:ext>
    </p:extLst>
  </p:cSld>
  <p:clrMapOvr>
    <a:masterClrMapping/>
  </p:clrMapOvr>
  <p:transition>
    <p:push dir="r"/>
  </p:transition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4"/>
          <p:cNvSpPr>
            <a:spLocks noGrp="1"/>
          </p:cNvSpPr>
          <p:nvPr>
            <p:ph type="subTitle" idx="11"/>
          </p:nvPr>
        </p:nvSpPr>
        <p:spPr>
          <a:xfrm>
            <a:off x="780288" y="603504"/>
            <a:ext cx="10631424" cy="393192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2100" kern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80288" y="402336"/>
            <a:ext cx="10631424" cy="155448"/>
          </a:xfrm>
          <a:prstGeom prst="rect">
            <a:avLst/>
          </a:prstGeom>
        </p:spPr>
        <p:txBody>
          <a:bodyPr lIns="0"/>
          <a:lstStyle>
            <a:lvl1pPr>
              <a:lnSpc>
                <a:spcPts val="1200"/>
              </a:lnSpc>
              <a:defRPr sz="900" b="0" i="0" kern="0" cap="all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6108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2575-90F6-4AF2-A5C3-0B304D8BCCFF}" type="datetimeFigureOut">
              <a:rPr lang="pt-BR" smtClean="0"/>
              <a:t>17/06/2015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ABEA-436B-42E1-B4C5-88F57653B0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085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2575-90F6-4AF2-A5C3-0B304D8BCCFF}" type="datetimeFigureOut">
              <a:rPr lang="pt-BR" smtClean="0"/>
              <a:t>17/06/2015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ABEA-436B-42E1-B4C5-88F57653B0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022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2575-90F6-4AF2-A5C3-0B304D8BCCFF}" type="datetimeFigureOut">
              <a:rPr lang="pt-BR" smtClean="0"/>
              <a:t>17/06/2015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ABEA-436B-42E1-B4C5-88F57653B0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47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2575-90F6-4AF2-A5C3-0B304D8BCCFF}" type="datetimeFigureOut">
              <a:rPr lang="pt-BR" smtClean="0"/>
              <a:t>17/06/2015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ABEA-436B-42E1-B4C5-88F57653B0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41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2575-90F6-4AF2-A5C3-0B304D8BCCFF}" type="datetimeFigureOut">
              <a:rPr lang="pt-BR" smtClean="0"/>
              <a:t>17/06/2015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ABEA-436B-42E1-B4C5-88F57653B0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98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2575-90F6-4AF2-A5C3-0B304D8BCCFF}" type="datetimeFigureOut">
              <a:rPr lang="pt-BR" smtClean="0"/>
              <a:t>17/06/2015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ABEA-436B-42E1-B4C5-88F57653B0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818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72575-90F6-4AF2-A5C3-0B304D8BCCFF}" type="datetimeFigureOut">
              <a:rPr lang="pt-BR" smtClean="0"/>
              <a:t>17/06/2015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0ABEA-436B-42E1-B4C5-88F57653B0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834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72575-90F6-4AF2-A5C3-0B304D8BCCFF}" type="datetimeFigureOut">
              <a:rPr lang="pt-BR" smtClean="0"/>
              <a:t>17/06/2015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0ABEA-436B-42E1-B4C5-88F57653B0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406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668338"/>
            <a:ext cx="109728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75BC27-D23F-4ABC-A46F-9824B6C5E032}" type="datetime1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6/17/2015</a:t>
            </a:fld>
            <a:endParaRPr lang="en-US" sz="1000">
              <a:solidFill>
                <a:srgbClr val="A0A0A0"/>
              </a:solidFill>
              <a:ea typeface="MS PGothic" pitchFamily="34" charset="-128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ysClr val="windowText" lastClr="000000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8E4FF1-291C-4459-9118-BACEB53A782E}" type="slidenum">
              <a:rPr lang="pt-BR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531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7375E"/>
          </a:solidFill>
          <a:latin typeface="Calibri"/>
          <a:ea typeface="MS PGothic" pitchFamily="34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  <a:cs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7375E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 txBox="1">
            <a:spLocks/>
          </p:cNvSpPr>
          <p:nvPr/>
        </p:nvSpPr>
        <p:spPr bwMode="auto">
          <a:xfrm>
            <a:off x="3982294" y="3172447"/>
            <a:ext cx="6174647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 smtClean="0">
                <a:solidFill>
                  <a:prstClr val="white"/>
                </a:solidFill>
                <a:ea typeface="MS PGothic" pitchFamily="34" charset="-128"/>
              </a:rPr>
              <a:t>Associação Brasileira da Indústria Têxtil e de Confecção</a:t>
            </a:r>
            <a:endParaRPr lang="pt-BR" sz="3200" b="1" dirty="0">
              <a:solidFill>
                <a:prstClr val="white"/>
              </a:solidFill>
              <a:ea typeface="MS PGothic" pitchFamily="34" charset="-128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972150" y="5013201"/>
            <a:ext cx="89451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prstClr val="white">
                    <a:lumMod val="95000"/>
                  </a:prstClr>
                </a:solidFill>
                <a:ea typeface="MS PGothic" pitchFamily="34" charset="-128"/>
              </a:rPr>
              <a:t>Fernando </a:t>
            </a:r>
            <a:r>
              <a:rPr lang="pt-BR" sz="2000" b="1" dirty="0">
                <a:solidFill>
                  <a:prstClr val="white">
                    <a:lumMod val="95000"/>
                  </a:prstClr>
                </a:solidFill>
                <a:ea typeface="MS PGothic" pitchFamily="34" charset="-128"/>
              </a:rPr>
              <a:t>Valente Pimentel – Diretor Superintendente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pt-BR" sz="2000" dirty="0">
              <a:solidFill>
                <a:srgbClr val="F79646">
                  <a:lumMod val="75000"/>
                </a:srgbClr>
              </a:solidFill>
              <a:ea typeface="MS PGothic" pitchFamily="34" charset="-128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solidFill>
                  <a:srgbClr val="F79646">
                    <a:lumMod val="75000"/>
                  </a:srgbClr>
                </a:solidFill>
                <a:ea typeface="MS PGothic" pitchFamily="34" charset="-128"/>
              </a:rPr>
              <a:t>Audiência Pública Senado Federal</a:t>
            </a:r>
            <a:endParaRPr lang="pt-BR" sz="2000" dirty="0">
              <a:solidFill>
                <a:srgbClr val="F79646">
                  <a:lumMod val="75000"/>
                </a:srgbClr>
              </a:solidFill>
              <a:ea typeface="MS PGothic" pitchFamily="34" charset="-128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rgbClr val="F79646">
                    <a:lumMod val="75000"/>
                  </a:srgbClr>
                </a:solidFill>
                <a:ea typeface="MS PGothic" pitchFamily="34" charset="-128"/>
              </a:rPr>
              <a:t>Comissão de </a:t>
            </a:r>
            <a:r>
              <a:rPr lang="pt-BR" sz="2000" dirty="0" smtClean="0">
                <a:solidFill>
                  <a:srgbClr val="F79646">
                    <a:lumMod val="75000"/>
                  </a:srgbClr>
                </a:solidFill>
                <a:ea typeface="MS PGothic" pitchFamily="34" charset="-128"/>
              </a:rPr>
              <a:t>Meio Ambiente, Defesa do Consumidor e Fiscalização e Controle (CMA)  </a:t>
            </a:r>
            <a:endParaRPr lang="pt-BR" sz="2000" dirty="0">
              <a:solidFill>
                <a:srgbClr val="F79646">
                  <a:lumMod val="75000"/>
                </a:srgbClr>
              </a:solidFill>
              <a:ea typeface="MS PGothic" pitchFamily="34" charset="-128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solidFill>
                  <a:srgbClr val="F79646">
                    <a:lumMod val="75000"/>
                  </a:srgbClr>
                </a:solidFill>
                <a:ea typeface="MS PGothic" pitchFamily="34" charset="-128"/>
              </a:rPr>
              <a:t>17 </a:t>
            </a:r>
            <a:r>
              <a:rPr lang="pt-BR" sz="2000" dirty="0">
                <a:solidFill>
                  <a:srgbClr val="F79646">
                    <a:lumMod val="75000"/>
                  </a:srgbClr>
                </a:solidFill>
                <a:ea typeface="MS PGothic" pitchFamily="34" charset="-128"/>
              </a:rPr>
              <a:t>de </a:t>
            </a:r>
            <a:r>
              <a:rPr lang="pt-BR" sz="2000" dirty="0" smtClean="0">
                <a:solidFill>
                  <a:srgbClr val="F79646">
                    <a:lumMod val="75000"/>
                  </a:srgbClr>
                </a:solidFill>
                <a:ea typeface="MS PGothic" pitchFamily="34" charset="-128"/>
              </a:rPr>
              <a:t>junho </a:t>
            </a:r>
            <a:r>
              <a:rPr lang="pt-BR" sz="2000" dirty="0">
                <a:solidFill>
                  <a:srgbClr val="F79646">
                    <a:lumMod val="75000"/>
                  </a:srgbClr>
                </a:solidFill>
                <a:ea typeface="MS PGothic" pitchFamily="34" charset="-128"/>
              </a:rPr>
              <a:t>de </a:t>
            </a:r>
            <a:r>
              <a:rPr lang="pt-BR" sz="2000" dirty="0" smtClean="0">
                <a:solidFill>
                  <a:srgbClr val="F79646">
                    <a:lumMod val="75000"/>
                  </a:srgbClr>
                </a:solidFill>
                <a:ea typeface="MS PGothic" pitchFamily="34" charset="-128"/>
              </a:rPr>
              <a:t>2015</a:t>
            </a:r>
            <a:endParaRPr lang="pt-BR" sz="2000" dirty="0">
              <a:solidFill>
                <a:srgbClr val="F79646">
                  <a:lumMod val="75000"/>
                </a:srgbClr>
              </a:solidFill>
              <a:ea typeface="MS PGothic" pitchFamily="34" charset="-128"/>
            </a:endParaRPr>
          </a:p>
        </p:txBody>
      </p:sp>
      <p:pic>
        <p:nvPicPr>
          <p:cNvPr id="4" name="Picture 16" descr="Abit"/>
          <p:cNvPicPr preferRelativeResize="0">
            <a:picLocks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7"/>
          <a:stretch>
            <a:fillRect/>
          </a:stretch>
        </p:blipFill>
        <p:spPr bwMode="auto">
          <a:xfrm>
            <a:off x="166162" y="210424"/>
            <a:ext cx="2805988" cy="138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9330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1617569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14.873</a:t>
            </a:r>
            <a:r>
              <a:rPr lang="pt-BR" sz="2400" dirty="0" smtClean="0"/>
              <a:t> serviços realizados em STI</a:t>
            </a:r>
          </a:p>
          <a:p>
            <a:pPr algn="ctr"/>
            <a:r>
              <a:rPr lang="pt-BR" sz="2400" b="1" dirty="0" smtClean="0"/>
              <a:t>129.949 </a:t>
            </a:r>
            <a:r>
              <a:rPr lang="pt-BR" sz="2400" dirty="0" smtClean="0"/>
              <a:t>homens-horas</a:t>
            </a:r>
            <a:endParaRPr lang="pt-BR" sz="2400" b="1" dirty="0" smtClean="0"/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Estrutura com </a:t>
            </a:r>
            <a:r>
              <a:rPr lang="pt-BR" sz="2400" b="1" dirty="0" smtClean="0"/>
              <a:t>mais de 200 laboratórios,</a:t>
            </a:r>
            <a:r>
              <a:rPr lang="pt-BR" sz="2400" dirty="0" smtClean="0"/>
              <a:t> </a:t>
            </a:r>
          </a:p>
          <a:p>
            <a:pPr algn="ctr"/>
            <a:r>
              <a:rPr lang="pt-BR" sz="2400" dirty="0" smtClean="0"/>
              <a:t>sendo </a:t>
            </a:r>
            <a:r>
              <a:rPr lang="pt-BR" sz="2400" b="1" dirty="0" smtClean="0"/>
              <a:t>100</a:t>
            </a:r>
            <a:r>
              <a:rPr lang="pt-BR" sz="2400" dirty="0" smtClean="0"/>
              <a:t> com acreditações externas (Inmetro, Anvisa, MAPA) </a:t>
            </a:r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Expansão com </a:t>
            </a:r>
            <a:r>
              <a:rPr lang="pt-BR" sz="2400" b="1" dirty="0" smtClean="0"/>
              <a:t>61 Institutos Senai de Tecnologia</a:t>
            </a:r>
            <a:r>
              <a:rPr lang="pt-BR" sz="2400" dirty="0" smtClean="0"/>
              <a:t>, </a:t>
            </a:r>
          </a:p>
          <a:p>
            <a:pPr algn="ctr"/>
            <a:r>
              <a:rPr lang="pt-BR" sz="2400" dirty="0" smtClean="0"/>
              <a:t>sendo que </a:t>
            </a:r>
            <a:r>
              <a:rPr lang="pt-BR" sz="2400" b="1" dirty="0" smtClean="0"/>
              <a:t>35 </a:t>
            </a:r>
            <a:r>
              <a:rPr lang="pt-BR" sz="2400" dirty="0" smtClean="0"/>
              <a:t>já operam em </a:t>
            </a:r>
            <a:r>
              <a:rPr lang="pt-BR" sz="2400" b="1" dirty="0" smtClean="0"/>
              <a:t>14 Estados e DF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738654"/>
            <a:ext cx="12191999" cy="7461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 smtClean="0">
                <a:solidFill>
                  <a:schemeClr val="tx2"/>
                </a:solidFill>
                <a:latin typeface="Calibri" charset="0"/>
                <a:cs typeface="Calibri" charset="0"/>
              </a:rPr>
              <a:t>SERVIÇOS DE TECNOLOGIA E </a:t>
            </a:r>
            <a:r>
              <a:rPr lang="pt-BR" sz="3200" b="1" dirty="0" smtClean="0">
                <a:solidFill>
                  <a:schemeClr val="tx2"/>
                </a:solidFill>
                <a:latin typeface="Calibri" charset="0"/>
                <a:cs typeface="Calibri" charset="0"/>
              </a:rPr>
              <a:t>INOVAÇÃO (2014)</a:t>
            </a:r>
            <a:endParaRPr lang="pt-BR" sz="3200" b="1" dirty="0">
              <a:solidFill>
                <a:schemeClr val="tx2"/>
              </a:solidFill>
              <a:latin typeface="Calibri" charset="0"/>
              <a:cs typeface="Calibri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13"/>
            <a:ext cx="12192000" cy="677266"/>
          </a:xfrm>
          <a:prstGeom prst="rect">
            <a:avLst/>
          </a:prstGeom>
        </p:spPr>
      </p:pic>
      <p:pic>
        <p:nvPicPr>
          <p:cNvPr id="10" name="Picture 16" descr="Abit"/>
          <p:cNvPicPr preferRelativeResize="0">
            <a:picLocks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7"/>
          <a:stretch>
            <a:fillRect/>
          </a:stretch>
        </p:blipFill>
        <p:spPr bwMode="auto">
          <a:xfrm>
            <a:off x="11038526" y="61388"/>
            <a:ext cx="1099686" cy="5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60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738654"/>
            <a:ext cx="12191999" cy="7461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 smtClean="0">
                <a:solidFill>
                  <a:schemeClr val="tx2"/>
                </a:solidFill>
                <a:latin typeface="Calibri" charset="0"/>
                <a:cs typeface="Calibri" charset="0"/>
              </a:rPr>
              <a:t>INSTITUTOS SENAI DE TECNOLOGIA</a:t>
            </a:r>
            <a:endParaRPr lang="pt-BR" sz="3200" b="1" dirty="0">
              <a:solidFill>
                <a:schemeClr val="tx2"/>
              </a:solidFill>
              <a:latin typeface="Calibri" charset="0"/>
              <a:cs typeface="Calibri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13"/>
            <a:ext cx="12192000" cy="677266"/>
          </a:xfrm>
          <a:prstGeom prst="rect">
            <a:avLst/>
          </a:prstGeom>
        </p:spPr>
      </p:pic>
      <p:pic>
        <p:nvPicPr>
          <p:cNvPr id="10" name="Picture 16" descr="Abit"/>
          <p:cNvPicPr preferRelativeResize="0">
            <a:picLocks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7"/>
          <a:stretch>
            <a:fillRect/>
          </a:stretch>
        </p:blipFill>
        <p:spPr bwMode="auto">
          <a:xfrm>
            <a:off x="11038526" y="61388"/>
            <a:ext cx="1099686" cy="5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8377518" y="1978019"/>
            <a:ext cx="1788458" cy="188258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0"/>
                  <a:lumOff val="100000"/>
                </a:schemeClr>
              </a:gs>
              <a:gs pos="0">
                <a:srgbClr val="FF6600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7998976" y="4984955"/>
            <a:ext cx="2167000" cy="209657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0"/>
                  <a:lumOff val="100000"/>
                </a:schemeClr>
              </a:gs>
              <a:gs pos="0">
                <a:srgbClr val="FF6600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/>
          <p:cNvSpPr/>
          <p:nvPr/>
        </p:nvSpPr>
        <p:spPr>
          <a:xfrm>
            <a:off x="1783759" y="5683045"/>
            <a:ext cx="2167000" cy="209657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0"/>
                  <a:lumOff val="100000"/>
                </a:schemeClr>
              </a:gs>
              <a:gs pos="0">
                <a:srgbClr val="FF6600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Imagem 2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515" y="1782722"/>
            <a:ext cx="8712968" cy="4560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32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 txBox="1">
            <a:spLocks/>
          </p:cNvSpPr>
          <p:nvPr/>
        </p:nvSpPr>
        <p:spPr bwMode="auto">
          <a:xfrm>
            <a:off x="3982294" y="3172447"/>
            <a:ext cx="6174647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6000" dirty="0" smtClean="0">
                <a:solidFill>
                  <a:schemeClr val="accent6">
                    <a:lumMod val="75000"/>
                  </a:schemeClr>
                </a:solidFill>
                <a:ea typeface="MS PGothic" pitchFamily="34" charset="-128"/>
              </a:rPr>
              <a:t>SESI</a:t>
            </a:r>
            <a:endParaRPr lang="pt-BR" sz="6000" dirty="0">
              <a:solidFill>
                <a:schemeClr val="accent6">
                  <a:lumMod val="75000"/>
                </a:scheme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57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1617569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 </a:t>
            </a:r>
            <a:r>
              <a:rPr lang="pt-BR" sz="2400" b="1" dirty="0"/>
              <a:t>83.209</a:t>
            </a:r>
            <a:r>
              <a:rPr lang="pt-BR" sz="2400" dirty="0"/>
              <a:t> matrículas </a:t>
            </a:r>
          </a:p>
          <a:p>
            <a:pPr algn="ctr"/>
            <a:r>
              <a:rPr lang="pt-BR" sz="2400" b="1" dirty="0"/>
              <a:t>  13.405</a:t>
            </a:r>
            <a:r>
              <a:rPr lang="pt-BR" sz="2400" dirty="0"/>
              <a:t> em Educação Básica</a:t>
            </a:r>
          </a:p>
          <a:p>
            <a:pPr algn="ctr"/>
            <a:r>
              <a:rPr lang="pt-BR" sz="2400" b="1" dirty="0"/>
              <a:t>  69.804</a:t>
            </a:r>
            <a:r>
              <a:rPr lang="pt-BR" sz="2400" dirty="0"/>
              <a:t> em Educação Continuada</a:t>
            </a:r>
          </a:p>
          <a:p>
            <a:pPr algn="ctr"/>
            <a:r>
              <a:rPr lang="pt-BR" sz="2400" b="1" dirty="0"/>
              <a:t>  </a:t>
            </a:r>
            <a:r>
              <a:rPr lang="pt-BR" sz="2400" dirty="0"/>
              <a:t>em</a:t>
            </a:r>
            <a:r>
              <a:rPr lang="pt-BR" sz="2400" b="1" dirty="0"/>
              <a:t> 226</a:t>
            </a:r>
            <a:r>
              <a:rPr lang="pt-BR" sz="2400" dirty="0"/>
              <a:t> Escolas do SESI </a:t>
            </a:r>
            <a:endParaRPr lang="pt-BR" sz="2400" dirty="0" smtClean="0"/>
          </a:p>
          <a:p>
            <a:pPr algn="ctr"/>
            <a:endParaRPr lang="pt-BR" sz="2400" dirty="0"/>
          </a:p>
          <a:p>
            <a:pPr algn="ctr"/>
            <a:r>
              <a:rPr lang="pt-BR" sz="2400" b="1" dirty="0" smtClean="0"/>
              <a:t>Exemplos de cursos em educação continuada:</a:t>
            </a:r>
            <a:endParaRPr lang="pt-BR" sz="24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738654"/>
            <a:ext cx="12191999" cy="7461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 smtClean="0">
                <a:solidFill>
                  <a:schemeClr val="tx2"/>
                </a:solidFill>
                <a:latin typeface="Calibri" charset="0"/>
                <a:cs typeface="Calibri" charset="0"/>
              </a:rPr>
              <a:t>EDUCAÇÃO BÁSICA E </a:t>
            </a:r>
            <a:r>
              <a:rPr lang="pt-BR" sz="3200" b="1" dirty="0" smtClean="0">
                <a:solidFill>
                  <a:schemeClr val="tx2"/>
                </a:solidFill>
                <a:latin typeface="Calibri" charset="0"/>
                <a:cs typeface="Calibri" charset="0"/>
              </a:rPr>
              <a:t>CONTINUADA (2014)</a:t>
            </a:r>
            <a:endParaRPr lang="pt-BR" sz="3200" b="1" dirty="0">
              <a:solidFill>
                <a:schemeClr val="tx2"/>
              </a:solidFill>
              <a:latin typeface="Calibri" charset="0"/>
              <a:cs typeface="Calibri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13"/>
            <a:ext cx="12192000" cy="677266"/>
          </a:xfrm>
          <a:prstGeom prst="rect">
            <a:avLst/>
          </a:prstGeom>
        </p:spPr>
      </p:pic>
      <p:pic>
        <p:nvPicPr>
          <p:cNvPr id="10" name="Picture 16" descr="Abit"/>
          <p:cNvPicPr preferRelativeResize="0">
            <a:picLocks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7"/>
          <a:stretch>
            <a:fillRect/>
          </a:stretch>
        </p:blipFill>
        <p:spPr bwMode="auto">
          <a:xfrm>
            <a:off x="11038526" y="61388"/>
            <a:ext cx="1099686" cy="5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tângulo de cantos arredondados 19"/>
          <p:cNvSpPr/>
          <p:nvPr/>
        </p:nvSpPr>
        <p:spPr>
          <a:xfrm>
            <a:off x="793372" y="4295225"/>
            <a:ext cx="4504765" cy="6144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815784" y="5064097"/>
            <a:ext cx="4504765" cy="6144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793372" y="5808837"/>
            <a:ext cx="4504765" cy="6144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6961096" y="4309477"/>
            <a:ext cx="4504765" cy="37018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de cantos arredondados 23"/>
          <p:cNvSpPr/>
          <p:nvPr/>
        </p:nvSpPr>
        <p:spPr>
          <a:xfrm>
            <a:off x="6970062" y="4865425"/>
            <a:ext cx="4504765" cy="37018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de cantos arredondados 24"/>
          <p:cNvSpPr/>
          <p:nvPr/>
        </p:nvSpPr>
        <p:spPr>
          <a:xfrm>
            <a:off x="6970062" y="5455889"/>
            <a:ext cx="4504765" cy="37018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de cantos arredondados 25"/>
          <p:cNvSpPr/>
          <p:nvPr/>
        </p:nvSpPr>
        <p:spPr>
          <a:xfrm>
            <a:off x="6970062" y="6039467"/>
            <a:ext cx="4504765" cy="3442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685797" y="4295225"/>
            <a:ext cx="4612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Gestão de saúde e segurança para trabalhadores na indústria </a:t>
            </a:r>
            <a:r>
              <a:rPr lang="pt-BR" sz="2000" dirty="0" smtClean="0"/>
              <a:t>têxtil</a:t>
            </a:r>
            <a:endParaRPr lang="pt-BR" sz="2000" dirty="0"/>
          </a:p>
        </p:txBody>
      </p:sp>
      <p:sp>
        <p:nvSpPr>
          <p:cNvPr id="12" name="Retângulo 11"/>
          <p:cNvSpPr/>
          <p:nvPr/>
        </p:nvSpPr>
        <p:spPr>
          <a:xfrm>
            <a:off x="685797" y="5003111"/>
            <a:ext cx="4612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Treinamento de Integração da Indústria </a:t>
            </a:r>
            <a:r>
              <a:rPr lang="pt-BR" sz="2000" dirty="0" smtClean="0"/>
              <a:t>Têxtil</a:t>
            </a:r>
            <a:endParaRPr lang="pt-BR" sz="2000" dirty="0"/>
          </a:p>
        </p:txBody>
      </p:sp>
      <p:sp>
        <p:nvSpPr>
          <p:cNvPr id="13" name="Retângulo 12"/>
          <p:cNvSpPr/>
          <p:nvPr/>
        </p:nvSpPr>
        <p:spPr>
          <a:xfrm>
            <a:off x="685797" y="5710997"/>
            <a:ext cx="4612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Costureiro de máquina industrial</a:t>
            </a:r>
          </a:p>
          <a:p>
            <a:pPr algn="ctr"/>
            <a:r>
              <a:rPr lang="pt-BR" sz="2000" dirty="0"/>
              <a:t>Costureiro de máquina reta e overloque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6907309" y="4295225"/>
            <a:ext cx="46123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Introdução a Tecnologia </a:t>
            </a:r>
            <a:r>
              <a:rPr lang="pt-BR" sz="2000" dirty="0" smtClean="0"/>
              <a:t>Têxtil</a:t>
            </a:r>
            <a:endParaRPr lang="pt-BR" sz="2000" dirty="0"/>
          </a:p>
        </p:txBody>
      </p:sp>
      <p:sp>
        <p:nvSpPr>
          <p:cNvPr id="15" name="Retângulo 14"/>
          <p:cNvSpPr/>
          <p:nvPr/>
        </p:nvSpPr>
        <p:spPr>
          <a:xfrm>
            <a:off x="6907309" y="4709587"/>
            <a:ext cx="46123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000" dirty="0"/>
          </a:p>
        </p:txBody>
      </p:sp>
      <p:sp>
        <p:nvSpPr>
          <p:cNvPr id="17" name="Retângulo 16"/>
          <p:cNvSpPr/>
          <p:nvPr/>
        </p:nvSpPr>
        <p:spPr>
          <a:xfrm>
            <a:off x="6916275" y="5446608"/>
            <a:ext cx="4567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Saúde do </a:t>
            </a:r>
            <a:r>
              <a:rPr lang="pt-BR" sz="2000" dirty="0" smtClean="0"/>
              <a:t>Trabalhador</a:t>
            </a:r>
            <a:endParaRPr lang="pt-BR" sz="2000" dirty="0"/>
          </a:p>
        </p:txBody>
      </p:sp>
      <p:sp>
        <p:nvSpPr>
          <p:cNvPr id="19" name="Retângulo 18"/>
          <p:cNvSpPr/>
          <p:nvPr/>
        </p:nvSpPr>
        <p:spPr>
          <a:xfrm>
            <a:off x="6898343" y="6018773"/>
            <a:ext cx="4567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Segurança e Saúde no </a:t>
            </a:r>
            <a:r>
              <a:rPr lang="pt-BR" sz="2000" dirty="0" smtClean="0"/>
              <a:t>Trabalho</a:t>
            </a:r>
            <a:endParaRPr lang="pt-BR" sz="2000" dirty="0"/>
          </a:p>
        </p:txBody>
      </p:sp>
      <p:sp>
        <p:nvSpPr>
          <p:cNvPr id="27" name="Retângulo 26"/>
          <p:cNvSpPr/>
          <p:nvPr/>
        </p:nvSpPr>
        <p:spPr>
          <a:xfrm>
            <a:off x="6952132" y="4845417"/>
            <a:ext cx="4567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/>
              <a:t>Curso de Sustentabilidade Ambiental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77554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 txBox="1">
            <a:spLocks/>
          </p:cNvSpPr>
          <p:nvPr/>
        </p:nvSpPr>
        <p:spPr bwMode="auto">
          <a:xfrm>
            <a:off x="3982294" y="3172447"/>
            <a:ext cx="6174647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6000" dirty="0" smtClean="0">
                <a:solidFill>
                  <a:schemeClr val="accent6">
                    <a:lumMod val="75000"/>
                  </a:schemeClr>
                </a:solidFill>
                <a:ea typeface="MS PGothic" pitchFamily="34" charset="-128"/>
              </a:rPr>
              <a:t>Obrigado!</a:t>
            </a:r>
            <a:endParaRPr lang="pt-BR" sz="6000" dirty="0">
              <a:solidFill>
                <a:schemeClr val="accent6">
                  <a:lumMod val="75000"/>
                </a:schemeClr>
              </a:solidFill>
              <a:ea typeface="MS PGothic" pitchFamily="34" charset="-128"/>
            </a:endParaRPr>
          </a:p>
        </p:txBody>
      </p:sp>
      <p:pic>
        <p:nvPicPr>
          <p:cNvPr id="3" name="Picture 16" descr="Abit"/>
          <p:cNvPicPr preferRelativeResize="0">
            <a:picLocks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7"/>
          <a:stretch>
            <a:fillRect/>
          </a:stretch>
        </p:blipFill>
        <p:spPr bwMode="auto">
          <a:xfrm>
            <a:off x="166162" y="210424"/>
            <a:ext cx="2805988" cy="138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972150" y="5013201"/>
            <a:ext cx="89451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pt-BR" sz="2000" dirty="0" smtClean="0">
              <a:solidFill>
                <a:schemeClr val="bg1"/>
              </a:solidFill>
              <a:ea typeface="MS PGothic" pitchFamily="34" charset="-128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pt-BR" sz="2000" dirty="0">
              <a:solidFill>
                <a:schemeClr val="bg1"/>
              </a:solidFill>
              <a:ea typeface="MS PGothic" pitchFamily="34" charset="-128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solidFill>
                  <a:schemeClr val="bg1"/>
                </a:solidFill>
                <a:ea typeface="MS PGothic" pitchFamily="34" charset="-128"/>
              </a:rPr>
              <a:t>Associação Brasileira da Indústria Têxtil e de Confecção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solidFill>
                  <a:schemeClr val="bg1"/>
                </a:solidFill>
                <a:ea typeface="MS PGothic" pitchFamily="34" charset="-128"/>
              </a:rPr>
              <a:t>Rua Marquês de Itu, 968, São Paulo, SP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solidFill>
                  <a:schemeClr val="bg1"/>
                </a:solidFill>
                <a:ea typeface="MS PGothic" pitchFamily="34" charset="-128"/>
              </a:rPr>
              <a:t>abit@abit.org.br - +55 11 3823 6100</a:t>
            </a:r>
            <a:endParaRPr lang="pt-BR" sz="2000" dirty="0">
              <a:solidFill>
                <a:schemeClr val="bg1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02001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 txBox="1">
            <a:spLocks/>
          </p:cNvSpPr>
          <p:nvPr/>
        </p:nvSpPr>
        <p:spPr bwMode="auto">
          <a:xfrm>
            <a:off x="3982294" y="3172447"/>
            <a:ext cx="6174647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6000" dirty="0" smtClean="0">
                <a:solidFill>
                  <a:schemeClr val="accent6">
                    <a:lumMod val="75000"/>
                  </a:schemeClr>
                </a:solidFill>
                <a:ea typeface="MS PGothic" pitchFamily="34" charset="-128"/>
              </a:rPr>
              <a:t>PERFIL DO SETOR</a:t>
            </a:r>
            <a:endParaRPr lang="pt-BR" sz="6000" dirty="0">
              <a:solidFill>
                <a:schemeClr val="accent6">
                  <a:lumMod val="75000"/>
                </a:scheme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36510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12739" y="738654"/>
            <a:ext cx="10966521" cy="746125"/>
          </a:xfrm>
        </p:spPr>
        <p:txBody>
          <a:bodyPr>
            <a:noAutofit/>
          </a:bodyPr>
          <a:lstStyle/>
          <a:p>
            <a:pPr algn="ctr" eaLnBrk="1" hangingPunct="1"/>
            <a:r>
              <a:rPr lang="pt-BR" sz="3200" b="1" dirty="0">
                <a:solidFill>
                  <a:schemeClr val="tx2"/>
                </a:solidFill>
                <a:latin typeface="Calibri" charset="0"/>
                <a:cs typeface="Calibri" charset="0"/>
              </a:rPr>
              <a:t>ESTRUTURA DA </a:t>
            </a:r>
            <a:r>
              <a:rPr lang="pt-BR" sz="3200" b="1" dirty="0" smtClean="0">
                <a:solidFill>
                  <a:schemeClr val="tx2"/>
                </a:solidFill>
                <a:latin typeface="Calibri" charset="0"/>
                <a:cs typeface="Calibri" charset="0"/>
              </a:rPr>
              <a:t>CADEIA TEXTIL </a:t>
            </a:r>
            <a:r>
              <a:rPr lang="pt-BR" sz="3200" b="1" dirty="0">
                <a:solidFill>
                  <a:schemeClr val="tx2"/>
                </a:solidFill>
                <a:latin typeface="Calibri" charset="0"/>
                <a:cs typeface="Calibri" charset="0"/>
              </a:rPr>
              <a:t>E DE CONFECÇÃO</a:t>
            </a:r>
          </a:p>
        </p:txBody>
      </p:sp>
      <p:pic>
        <p:nvPicPr>
          <p:cNvPr id="43011" name="Espaço Reservado para Conteúdo 3" descr="Fluxograma_CadeiaTêxtil.jpg"/>
          <p:cNvPicPr>
            <a:picLocks noChangeAspect="1"/>
          </p:cNvPicPr>
          <p:nvPr/>
        </p:nvPicPr>
        <p:blipFill>
          <a:blip r:embed="rId2" cstate="print"/>
          <a:srcRect t="8002"/>
          <a:stretch>
            <a:fillRect/>
          </a:stretch>
        </p:blipFill>
        <p:spPr bwMode="auto">
          <a:xfrm>
            <a:off x="1813173" y="1371600"/>
            <a:ext cx="856565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913"/>
            <a:ext cx="12192000" cy="677266"/>
          </a:xfrm>
          <a:prstGeom prst="rect">
            <a:avLst/>
          </a:prstGeom>
        </p:spPr>
      </p:pic>
      <p:pic>
        <p:nvPicPr>
          <p:cNvPr id="5" name="Picture 16" descr="Abit"/>
          <p:cNvPicPr preferRelativeResize="0">
            <a:picLocks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7"/>
          <a:stretch>
            <a:fillRect/>
          </a:stretch>
        </p:blipFill>
        <p:spPr bwMode="auto">
          <a:xfrm>
            <a:off x="11038526" y="61388"/>
            <a:ext cx="1099686" cy="5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0009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12739" y="738654"/>
            <a:ext cx="10966521" cy="746125"/>
          </a:xfrm>
        </p:spPr>
        <p:txBody>
          <a:bodyPr>
            <a:noAutofit/>
          </a:bodyPr>
          <a:lstStyle/>
          <a:p>
            <a:pPr algn="ctr" eaLnBrk="1" hangingPunct="1"/>
            <a:r>
              <a:rPr lang="pt-BR" sz="3200" b="1" dirty="0" smtClean="0">
                <a:solidFill>
                  <a:schemeClr val="tx2"/>
                </a:solidFill>
                <a:latin typeface="Calibri" charset="0"/>
                <a:cs typeface="Calibri" charset="0"/>
              </a:rPr>
              <a:t>PERFIL DO TEXTIL </a:t>
            </a:r>
            <a:r>
              <a:rPr lang="pt-BR" sz="3200" b="1" dirty="0">
                <a:solidFill>
                  <a:schemeClr val="tx2"/>
                </a:solidFill>
                <a:latin typeface="Calibri" charset="0"/>
                <a:cs typeface="Calibri" charset="0"/>
              </a:rPr>
              <a:t>E DE </a:t>
            </a:r>
            <a:r>
              <a:rPr lang="pt-BR" sz="3200" b="1" dirty="0" smtClean="0">
                <a:solidFill>
                  <a:schemeClr val="tx2"/>
                </a:solidFill>
                <a:latin typeface="Calibri" charset="0"/>
                <a:cs typeface="Calibri" charset="0"/>
              </a:rPr>
              <a:t>CONFECÇÃO (2014)</a:t>
            </a:r>
            <a:endParaRPr lang="pt-BR" sz="3200" b="1" dirty="0">
              <a:solidFill>
                <a:schemeClr val="tx2"/>
              </a:solidFill>
              <a:latin typeface="Calibri" charset="0"/>
              <a:cs typeface="Calibri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13"/>
            <a:ext cx="12192000" cy="677266"/>
          </a:xfrm>
          <a:prstGeom prst="rect">
            <a:avLst/>
          </a:prstGeom>
        </p:spPr>
      </p:pic>
      <p:pic>
        <p:nvPicPr>
          <p:cNvPr id="5" name="Picture 16" descr="Abit"/>
          <p:cNvPicPr preferRelativeResize="0">
            <a:picLocks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7"/>
          <a:stretch>
            <a:fillRect/>
          </a:stretch>
        </p:blipFill>
        <p:spPr bwMode="auto">
          <a:xfrm>
            <a:off x="11038526" y="61388"/>
            <a:ext cx="1099686" cy="5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464" y="1362075"/>
            <a:ext cx="1143507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433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12739" y="738654"/>
            <a:ext cx="10966521" cy="746125"/>
          </a:xfrm>
        </p:spPr>
        <p:txBody>
          <a:bodyPr>
            <a:noAutofit/>
          </a:bodyPr>
          <a:lstStyle/>
          <a:p>
            <a:pPr algn="ctr" eaLnBrk="1" hangingPunct="1"/>
            <a:r>
              <a:rPr lang="pt-BR" sz="3200" b="1" dirty="0" smtClean="0">
                <a:solidFill>
                  <a:schemeClr val="tx2"/>
                </a:solidFill>
                <a:latin typeface="Calibri" charset="0"/>
                <a:cs typeface="Calibri" charset="0"/>
              </a:rPr>
              <a:t>PESO DA INDÚSTRIA: PIB E EMPREGOS NO SETOR</a:t>
            </a:r>
            <a:br>
              <a:rPr lang="pt-BR" sz="3200" b="1" dirty="0" smtClean="0">
                <a:solidFill>
                  <a:schemeClr val="tx2"/>
                </a:solidFill>
                <a:latin typeface="Calibri" charset="0"/>
                <a:cs typeface="Calibri" charset="0"/>
              </a:rPr>
            </a:br>
            <a:r>
              <a:rPr lang="pt-BR" sz="1800" dirty="0" smtClean="0">
                <a:solidFill>
                  <a:schemeClr val="accent2"/>
                </a:solidFill>
                <a:latin typeface="Calibri" charset="0"/>
                <a:cs typeface="Calibri" charset="0"/>
              </a:rPr>
              <a:t>COMPARAÇÃO EM RELAÇÃO À INDÚSTRIA DA TRANSFORMAÇÃO</a:t>
            </a:r>
            <a:endParaRPr lang="pt-BR" sz="3200" dirty="0">
              <a:solidFill>
                <a:schemeClr val="accent2"/>
              </a:solidFill>
              <a:latin typeface="Calibri" charset="0"/>
              <a:cs typeface="Calibri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13"/>
            <a:ext cx="12192000" cy="677266"/>
          </a:xfrm>
          <a:prstGeom prst="rect">
            <a:avLst/>
          </a:prstGeom>
        </p:spPr>
      </p:pic>
      <p:pic>
        <p:nvPicPr>
          <p:cNvPr id="5" name="Picture 16" descr="Abit"/>
          <p:cNvPicPr preferRelativeResize="0">
            <a:picLocks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7"/>
          <a:stretch>
            <a:fillRect/>
          </a:stretch>
        </p:blipFill>
        <p:spPr bwMode="auto">
          <a:xfrm>
            <a:off x="11038526" y="61388"/>
            <a:ext cx="1099686" cy="5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681" y="1455533"/>
            <a:ext cx="9974636" cy="540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34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738654"/>
            <a:ext cx="12191999" cy="7461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 smtClean="0">
                <a:solidFill>
                  <a:schemeClr val="tx2"/>
                </a:solidFill>
                <a:latin typeface="Calibri" charset="0"/>
                <a:cs typeface="Calibri" charset="0"/>
              </a:rPr>
              <a:t>DISTRIBUIÇÃO NACIONAL DA PRODUÇÃO DE VESTUÁRIO</a:t>
            </a:r>
            <a:endParaRPr lang="pt-BR" sz="3200" b="1" dirty="0">
              <a:solidFill>
                <a:schemeClr val="tx2"/>
              </a:solidFill>
              <a:latin typeface="Calibri" charset="0"/>
              <a:cs typeface="Calibri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13"/>
            <a:ext cx="12192000" cy="677266"/>
          </a:xfrm>
          <a:prstGeom prst="rect">
            <a:avLst/>
          </a:prstGeom>
        </p:spPr>
      </p:pic>
      <p:pic>
        <p:nvPicPr>
          <p:cNvPr id="10" name="Picture 16" descr="Abit"/>
          <p:cNvPicPr preferRelativeResize="0">
            <a:picLocks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7"/>
          <a:stretch>
            <a:fillRect/>
          </a:stretch>
        </p:blipFill>
        <p:spPr bwMode="auto">
          <a:xfrm>
            <a:off x="11038526" y="61388"/>
            <a:ext cx="1099686" cy="5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606" y="1484779"/>
            <a:ext cx="7641305" cy="512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738654"/>
            <a:ext cx="12191999" cy="7461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 smtClean="0">
                <a:solidFill>
                  <a:schemeClr val="tx2"/>
                </a:solidFill>
                <a:latin typeface="Calibri" charset="0"/>
                <a:cs typeface="Calibri" charset="0"/>
              </a:rPr>
              <a:t>PRODUTIVIDADE NO BRASIL</a:t>
            </a:r>
            <a:endParaRPr lang="pt-BR" sz="3200" b="1" dirty="0">
              <a:solidFill>
                <a:schemeClr val="tx2"/>
              </a:solidFill>
              <a:latin typeface="Calibri" charset="0"/>
              <a:cs typeface="Calibri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13"/>
            <a:ext cx="12192000" cy="677266"/>
          </a:xfrm>
          <a:prstGeom prst="rect">
            <a:avLst/>
          </a:prstGeom>
        </p:spPr>
      </p:pic>
      <p:pic>
        <p:nvPicPr>
          <p:cNvPr id="10" name="Picture 16" descr="Abit"/>
          <p:cNvPicPr preferRelativeResize="0">
            <a:picLocks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7"/>
          <a:stretch>
            <a:fillRect/>
          </a:stretch>
        </p:blipFill>
        <p:spPr bwMode="auto">
          <a:xfrm>
            <a:off x="11038526" y="61388"/>
            <a:ext cx="1099686" cy="5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730440" y="5314969"/>
            <a:ext cx="1761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Fonte: Folha de São Paulo, maio de 2015</a:t>
            </a:r>
            <a:endParaRPr lang="pt-BR" sz="1200" dirty="0"/>
          </a:p>
        </p:txBody>
      </p:sp>
      <p:sp>
        <p:nvSpPr>
          <p:cNvPr id="5" name="Retângulo 4"/>
          <p:cNvSpPr/>
          <p:nvPr/>
        </p:nvSpPr>
        <p:spPr>
          <a:xfrm>
            <a:off x="401169" y="5790081"/>
            <a:ext cx="113896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/>
                </a:solidFill>
              </a:rPr>
              <a:t>De uma lista de 38 nações, o país é o que tem a menor proporção de pessoas de 25 a 34 anos com ensino superior completo: apenas 14%. A média dos países da OCDE (em sua maioria, desenvolvidos) é de 39%. O Brasil fica a léguas dos líderes Coreia (66%) e Japão (59%), e atrás também dos latino-americanos Chile (22%) e México (24%).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57" y="1327618"/>
            <a:ext cx="5014493" cy="397390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298" y="1393919"/>
            <a:ext cx="5281706" cy="390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4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 txBox="1">
            <a:spLocks/>
          </p:cNvSpPr>
          <p:nvPr/>
        </p:nvSpPr>
        <p:spPr bwMode="auto">
          <a:xfrm>
            <a:off x="3982294" y="3172447"/>
            <a:ext cx="6174647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6000" dirty="0" smtClean="0">
                <a:solidFill>
                  <a:schemeClr val="accent6">
                    <a:lumMod val="75000"/>
                  </a:schemeClr>
                </a:solidFill>
                <a:ea typeface="MS PGothic" pitchFamily="34" charset="-128"/>
              </a:rPr>
              <a:t>SENAI</a:t>
            </a:r>
            <a:endParaRPr lang="pt-BR" sz="6000" dirty="0">
              <a:solidFill>
                <a:schemeClr val="accent6">
                  <a:lumMod val="75000"/>
                </a:scheme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20767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1617569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178.268</a:t>
            </a:r>
            <a:r>
              <a:rPr lang="pt-BR" sz="2400" dirty="0" smtClean="0"/>
              <a:t> matrículas em </a:t>
            </a:r>
            <a:r>
              <a:rPr lang="pt-BR" sz="2400" b="1" dirty="0" smtClean="0"/>
              <a:t>405</a:t>
            </a:r>
            <a:r>
              <a:rPr lang="pt-BR" sz="2400" dirty="0" smtClean="0"/>
              <a:t> escolas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Dos </a:t>
            </a:r>
            <a:r>
              <a:rPr lang="pt-BR" sz="2400" dirty="0"/>
              <a:t>ex-alunos dos cursos técnicos, </a:t>
            </a:r>
            <a:endParaRPr lang="pt-BR" sz="2400" dirty="0" smtClean="0"/>
          </a:p>
          <a:p>
            <a:pPr algn="ctr"/>
            <a:r>
              <a:rPr lang="pt-BR" sz="2400" b="1" dirty="0" smtClean="0"/>
              <a:t>72</a:t>
            </a:r>
            <a:r>
              <a:rPr lang="pt-BR" sz="2400" b="1" dirty="0"/>
              <a:t>% </a:t>
            </a:r>
            <a:r>
              <a:rPr lang="pt-BR" sz="2400" dirty="0"/>
              <a:t>conseguem trabalho no primeiro ano </a:t>
            </a:r>
            <a:r>
              <a:rPr lang="pt-BR" sz="2400" dirty="0" smtClean="0"/>
              <a:t>de </a:t>
            </a:r>
            <a:r>
              <a:rPr lang="pt-BR" sz="2400" dirty="0" smtClean="0"/>
              <a:t>formado. </a:t>
            </a:r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endParaRPr lang="pt-BR" sz="2400" dirty="0"/>
          </a:p>
          <a:p>
            <a:pPr algn="ctr"/>
            <a:r>
              <a:rPr lang="pt-BR" sz="2400" b="1" dirty="0" smtClean="0"/>
              <a:t>Exemplos de cursos:</a:t>
            </a:r>
            <a:endParaRPr lang="pt-BR" sz="24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738654"/>
            <a:ext cx="12191999" cy="7461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 smtClean="0">
                <a:solidFill>
                  <a:schemeClr val="tx2"/>
                </a:solidFill>
                <a:latin typeface="Calibri" charset="0"/>
                <a:cs typeface="Calibri" charset="0"/>
              </a:rPr>
              <a:t>EDUCAÇÃO </a:t>
            </a:r>
            <a:r>
              <a:rPr lang="pt-BR" sz="3200" b="1" dirty="0" smtClean="0">
                <a:solidFill>
                  <a:schemeClr val="tx2"/>
                </a:solidFill>
                <a:latin typeface="Calibri" charset="0"/>
                <a:cs typeface="Calibri" charset="0"/>
              </a:rPr>
              <a:t>PROFISSIONAL (2014)</a:t>
            </a:r>
            <a:endParaRPr lang="pt-BR" sz="3200" b="1" dirty="0">
              <a:solidFill>
                <a:schemeClr val="tx2"/>
              </a:solidFill>
              <a:latin typeface="Calibri" charset="0"/>
              <a:cs typeface="Calibri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13"/>
            <a:ext cx="12192000" cy="677266"/>
          </a:xfrm>
          <a:prstGeom prst="rect">
            <a:avLst/>
          </a:prstGeom>
        </p:spPr>
      </p:pic>
      <p:pic>
        <p:nvPicPr>
          <p:cNvPr id="10" name="Picture 16" descr="Abit"/>
          <p:cNvPicPr preferRelativeResize="0">
            <a:picLocks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7"/>
          <a:stretch>
            <a:fillRect/>
          </a:stretch>
        </p:blipFill>
        <p:spPr bwMode="auto">
          <a:xfrm>
            <a:off x="11038526" y="61388"/>
            <a:ext cx="1099686" cy="5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tângulo de cantos arredondados 19"/>
          <p:cNvSpPr/>
          <p:nvPr/>
        </p:nvSpPr>
        <p:spPr>
          <a:xfrm>
            <a:off x="793372" y="4295225"/>
            <a:ext cx="4504765" cy="6144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815784" y="5064097"/>
            <a:ext cx="4504765" cy="6144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793372" y="5808837"/>
            <a:ext cx="4504765" cy="6144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6961096" y="4309477"/>
            <a:ext cx="4504765" cy="37018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de cantos arredondados 23"/>
          <p:cNvSpPr/>
          <p:nvPr/>
        </p:nvSpPr>
        <p:spPr>
          <a:xfrm>
            <a:off x="6970062" y="4757849"/>
            <a:ext cx="4504765" cy="37018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de cantos arredondados 24"/>
          <p:cNvSpPr/>
          <p:nvPr/>
        </p:nvSpPr>
        <p:spPr>
          <a:xfrm>
            <a:off x="6961096" y="5186213"/>
            <a:ext cx="4504765" cy="37018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de cantos arredondados 25"/>
          <p:cNvSpPr/>
          <p:nvPr/>
        </p:nvSpPr>
        <p:spPr>
          <a:xfrm>
            <a:off x="6970062" y="5591036"/>
            <a:ext cx="4504765" cy="8278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685797" y="4295225"/>
            <a:ext cx="4612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Auxiliar de confecção</a:t>
            </a:r>
          </a:p>
          <a:p>
            <a:pPr algn="ctr"/>
            <a:r>
              <a:rPr lang="pt-BR" sz="2000" dirty="0"/>
              <a:t>Auxiliar de costura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85797" y="5003111"/>
            <a:ext cx="4612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Confeccionador de bolsas em tecido</a:t>
            </a:r>
          </a:p>
          <a:p>
            <a:pPr algn="ctr"/>
            <a:r>
              <a:rPr lang="pt-BR" sz="2000" dirty="0"/>
              <a:t>Confeccionador de lingerie e moda praia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85797" y="5710997"/>
            <a:ext cx="4612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Costureiro de máquina industrial</a:t>
            </a:r>
          </a:p>
          <a:p>
            <a:pPr algn="ctr"/>
            <a:r>
              <a:rPr lang="pt-BR" sz="2000" dirty="0"/>
              <a:t>Costureiro de máquina reta e overloque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6907309" y="4295225"/>
            <a:ext cx="46123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Mecânico de maquinas de </a:t>
            </a:r>
            <a:r>
              <a:rPr lang="pt-BR" sz="2000" dirty="0" smtClean="0"/>
              <a:t>costura</a:t>
            </a:r>
            <a:endParaRPr lang="pt-BR" sz="2000" dirty="0"/>
          </a:p>
        </p:txBody>
      </p:sp>
      <p:sp>
        <p:nvSpPr>
          <p:cNvPr id="15" name="Retângulo 14"/>
          <p:cNvSpPr/>
          <p:nvPr/>
        </p:nvSpPr>
        <p:spPr>
          <a:xfrm>
            <a:off x="6907309" y="4709587"/>
            <a:ext cx="46123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Modelagem do </a:t>
            </a:r>
            <a:r>
              <a:rPr lang="pt-BR" sz="2000" dirty="0" smtClean="0"/>
              <a:t>vestuário</a:t>
            </a:r>
            <a:endParaRPr lang="pt-BR" sz="2000" dirty="0"/>
          </a:p>
        </p:txBody>
      </p:sp>
      <p:sp>
        <p:nvSpPr>
          <p:cNvPr id="17" name="Retângulo 16"/>
          <p:cNvSpPr/>
          <p:nvPr/>
        </p:nvSpPr>
        <p:spPr>
          <a:xfrm>
            <a:off x="6907309" y="5109697"/>
            <a:ext cx="4567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Operador de máquinas de corte de roupas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6907309" y="5509807"/>
            <a:ext cx="45675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Técnico em tecelagem</a:t>
            </a:r>
          </a:p>
          <a:p>
            <a:pPr algn="ctr"/>
            <a:r>
              <a:rPr lang="pt-BR" sz="2000" dirty="0"/>
              <a:t>Técnico em têxtil</a:t>
            </a:r>
          </a:p>
          <a:p>
            <a:pPr algn="ctr"/>
            <a:r>
              <a:rPr lang="pt-BR" sz="2000" dirty="0"/>
              <a:t>Técnico em vestuário</a:t>
            </a:r>
          </a:p>
        </p:txBody>
      </p:sp>
    </p:spTree>
    <p:extLst>
      <p:ext uri="{BB962C8B-B14F-4D97-AF65-F5344CB8AC3E}">
        <p14:creationId xmlns:p14="http://schemas.microsoft.com/office/powerpoint/2010/main" val="423345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T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410</Words>
  <Application>Microsoft Office PowerPoint</Application>
  <PresentationFormat>Widescreen</PresentationFormat>
  <Paragraphs>76</Paragraphs>
  <Slides>14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MS PGothic</vt:lpstr>
      <vt:lpstr>Arial</vt:lpstr>
      <vt:lpstr>Calibri</vt:lpstr>
      <vt:lpstr>Calibri Light</vt:lpstr>
      <vt:lpstr>Tema do Office</vt:lpstr>
      <vt:lpstr>MTE</vt:lpstr>
      <vt:lpstr>Apresentação do PowerPoint</vt:lpstr>
      <vt:lpstr>Apresentação do PowerPoint</vt:lpstr>
      <vt:lpstr>ESTRUTURA DA CADEIA TEXTIL E DE CONFECÇÃO</vt:lpstr>
      <vt:lpstr>PERFIL DO TEXTIL E DE CONFECÇÃO (2014)</vt:lpstr>
      <vt:lpstr>PESO DA INDÚSTRIA: PIB E EMPREGOS NO SETOR COMPARAÇÃO EM RELAÇÃO À INDÚSTRIA DA TRANSFORMAÇÃO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ESTRUTURA DA CADEIA TEXTIL E DE CONFECÇÃO</dc:title>
  <dc:creator>Beatriz B.F. Moreira</dc:creator>
  <cp:lastModifiedBy>João Paulo Barroso</cp:lastModifiedBy>
  <cp:revision>23</cp:revision>
  <cp:lastPrinted>2015-06-16T22:54:35Z</cp:lastPrinted>
  <dcterms:created xsi:type="dcterms:W3CDTF">2015-06-16T18:26:14Z</dcterms:created>
  <dcterms:modified xsi:type="dcterms:W3CDTF">2015-06-17T11:21:01Z</dcterms:modified>
</cp:coreProperties>
</file>