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45" r:id="rId3"/>
    <p:sldId id="353" r:id="rId4"/>
    <p:sldId id="347" r:id="rId5"/>
    <p:sldId id="364" r:id="rId6"/>
    <p:sldId id="360" r:id="rId7"/>
    <p:sldId id="369" r:id="rId8"/>
    <p:sldId id="370" r:id="rId9"/>
    <p:sldId id="348" r:id="rId10"/>
    <p:sldId id="363" r:id="rId11"/>
    <p:sldId id="373" r:id="rId12"/>
    <p:sldId id="372" r:id="rId13"/>
    <p:sldId id="349" r:id="rId14"/>
    <p:sldId id="371" r:id="rId15"/>
    <p:sldId id="350" r:id="rId16"/>
    <p:sldId id="365" r:id="rId17"/>
    <p:sldId id="374" r:id="rId18"/>
    <p:sldId id="357" r:id="rId19"/>
    <p:sldId id="352" r:id="rId20"/>
    <p:sldId id="3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76B729"/>
    <a:srgbClr val="006EB7"/>
    <a:srgbClr val="E67108"/>
    <a:srgbClr val="EB5715"/>
    <a:srgbClr val="E8DE18"/>
    <a:srgbClr val="E08520"/>
    <a:srgbClr val="127AEC"/>
    <a:srgbClr val="66F35B"/>
    <a:srgbClr val="41F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92" d="100"/>
          <a:sy n="92" d="100"/>
        </p:scale>
        <p:origin x="420" y="84"/>
      </p:cViewPr>
      <p:guideLst>
        <p:guide orient="horz" pos="2160"/>
        <p:guide pos="3840"/>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A2B2E2-75B0-42DC-96DF-93B8073A5138}" type="datetimeFigureOut">
              <a:rPr lang="en-US" smtClean="0"/>
              <a:t>10/31/2018</a:t>
            </a:fld>
            <a:endParaRPr lang="en-US"/>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916E41-9B96-4FE3-A0ED-36EE6B60E4D8}" type="slidenum">
              <a:rPr lang="en-US" smtClean="0"/>
              <a:t>‹nº›</a:t>
            </a:fld>
            <a:endParaRPr lang="en-US"/>
          </a:p>
        </p:txBody>
      </p:sp>
    </p:spTree>
    <p:extLst>
      <p:ext uri="{BB962C8B-B14F-4D97-AF65-F5344CB8AC3E}">
        <p14:creationId xmlns:p14="http://schemas.microsoft.com/office/powerpoint/2010/main" val="3654532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DC900-FE99-4C29-AE05-2FDAAF2E082D}" type="datetimeFigureOut">
              <a:rPr lang="pt-BR" smtClean="0"/>
              <a:t>31/10/2018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05CC7-B392-48F8-8079-60176D3525BC}" type="slidenum">
              <a:rPr lang="pt-BR" smtClean="0"/>
              <a:t>‹nº›</a:t>
            </a:fld>
            <a:endParaRPr lang="pt-BR"/>
          </a:p>
        </p:txBody>
      </p:sp>
    </p:spTree>
    <p:extLst>
      <p:ext uri="{BB962C8B-B14F-4D97-AF65-F5344CB8AC3E}">
        <p14:creationId xmlns:p14="http://schemas.microsoft.com/office/powerpoint/2010/main" val="252332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DD9A0BA-EA31-403F-84FF-7C5784D6054D}" type="slidenum">
              <a:rPr lang="pt-BR" smtClean="0"/>
              <a:pPr/>
              <a:t>7</a:t>
            </a:fld>
            <a:endParaRPr lang="pt-BR"/>
          </a:p>
        </p:txBody>
      </p:sp>
    </p:spTree>
    <p:extLst>
      <p:ext uri="{BB962C8B-B14F-4D97-AF65-F5344CB8AC3E}">
        <p14:creationId xmlns:p14="http://schemas.microsoft.com/office/powerpoint/2010/main" val="142020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DD9A0BA-EA31-403F-84FF-7C5784D6054D}" type="slidenum">
              <a:rPr lang="pt-BR" smtClean="0"/>
              <a:pPr/>
              <a:t>8</a:t>
            </a:fld>
            <a:endParaRPr lang="pt-BR"/>
          </a:p>
        </p:txBody>
      </p:sp>
    </p:spTree>
    <p:extLst>
      <p:ext uri="{BB962C8B-B14F-4D97-AF65-F5344CB8AC3E}">
        <p14:creationId xmlns:p14="http://schemas.microsoft.com/office/powerpoint/2010/main" val="90109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DD9A0BA-EA31-403F-84FF-7C5784D6054D}" type="slidenum">
              <a:rPr lang="pt-BR" smtClean="0"/>
              <a:pPr/>
              <a:t>18</a:t>
            </a:fld>
            <a:endParaRPr lang="pt-BR"/>
          </a:p>
        </p:txBody>
      </p:sp>
    </p:spTree>
    <p:extLst>
      <p:ext uri="{BB962C8B-B14F-4D97-AF65-F5344CB8AC3E}">
        <p14:creationId xmlns:p14="http://schemas.microsoft.com/office/powerpoint/2010/main" val="3924564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209800" y="1102768"/>
            <a:ext cx="9144000" cy="2387600"/>
          </a:xfrm>
        </p:spPr>
        <p:txBody>
          <a:bodyPr anchor="b"/>
          <a:lstStyle>
            <a:lvl1pPr algn="ctr">
              <a:defRPr sz="6000">
                <a:solidFill>
                  <a:schemeClr val="tx1">
                    <a:lumMod val="65000"/>
                    <a:lumOff val="35000"/>
                  </a:schemeClr>
                </a:solidFill>
                <a:latin typeface="Aller" panose="02000503030000020004" pitchFamily="2" charset="0"/>
              </a:defRPr>
            </a:lvl1pPr>
          </a:lstStyle>
          <a:p>
            <a:r>
              <a:rPr lang="pt-BR" dirty="0"/>
              <a:t>Título da Apresentação</a:t>
            </a:r>
            <a:br>
              <a:rPr lang="pt-BR" dirty="0"/>
            </a:br>
            <a:endParaRPr lang="en-US" dirty="0"/>
          </a:p>
        </p:txBody>
      </p:sp>
      <p:sp>
        <p:nvSpPr>
          <p:cNvPr id="3" name="Subtítulo 2"/>
          <p:cNvSpPr>
            <a:spLocks noGrp="1"/>
          </p:cNvSpPr>
          <p:nvPr>
            <p:ph type="subTitle" idx="1"/>
          </p:nvPr>
        </p:nvSpPr>
        <p:spPr>
          <a:xfrm>
            <a:off x="2209800" y="3668962"/>
            <a:ext cx="9144000" cy="1655762"/>
          </a:xfrm>
        </p:spPr>
        <p:txBody>
          <a:bodyPr/>
          <a:lstStyle>
            <a:lvl1pPr marL="0" indent="0" algn="ctr">
              <a:buNone/>
              <a:defRPr sz="2400">
                <a:latin typeface="Aller" panose="02000503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pt-BR" dirty="0"/>
          </a:p>
          <a:p>
            <a:r>
              <a:rPr lang="pt-BR" dirty="0"/>
              <a:t>Autor</a:t>
            </a:r>
            <a:endParaRPr lang="en-US" dirty="0"/>
          </a:p>
        </p:txBody>
      </p:sp>
      <p:cxnSp>
        <p:nvCxnSpPr>
          <p:cNvPr id="10" name="Conector reto 9"/>
          <p:cNvCxnSpPr/>
          <p:nvPr userDrawn="1"/>
        </p:nvCxnSpPr>
        <p:spPr>
          <a:xfrm>
            <a:off x="1419002" y="-30072"/>
            <a:ext cx="0" cy="7040880"/>
          </a:xfrm>
          <a:prstGeom prst="line">
            <a:avLst/>
          </a:prstGeom>
          <a:ln w="317500">
            <a:solidFill>
              <a:srgbClr val="FFC000"/>
            </a:solidFill>
          </a:ln>
        </p:spPr>
        <p:style>
          <a:lnRef idx="2">
            <a:schemeClr val="dk1"/>
          </a:lnRef>
          <a:fillRef idx="0">
            <a:schemeClr val="dk1"/>
          </a:fillRef>
          <a:effectRef idx="1">
            <a:schemeClr val="dk1"/>
          </a:effectRef>
          <a:fontRef idx="minor">
            <a:schemeClr val="tx1"/>
          </a:fontRef>
        </p:style>
      </p:cxnSp>
      <p:cxnSp>
        <p:nvCxnSpPr>
          <p:cNvPr id="11" name="Conector reto 10"/>
          <p:cNvCxnSpPr/>
          <p:nvPr userDrawn="1"/>
        </p:nvCxnSpPr>
        <p:spPr>
          <a:xfrm>
            <a:off x="607758" y="-30072"/>
            <a:ext cx="0" cy="7040880"/>
          </a:xfrm>
          <a:prstGeom prst="line">
            <a:avLst/>
          </a:prstGeom>
          <a:ln w="317500">
            <a:solidFill>
              <a:srgbClr val="76B729"/>
            </a:solidFill>
          </a:ln>
        </p:spPr>
        <p:style>
          <a:lnRef idx="2">
            <a:schemeClr val="dk1"/>
          </a:lnRef>
          <a:fillRef idx="0">
            <a:schemeClr val="dk1"/>
          </a:fillRef>
          <a:effectRef idx="1">
            <a:schemeClr val="dk1"/>
          </a:effectRef>
          <a:fontRef idx="minor">
            <a:schemeClr val="tx1"/>
          </a:fontRef>
        </p:style>
      </p:cxnSp>
      <p:cxnSp>
        <p:nvCxnSpPr>
          <p:cNvPr id="12" name="Conector reto 11"/>
          <p:cNvCxnSpPr/>
          <p:nvPr userDrawn="1"/>
        </p:nvCxnSpPr>
        <p:spPr>
          <a:xfrm>
            <a:off x="1005170" y="-30072"/>
            <a:ext cx="0" cy="7040880"/>
          </a:xfrm>
          <a:prstGeom prst="line">
            <a:avLst/>
          </a:prstGeom>
          <a:ln w="317500">
            <a:solidFill>
              <a:srgbClr val="006EB7"/>
            </a:solidFill>
          </a:ln>
        </p:spPr>
        <p:style>
          <a:lnRef idx="2">
            <a:schemeClr val="dk1"/>
          </a:lnRef>
          <a:fillRef idx="0">
            <a:schemeClr val="dk1"/>
          </a:fillRef>
          <a:effectRef idx="1">
            <a:schemeClr val="dk1"/>
          </a:effectRef>
          <a:fontRef idx="minor">
            <a:schemeClr val="tx1"/>
          </a:fontRef>
        </p:style>
      </p:cxnSp>
      <p:cxnSp>
        <p:nvCxnSpPr>
          <p:cNvPr id="13" name="Conector reto 12"/>
          <p:cNvCxnSpPr/>
          <p:nvPr userDrawn="1"/>
        </p:nvCxnSpPr>
        <p:spPr>
          <a:xfrm>
            <a:off x="213027" y="-30072"/>
            <a:ext cx="0" cy="7040880"/>
          </a:xfrm>
          <a:prstGeom prst="line">
            <a:avLst/>
          </a:prstGeom>
          <a:ln w="317500">
            <a:solidFill>
              <a:srgbClr val="E67108"/>
            </a:solidFill>
          </a:ln>
        </p:spPr>
        <p:style>
          <a:lnRef idx="2">
            <a:schemeClr val="dk1"/>
          </a:lnRef>
          <a:fillRef idx="0">
            <a:schemeClr val="dk1"/>
          </a:fillRef>
          <a:effectRef idx="1">
            <a:schemeClr val="dk1"/>
          </a:effectRef>
          <a:fontRef idx="minor">
            <a:schemeClr val="tx1"/>
          </a:fontRef>
        </p:style>
      </p:cxnSp>
      <p:pic>
        <p:nvPicPr>
          <p:cNvPr id="4" name="Imagem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204" y="4959457"/>
            <a:ext cx="3795249" cy="2455747"/>
          </a:xfrm>
          <a:prstGeom prst="rect">
            <a:avLst/>
          </a:prstGeom>
        </p:spPr>
      </p:pic>
      <p:cxnSp>
        <p:nvCxnSpPr>
          <p:cNvPr id="9" name="Conector reto 8"/>
          <p:cNvCxnSpPr/>
          <p:nvPr userDrawn="1"/>
        </p:nvCxnSpPr>
        <p:spPr>
          <a:xfrm>
            <a:off x="1458191" y="-30072"/>
            <a:ext cx="0" cy="7040880"/>
          </a:xfrm>
          <a:prstGeom prst="line">
            <a:avLst/>
          </a:prstGeom>
          <a:ln w="317500">
            <a:solidFill>
              <a:srgbClr val="FFC000"/>
            </a:solidFill>
          </a:ln>
        </p:spPr>
        <p:style>
          <a:lnRef idx="2">
            <a:schemeClr val="dk1"/>
          </a:lnRef>
          <a:fillRef idx="0">
            <a:schemeClr val="dk1"/>
          </a:fillRef>
          <a:effectRef idx="1">
            <a:schemeClr val="dk1"/>
          </a:effectRef>
          <a:fontRef idx="minor">
            <a:schemeClr val="tx1"/>
          </a:fontRef>
        </p:style>
      </p:cxnSp>
      <p:cxnSp>
        <p:nvCxnSpPr>
          <p:cNvPr id="14" name="Conector reto 13"/>
          <p:cNvCxnSpPr/>
          <p:nvPr userDrawn="1"/>
        </p:nvCxnSpPr>
        <p:spPr>
          <a:xfrm>
            <a:off x="646947" y="-30072"/>
            <a:ext cx="0" cy="7040880"/>
          </a:xfrm>
          <a:prstGeom prst="line">
            <a:avLst/>
          </a:prstGeom>
          <a:ln w="317500">
            <a:solidFill>
              <a:srgbClr val="76B729"/>
            </a:solidFill>
          </a:ln>
        </p:spPr>
        <p:style>
          <a:lnRef idx="2">
            <a:schemeClr val="dk1"/>
          </a:lnRef>
          <a:fillRef idx="0">
            <a:schemeClr val="dk1"/>
          </a:fillRef>
          <a:effectRef idx="1">
            <a:schemeClr val="dk1"/>
          </a:effectRef>
          <a:fontRef idx="minor">
            <a:schemeClr val="tx1"/>
          </a:fontRef>
        </p:style>
      </p:cxnSp>
      <p:cxnSp>
        <p:nvCxnSpPr>
          <p:cNvPr id="15" name="Conector reto 14"/>
          <p:cNvCxnSpPr/>
          <p:nvPr userDrawn="1"/>
        </p:nvCxnSpPr>
        <p:spPr>
          <a:xfrm>
            <a:off x="1044359" y="-30072"/>
            <a:ext cx="0" cy="7040880"/>
          </a:xfrm>
          <a:prstGeom prst="line">
            <a:avLst/>
          </a:prstGeom>
          <a:ln w="317500">
            <a:solidFill>
              <a:srgbClr val="006EB7"/>
            </a:solidFill>
          </a:ln>
        </p:spPr>
        <p:style>
          <a:lnRef idx="2">
            <a:schemeClr val="dk1"/>
          </a:lnRef>
          <a:fillRef idx="0">
            <a:schemeClr val="dk1"/>
          </a:fillRef>
          <a:effectRef idx="1">
            <a:schemeClr val="dk1"/>
          </a:effectRef>
          <a:fontRef idx="minor">
            <a:schemeClr val="tx1"/>
          </a:fontRef>
        </p:style>
      </p:cxnSp>
      <p:cxnSp>
        <p:nvCxnSpPr>
          <p:cNvPr id="16" name="Conector reto 15"/>
          <p:cNvCxnSpPr/>
          <p:nvPr userDrawn="1"/>
        </p:nvCxnSpPr>
        <p:spPr>
          <a:xfrm>
            <a:off x="252216" y="-30072"/>
            <a:ext cx="0" cy="7040880"/>
          </a:xfrm>
          <a:prstGeom prst="line">
            <a:avLst/>
          </a:prstGeom>
          <a:ln w="317500">
            <a:solidFill>
              <a:srgbClr val="E67108"/>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9101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5F9FC210-FA32-4019-8AD1-C8AB505B232D}" type="datetimeFigureOut">
              <a:rPr lang="en-US" smtClean="0"/>
              <a:t>10/31/2018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259248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en-US"/>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p>
            <a:fld id="{5F9FC210-FA32-4019-8AD1-C8AB505B232D}" type="datetimeFigureOut">
              <a:rPr lang="en-US" smtClean="0"/>
              <a:t>10/31/2018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412435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038600" y="338003"/>
            <a:ext cx="7712642" cy="972231"/>
          </a:xfrm>
        </p:spPr>
        <p:txBody>
          <a:bodyPr/>
          <a:lstStyle>
            <a:lvl1pPr algn="r">
              <a:defRPr>
                <a:solidFill>
                  <a:schemeClr val="tx1">
                    <a:lumMod val="65000"/>
                    <a:lumOff val="35000"/>
                  </a:schemeClr>
                </a:solidFill>
                <a:latin typeface="Aller" panose="02000503030000020004" pitchFamily="2" charset="0"/>
              </a:defRPr>
            </a:lvl1pPr>
          </a:lstStyle>
          <a:p>
            <a:r>
              <a:rPr lang="en-US" dirty="0" err="1"/>
              <a:t>Título</a:t>
            </a:r>
            <a:endParaRPr lang="en-US" dirty="0"/>
          </a:p>
        </p:txBody>
      </p:sp>
      <p:sp>
        <p:nvSpPr>
          <p:cNvPr id="3" name="Espaço Reservado para Conteúdo 2"/>
          <p:cNvSpPr>
            <a:spLocks noGrp="1"/>
          </p:cNvSpPr>
          <p:nvPr>
            <p:ph idx="1"/>
          </p:nvPr>
        </p:nvSpPr>
        <p:spPr>
          <a:xfrm>
            <a:off x="1235642" y="1841319"/>
            <a:ext cx="10515600" cy="4102281"/>
          </a:xfrm>
        </p:spPr>
        <p:txBody>
          <a:bodyPr/>
          <a:lstStyle>
            <a:lvl1pPr marL="0" indent="0">
              <a:buFont typeface="Wingdings" panose="05000000000000000000" pitchFamily="2" charset="2"/>
              <a:buNone/>
              <a:defRPr>
                <a:solidFill>
                  <a:schemeClr val="tx1"/>
                </a:solidFill>
                <a:latin typeface="Aller" panose="02000503030000020004" pitchFamily="2" charset="0"/>
              </a:defRPr>
            </a:lvl1pPr>
          </a:lstStyle>
          <a:p>
            <a:pPr lvl="0"/>
            <a:endParaRPr lang="en-US" dirty="0"/>
          </a:p>
        </p:txBody>
      </p:sp>
      <p:cxnSp>
        <p:nvCxnSpPr>
          <p:cNvPr id="7" name="Conector reto 6"/>
          <p:cNvCxnSpPr/>
          <p:nvPr userDrawn="1"/>
        </p:nvCxnSpPr>
        <p:spPr>
          <a:xfrm>
            <a:off x="708997" y="-91440"/>
            <a:ext cx="0" cy="7040880"/>
          </a:xfrm>
          <a:prstGeom prst="line">
            <a:avLst/>
          </a:prstGeom>
          <a:ln w="63500">
            <a:solidFill>
              <a:srgbClr val="E67108"/>
            </a:solidFill>
          </a:ln>
        </p:spPr>
        <p:style>
          <a:lnRef idx="2">
            <a:schemeClr val="dk1"/>
          </a:lnRef>
          <a:fillRef idx="0">
            <a:schemeClr val="dk1"/>
          </a:fillRef>
          <a:effectRef idx="1">
            <a:schemeClr val="dk1"/>
          </a:effectRef>
          <a:fontRef idx="minor">
            <a:schemeClr val="tx1"/>
          </a:fontRef>
        </p:style>
      </p:cxnSp>
      <p:cxnSp>
        <p:nvCxnSpPr>
          <p:cNvPr id="8" name="Conector reto 7"/>
          <p:cNvCxnSpPr/>
          <p:nvPr userDrawn="1"/>
        </p:nvCxnSpPr>
        <p:spPr>
          <a:xfrm>
            <a:off x="381847" y="-91440"/>
            <a:ext cx="0" cy="7040880"/>
          </a:xfrm>
          <a:prstGeom prst="line">
            <a:avLst/>
          </a:prstGeom>
          <a:ln w="63500">
            <a:solidFill>
              <a:srgbClr val="76B729"/>
            </a:solidFill>
          </a:ln>
        </p:spPr>
        <p:style>
          <a:lnRef idx="2">
            <a:schemeClr val="dk1"/>
          </a:lnRef>
          <a:fillRef idx="0">
            <a:schemeClr val="dk1"/>
          </a:fillRef>
          <a:effectRef idx="1">
            <a:schemeClr val="dk1"/>
          </a:effectRef>
          <a:fontRef idx="minor">
            <a:schemeClr val="tx1"/>
          </a:fontRef>
        </p:style>
      </p:cxnSp>
      <p:cxnSp>
        <p:nvCxnSpPr>
          <p:cNvPr id="9" name="Conector reto 8"/>
          <p:cNvCxnSpPr/>
          <p:nvPr userDrawn="1"/>
        </p:nvCxnSpPr>
        <p:spPr>
          <a:xfrm>
            <a:off x="553348" y="-91440"/>
            <a:ext cx="0" cy="7040880"/>
          </a:xfrm>
          <a:prstGeom prst="line">
            <a:avLst/>
          </a:prstGeom>
          <a:ln w="63500">
            <a:solidFill>
              <a:srgbClr val="006EB7"/>
            </a:solidFill>
          </a:ln>
        </p:spPr>
        <p:style>
          <a:lnRef idx="2">
            <a:schemeClr val="dk1"/>
          </a:lnRef>
          <a:fillRef idx="0">
            <a:schemeClr val="dk1"/>
          </a:fillRef>
          <a:effectRef idx="1">
            <a:schemeClr val="dk1"/>
          </a:effectRef>
          <a:fontRef idx="minor">
            <a:schemeClr val="tx1"/>
          </a:fontRef>
        </p:style>
      </p:cxnSp>
      <p:cxnSp>
        <p:nvCxnSpPr>
          <p:cNvPr id="10" name="Conector reto 9"/>
          <p:cNvCxnSpPr/>
          <p:nvPr userDrawn="1"/>
        </p:nvCxnSpPr>
        <p:spPr>
          <a:xfrm>
            <a:off x="213027" y="-91440"/>
            <a:ext cx="0" cy="7040880"/>
          </a:xfrm>
          <a:prstGeom prst="line">
            <a:avLst/>
          </a:prstGeom>
          <a:ln w="63500">
            <a:solidFill>
              <a:srgbClr val="FFC000"/>
            </a:solidFill>
          </a:ln>
        </p:spPr>
        <p:style>
          <a:lnRef idx="2">
            <a:schemeClr val="dk1"/>
          </a:lnRef>
          <a:fillRef idx="0">
            <a:schemeClr val="dk1"/>
          </a:fillRef>
          <a:effectRef idx="1">
            <a:schemeClr val="dk1"/>
          </a:effectRef>
          <a:fontRef idx="minor">
            <a:schemeClr val="tx1"/>
          </a:fontRef>
        </p:style>
      </p:cxnSp>
      <p:cxnSp>
        <p:nvCxnSpPr>
          <p:cNvPr id="12" name="Conector reto 11"/>
          <p:cNvCxnSpPr/>
          <p:nvPr userDrawn="1"/>
        </p:nvCxnSpPr>
        <p:spPr>
          <a:xfrm>
            <a:off x="708997" y="1487262"/>
            <a:ext cx="11483003" cy="0"/>
          </a:xfrm>
          <a:prstGeom prst="line">
            <a:avLst/>
          </a:prstGeom>
          <a:ln w="25400">
            <a:solidFill>
              <a:srgbClr val="E67108"/>
            </a:solidFill>
          </a:ln>
        </p:spPr>
        <p:style>
          <a:lnRef idx="1">
            <a:schemeClr val="accent1"/>
          </a:lnRef>
          <a:fillRef idx="0">
            <a:schemeClr val="accent1"/>
          </a:fillRef>
          <a:effectRef idx="0">
            <a:schemeClr val="accent1"/>
          </a:effectRef>
          <a:fontRef idx="minor">
            <a:schemeClr val="tx1"/>
          </a:fontRef>
        </p:style>
      </p:cxnSp>
      <p:pic>
        <p:nvPicPr>
          <p:cNvPr id="11" name="Imagem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7200" y="5737369"/>
            <a:ext cx="2213734" cy="1432415"/>
          </a:xfrm>
          <a:prstGeom prst="rect">
            <a:avLst/>
          </a:prstGeom>
        </p:spPr>
      </p:pic>
    </p:spTree>
    <p:extLst>
      <p:ext uri="{BB962C8B-B14F-4D97-AF65-F5344CB8AC3E}">
        <p14:creationId xmlns:p14="http://schemas.microsoft.com/office/powerpoint/2010/main" val="289871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5F9FC210-FA32-4019-8AD1-C8AB505B232D}" type="datetimeFigureOut">
              <a:rPr lang="en-US" smtClean="0"/>
              <a:t>10/31/2018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277974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4"/>
          <p:cNvSpPr>
            <a:spLocks noGrp="1"/>
          </p:cNvSpPr>
          <p:nvPr>
            <p:ph type="dt" sz="half" idx="10"/>
          </p:nvPr>
        </p:nvSpPr>
        <p:spPr/>
        <p:txBody>
          <a:bodyPr/>
          <a:lstStyle/>
          <a:p>
            <a:fld id="{5F9FC210-FA32-4019-8AD1-C8AB505B232D}" type="datetimeFigureOut">
              <a:rPr lang="en-US" smtClean="0"/>
              <a:t>10/31/2018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75226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en-US"/>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6"/>
          <p:cNvSpPr>
            <a:spLocks noGrp="1"/>
          </p:cNvSpPr>
          <p:nvPr>
            <p:ph type="dt" sz="half" idx="10"/>
          </p:nvPr>
        </p:nvSpPr>
        <p:spPr/>
        <p:txBody>
          <a:bodyPr/>
          <a:lstStyle/>
          <a:p>
            <a:fld id="{5F9FC210-FA32-4019-8AD1-C8AB505B232D}" type="datetimeFigureOut">
              <a:rPr lang="en-US" smtClean="0"/>
              <a:t>10/31/2018</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266384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p>
            <a:fld id="{5F9FC210-FA32-4019-8AD1-C8AB505B232D}" type="datetimeFigureOut">
              <a:rPr lang="en-US" smtClean="0"/>
              <a:t>10/31/2018</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26867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cxnSp>
        <p:nvCxnSpPr>
          <p:cNvPr id="5" name="Conector reto 4"/>
          <p:cNvCxnSpPr/>
          <p:nvPr userDrawn="1"/>
        </p:nvCxnSpPr>
        <p:spPr>
          <a:xfrm>
            <a:off x="813500" y="-91440"/>
            <a:ext cx="0" cy="7040880"/>
          </a:xfrm>
          <a:prstGeom prst="line">
            <a:avLst/>
          </a:prstGeom>
          <a:ln w="63500">
            <a:solidFill>
              <a:srgbClr val="E67108"/>
            </a:solidFill>
          </a:ln>
        </p:spPr>
        <p:style>
          <a:lnRef idx="2">
            <a:schemeClr val="dk1"/>
          </a:lnRef>
          <a:fillRef idx="0">
            <a:schemeClr val="dk1"/>
          </a:fillRef>
          <a:effectRef idx="1">
            <a:schemeClr val="dk1"/>
          </a:effectRef>
          <a:fontRef idx="minor">
            <a:schemeClr val="tx1"/>
          </a:fontRef>
        </p:style>
      </p:cxnSp>
      <p:cxnSp>
        <p:nvCxnSpPr>
          <p:cNvPr id="6" name="Conector reto 5"/>
          <p:cNvCxnSpPr/>
          <p:nvPr userDrawn="1"/>
        </p:nvCxnSpPr>
        <p:spPr>
          <a:xfrm>
            <a:off x="482853" y="-91440"/>
            <a:ext cx="0" cy="7040880"/>
          </a:xfrm>
          <a:prstGeom prst="line">
            <a:avLst/>
          </a:prstGeom>
          <a:ln w="63500">
            <a:solidFill>
              <a:srgbClr val="76B729"/>
            </a:solidFill>
          </a:ln>
        </p:spPr>
        <p:style>
          <a:lnRef idx="2">
            <a:schemeClr val="dk1"/>
          </a:lnRef>
          <a:fillRef idx="0">
            <a:schemeClr val="dk1"/>
          </a:fillRef>
          <a:effectRef idx="1">
            <a:schemeClr val="dk1"/>
          </a:effectRef>
          <a:fontRef idx="minor">
            <a:schemeClr val="tx1"/>
          </a:fontRef>
        </p:style>
      </p:cxnSp>
      <p:cxnSp>
        <p:nvCxnSpPr>
          <p:cNvPr id="7" name="Conector reto 6"/>
          <p:cNvCxnSpPr/>
          <p:nvPr userDrawn="1"/>
        </p:nvCxnSpPr>
        <p:spPr>
          <a:xfrm>
            <a:off x="648176" y="-91440"/>
            <a:ext cx="0" cy="7040880"/>
          </a:xfrm>
          <a:prstGeom prst="line">
            <a:avLst/>
          </a:prstGeom>
          <a:ln w="63500">
            <a:solidFill>
              <a:srgbClr val="006EB7"/>
            </a:solidFill>
          </a:ln>
        </p:spPr>
        <p:style>
          <a:lnRef idx="2">
            <a:schemeClr val="dk1"/>
          </a:lnRef>
          <a:fillRef idx="0">
            <a:schemeClr val="dk1"/>
          </a:fillRef>
          <a:effectRef idx="1">
            <a:schemeClr val="dk1"/>
          </a:effectRef>
          <a:fontRef idx="minor">
            <a:schemeClr val="tx1"/>
          </a:fontRef>
        </p:style>
      </p:cxnSp>
      <p:cxnSp>
        <p:nvCxnSpPr>
          <p:cNvPr id="8" name="Conector reto 7"/>
          <p:cNvCxnSpPr/>
          <p:nvPr userDrawn="1"/>
        </p:nvCxnSpPr>
        <p:spPr>
          <a:xfrm>
            <a:off x="317530" y="-91440"/>
            <a:ext cx="0" cy="7040880"/>
          </a:xfrm>
          <a:prstGeom prst="line">
            <a:avLst/>
          </a:prstGeom>
          <a:ln w="63500">
            <a:solidFill>
              <a:srgbClr val="FFC000"/>
            </a:solidFill>
          </a:ln>
        </p:spPr>
        <p:style>
          <a:lnRef idx="2">
            <a:schemeClr val="dk1"/>
          </a:lnRef>
          <a:fillRef idx="0">
            <a:schemeClr val="dk1"/>
          </a:fillRef>
          <a:effectRef idx="1">
            <a:schemeClr val="dk1"/>
          </a:effectRef>
          <a:fontRef idx="minor">
            <a:schemeClr val="tx1"/>
          </a:fontRef>
        </p:style>
      </p:cxnSp>
      <p:cxnSp>
        <p:nvCxnSpPr>
          <p:cNvPr id="9" name="Conector reto 8"/>
          <p:cNvCxnSpPr/>
          <p:nvPr userDrawn="1"/>
        </p:nvCxnSpPr>
        <p:spPr>
          <a:xfrm>
            <a:off x="11851614" y="-91440"/>
            <a:ext cx="0" cy="7040880"/>
          </a:xfrm>
          <a:prstGeom prst="line">
            <a:avLst/>
          </a:prstGeom>
          <a:ln w="63500">
            <a:solidFill>
              <a:srgbClr val="FFC000"/>
            </a:solidFill>
          </a:ln>
        </p:spPr>
        <p:style>
          <a:lnRef idx="2">
            <a:schemeClr val="dk1"/>
          </a:lnRef>
          <a:fillRef idx="0">
            <a:schemeClr val="dk1"/>
          </a:fillRef>
          <a:effectRef idx="1">
            <a:schemeClr val="dk1"/>
          </a:effectRef>
          <a:fontRef idx="minor">
            <a:schemeClr val="tx1"/>
          </a:fontRef>
        </p:style>
      </p:cxnSp>
      <p:cxnSp>
        <p:nvCxnSpPr>
          <p:cNvPr id="10" name="Conector reto 9"/>
          <p:cNvCxnSpPr/>
          <p:nvPr userDrawn="1"/>
        </p:nvCxnSpPr>
        <p:spPr>
          <a:xfrm>
            <a:off x="11524464" y="-91440"/>
            <a:ext cx="0" cy="7040880"/>
          </a:xfrm>
          <a:prstGeom prst="line">
            <a:avLst/>
          </a:prstGeom>
          <a:ln w="63500">
            <a:solidFill>
              <a:srgbClr val="006EB7"/>
            </a:solidFill>
          </a:ln>
        </p:spPr>
        <p:style>
          <a:lnRef idx="2">
            <a:schemeClr val="dk1"/>
          </a:lnRef>
          <a:fillRef idx="0">
            <a:schemeClr val="dk1"/>
          </a:fillRef>
          <a:effectRef idx="1">
            <a:schemeClr val="dk1"/>
          </a:effectRef>
          <a:fontRef idx="minor">
            <a:schemeClr val="tx1"/>
          </a:fontRef>
        </p:style>
      </p:cxnSp>
      <p:cxnSp>
        <p:nvCxnSpPr>
          <p:cNvPr id="11" name="Conector reto 10"/>
          <p:cNvCxnSpPr/>
          <p:nvPr userDrawn="1"/>
        </p:nvCxnSpPr>
        <p:spPr>
          <a:xfrm>
            <a:off x="11695965" y="-91440"/>
            <a:ext cx="0" cy="7040880"/>
          </a:xfrm>
          <a:prstGeom prst="line">
            <a:avLst/>
          </a:prstGeom>
          <a:ln w="63500">
            <a:solidFill>
              <a:srgbClr val="76B729"/>
            </a:solidFill>
          </a:ln>
        </p:spPr>
        <p:style>
          <a:lnRef idx="2">
            <a:schemeClr val="dk1"/>
          </a:lnRef>
          <a:fillRef idx="0">
            <a:schemeClr val="dk1"/>
          </a:fillRef>
          <a:effectRef idx="1">
            <a:schemeClr val="dk1"/>
          </a:effectRef>
          <a:fontRef idx="minor">
            <a:schemeClr val="tx1"/>
          </a:fontRef>
        </p:style>
      </p:cxnSp>
      <p:cxnSp>
        <p:nvCxnSpPr>
          <p:cNvPr id="12" name="Conector reto 11"/>
          <p:cNvCxnSpPr/>
          <p:nvPr userDrawn="1"/>
        </p:nvCxnSpPr>
        <p:spPr>
          <a:xfrm>
            <a:off x="11355644" y="-91440"/>
            <a:ext cx="0" cy="7040880"/>
          </a:xfrm>
          <a:prstGeom prst="line">
            <a:avLst/>
          </a:prstGeom>
          <a:ln w="63500">
            <a:solidFill>
              <a:srgbClr val="E67108"/>
            </a:solidFill>
          </a:ln>
        </p:spPr>
        <p:style>
          <a:lnRef idx="2">
            <a:schemeClr val="dk1"/>
          </a:lnRef>
          <a:fillRef idx="0">
            <a:schemeClr val="dk1"/>
          </a:fillRef>
          <a:effectRef idx="1">
            <a:schemeClr val="dk1"/>
          </a:effectRef>
          <a:fontRef idx="minor">
            <a:schemeClr val="tx1"/>
          </a:fontRef>
        </p:style>
      </p:cxnSp>
      <p:pic>
        <p:nvPicPr>
          <p:cNvPr id="13" name="Imagem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86430" y="2573073"/>
            <a:ext cx="5619140" cy="1711855"/>
          </a:xfrm>
          <a:prstGeom prst="rect">
            <a:avLst/>
          </a:prstGeom>
        </p:spPr>
      </p:pic>
    </p:spTree>
    <p:extLst>
      <p:ext uri="{BB962C8B-B14F-4D97-AF65-F5344CB8AC3E}">
        <p14:creationId xmlns:p14="http://schemas.microsoft.com/office/powerpoint/2010/main" val="118932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5F9FC210-FA32-4019-8AD1-C8AB505B232D}" type="datetimeFigureOut">
              <a:rPr lang="en-US" smtClean="0"/>
              <a:t>10/31/2018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345531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5F9FC210-FA32-4019-8AD1-C8AB505B232D}" type="datetimeFigureOut">
              <a:rPr lang="en-US" smtClean="0"/>
              <a:t>10/31/2018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353BBCBB-83BD-4391-AC18-C66EB8D38C04}" type="slidenum">
              <a:rPr lang="en-US" smtClean="0"/>
              <a:t>‹nº›</a:t>
            </a:fld>
            <a:endParaRPr lang="en-US"/>
          </a:p>
        </p:txBody>
      </p:sp>
    </p:spTree>
    <p:extLst>
      <p:ext uri="{BB962C8B-B14F-4D97-AF65-F5344CB8AC3E}">
        <p14:creationId xmlns:p14="http://schemas.microsoft.com/office/powerpoint/2010/main" val="216333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FC210-FA32-4019-8AD1-C8AB505B232D}" type="datetimeFigureOut">
              <a:rPr lang="en-US" smtClean="0"/>
              <a:t>10/31/2018</a:t>
            </a:fld>
            <a:endParaRPr lang="en-US"/>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BBCBB-83BD-4391-AC18-C66EB8D38C04}" type="slidenum">
              <a:rPr lang="en-US" smtClean="0"/>
              <a:t>‹nº›</a:t>
            </a:fld>
            <a:endParaRPr lang="en-US"/>
          </a:p>
        </p:txBody>
      </p:sp>
    </p:spTree>
    <p:extLst>
      <p:ext uri="{BB962C8B-B14F-4D97-AF65-F5344CB8AC3E}">
        <p14:creationId xmlns:p14="http://schemas.microsoft.com/office/powerpoint/2010/main" val="1730194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akeapart.org/wheretheressmok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18707" y="1302880"/>
            <a:ext cx="7567088" cy="1655762"/>
          </a:xfrm>
        </p:spPr>
        <p:txBody>
          <a:bodyPr>
            <a:noAutofit/>
          </a:bodyPr>
          <a:lstStyle/>
          <a:p>
            <a:r>
              <a:rPr lang="pt-BR" sz="3200" b="1" dirty="0" smtClean="0">
                <a:latin typeface="+mn-lt"/>
              </a:rPr>
              <a:t>Audiência Pública </a:t>
            </a:r>
          </a:p>
          <a:p>
            <a:r>
              <a:rPr lang="pt-BR" sz="3200" b="1" dirty="0" smtClean="0">
                <a:latin typeface="+mn-lt"/>
              </a:rPr>
              <a:t>PLS 769/2015</a:t>
            </a:r>
            <a:endParaRPr lang="pt-BR" sz="3200" b="1" dirty="0">
              <a:latin typeface="+mn-lt"/>
            </a:endParaRPr>
          </a:p>
          <a:p>
            <a:endParaRPr lang="pt-BR" dirty="0">
              <a:latin typeface="+mn-lt"/>
            </a:endParaRPr>
          </a:p>
          <a:p>
            <a:endParaRPr lang="pt-BR" dirty="0">
              <a:latin typeface="+mn-lt"/>
            </a:endParaRPr>
          </a:p>
          <a:p>
            <a:endParaRPr lang="pt-BR" dirty="0">
              <a:latin typeface="+mn-lt"/>
            </a:endParaRPr>
          </a:p>
          <a:p>
            <a:r>
              <a:rPr lang="pt-BR" sz="2800" b="1" dirty="0" smtClean="0">
                <a:latin typeface="+mn-lt"/>
              </a:rPr>
              <a:t>Senado Federal</a:t>
            </a:r>
          </a:p>
          <a:p>
            <a:r>
              <a:rPr lang="pt-BR" sz="2800" b="1" dirty="0" smtClean="0">
                <a:latin typeface="+mn-lt"/>
              </a:rPr>
              <a:t>Outubro de 2018</a:t>
            </a:r>
            <a:endParaRPr lang="pt-BR" sz="2800" b="1" dirty="0">
              <a:latin typeface="+mn-lt"/>
            </a:endParaRPr>
          </a:p>
          <a:p>
            <a:endParaRPr lang="pt-BR" b="1" dirty="0" smtClean="0">
              <a:latin typeface="+mn-lt"/>
            </a:endParaRPr>
          </a:p>
          <a:p>
            <a:endParaRPr lang="pt-BR" b="1" dirty="0" smtClean="0">
              <a:latin typeface="+mn-lt"/>
            </a:endParaRPr>
          </a:p>
          <a:p>
            <a:r>
              <a:rPr lang="pt-BR" b="1" dirty="0" smtClean="0">
                <a:latin typeface="+mn-lt"/>
              </a:rPr>
              <a:t>Mônica </a:t>
            </a:r>
            <a:r>
              <a:rPr lang="pt-BR" b="1" dirty="0" err="1">
                <a:latin typeface="+mn-lt"/>
              </a:rPr>
              <a:t>Andreis</a:t>
            </a:r>
            <a:endParaRPr lang="pt-BR" b="1" dirty="0">
              <a:latin typeface="+mn-lt"/>
            </a:endParaRPr>
          </a:p>
          <a:p>
            <a:endParaRPr lang="pt-BR" b="1" dirty="0">
              <a:latin typeface="+mn-lt"/>
            </a:endParaRPr>
          </a:p>
          <a:p>
            <a:endParaRPr lang="en-US" sz="2800" dirty="0"/>
          </a:p>
        </p:txBody>
      </p:sp>
    </p:spTree>
    <p:extLst>
      <p:ext uri="{BB962C8B-B14F-4D97-AF65-F5344CB8AC3E}">
        <p14:creationId xmlns:p14="http://schemas.microsoft.com/office/powerpoint/2010/main" val="3890418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5D4A1F4E-28F5-4159-82A2-69F72E1E6B22}"/>
              </a:ext>
            </a:extLst>
          </p:cNvPr>
          <p:cNvSpPr>
            <a:spLocks noGrp="1"/>
          </p:cNvSpPr>
          <p:nvPr>
            <p:ph idx="1"/>
          </p:nvPr>
        </p:nvSpPr>
        <p:spPr>
          <a:xfrm>
            <a:off x="1018825" y="1698893"/>
            <a:ext cx="10515600" cy="4102281"/>
          </a:xfrm>
        </p:spPr>
        <p:txBody>
          <a:bodyPr>
            <a:normAutofit/>
          </a:bodyPr>
          <a:lstStyle/>
          <a:p>
            <a:r>
              <a:rPr lang="pt-BR" sz="2400" dirty="0">
                <a:latin typeface="+mn-lt"/>
              </a:rPr>
              <a:t>A proibição do uso de aditivos é medida prevista na CQCT, e já foi adotada no Canadá, na União Europeia e nos Estados Unidos </a:t>
            </a:r>
          </a:p>
          <a:p>
            <a:r>
              <a:rPr lang="pt-BR" sz="2400" dirty="0" smtClean="0">
                <a:latin typeface="+mn-lt"/>
              </a:rPr>
              <a:t>No Brasil, </a:t>
            </a:r>
            <a:r>
              <a:rPr lang="pt-BR" sz="2400" dirty="0" smtClean="0">
                <a:latin typeface="+mn-lt"/>
                <a:ea typeface="Arial Unicode MS" pitchFamily="34" charset="-128"/>
              </a:rPr>
              <a:t>liminar </a:t>
            </a:r>
            <a:r>
              <a:rPr lang="pt-BR" sz="2400" dirty="0">
                <a:latin typeface="+mn-lt"/>
                <a:ea typeface="Arial Unicode MS" pitchFamily="34" charset="-128"/>
              </a:rPr>
              <a:t>ainda impede a entrada em vigor da RDC14/2012 da ANVISA</a:t>
            </a:r>
          </a:p>
          <a:p>
            <a:endParaRPr lang="pt-BR" sz="2400" dirty="0" smtClean="0">
              <a:latin typeface="+mn-lt"/>
            </a:endParaRPr>
          </a:p>
          <a:p>
            <a:endParaRPr lang="pt-BR" sz="2400" dirty="0">
              <a:latin typeface="+mn-lt"/>
            </a:endParaRPr>
          </a:p>
          <a:p>
            <a:endParaRPr lang="pt-BR" sz="2400" dirty="0">
              <a:latin typeface="+mn-lt"/>
            </a:endParaRPr>
          </a:p>
        </p:txBody>
      </p:sp>
      <p:sp>
        <p:nvSpPr>
          <p:cNvPr id="6" name="Retângulo 5">
            <a:extLst>
              <a:ext uri="{FF2B5EF4-FFF2-40B4-BE49-F238E27FC236}">
                <a16:creationId xmlns="" xmlns:a16="http://schemas.microsoft.com/office/drawing/2014/main" id="{068A212A-5400-4C54-A132-995B4E9A1968}"/>
              </a:ext>
            </a:extLst>
          </p:cNvPr>
          <p:cNvSpPr/>
          <p:nvPr/>
        </p:nvSpPr>
        <p:spPr>
          <a:xfrm>
            <a:off x="2114348" y="326267"/>
            <a:ext cx="9368590" cy="830997"/>
          </a:xfrm>
          <a:prstGeom prst="rect">
            <a:avLst/>
          </a:prstGeom>
        </p:spPr>
        <p:txBody>
          <a:bodyPr wrap="square">
            <a:spAutoFit/>
          </a:bodyPr>
          <a:lstStyle/>
          <a:p>
            <a:endParaRPr lang="pt-BR" sz="2400" b="1" dirty="0">
              <a:ea typeface="MS Gothic" panose="020B0609070205080204" pitchFamily="49" charset="-128"/>
            </a:endParaRPr>
          </a:p>
          <a:p>
            <a:endParaRPr lang="pt-BR" sz="2400" dirty="0">
              <a:ea typeface="Arial Unicode MS" pitchFamily="34" charset="-128"/>
            </a:endParaRPr>
          </a:p>
        </p:txBody>
      </p:sp>
      <p:sp>
        <p:nvSpPr>
          <p:cNvPr id="7" name="Título 6"/>
          <p:cNvSpPr>
            <a:spLocks noGrp="1"/>
          </p:cNvSpPr>
          <p:nvPr>
            <p:ph type="title"/>
          </p:nvPr>
        </p:nvSpPr>
        <p:spPr/>
        <p:txBody>
          <a:bodyPr/>
          <a:lstStyle/>
          <a:p>
            <a:endParaRPr lang="pt-BR"/>
          </a:p>
        </p:txBody>
      </p:sp>
      <p:pic>
        <p:nvPicPr>
          <p:cNvPr id="8" name="Picture 2" descr="A imagem pode conter: texto">
            <a:extLst>
              <a:ext uri="{FF2B5EF4-FFF2-40B4-BE49-F238E27FC236}">
                <a16:creationId xmlns="" xmlns:a16="http://schemas.microsoft.com/office/drawing/2014/main" id="{7C91169D-DA29-4169-ADDB-9279850FCBA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38324" y="3114675"/>
            <a:ext cx="3524251" cy="2423478"/>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 xmlns:a16="http://schemas.microsoft.com/office/drawing/2014/main" id="{86EF9C4E-FAC4-4928-AEFE-F22CDC2A77DE}"/>
              </a:ext>
            </a:extLst>
          </p:cNvPr>
          <p:cNvSpPr/>
          <p:nvPr/>
        </p:nvSpPr>
        <p:spPr>
          <a:xfrm>
            <a:off x="6141719" y="4089932"/>
            <a:ext cx="4998492" cy="707886"/>
          </a:xfrm>
          <a:prstGeom prst="rect">
            <a:avLst/>
          </a:prstGeom>
        </p:spPr>
        <p:txBody>
          <a:bodyPr wrap="square">
            <a:spAutoFit/>
          </a:bodyPr>
          <a:lstStyle/>
          <a:p>
            <a:r>
              <a:rPr lang="pt-BR" sz="2000" dirty="0"/>
              <a:t>Estadão, 21/6/2017</a:t>
            </a:r>
          </a:p>
          <a:p>
            <a:r>
              <a:rPr lang="pt-BR" sz="2000" dirty="0">
                <a:solidFill>
                  <a:srgbClr val="000000"/>
                </a:solidFill>
              </a:rPr>
              <a:t>Produção de cigarro com sabor avança 1.900%</a:t>
            </a:r>
          </a:p>
        </p:txBody>
      </p:sp>
    </p:spTree>
    <p:extLst>
      <p:ext uri="{BB962C8B-B14F-4D97-AF65-F5344CB8AC3E}">
        <p14:creationId xmlns:p14="http://schemas.microsoft.com/office/powerpoint/2010/main" val="152773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3190874" y="1879419"/>
            <a:ext cx="8788968" cy="4102281"/>
          </a:xfrm>
        </p:spPr>
        <p:txBody>
          <a:bodyPr>
            <a:normAutofit/>
          </a:bodyPr>
          <a:lstStyle/>
          <a:p>
            <a:r>
              <a:rPr lang="pt-BR" sz="2400" dirty="0" smtClean="0">
                <a:latin typeface="+mn-lt"/>
              </a:rPr>
              <a:t>Relatório da </a:t>
            </a:r>
            <a:r>
              <a:rPr lang="pt-BR" sz="2400" dirty="0" err="1" smtClean="0">
                <a:latin typeface="+mn-lt"/>
              </a:rPr>
              <a:t>Johns</a:t>
            </a:r>
            <a:r>
              <a:rPr lang="pt-BR" sz="2400" dirty="0" smtClean="0">
                <a:latin typeface="+mn-lt"/>
              </a:rPr>
              <a:t> Hopkins </a:t>
            </a:r>
            <a:r>
              <a:rPr lang="pt-BR" sz="2400" dirty="0" err="1" smtClean="0">
                <a:latin typeface="+mn-lt"/>
              </a:rPr>
              <a:t>Bloomberg</a:t>
            </a:r>
            <a:r>
              <a:rPr lang="pt-BR" sz="2400" dirty="0" smtClean="0">
                <a:latin typeface="+mn-lt"/>
              </a:rPr>
              <a:t> </a:t>
            </a:r>
            <a:r>
              <a:rPr lang="pt-BR" sz="2400" dirty="0" err="1" smtClean="0">
                <a:latin typeface="+mn-lt"/>
              </a:rPr>
              <a:t>School</a:t>
            </a:r>
            <a:r>
              <a:rPr lang="pt-BR" sz="2400" dirty="0" smtClean="0">
                <a:latin typeface="+mn-lt"/>
              </a:rPr>
              <a:t> </a:t>
            </a:r>
            <a:r>
              <a:rPr lang="pt-BR" sz="2400" dirty="0" err="1" smtClean="0">
                <a:latin typeface="+mn-lt"/>
              </a:rPr>
              <a:t>of</a:t>
            </a:r>
            <a:r>
              <a:rPr lang="pt-BR" sz="2400" dirty="0" smtClean="0">
                <a:latin typeface="+mn-lt"/>
              </a:rPr>
              <a:t> </a:t>
            </a:r>
            <a:r>
              <a:rPr lang="pt-BR" sz="2400" dirty="0" err="1" smtClean="0">
                <a:latin typeface="+mn-lt"/>
              </a:rPr>
              <a:t>Public</a:t>
            </a:r>
            <a:r>
              <a:rPr lang="pt-BR" sz="2400" dirty="0" smtClean="0">
                <a:latin typeface="+mn-lt"/>
              </a:rPr>
              <a:t> Health (2017) revela que cigarros com sabor estão sendo vendidos a poucos metros de escolas, contribuindo para um aumento na venda de tabaco com sabor na região da América Latina.</a:t>
            </a:r>
          </a:p>
          <a:p>
            <a:r>
              <a:rPr lang="pt-BR" sz="2400" dirty="0" smtClean="0">
                <a:latin typeface="+mn-lt"/>
              </a:rPr>
              <a:t> </a:t>
            </a:r>
          </a:p>
          <a:p>
            <a:r>
              <a:rPr lang="pt-BR" sz="2400" dirty="0" smtClean="0">
                <a:latin typeface="+mn-lt"/>
              </a:rPr>
              <a:t>Marcas de tabaco com sabor de empresas como Souza Cruz (BAT), Philip Morris e </a:t>
            </a:r>
            <a:r>
              <a:rPr lang="pt-BR" sz="2400" dirty="0" err="1">
                <a:latin typeface="+mn-lt"/>
              </a:rPr>
              <a:t>Japan</a:t>
            </a:r>
            <a:r>
              <a:rPr lang="pt-BR" sz="2400" dirty="0">
                <a:latin typeface="+mn-lt"/>
              </a:rPr>
              <a:t> </a:t>
            </a:r>
            <a:r>
              <a:rPr lang="pt-BR" sz="2400" dirty="0" err="1">
                <a:latin typeface="+mn-lt"/>
              </a:rPr>
              <a:t>Tobacco</a:t>
            </a:r>
            <a:r>
              <a:rPr lang="pt-BR" sz="2400" dirty="0">
                <a:latin typeface="+mn-lt"/>
              </a:rPr>
              <a:t> </a:t>
            </a:r>
            <a:r>
              <a:rPr lang="pt-BR" sz="2400" dirty="0" err="1" smtClean="0">
                <a:latin typeface="+mn-lt"/>
              </a:rPr>
              <a:t>International</a:t>
            </a:r>
            <a:r>
              <a:rPr lang="pt-BR" sz="2400" dirty="0" smtClean="0">
                <a:latin typeface="+mn-lt"/>
              </a:rPr>
              <a:t>, estão sendo vendidas em 85% dos varejistas de tabaco a menos de 250 metros de escolas pesquisadas na Argentina, Brasil, Bolívia, Chile e Peru. </a:t>
            </a:r>
          </a:p>
        </p:txBody>
      </p:sp>
      <p:pic>
        <p:nvPicPr>
          <p:cNvPr id="4" name="Picture 2">
            <a:extLst>
              <a:ext uri="{FF2B5EF4-FFF2-40B4-BE49-F238E27FC236}">
                <a16:creationId xmlns:a16="http://schemas.microsoft.com/office/drawing/2014/main" xmlns="" id="{73DFEE91-A51E-4487-B543-16E76B10D3B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2524" y="409575"/>
            <a:ext cx="2133575" cy="3030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327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Picture 7" descr="C:\Users\Monica\Desktop\Peru_Lima\Tobacco Industry Interference\LuckyStrike e chiclete.jpg">
            <a:extLst>
              <a:ext uri="{FF2B5EF4-FFF2-40B4-BE49-F238E27FC236}">
                <a16:creationId xmlns="" xmlns:a16="http://schemas.microsoft.com/office/drawing/2014/main" id="{68686458-EB9D-44A1-9F70-12E07F71414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8716" y="3603013"/>
            <a:ext cx="3234552" cy="2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Nenhum texto alternativo automático disponível.">
            <a:extLst>
              <a:ext uri="{FF2B5EF4-FFF2-40B4-BE49-F238E27FC236}">
                <a16:creationId xmlns="" xmlns:a16="http://schemas.microsoft.com/office/drawing/2014/main" id="{4FEA6FA9-8A69-4E55-A1DB-EB143E8252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52626" y="2026204"/>
            <a:ext cx="3039176" cy="252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Embalagens padronizadas de produtos de tabaco</a:t>
            </a:r>
          </a:p>
        </p:txBody>
      </p:sp>
      <p:sp>
        <p:nvSpPr>
          <p:cNvPr id="3" name="Espaço Reservado para Conteúdo 2"/>
          <p:cNvSpPr>
            <a:spLocks noGrp="1"/>
          </p:cNvSpPr>
          <p:nvPr>
            <p:ph idx="1"/>
          </p:nvPr>
        </p:nvSpPr>
        <p:spPr>
          <a:xfrm>
            <a:off x="930842" y="4352926"/>
            <a:ext cx="9699058" cy="2305050"/>
          </a:xfrm>
        </p:spPr>
        <p:txBody>
          <a:bodyPr>
            <a:noAutofit/>
          </a:bodyPr>
          <a:lstStyle/>
          <a:p>
            <a:r>
              <a:rPr lang="pt-BR" sz="2400" dirty="0">
                <a:latin typeface="+mn-lt"/>
              </a:rPr>
              <a:t>E</a:t>
            </a:r>
            <a:r>
              <a:rPr lang="pt-BR" sz="2400" dirty="0" smtClean="0">
                <a:latin typeface="+mn-lt"/>
              </a:rPr>
              <a:t>sta medida tem como objetivo:</a:t>
            </a:r>
          </a:p>
          <a:p>
            <a:pPr marL="457200" indent="-457200">
              <a:buFont typeface="Arial" panose="020B0604020202020204" pitchFamily="34" charset="0"/>
              <a:buChar char="•"/>
            </a:pPr>
            <a:r>
              <a:rPr lang="pt-BR" sz="2400" dirty="0" smtClean="0">
                <a:latin typeface="+mn-lt"/>
              </a:rPr>
              <a:t>Reduzir </a:t>
            </a:r>
            <a:r>
              <a:rPr lang="pt-BR" sz="2400" dirty="0">
                <a:latin typeface="+mn-lt"/>
              </a:rPr>
              <a:t>a </a:t>
            </a:r>
            <a:r>
              <a:rPr lang="pt-BR" sz="2400" dirty="0" smtClean="0">
                <a:latin typeface="+mn-lt"/>
              </a:rPr>
              <a:t>atratividade do produto, </a:t>
            </a:r>
            <a:r>
              <a:rPr lang="pt-BR" sz="2400" dirty="0">
                <a:latin typeface="+mn-lt"/>
              </a:rPr>
              <a:t>principalmente para </a:t>
            </a:r>
            <a:r>
              <a:rPr lang="pt-BR" sz="2400" dirty="0" smtClean="0">
                <a:latin typeface="+mn-lt"/>
              </a:rPr>
              <a:t>jovens;</a:t>
            </a:r>
          </a:p>
          <a:p>
            <a:pPr marL="457200" indent="-457200">
              <a:buFont typeface="Arial" panose="020B0604020202020204" pitchFamily="34" charset="0"/>
              <a:buChar char="•"/>
            </a:pPr>
            <a:r>
              <a:rPr lang="pt-BR" sz="2400" dirty="0" smtClean="0">
                <a:latin typeface="+mn-lt"/>
              </a:rPr>
              <a:t>Aumentar </a:t>
            </a:r>
            <a:r>
              <a:rPr lang="pt-BR" sz="2400" dirty="0">
                <a:latin typeface="+mn-lt"/>
              </a:rPr>
              <a:t>a visibilidade e eficácia das advertências sanitárias; </a:t>
            </a:r>
            <a:endParaRPr lang="pt-BR" sz="2400" dirty="0" smtClean="0">
              <a:latin typeface="+mn-lt"/>
            </a:endParaRPr>
          </a:p>
          <a:p>
            <a:pPr marL="457200" indent="-457200">
              <a:buFont typeface="Arial" panose="020B0604020202020204" pitchFamily="34" charset="0"/>
              <a:buChar char="•"/>
            </a:pPr>
            <a:r>
              <a:rPr lang="pt-BR" sz="2400" dirty="0" smtClean="0">
                <a:latin typeface="+mn-lt"/>
              </a:rPr>
              <a:t>Impedir </a:t>
            </a:r>
            <a:r>
              <a:rPr lang="pt-BR" sz="2400" dirty="0">
                <a:latin typeface="+mn-lt"/>
              </a:rPr>
              <a:t>que as embalagens contenham qualquer tipo de publicidade que possa confundir ou enganar o consumidor sobre os perigos de </a:t>
            </a:r>
            <a:r>
              <a:rPr lang="pt-BR" sz="2400" dirty="0" smtClean="0">
                <a:latin typeface="+mn-lt"/>
              </a:rPr>
              <a:t>fumar</a:t>
            </a:r>
            <a:endParaRPr lang="pt-BR" sz="2400" dirty="0">
              <a:latin typeface="+mn-lt"/>
            </a:endParaRPr>
          </a:p>
        </p:txBody>
      </p:sp>
      <p:pic>
        <p:nvPicPr>
          <p:cNvPr id="4" name="Imagem 3">
            <a:extLst>
              <a:ext uri="{FF2B5EF4-FFF2-40B4-BE49-F238E27FC236}">
                <a16:creationId xmlns="" xmlns:a16="http://schemas.microsoft.com/office/drawing/2014/main" id="{CEAD002F-C69D-4F02-98DB-B63BF38D362A}"/>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3343275" y="1495425"/>
            <a:ext cx="4248150" cy="2686050"/>
          </a:xfrm>
          <a:prstGeom prst="rect">
            <a:avLst/>
          </a:prstGeom>
          <a:noFill/>
          <a:ln w="9525">
            <a:noFill/>
            <a:miter lim="800000"/>
            <a:headEnd/>
            <a:tailEnd/>
          </a:ln>
        </p:spPr>
      </p:pic>
    </p:spTree>
    <p:extLst>
      <p:ext uri="{BB962C8B-B14F-4D97-AF65-F5344CB8AC3E}">
        <p14:creationId xmlns:p14="http://schemas.microsoft.com/office/powerpoint/2010/main" val="25751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933949" y="2395537"/>
            <a:ext cx="7188767" cy="3352800"/>
          </a:xfrm>
        </p:spPr>
        <p:txBody>
          <a:bodyPr>
            <a:normAutofit/>
          </a:bodyPr>
          <a:lstStyle/>
          <a:p>
            <a:r>
              <a:rPr lang="pt-BR" sz="2400" dirty="0">
                <a:latin typeface="+mn-lt"/>
              </a:rPr>
              <a:t>Em 2011, a Austrália tornou-se o primeiro país a exigir que os produtos de tabaco fossem vendidos em embalagens padronizadas. Outros 7 países já adotaram a medida: França, Reino Unido, Noruega, Irlanda, Nova Zelândia, Hungria e Eslovênia. </a:t>
            </a:r>
          </a:p>
          <a:p>
            <a:r>
              <a:rPr lang="pt-BR" sz="2400" b="1" dirty="0">
                <a:latin typeface="+mn-lt"/>
              </a:rPr>
              <a:t>A constitucionalidade dessa medida foi confirmada </a:t>
            </a:r>
            <a:r>
              <a:rPr lang="pt-BR" sz="2400" dirty="0">
                <a:latin typeface="+mn-lt"/>
              </a:rPr>
              <a:t>pelas Supremas Cortes da Austrália, França e Reino Unido</a:t>
            </a:r>
            <a:r>
              <a:rPr lang="pt-BR" sz="2400" dirty="0" smtClean="0">
                <a:latin typeface="+mn-lt"/>
              </a:rPr>
              <a:t>.</a:t>
            </a:r>
            <a:endParaRPr lang="pt-BR" sz="2400" dirty="0">
              <a:latin typeface="+mn-lt"/>
            </a:endParaRPr>
          </a:p>
        </p:txBody>
      </p:sp>
      <p:pic>
        <p:nvPicPr>
          <p:cNvPr id="4" name="Picture 2" descr="A imagem pode conter: uma ou mais pessoas e text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325" y="400050"/>
            <a:ext cx="3990975"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8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Proteção contra a exposição ao fumo passivo em automóveis</a:t>
            </a:r>
          </a:p>
        </p:txBody>
      </p:sp>
      <p:sp>
        <p:nvSpPr>
          <p:cNvPr id="3" name="Espaço Reservado para Conteúdo 2"/>
          <p:cNvSpPr>
            <a:spLocks noGrp="1"/>
          </p:cNvSpPr>
          <p:nvPr>
            <p:ph idx="1"/>
          </p:nvPr>
        </p:nvSpPr>
        <p:spPr/>
        <p:txBody>
          <a:bodyPr>
            <a:normAutofit/>
          </a:bodyPr>
          <a:lstStyle/>
          <a:p>
            <a:r>
              <a:rPr lang="pt-BR" sz="2400" dirty="0" smtClean="0">
                <a:latin typeface="+mn-lt"/>
              </a:rPr>
              <a:t>Não </a:t>
            </a:r>
            <a:r>
              <a:rPr lang="pt-BR" sz="2400" dirty="0">
                <a:latin typeface="+mn-lt"/>
              </a:rPr>
              <a:t>há formas de isolamento, de ventilação e arejamento eficazes que eliminem as substâncias tóxicas da fumaça ou reduzam os riscos de exposição à poluição </a:t>
            </a:r>
            <a:r>
              <a:rPr lang="pt-BR" sz="2400" dirty="0" err="1">
                <a:latin typeface="+mn-lt"/>
              </a:rPr>
              <a:t>tabagística</a:t>
            </a:r>
            <a:r>
              <a:rPr lang="pt-BR" sz="2400" dirty="0">
                <a:latin typeface="+mn-lt"/>
              </a:rPr>
              <a:t> ambiental (fonte: ASHRAE, órgão referência mundial em engenharia de ventilação). </a:t>
            </a:r>
            <a:endParaRPr lang="pt-BR" sz="2400" dirty="0" smtClean="0">
              <a:latin typeface="+mn-lt"/>
            </a:endParaRPr>
          </a:p>
          <a:p>
            <a:r>
              <a:rPr lang="pt-BR" sz="2400" dirty="0" smtClean="0">
                <a:latin typeface="+mn-lt"/>
              </a:rPr>
              <a:t>Em </a:t>
            </a:r>
            <a:r>
              <a:rPr lang="pt-BR" sz="2400" dirty="0">
                <a:latin typeface="+mn-lt"/>
              </a:rPr>
              <a:t>ambientes fechados, os fumantes tornam-se fumantes passivos da própria fumaça e da fumaça dos demais fumantes. A fumaça do tabaco é tóxica e cancerígena, e as crianças e os jovens são mais afetados. </a:t>
            </a:r>
            <a:endParaRPr lang="pt-BR" sz="2400" dirty="0" smtClean="0">
              <a:latin typeface="+mn-lt"/>
            </a:endParaRPr>
          </a:p>
          <a:p>
            <a:r>
              <a:rPr lang="pt-BR" sz="2400" dirty="0">
                <a:latin typeface="+mn-lt"/>
              </a:rPr>
              <a:t>Ao menos nove países da Europa já proibiram o fumo em carros com crianças: Irlanda, Reino Unido, França, Finlândia, Itália, Malta, Chipre, Lituânia e Eslovênia.</a:t>
            </a:r>
          </a:p>
          <a:p>
            <a:endParaRPr lang="pt-BR" sz="2400" dirty="0">
              <a:latin typeface="+mn-lt"/>
            </a:endParaRPr>
          </a:p>
        </p:txBody>
      </p:sp>
    </p:spTree>
    <p:extLst>
      <p:ext uri="{BB962C8B-B14F-4D97-AF65-F5344CB8AC3E}">
        <p14:creationId xmlns:p14="http://schemas.microsoft.com/office/powerpoint/2010/main" val="1532178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54603" y="1635942"/>
            <a:ext cx="3655621" cy="229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8"/>
          <p:cNvSpPr txBox="1">
            <a:spLocks noChangeArrowheads="1"/>
          </p:cNvSpPr>
          <p:nvPr/>
        </p:nvSpPr>
        <p:spPr bwMode="auto">
          <a:xfrm>
            <a:off x="5756779" y="3556974"/>
            <a:ext cx="992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pt-BR" altLang="pt-BR" sz="1800" dirty="0">
                <a:latin typeface="Arial" pitchFamily="34" charset="0"/>
              </a:rPr>
              <a:t>Escócia</a:t>
            </a:r>
          </a:p>
        </p:txBody>
      </p:sp>
      <p:pic>
        <p:nvPicPr>
          <p:cNvPr id="6" name="Imagem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439025" y="4044434"/>
            <a:ext cx="2513863"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9"/>
          <p:cNvSpPr txBox="1">
            <a:spLocks noChangeArrowheads="1"/>
          </p:cNvSpPr>
          <p:nvPr/>
        </p:nvSpPr>
        <p:spPr bwMode="auto">
          <a:xfrm>
            <a:off x="6208184" y="6001346"/>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pt-BR" altLang="pt-BR" sz="1800" dirty="0">
                <a:latin typeface="Arial" pitchFamily="34" charset="0"/>
              </a:rPr>
              <a:t>Austrália</a:t>
            </a:r>
          </a:p>
        </p:txBody>
      </p:sp>
    </p:spTree>
    <p:extLst>
      <p:ext uri="{BB962C8B-B14F-4D97-AF65-F5344CB8AC3E}">
        <p14:creationId xmlns:p14="http://schemas.microsoft.com/office/powerpoint/2010/main" val="287693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normAutofit/>
          </a:bodyPr>
          <a:lstStyle/>
          <a:p>
            <a:r>
              <a:rPr lang="pt-BR" sz="2400" dirty="0" smtClean="0">
                <a:latin typeface="+mn-lt"/>
              </a:rPr>
              <a:t>O </a:t>
            </a:r>
            <a:r>
              <a:rPr lang="pt-BR" sz="2400" dirty="0">
                <a:latin typeface="+mn-lt"/>
              </a:rPr>
              <a:t>Brasil exporta 87% da sua produção de tabaco e há 25 anos é o líder mundial em exportações de tabaco, portanto medidas de saúde pública adotadas no país não têm afetado significativamente este </a:t>
            </a:r>
            <a:r>
              <a:rPr lang="pt-BR" sz="2400" dirty="0" smtClean="0">
                <a:latin typeface="+mn-lt"/>
              </a:rPr>
              <a:t>setor, mas mudanças no cenário internacional, inclusive com os novos produtos de tabaco, </a:t>
            </a:r>
            <a:r>
              <a:rPr lang="pt-BR" sz="2400" dirty="0">
                <a:latin typeface="+mn-lt"/>
              </a:rPr>
              <a:t>podem fazê-lo</a:t>
            </a:r>
            <a:r>
              <a:rPr lang="pt-BR" sz="2400" dirty="0" smtClean="0">
                <a:latin typeface="+mn-lt"/>
              </a:rPr>
              <a:t>. </a:t>
            </a:r>
          </a:p>
          <a:p>
            <a:r>
              <a:rPr lang="pt-BR" sz="2400" dirty="0" smtClean="0">
                <a:latin typeface="+mn-lt"/>
              </a:rPr>
              <a:t>O </a:t>
            </a:r>
            <a:r>
              <a:rPr lang="pt-BR" sz="2400" dirty="0">
                <a:latin typeface="+mn-lt"/>
              </a:rPr>
              <a:t>país tem um programa para fomento à diversificação da fumicultura e o mesmo deveria não só ser mantido, mas </a:t>
            </a:r>
            <a:r>
              <a:rPr lang="pt-BR" sz="2400" dirty="0" smtClean="0">
                <a:latin typeface="+mn-lt"/>
              </a:rPr>
              <a:t>ampliado no sentido de garantir apoio ao agricultor familiar.</a:t>
            </a:r>
          </a:p>
          <a:p>
            <a:r>
              <a:rPr lang="pt-BR" sz="2400" dirty="0" smtClean="0">
                <a:latin typeface="+mn-lt"/>
              </a:rPr>
              <a:t>Em relação ao mercado ilegal, problema </a:t>
            </a:r>
            <a:r>
              <a:rPr lang="pt-BR" sz="2400" dirty="0">
                <a:latin typeface="+mn-lt"/>
              </a:rPr>
              <a:t>reconhecido no Artigo 15 da CQCT, é </a:t>
            </a:r>
            <a:r>
              <a:rPr lang="pt-BR" sz="2400" dirty="0" smtClean="0">
                <a:latin typeface="+mn-lt"/>
              </a:rPr>
              <a:t>importante destacar a importância da </a:t>
            </a:r>
            <a:r>
              <a:rPr lang="pt-BR" sz="2400" dirty="0">
                <a:latin typeface="+mn-lt"/>
              </a:rPr>
              <a:t>implementação do Protocolo para Eliminação do Mercado Ilícito de Produtos de Tabaco, já ratificado pelo Brasil em 2018. </a:t>
            </a:r>
          </a:p>
          <a:p>
            <a:endParaRPr lang="pt-BR" sz="2400" dirty="0">
              <a:latin typeface="+mn-lt"/>
            </a:endParaRPr>
          </a:p>
        </p:txBody>
      </p:sp>
    </p:spTree>
    <p:extLst>
      <p:ext uri="{BB962C8B-B14F-4D97-AF65-F5344CB8AC3E}">
        <p14:creationId xmlns:p14="http://schemas.microsoft.com/office/powerpoint/2010/main" val="299841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xmlns="" id="{6DD2D976-D944-4A6B-9932-A95E2EAB69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10" name="Retângulo 9">
            <a:extLst>
              <a:ext uri="{FF2B5EF4-FFF2-40B4-BE49-F238E27FC236}">
                <a16:creationId xmlns:a16="http://schemas.microsoft.com/office/drawing/2014/main" xmlns="" id="{A814E732-98E6-4435-AAE0-A3C57A3B11E5}"/>
              </a:ext>
            </a:extLst>
          </p:cNvPr>
          <p:cNvSpPr/>
          <p:nvPr/>
        </p:nvSpPr>
        <p:spPr>
          <a:xfrm>
            <a:off x="541819" y="1838615"/>
            <a:ext cx="2706348" cy="400110"/>
          </a:xfrm>
          <a:prstGeom prst="rect">
            <a:avLst/>
          </a:prstGeom>
        </p:spPr>
        <p:txBody>
          <a:bodyPr wrap="square">
            <a:spAutoFit/>
          </a:bodyPr>
          <a:lstStyle/>
          <a:p>
            <a:pPr algn="ctr"/>
            <a:r>
              <a:rPr lang="pt-BR" sz="2000" dirty="0"/>
              <a:t>Embalagens atraentes</a:t>
            </a:r>
          </a:p>
        </p:txBody>
      </p:sp>
      <p:sp>
        <p:nvSpPr>
          <p:cNvPr id="11" name="Retângulo 10">
            <a:extLst>
              <a:ext uri="{FF2B5EF4-FFF2-40B4-BE49-F238E27FC236}">
                <a16:creationId xmlns:a16="http://schemas.microsoft.com/office/drawing/2014/main" xmlns="" id="{AFA2C01E-AA72-44E0-8782-4796F5D3C691}"/>
              </a:ext>
            </a:extLst>
          </p:cNvPr>
          <p:cNvSpPr/>
          <p:nvPr/>
        </p:nvSpPr>
        <p:spPr>
          <a:xfrm>
            <a:off x="300251" y="4157612"/>
            <a:ext cx="2706348" cy="400110"/>
          </a:xfrm>
          <a:prstGeom prst="rect">
            <a:avLst/>
          </a:prstGeom>
        </p:spPr>
        <p:txBody>
          <a:bodyPr wrap="square">
            <a:spAutoFit/>
          </a:bodyPr>
          <a:lstStyle/>
          <a:p>
            <a:pPr algn="ctr"/>
            <a:r>
              <a:rPr lang="pt-BR" sz="2000" dirty="0" err="1"/>
              <a:t>PDVs</a:t>
            </a:r>
            <a:r>
              <a:rPr lang="pt-BR" sz="2000" dirty="0"/>
              <a:t> perto de escolas</a:t>
            </a:r>
          </a:p>
        </p:txBody>
      </p:sp>
      <p:sp>
        <p:nvSpPr>
          <p:cNvPr id="12" name="Retângulo 11">
            <a:extLst>
              <a:ext uri="{FF2B5EF4-FFF2-40B4-BE49-F238E27FC236}">
                <a16:creationId xmlns:a16="http://schemas.microsoft.com/office/drawing/2014/main" xmlns="" id="{E37D7651-7883-4828-B8B2-0C21578DFEAC}"/>
              </a:ext>
            </a:extLst>
          </p:cNvPr>
          <p:cNvSpPr/>
          <p:nvPr/>
        </p:nvSpPr>
        <p:spPr>
          <a:xfrm>
            <a:off x="8514386" y="5932227"/>
            <a:ext cx="3495644" cy="707886"/>
          </a:xfrm>
          <a:prstGeom prst="rect">
            <a:avLst/>
          </a:prstGeom>
        </p:spPr>
        <p:txBody>
          <a:bodyPr wrap="square">
            <a:spAutoFit/>
          </a:bodyPr>
          <a:lstStyle/>
          <a:p>
            <a:pPr algn="ctr"/>
            <a:r>
              <a:rPr lang="pt-BR" sz="2000" dirty="0"/>
              <a:t>Parcerias com influenciadores digitais</a:t>
            </a:r>
          </a:p>
        </p:txBody>
      </p:sp>
      <p:sp>
        <p:nvSpPr>
          <p:cNvPr id="13" name="Retângulo 12">
            <a:extLst>
              <a:ext uri="{FF2B5EF4-FFF2-40B4-BE49-F238E27FC236}">
                <a16:creationId xmlns:a16="http://schemas.microsoft.com/office/drawing/2014/main" xmlns="" id="{AEE57AAA-E833-44A4-A343-1731E7E5245A}"/>
              </a:ext>
            </a:extLst>
          </p:cNvPr>
          <p:cNvSpPr/>
          <p:nvPr/>
        </p:nvSpPr>
        <p:spPr>
          <a:xfrm>
            <a:off x="9562987" y="4157612"/>
            <a:ext cx="2706348" cy="400110"/>
          </a:xfrm>
          <a:prstGeom prst="rect">
            <a:avLst/>
          </a:prstGeom>
        </p:spPr>
        <p:txBody>
          <a:bodyPr wrap="square">
            <a:spAutoFit/>
          </a:bodyPr>
          <a:lstStyle/>
          <a:p>
            <a:pPr algn="ctr"/>
            <a:r>
              <a:rPr lang="pt-BR" sz="2000" dirty="0"/>
              <a:t>Sabores e aromas</a:t>
            </a:r>
          </a:p>
        </p:txBody>
      </p:sp>
      <p:sp>
        <p:nvSpPr>
          <p:cNvPr id="14" name="Retângulo 13">
            <a:extLst>
              <a:ext uri="{FF2B5EF4-FFF2-40B4-BE49-F238E27FC236}">
                <a16:creationId xmlns:a16="http://schemas.microsoft.com/office/drawing/2014/main" xmlns="" id="{7E283E3D-C186-4C34-9E72-CC6179C5C5A9}"/>
              </a:ext>
            </a:extLst>
          </p:cNvPr>
          <p:cNvSpPr/>
          <p:nvPr/>
        </p:nvSpPr>
        <p:spPr>
          <a:xfrm>
            <a:off x="8670098" y="1838615"/>
            <a:ext cx="3184219" cy="707886"/>
          </a:xfrm>
          <a:prstGeom prst="rect">
            <a:avLst/>
          </a:prstGeom>
        </p:spPr>
        <p:txBody>
          <a:bodyPr wrap="square">
            <a:spAutoFit/>
          </a:bodyPr>
          <a:lstStyle/>
          <a:p>
            <a:pPr algn="ctr"/>
            <a:r>
              <a:rPr lang="pt-BR" sz="2000" dirty="0"/>
              <a:t>Propaganda no PDV e proximidade com doces</a:t>
            </a:r>
          </a:p>
        </p:txBody>
      </p:sp>
      <p:sp>
        <p:nvSpPr>
          <p:cNvPr id="15" name="Retângulo 14">
            <a:extLst>
              <a:ext uri="{FF2B5EF4-FFF2-40B4-BE49-F238E27FC236}">
                <a16:creationId xmlns:a16="http://schemas.microsoft.com/office/drawing/2014/main" xmlns="" id="{019DC4E9-05EE-4ED0-BBDE-9503BD898CF5}"/>
              </a:ext>
            </a:extLst>
          </p:cNvPr>
          <p:cNvSpPr/>
          <p:nvPr/>
        </p:nvSpPr>
        <p:spPr>
          <a:xfrm>
            <a:off x="129899" y="6243182"/>
            <a:ext cx="3873592" cy="400110"/>
          </a:xfrm>
          <a:prstGeom prst="rect">
            <a:avLst/>
          </a:prstGeom>
        </p:spPr>
        <p:txBody>
          <a:bodyPr wrap="square">
            <a:spAutoFit/>
          </a:bodyPr>
          <a:lstStyle/>
          <a:p>
            <a:pPr algn="ctr"/>
            <a:r>
              <a:rPr lang="pt-BR" sz="2000" dirty="0"/>
              <a:t>Associação com festas e eventos</a:t>
            </a:r>
          </a:p>
        </p:txBody>
      </p:sp>
      <p:sp>
        <p:nvSpPr>
          <p:cNvPr id="3" name="Retângulo 2"/>
          <p:cNvSpPr/>
          <p:nvPr/>
        </p:nvSpPr>
        <p:spPr>
          <a:xfrm>
            <a:off x="4003491" y="5686005"/>
            <a:ext cx="4510895" cy="923330"/>
          </a:xfrm>
          <a:prstGeom prst="rect">
            <a:avLst/>
          </a:prstGeom>
        </p:spPr>
        <p:txBody>
          <a:bodyPr wrap="square">
            <a:spAutoFit/>
          </a:bodyPr>
          <a:lstStyle/>
          <a:p>
            <a:r>
              <a:rPr lang="pt-BR" b="1" dirty="0" smtClean="0">
                <a:solidFill>
                  <a:srgbClr val="C00000"/>
                </a:solidFill>
              </a:rPr>
              <a:t>ALERTA:  </a:t>
            </a:r>
            <a:r>
              <a:rPr lang="pt-BR" b="1" dirty="0">
                <a:solidFill>
                  <a:srgbClr val="C00000"/>
                </a:solidFill>
              </a:rPr>
              <a:t>prevalência de fumantes entre jovens de 18 a 24 anos </a:t>
            </a:r>
            <a:r>
              <a:rPr lang="pt-BR" b="1" dirty="0" smtClean="0">
                <a:solidFill>
                  <a:srgbClr val="C00000"/>
                </a:solidFill>
              </a:rPr>
              <a:t>das </a:t>
            </a:r>
            <a:r>
              <a:rPr lang="pt-BR" b="1" dirty="0">
                <a:solidFill>
                  <a:srgbClr val="C00000"/>
                </a:solidFill>
              </a:rPr>
              <a:t>capitais brasileiras </a:t>
            </a:r>
            <a:r>
              <a:rPr lang="pt-BR" b="1" dirty="0" smtClean="0">
                <a:solidFill>
                  <a:srgbClr val="C00000"/>
                </a:solidFill>
              </a:rPr>
              <a:t>cresceu </a:t>
            </a:r>
            <a:r>
              <a:rPr lang="pt-BR" b="1" dirty="0">
                <a:solidFill>
                  <a:srgbClr val="C00000"/>
                </a:solidFill>
              </a:rPr>
              <a:t>de 7,4% para 8,5</a:t>
            </a:r>
            <a:r>
              <a:rPr lang="pt-BR" b="1" dirty="0" smtClean="0">
                <a:solidFill>
                  <a:srgbClr val="C00000"/>
                </a:solidFill>
              </a:rPr>
              <a:t>%</a:t>
            </a:r>
            <a:r>
              <a:rPr lang="pt-BR" b="1" dirty="0">
                <a:solidFill>
                  <a:srgbClr val="C00000"/>
                </a:solidFill>
              </a:rPr>
              <a:t> entre 2016 e 2017 </a:t>
            </a:r>
          </a:p>
        </p:txBody>
      </p:sp>
    </p:spTree>
    <p:extLst>
      <p:ext uri="{BB962C8B-B14F-4D97-AF65-F5344CB8AC3E}">
        <p14:creationId xmlns:p14="http://schemas.microsoft.com/office/powerpoint/2010/main" val="3750062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1064192" y="1641294"/>
            <a:ext cx="10515600" cy="4426131"/>
          </a:xfrm>
        </p:spPr>
        <p:txBody>
          <a:bodyPr>
            <a:noAutofit/>
          </a:bodyPr>
          <a:lstStyle/>
          <a:p>
            <a:pPr marL="514350" indent="-514350">
              <a:lnSpc>
                <a:spcPct val="100000"/>
              </a:lnSpc>
              <a:buAutoNum type="arabicPeriod"/>
            </a:pPr>
            <a:r>
              <a:rPr lang="pt-BR" sz="1050" dirty="0" smtClean="0">
                <a:latin typeface="+mn-lt"/>
              </a:rPr>
              <a:t>Tabagismo </a:t>
            </a:r>
            <a:r>
              <a:rPr lang="pt-BR" sz="1050" dirty="0">
                <a:latin typeface="+mn-lt"/>
              </a:rPr>
              <a:t>- Um grave problema de saúde - Inca. http://www1.inca.gov.br/inca/Arquivos/t_Tabagismo.pdf. </a:t>
            </a:r>
            <a:endParaRPr lang="pt-BR" sz="1050" dirty="0" smtClean="0">
              <a:latin typeface="+mn-lt"/>
            </a:endParaRPr>
          </a:p>
          <a:p>
            <a:pPr marL="514350" indent="-514350">
              <a:lnSpc>
                <a:spcPct val="100000"/>
              </a:lnSpc>
              <a:buFont typeface="Wingdings" panose="05000000000000000000" pitchFamily="2" charset="2"/>
              <a:buAutoNum type="arabicPeriod"/>
            </a:pPr>
            <a:r>
              <a:rPr lang="pt-BR" sz="1050" dirty="0">
                <a:latin typeface="+mn-lt"/>
              </a:rPr>
              <a:t>http://www2.inca.gov.br/wps/wcm/connect/agencianoticias/site/home/noticias/2017/estudo-inedito-divulga-custos-atribuiveis-ao-tabagismo-no-brasil </a:t>
            </a:r>
          </a:p>
          <a:p>
            <a:pPr marL="514350" indent="-514350">
              <a:lnSpc>
                <a:spcPct val="100000"/>
              </a:lnSpc>
              <a:buAutoNum type="arabicPeriod"/>
            </a:pPr>
            <a:r>
              <a:rPr lang="pt-BR" sz="1050" dirty="0" err="1" smtClean="0">
                <a:latin typeface="+mn-lt"/>
              </a:rPr>
              <a:t>Gender</a:t>
            </a:r>
            <a:r>
              <a:rPr lang="pt-BR" sz="1050" dirty="0">
                <a:latin typeface="+mn-lt"/>
              </a:rPr>
              <a:t>, </a:t>
            </a:r>
            <a:r>
              <a:rPr lang="pt-BR" sz="1050" dirty="0" err="1">
                <a:latin typeface="+mn-lt"/>
              </a:rPr>
              <a:t>women</a:t>
            </a:r>
            <a:r>
              <a:rPr lang="pt-BR" sz="1050" dirty="0">
                <a:latin typeface="+mn-lt"/>
              </a:rPr>
              <a:t>, </a:t>
            </a:r>
            <a:r>
              <a:rPr lang="pt-BR" sz="1050" dirty="0" err="1">
                <a:latin typeface="+mn-lt"/>
              </a:rPr>
              <a:t>and</a:t>
            </a:r>
            <a:r>
              <a:rPr lang="pt-BR" sz="1050" dirty="0">
                <a:latin typeface="+mn-lt"/>
              </a:rPr>
              <a:t> </a:t>
            </a:r>
            <a:r>
              <a:rPr lang="pt-BR" sz="1050" dirty="0" err="1">
                <a:latin typeface="+mn-lt"/>
              </a:rPr>
              <a:t>the</a:t>
            </a:r>
            <a:r>
              <a:rPr lang="pt-BR" sz="1050" dirty="0">
                <a:latin typeface="+mn-lt"/>
              </a:rPr>
              <a:t> </a:t>
            </a:r>
            <a:r>
              <a:rPr lang="pt-BR" sz="1050" dirty="0" err="1">
                <a:latin typeface="+mn-lt"/>
              </a:rPr>
              <a:t>tobacco</a:t>
            </a:r>
            <a:r>
              <a:rPr lang="pt-BR" sz="1050" dirty="0">
                <a:latin typeface="+mn-lt"/>
              </a:rPr>
              <a:t> </a:t>
            </a:r>
            <a:r>
              <a:rPr lang="pt-BR" sz="1050" dirty="0" err="1">
                <a:latin typeface="+mn-lt"/>
              </a:rPr>
              <a:t>epidemic</a:t>
            </a:r>
            <a:r>
              <a:rPr lang="pt-BR" sz="1050" dirty="0">
                <a:latin typeface="+mn-lt"/>
              </a:rPr>
              <a:t>. http://whqlibdoc.who.int/publications/2010/9789241599511_eng.pdf. </a:t>
            </a:r>
            <a:endParaRPr lang="pt-BR" sz="1050" dirty="0" smtClean="0">
              <a:latin typeface="+mn-lt"/>
            </a:endParaRPr>
          </a:p>
          <a:p>
            <a:pPr marL="514350" indent="-514350">
              <a:lnSpc>
                <a:spcPct val="100000"/>
              </a:lnSpc>
              <a:buAutoNum type="arabicPeriod"/>
            </a:pPr>
            <a:r>
              <a:rPr lang="pt-BR" sz="1050" dirty="0" err="1" smtClean="0">
                <a:latin typeface="+mn-lt"/>
              </a:rPr>
              <a:t>Results</a:t>
            </a:r>
            <a:r>
              <a:rPr lang="pt-BR" sz="1050" dirty="0" smtClean="0">
                <a:latin typeface="+mn-lt"/>
              </a:rPr>
              <a:t> </a:t>
            </a:r>
            <a:r>
              <a:rPr lang="pt-BR" sz="1050" dirty="0" err="1">
                <a:latin typeface="+mn-lt"/>
              </a:rPr>
              <a:t>from</a:t>
            </a:r>
            <a:r>
              <a:rPr lang="pt-BR" sz="1050" dirty="0">
                <a:latin typeface="+mn-lt"/>
              </a:rPr>
              <a:t> </a:t>
            </a:r>
            <a:r>
              <a:rPr lang="pt-BR" sz="1050" dirty="0" err="1">
                <a:latin typeface="+mn-lt"/>
              </a:rPr>
              <a:t>the</a:t>
            </a:r>
            <a:r>
              <a:rPr lang="pt-BR" sz="1050" dirty="0">
                <a:latin typeface="+mn-lt"/>
              </a:rPr>
              <a:t> 2009 </a:t>
            </a:r>
            <a:r>
              <a:rPr lang="pt-BR" sz="1050" dirty="0" err="1">
                <a:latin typeface="+mn-lt"/>
              </a:rPr>
              <a:t>National</a:t>
            </a:r>
            <a:r>
              <a:rPr lang="pt-BR" sz="1050" dirty="0">
                <a:latin typeface="+mn-lt"/>
              </a:rPr>
              <a:t> </a:t>
            </a:r>
            <a:r>
              <a:rPr lang="pt-BR" sz="1050" dirty="0" err="1">
                <a:latin typeface="+mn-lt"/>
              </a:rPr>
              <a:t>Survey</a:t>
            </a:r>
            <a:r>
              <a:rPr lang="pt-BR" sz="1050" dirty="0">
                <a:latin typeface="+mn-lt"/>
              </a:rPr>
              <a:t> </a:t>
            </a:r>
            <a:r>
              <a:rPr lang="pt-BR" sz="1050" dirty="0" err="1">
                <a:latin typeface="+mn-lt"/>
              </a:rPr>
              <a:t>on</a:t>
            </a:r>
            <a:r>
              <a:rPr lang="pt-BR" sz="1050" dirty="0">
                <a:latin typeface="+mn-lt"/>
              </a:rPr>
              <a:t> </a:t>
            </a:r>
            <a:r>
              <a:rPr lang="pt-BR" sz="1050" dirty="0" err="1">
                <a:latin typeface="+mn-lt"/>
              </a:rPr>
              <a:t>Drug</a:t>
            </a:r>
            <a:r>
              <a:rPr lang="pt-BR" sz="1050" dirty="0">
                <a:latin typeface="+mn-lt"/>
              </a:rPr>
              <a:t> Use </a:t>
            </a:r>
            <a:r>
              <a:rPr lang="pt-BR" sz="1050" dirty="0" err="1">
                <a:latin typeface="+mn-lt"/>
              </a:rPr>
              <a:t>and</a:t>
            </a:r>
            <a:r>
              <a:rPr lang="pt-BR" sz="1050" dirty="0">
                <a:latin typeface="+mn-lt"/>
              </a:rPr>
              <a:t> Health - GMHC http://www.gmhc.org/files/editor/file/a_pa_nat_drug_use_survey.pdf. </a:t>
            </a:r>
            <a:endParaRPr lang="pt-BR" sz="1050" dirty="0" smtClean="0">
              <a:latin typeface="+mn-lt"/>
            </a:endParaRPr>
          </a:p>
          <a:p>
            <a:pPr marL="514350" indent="-514350">
              <a:lnSpc>
                <a:spcPct val="100000"/>
              </a:lnSpc>
              <a:buAutoNum type="arabicPeriod"/>
            </a:pPr>
            <a:r>
              <a:rPr lang="pt-BR" sz="1050" dirty="0" smtClean="0">
                <a:latin typeface="+mn-lt"/>
              </a:rPr>
              <a:t>A </a:t>
            </a:r>
            <a:r>
              <a:rPr lang="pt-BR" sz="1050" dirty="0">
                <a:latin typeface="+mn-lt"/>
              </a:rPr>
              <a:t>proibição da publicidade de tabaco é constitucional - ACT Promoção da Saúde 4 Set. 2009, http://actbr.org.br/uploads/conteudo/285_proibicao_publicidade_tabaco_constitucional.pdf. </a:t>
            </a:r>
            <a:endParaRPr lang="pt-BR" sz="1050" dirty="0" smtClean="0">
              <a:latin typeface="+mn-lt"/>
            </a:endParaRPr>
          </a:p>
          <a:p>
            <a:pPr marL="514350" indent="-514350">
              <a:lnSpc>
                <a:spcPct val="100000"/>
              </a:lnSpc>
              <a:buFont typeface="Wingdings" panose="05000000000000000000" pitchFamily="2" charset="2"/>
              <a:buAutoNum type="arabicPeriod"/>
            </a:pPr>
            <a:r>
              <a:rPr lang="pt-BR" sz="1050" dirty="0">
                <a:latin typeface="+mn-lt"/>
              </a:rPr>
              <a:t>M</a:t>
            </a:r>
            <a:r>
              <a:rPr lang="pt-BR" sz="1050" dirty="0" smtClean="0">
                <a:latin typeface="+mn-lt"/>
              </a:rPr>
              <a:t>arketing sorrateiro de cigarros: </a:t>
            </a:r>
            <a:r>
              <a:rPr lang="pt-BR" sz="1050" dirty="0" smtClean="0">
                <a:latin typeface="+mn-lt"/>
                <a:hlinkClick r:id="rId2"/>
              </a:rPr>
              <a:t>https</a:t>
            </a:r>
            <a:r>
              <a:rPr lang="pt-BR" sz="1050" dirty="0">
                <a:latin typeface="+mn-lt"/>
                <a:hlinkClick r:id="rId2"/>
              </a:rPr>
              <a:t>://www.takeapart.org/wheretheressmoke</a:t>
            </a:r>
            <a:r>
              <a:rPr lang="pt-BR" sz="1050" dirty="0" smtClean="0">
                <a:latin typeface="+mn-lt"/>
                <a:hlinkClick r:id="rId2"/>
              </a:rPr>
              <a:t>/</a:t>
            </a:r>
            <a:r>
              <a:rPr lang="pt-BR" sz="1050" dirty="0" smtClean="0">
                <a:latin typeface="+mn-lt"/>
              </a:rPr>
              <a:t> e http</a:t>
            </a:r>
            <a:r>
              <a:rPr lang="pt-BR" sz="1050" dirty="0">
                <a:latin typeface="+mn-lt"/>
              </a:rPr>
              <a:t>://www.actbr.org.br/uploads/arquivos/denuncia_influencers_release_2409.pdf</a:t>
            </a:r>
            <a:endParaRPr lang="pt-BR" sz="1050" dirty="0" smtClean="0">
              <a:latin typeface="+mn-lt"/>
            </a:endParaRPr>
          </a:p>
          <a:p>
            <a:pPr marL="514350" indent="-514350">
              <a:lnSpc>
                <a:spcPct val="100000"/>
              </a:lnSpc>
              <a:buAutoNum type="arabicPeriod"/>
            </a:pPr>
            <a:r>
              <a:rPr lang="en-CA" altLang="pt-BR" sz="1050" dirty="0">
                <a:latin typeface="+mn-lt"/>
              </a:rPr>
              <a:t>The Health Consequences of Smoking—50 Years of Progress: A Report of the Surgeon </a:t>
            </a:r>
            <a:r>
              <a:rPr lang="en-CA" altLang="pt-BR" sz="1050" dirty="0" smtClean="0">
                <a:latin typeface="+mn-lt"/>
              </a:rPr>
              <a:t>General, 2014</a:t>
            </a:r>
            <a:endParaRPr lang="pt-BR" sz="1050" dirty="0" smtClean="0">
              <a:latin typeface="+mn-lt"/>
            </a:endParaRPr>
          </a:p>
          <a:p>
            <a:pPr marL="514350" indent="-514350">
              <a:lnSpc>
                <a:spcPct val="100000"/>
              </a:lnSpc>
              <a:buAutoNum type="arabicPeriod"/>
            </a:pPr>
            <a:r>
              <a:rPr lang="pt-BR" sz="1050" dirty="0" smtClean="0">
                <a:latin typeface="+mn-lt"/>
              </a:rPr>
              <a:t>Projetado </a:t>
            </a:r>
            <a:r>
              <a:rPr lang="pt-BR" sz="1050" dirty="0">
                <a:latin typeface="+mn-lt"/>
              </a:rPr>
              <a:t>para Viciar – Como a Indústria do Tabaco modificou os cigarros para deixa-los mais viciantes, mais atraentes para as crianças e ainda mais mortais” https://www.tobaccofreekids.org/assets/global/pdfs/pt/TFK_- DesignedforAddiction_pt.pdf </a:t>
            </a:r>
            <a:endParaRPr lang="pt-BR" sz="1050" dirty="0" smtClean="0">
              <a:latin typeface="+mn-lt"/>
            </a:endParaRPr>
          </a:p>
          <a:p>
            <a:pPr marL="514350" indent="-514350">
              <a:lnSpc>
                <a:spcPct val="100000"/>
              </a:lnSpc>
              <a:buAutoNum type="arabicPeriod"/>
            </a:pPr>
            <a:r>
              <a:rPr lang="pt-BR" sz="1050" dirty="0" err="1" smtClean="0">
                <a:latin typeface="+mn-lt"/>
              </a:rPr>
              <a:t>Plain</a:t>
            </a:r>
            <a:r>
              <a:rPr lang="pt-BR" sz="1050" dirty="0" smtClean="0">
                <a:latin typeface="+mn-lt"/>
              </a:rPr>
              <a:t> </a:t>
            </a:r>
            <a:r>
              <a:rPr lang="pt-BR" sz="1050" dirty="0" err="1">
                <a:latin typeface="+mn-lt"/>
              </a:rPr>
              <a:t>Packaging</a:t>
            </a:r>
            <a:r>
              <a:rPr lang="pt-BR" sz="1050" dirty="0">
                <a:latin typeface="+mn-lt"/>
              </a:rPr>
              <a:t> – </a:t>
            </a:r>
            <a:r>
              <a:rPr lang="pt-BR" sz="1050" dirty="0" err="1">
                <a:latin typeface="+mn-lt"/>
              </a:rPr>
              <a:t>International</a:t>
            </a:r>
            <a:r>
              <a:rPr lang="pt-BR" sz="1050" dirty="0">
                <a:latin typeface="+mn-lt"/>
              </a:rPr>
              <a:t> Overview - </a:t>
            </a:r>
            <a:r>
              <a:rPr lang="pt-BR" sz="1050" dirty="0" err="1">
                <a:latin typeface="+mn-lt"/>
              </a:rPr>
              <a:t>Canadian</a:t>
            </a:r>
            <a:r>
              <a:rPr lang="pt-BR" sz="1050" dirty="0">
                <a:latin typeface="+mn-lt"/>
              </a:rPr>
              <a:t> </a:t>
            </a:r>
            <a:r>
              <a:rPr lang="pt-BR" sz="1050" dirty="0" err="1">
                <a:latin typeface="+mn-lt"/>
              </a:rPr>
              <a:t>Cancer</a:t>
            </a:r>
            <a:r>
              <a:rPr lang="pt-BR" sz="1050" dirty="0">
                <a:latin typeface="+mn-lt"/>
              </a:rPr>
              <a:t> </a:t>
            </a:r>
            <a:r>
              <a:rPr lang="pt-BR" sz="1050" dirty="0" err="1">
                <a:latin typeface="+mn-lt"/>
              </a:rPr>
              <a:t>Society</a:t>
            </a:r>
            <a:r>
              <a:rPr lang="pt-BR" sz="1050" dirty="0">
                <a:latin typeface="+mn-lt"/>
              </a:rPr>
              <a:t>. https://www.cancer.ca/~/media/cancer.- </a:t>
            </a:r>
            <a:r>
              <a:rPr lang="pt-BR" sz="1050" dirty="0" err="1">
                <a:latin typeface="+mn-lt"/>
              </a:rPr>
              <a:t>ca</a:t>
            </a:r>
            <a:r>
              <a:rPr lang="pt-BR" sz="1050" dirty="0">
                <a:latin typeface="+mn-lt"/>
              </a:rPr>
              <a:t>/CW/for%20media/Media%20releases/2016/</a:t>
            </a:r>
            <a:r>
              <a:rPr lang="pt-BR" sz="1050" dirty="0" err="1">
                <a:latin typeface="+mn-lt"/>
              </a:rPr>
              <a:t>plain</a:t>
            </a:r>
            <a:r>
              <a:rPr lang="pt-BR" sz="1050" dirty="0">
                <a:latin typeface="+mn-lt"/>
              </a:rPr>
              <a:t>-</a:t>
            </a:r>
            <a:r>
              <a:rPr lang="pt-BR" sz="1050" dirty="0" err="1">
                <a:latin typeface="+mn-lt"/>
              </a:rPr>
              <a:t>packaging</a:t>
            </a:r>
            <a:r>
              <a:rPr lang="pt-BR" sz="1050" dirty="0">
                <a:latin typeface="+mn-lt"/>
              </a:rPr>
              <a:t>-overview---2016-01-11.pdf?la=</a:t>
            </a:r>
            <a:r>
              <a:rPr lang="pt-BR" sz="1050" dirty="0" err="1">
                <a:latin typeface="+mn-lt"/>
              </a:rPr>
              <a:t>en</a:t>
            </a:r>
            <a:r>
              <a:rPr lang="pt-BR" sz="1050" dirty="0">
                <a:latin typeface="+mn-lt"/>
              </a:rPr>
              <a:t>. </a:t>
            </a:r>
            <a:endParaRPr lang="pt-BR" sz="1050" dirty="0" smtClean="0">
              <a:latin typeface="+mn-lt"/>
            </a:endParaRPr>
          </a:p>
          <a:p>
            <a:pPr marL="514350" indent="-514350">
              <a:lnSpc>
                <a:spcPct val="100000"/>
              </a:lnSpc>
              <a:buAutoNum type="arabicPeriod"/>
            </a:pPr>
            <a:r>
              <a:rPr lang="pt-BR" sz="1050" dirty="0" smtClean="0">
                <a:latin typeface="+mn-lt"/>
              </a:rPr>
              <a:t>“</a:t>
            </a:r>
            <a:r>
              <a:rPr lang="pt-BR" sz="1050" dirty="0">
                <a:latin typeface="+mn-lt"/>
              </a:rPr>
              <a:t>Embalagem Padronizada de Produtos de Tabaco”: http://www2.inca.gov.br/wps/wcm/connect/be366e8047362496ada1af7c4f0415f8/Nota+tecnica_embalagens+padronizadas.pdf?MOD=AJPERES&amp;CACHEID =be366e8047362496ada1af7c4f0415f8 </a:t>
            </a:r>
            <a:endParaRPr lang="pt-BR" sz="1050" dirty="0" smtClean="0">
              <a:latin typeface="+mn-lt"/>
            </a:endParaRPr>
          </a:p>
          <a:p>
            <a:pPr marL="514350" indent="-514350">
              <a:lnSpc>
                <a:spcPct val="100000"/>
              </a:lnSpc>
              <a:buAutoNum type="arabicPeriod"/>
            </a:pPr>
            <a:r>
              <a:rPr lang="pt-BR" sz="1050" dirty="0" smtClean="0">
                <a:latin typeface="+mn-lt"/>
              </a:rPr>
              <a:t>Passive </a:t>
            </a:r>
            <a:r>
              <a:rPr lang="pt-BR" sz="1050" dirty="0">
                <a:latin typeface="+mn-lt"/>
              </a:rPr>
              <a:t>smoking </a:t>
            </a:r>
            <a:r>
              <a:rPr lang="pt-BR" sz="1050" dirty="0" err="1">
                <a:latin typeface="+mn-lt"/>
              </a:rPr>
              <a:t>and</a:t>
            </a:r>
            <a:r>
              <a:rPr lang="pt-BR" sz="1050" dirty="0">
                <a:latin typeface="+mn-lt"/>
              </a:rPr>
              <a:t> </a:t>
            </a:r>
            <a:r>
              <a:rPr lang="pt-BR" sz="1050" dirty="0" err="1">
                <a:latin typeface="+mn-lt"/>
              </a:rPr>
              <a:t>children</a:t>
            </a:r>
            <a:r>
              <a:rPr lang="pt-BR" sz="1050" dirty="0">
                <a:latin typeface="+mn-lt"/>
              </a:rPr>
              <a:t> – RCP London. https://shop.rcplondon.ac.uk/products/passive-smoking-and- -</a:t>
            </a:r>
            <a:r>
              <a:rPr lang="pt-BR" sz="1050" dirty="0" err="1">
                <a:latin typeface="+mn-lt"/>
              </a:rPr>
              <a:t>children</a:t>
            </a:r>
            <a:r>
              <a:rPr lang="pt-BR" sz="1050" dirty="0">
                <a:latin typeface="+mn-lt"/>
              </a:rPr>
              <a:t>. </a:t>
            </a:r>
            <a:endParaRPr lang="pt-BR" sz="1050" dirty="0" smtClean="0">
              <a:latin typeface="+mn-lt"/>
            </a:endParaRPr>
          </a:p>
          <a:p>
            <a:pPr marL="514350" indent="-514350">
              <a:lnSpc>
                <a:spcPct val="100000"/>
              </a:lnSpc>
              <a:buAutoNum type="arabicPeriod"/>
            </a:pPr>
            <a:r>
              <a:rPr lang="pt-BR" sz="1050" dirty="0">
                <a:latin typeface="+mn-lt"/>
              </a:rPr>
              <a:t>Brasil. Ministério da Saúde. Secretaria de Vigilância em Saúde. Departamento de Vigilância de Doenças e Agravos não Transmissíveis e Promoção da Saúde. </a:t>
            </a:r>
            <a:r>
              <a:rPr lang="pt-BR" sz="1050" dirty="0" err="1">
                <a:latin typeface="+mn-lt"/>
              </a:rPr>
              <a:t>Vigitel</a:t>
            </a:r>
            <a:r>
              <a:rPr lang="pt-BR" sz="1050" dirty="0">
                <a:latin typeface="+mn-lt"/>
              </a:rPr>
              <a:t> Brasil 2017: vigilância de fatores de risco e proteção para doenças crônicas por inquérito telefônico: estimativas sobre frequência e distribuição </a:t>
            </a:r>
            <a:r>
              <a:rPr lang="pt-BR" sz="1050" dirty="0" err="1">
                <a:latin typeface="+mn-lt"/>
              </a:rPr>
              <a:t>sociodemográfica</a:t>
            </a:r>
            <a:r>
              <a:rPr lang="pt-BR" sz="1050" dirty="0">
                <a:latin typeface="+mn-lt"/>
              </a:rPr>
              <a:t> de fatores de risco e proteção para doenças crônicas nas capitais dos 26 estados brasileiros e no Distrito Federal. Brasília: Ministério da Saúde, </a:t>
            </a:r>
            <a:r>
              <a:rPr lang="pt-BR" sz="1050" dirty="0" smtClean="0">
                <a:latin typeface="+mn-lt"/>
              </a:rPr>
              <a:t>2018</a:t>
            </a:r>
          </a:p>
          <a:p>
            <a:pPr marL="514350" indent="-514350">
              <a:lnSpc>
                <a:spcPct val="100000"/>
              </a:lnSpc>
              <a:buAutoNum type="arabicPeriod"/>
            </a:pPr>
            <a:r>
              <a:rPr lang="pt-BR" sz="1050" dirty="0" err="1">
                <a:latin typeface="+mn-lt"/>
              </a:rPr>
              <a:t>Vigitel</a:t>
            </a:r>
            <a:r>
              <a:rPr lang="pt-BR" sz="1050" dirty="0">
                <a:latin typeface="+mn-lt"/>
              </a:rPr>
              <a:t> 2017 e Estimativa de Consumo de Cigarros Ilícitos no Brasil, Instituto Nacional de Câncer José Alencar Gomes da Silva (INCA) Divisão de Pesquisa Populacional Secretaria Executiva da Comissão Nacional para Implementação da Convenção-Quadro para o Controle do Tabaco (SE-CONICQ) MINISTÉRIO DA </a:t>
            </a:r>
            <a:r>
              <a:rPr lang="pt-BR" sz="1050" dirty="0" smtClean="0">
                <a:latin typeface="+mn-lt"/>
              </a:rPr>
              <a:t>SAÚDE, 2018</a:t>
            </a:r>
            <a:endParaRPr lang="pt-BR" sz="1050" dirty="0">
              <a:latin typeface="+mn-lt"/>
            </a:endParaRPr>
          </a:p>
        </p:txBody>
      </p:sp>
    </p:spTree>
    <p:extLst>
      <p:ext uri="{BB962C8B-B14F-4D97-AF65-F5344CB8AC3E}">
        <p14:creationId xmlns:p14="http://schemas.microsoft.com/office/powerpoint/2010/main" val="285420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9575" y="547553"/>
            <a:ext cx="7712642" cy="972231"/>
          </a:xfrm>
        </p:spPr>
        <p:txBody>
          <a:bodyPr>
            <a:normAutofit fontScale="90000"/>
          </a:bodyPr>
          <a:lstStyle/>
          <a:p>
            <a:r>
              <a:rPr lang="pt-BR" dirty="0"/>
              <a:t>Por que aprovar o PLS 769/2015? </a:t>
            </a:r>
            <a:br>
              <a:rPr lang="pt-BR" dirty="0"/>
            </a:br>
            <a:endParaRPr lang="pt-BR" dirty="0"/>
          </a:p>
        </p:txBody>
      </p:sp>
      <p:sp>
        <p:nvSpPr>
          <p:cNvPr id="3" name="Espaço Reservado para Conteúdo 2"/>
          <p:cNvSpPr>
            <a:spLocks noGrp="1"/>
          </p:cNvSpPr>
          <p:nvPr>
            <p:ph idx="1"/>
          </p:nvPr>
        </p:nvSpPr>
        <p:spPr>
          <a:xfrm>
            <a:off x="1019175" y="1841319"/>
            <a:ext cx="10732067" cy="4102281"/>
          </a:xfrm>
        </p:spPr>
        <p:txBody>
          <a:bodyPr>
            <a:noAutofit/>
          </a:bodyPr>
          <a:lstStyle/>
          <a:p>
            <a:r>
              <a:rPr lang="pt-BR" sz="2400" dirty="0" smtClean="0">
                <a:latin typeface="+mn-lt"/>
              </a:rPr>
              <a:t>As </a:t>
            </a:r>
            <a:r>
              <a:rPr lang="pt-BR" sz="2400" dirty="0">
                <a:latin typeface="+mn-lt"/>
              </a:rPr>
              <a:t>medidas previstas </a:t>
            </a:r>
            <a:r>
              <a:rPr lang="pt-BR" sz="2400" dirty="0" smtClean="0">
                <a:latin typeface="+mn-lt"/>
              </a:rPr>
              <a:t>no </a:t>
            </a:r>
            <a:r>
              <a:rPr lang="pt-BR" sz="2400" dirty="0">
                <a:latin typeface="+mn-lt"/>
              </a:rPr>
              <a:t>projeto visam a </a:t>
            </a:r>
            <a:r>
              <a:rPr lang="pt-BR" sz="2400" b="1" dirty="0">
                <a:latin typeface="+mn-lt"/>
              </a:rPr>
              <a:t>prevenção de iniciação ao tabagismo e à exposição à fumaça do tabaco</a:t>
            </a:r>
            <a:r>
              <a:rPr lang="pt-BR" sz="2400" dirty="0">
                <a:latin typeface="+mn-lt"/>
              </a:rPr>
              <a:t>, e estão de acordo com a Convenção-Quadro para o Controle do Tabaco (CQCT), tratado internacional </a:t>
            </a:r>
            <a:r>
              <a:rPr lang="pt-BR" sz="2400" dirty="0" smtClean="0">
                <a:latin typeface="+mn-lt"/>
              </a:rPr>
              <a:t>ratificado </a:t>
            </a:r>
            <a:r>
              <a:rPr lang="pt-BR" sz="2400" dirty="0">
                <a:latin typeface="+mn-lt"/>
              </a:rPr>
              <a:t>por 181 países, como o Brasil (Decreto 5.658/2006). </a:t>
            </a:r>
            <a:endParaRPr lang="pt-BR" sz="2400" dirty="0" smtClean="0">
              <a:latin typeface="+mn-lt"/>
            </a:endParaRPr>
          </a:p>
          <a:p>
            <a:endParaRPr lang="pt-BR" sz="2400" dirty="0">
              <a:latin typeface="+mn-lt"/>
            </a:endParaRPr>
          </a:p>
          <a:p>
            <a:r>
              <a:rPr lang="pt-BR" sz="2400" dirty="0" smtClean="0">
                <a:latin typeface="+mn-lt"/>
              </a:rPr>
              <a:t>O PLS 769/2015 prevê:</a:t>
            </a:r>
          </a:p>
          <a:p>
            <a:r>
              <a:rPr lang="pt-BR" sz="2400" dirty="0">
                <a:latin typeface="+mn-lt"/>
              </a:rPr>
              <a:t>P</a:t>
            </a:r>
            <a:r>
              <a:rPr lang="pt-BR" sz="2400" dirty="0" smtClean="0">
                <a:latin typeface="+mn-lt"/>
              </a:rPr>
              <a:t>roibição </a:t>
            </a:r>
            <a:r>
              <a:rPr lang="pt-BR" sz="2400" dirty="0">
                <a:latin typeface="+mn-lt"/>
              </a:rPr>
              <a:t>total da propaganda de produtos de tabaco; </a:t>
            </a:r>
          </a:p>
          <a:p>
            <a:r>
              <a:rPr lang="pt-BR" sz="2400" dirty="0">
                <a:latin typeface="+mn-lt"/>
              </a:rPr>
              <a:t>A</a:t>
            </a:r>
            <a:r>
              <a:rPr lang="pt-BR" sz="2400" dirty="0" smtClean="0">
                <a:latin typeface="+mn-lt"/>
              </a:rPr>
              <a:t>doção </a:t>
            </a:r>
            <a:r>
              <a:rPr lang="pt-BR" sz="2400" dirty="0">
                <a:latin typeface="+mn-lt"/>
              </a:rPr>
              <a:t>de embalagens </a:t>
            </a:r>
            <a:r>
              <a:rPr lang="pt-BR" sz="2400" dirty="0" smtClean="0">
                <a:latin typeface="+mn-lt"/>
              </a:rPr>
              <a:t>padronizadas; </a:t>
            </a:r>
          </a:p>
          <a:p>
            <a:r>
              <a:rPr lang="pt-BR" sz="2400" dirty="0">
                <a:latin typeface="+mn-lt"/>
              </a:rPr>
              <a:t>P</a:t>
            </a:r>
            <a:r>
              <a:rPr lang="pt-BR" sz="2400" dirty="0" smtClean="0">
                <a:latin typeface="+mn-lt"/>
              </a:rPr>
              <a:t>roibição </a:t>
            </a:r>
            <a:r>
              <a:rPr lang="pt-BR" sz="2400" dirty="0">
                <a:latin typeface="+mn-lt"/>
              </a:rPr>
              <a:t>do uso de aditivos nos produtos de tabaco; </a:t>
            </a:r>
          </a:p>
          <a:p>
            <a:r>
              <a:rPr lang="pt-BR" sz="2400" dirty="0">
                <a:latin typeface="+mn-lt"/>
              </a:rPr>
              <a:t>P</a:t>
            </a:r>
            <a:r>
              <a:rPr lang="pt-BR" sz="2400" dirty="0" smtClean="0">
                <a:latin typeface="+mn-lt"/>
              </a:rPr>
              <a:t>roibição </a:t>
            </a:r>
            <a:r>
              <a:rPr lang="pt-BR" sz="2400" dirty="0">
                <a:latin typeface="+mn-lt"/>
              </a:rPr>
              <a:t>do ato de fumar em veículos quando houver passageiro menor de 18 </a:t>
            </a:r>
            <a:r>
              <a:rPr lang="pt-BR" sz="2400" dirty="0" smtClean="0">
                <a:latin typeface="+mn-lt"/>
              </a:rPr>
              <a:t>anos</a:t>
            </a:r>
          </a:p>
        </p:txBody>
      </p:sp>
    </p:spTree>
    <p:extLst>
      <p:ext uri="{BB962C8B-B14F-4D97-AF65-F5344CB8AC3E}">
        <p14:creationId xmlns:p14="http://schemas.microsoft.com/office/powerpoint/2010/main" val="2599418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91429" y="1619087"/>
            <a:ext cx="4030188" cy="4154984"/>
          </a:xfrm>
          <a:prstGeom prst="rect">
            <a:avLst/>
          </a:prstGeom>
        </p:spPr>
        <p:txBody>
          <a:bodyPr wrap="square">
            <a:spAutoFit/>
          </a:bodyPr>
          <a:lstStyle/>
          <a:p>
            <a:pPr algn="ctr"/>
            <a:r>
              <a:rPr lang="pt-BR" sz="4000" dirty="0"/>
              <a:t>Muito obrigada</a:t>
            </a:r>
            <a:r>
              <a:rPr lang="pt-BR" sz="4000" dirty="0" smtClean="0"/>
              <a:t>!</a:t>
            </a:r>
          </a:p>
          <a:p>
            <a:pPr algn="ctr"/>
            <a:endParaRPr lang="pt-BR" sz="2800" dirty="0" smtClean="0"/>
          </a:p>
          <a:p>
            <a:pPr algn="ctr"/>
            <a:endParaRPr lang="pt-BR" sz="2800" dirty="0"/>
          </a:p>
          <a:p>
            <a:pPr algn="ctr"/>
            <a:endParaRPr lang="pt-BR" sz="2800" dirty="0" smtClean="0"/>
          </a:p>
          <a:p>
            <a:pPr algn="ctr"/>
            <a:endParaRPr lang="pt-BR" sz="2800" dirty="0"/>
          </a:p>
          <a:p>
            <a:pPr algn="ctr"/>
            <a:endParaRPr lang="pt-BR" sz="2800" dirty="0" smtClean="0"/>
          </a:p>
          <a:p>
            <a:pPr algn="ctr"/>
            <a:r>
              <a:rPr lang="pt-BR" sz="2800" dirty="0" smtClean="0"/>
              <a:t>Mônica </a:t>
            </a:r>
            <a:r>
              <a:rPr lang="pt-BR" sz="2800" dirty="0" err="1" smtClean="0"/>
              <a:t>Andreis</a:t>
            </a:r>
            <a:endParaRPr lang="pt-BR" sz="2800" dirty="0" smtClean="0"/>
          </a:p>
          <a:p>
            <a:pPr algn="ctr"/>
            <a:r>
              <a:rPr lang="pt-BR" sz="2800" dirty="0"/>
              <a:t>http://actbr.org.br/</a:t>
            </a:r>
          </a:p>
          <a:p>
            <a:endParaRPr lang="pt-BR" sz="2800" dirty="0"/>
          </a:p>
        </p:txBody>
      </p:sp>
    </p:spTree>
    <p:extLst>
      <p:ext uri="{BB962C8B-B14F-4D97-AF65-F5344CB8AC3E}">
        <p14:creationId xmlns:p14="http://schemas.microsoft.com/office/powerpoint/2010/main" val="4195649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47725" y="1612719"/>
            <a:ext cx="8124825" cy="2330631"/>
          </a:xfrm>
        </p:spPr>
        <p:txBody>
          <a:bodyPr>
            <a:noAutofit/>
          </a:bodyPr>
          <a:lstStyle/>
          <a:p>
            <a:r>
              <a:rPr lang="pt-BR" sz="2400" dirty="0" smtClean="0">
                <a:latin typeface="+mn-lt"/>
              </a:rPr>
              <a:t>No </a:t>
            </a:r>
            <a:r>
              <a:rPr lang="pt-BR" sz="2400" dirty="0">
                <a:latin typeface="+mn-lt"/>
              </a:rPr>
              <a:t>Brasil, </a:t>
            </a:r>
            <a:r>
              <a:rPr lang="pt-BR" b="1" dirty="0">
                <a:latin typeface="+mn-lt"/>
              </a:rPr>
              <a:t>428</a:t>
            </a:r>
            <a:r>
              <a:rPr lang="pt-BR" dirty="0">
                <a:latin typeface="+mn-lt"/>
              </a:rPr>
              <a:t> </a:t>
            </a:r>
            <a:r>
              <a:rPr lang="pt-BR" sz="2400" dirty="0">
                <a:latin typeface="+mn-lt"/>
              </a:rPr>
              <a:t>pessoas morrem por dia por causa do </a:t>
            </a:r>
            <a:r>
              <a:rPr lang="pt-BR" sz="2400" dirty="0" smtClean="0">
                <a:latin typeface="+mn-lt"/>
              </a:rPr>
              <a:t>tabagismo</a:t>
            </a:r>
          </a:p>
          <a:p>
            <a:r>
              <a:rPr lang="pt-BR" b="1" dirty="0" smtClean="0">
                <a:latin typeface="+mn-lt"/>
              </a:rPr>
              <a:t>56,9</a:t>
            </a:r>
            <a:r>
              <a:rPr lang="pt-BR" sz="2400" dirty="0" smtClean="0">
                <a:latin typeface="+mn-lt"/>
              </a:rPr>
              <a:t> </a:t>
            </a:r>
            <a:r>
              <a:rPr lang="pt-BR" sz="2400" dirty="0">
                <a:latin typeface="+mn-lt"/>
              </a:rPr>
              <a:t>bilhões de reais perdidos </a:t>
            </a:r>
            <a:r>
              <a:rPr lang="pt-BR" sz="2400" b="1" dirty="0">
                <a:latin typeface="+mn-lt"/>
              </a:rPr>
              <a:t>a cada ano </a:t>
            </a:r>
            <a:r>
              <a:rPr lang="pt-BR" sz="2400" dirty="0">
                <a:latin typeface="+mn-lt"/>
              </a:rPr>
              <a:t>com despesas médicas e perda </a:t>
            </a:r>
            <a:r>
              <a:rPr lang="pt-BR" sz="2400" dirty="0" smtClean="0">
                <a:latin typeface="+mn-lt"/>
              </a:rPr>
              <a:t>de produtividade</a:t>
            </a:r>
          </a:p>
          <a:p>
            <a:r>
              <a:rPr lang="pt-BR" sz="2400" dirty="0" smtClean="0">
                <a:latin typeface="+mn-lt"/>
              </a:rPr>
              <a:t>Cerca </a:t>
            </a:r>
            <a:r>
              <a:rPr lang="pt-BR" sz="2400" dirty="0">
                <a:latin typeface="+mn-lt"/>
              </a:rPr>
              <a:t>de </a:t>
            </a:r>
            <a:r>
              <a:rPr lang="pt-BR" b="1" dirty="0">
                <a:latin typeface="+mn-lt"/>
              </a:rPr>
              <a:t>90%</a:t>
            </a:r>
            <a:r>
              <a:rPr lang="pt-BR" sz="2400" dirty="0">
                <a:latin typeface="+mn-lt"/>
              </a:rPr>
              <a:t> dos fumantes começam a fumar na adolescência e </a:t>
            </a:r>
            <a:r>
              <a:rPr lang="pt-BR" sz="2400" dirty="0" smtClean="0">
                <a:latin typeface="+mn-lt"/>
              </a:rPr>
              <a:t>2/3 </a:t>
            </a:r>
            <a:r>
              <a:rPr lang="pt-BR" sz="2400" dirty="0">
                <a:latin typeface="+mn-lt"/>
              </a:rPr>
              <a:t>se tornam fumantes regulares antes dos 19 anos de </a:t>
            </a:r>
            <a:r>
              <a:rPr lang="pt-BR" sz="2400" dirty="0" smtClean="0">
                <a:latin typeface="+mn-lt"/>
              </a:rPr>
              <a:t>idade </a:t>
            </a:r>
          </a:p>
          <a:p>
            <a:pPr algn="ctr">
              <a:defRPr/>
            </a:pPr>
            <a:endParaRPr lang="pt-BR" sz="2000" dirty="0"/>
          </a:p>
          <a:p>
            <a:endParaRPr lang="pt-BR" sz="2400" dirty="0">
              <a:latin typeface="+mn-lt"/>
            </a:endParaRPr>
          </a:p>
        </p:txBody>
      </p:sp>
      <p:pic>
        <p:nvPicPr>
          <p:cNvPr id="4" name="Imagem 3">
            <a:extLst>
              <a:ext uri="{FF2B5EF4-FFF2-40B4-BE49-F238E27FC236}">
                <a16:creationId xmlns="" xmlns:a16="http://schemas.microsoft.com/office/drawing/2014/main" id="{79631B9B-4010-41DC-BD5B-54C0EF10725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9048750" y="847725"/>
            <a:ext cx="3143250" cy="2526471"/>
          </a:xfrm>
          <a:prstGeom prst="rect">
            <a:avLst/>
          </a:prstGeom>
        </p:spPr>
      </p:pic>
      <p:sp>
        <p:nvSpPr>
          <p:cNvPr id="2" name="Retângulo 1"/>
          <p:cNvSpPr/>
          <p:nvPr/>
        </p:nvSpPr>
        <p:spPr>
          <a:xfrm>
            <a:off x="2467213" y="5939492"/>
            <a:ext cx="6705362" cy="461665"/>
          </a:xfrm>
          <a:prstGeom prst="rect">
            <a:avLst/>
          </a:prstGeom>
        </p:spPr>
        <p:txBody>
          <a:bodyPr wrap="none">
            <a:spAutoFit/>
          </a:bodyPr>
          <a:lstStyle/>
          <a:p>
            <a:r>
              <a:rPr lang="pt-BR" sz="2400" dirty="0"/>
              <a:t>Tabaco não é um produto qualquer e sim uma droga</a:t>
            </a:r>
          </a:p>
        </p:txBody>
      </p:sp>
      <p:sp>
        <p:nvSpPr>
          <p:cNvPr id="6" name="CaixaDeTexto 5"/>
          <p:cNvSpPr txBox="1"/>
          <p:nvPr/>
        </p:nvSpPr>
        <p:spPr>
          <a:xfrm>
            <a:off x="904875" y="4000500"/>
            <a:ext cx="10916771" cy="1938992"/>
          </a:xfrm>
          <a:prstGeom prst="rect">
            <a:avLst/>
          </a:prstGeom>
          <a:noFill/>
        </p:spPr>
        <p:txBody>
          <a:bodyPr wrap="none" rtlCol="0">
            <a:spAutoFit/>
          </a:bodyPr>
          <a:lstStyle/>
          <a:p>
            <a:r>
              <a:rPr lang="pt-BR" sz="2400" dirty="0"/>
              <a:t>Entre os adolescentes que experimentam cigarro, </a:t>
            </a:r>
            <a:r>
              <a:rPr lang="pt-BR" sz="2400" b="1" dirty="0"/>
              <a:t>50% </a:t>
            </a:r>
            <a:r>
              <a:rPr lang="pt-BR" sz="2400" dirty="0"/>
              <a:t>vão</a:t>
            </a:r>
            <a:r>
              <a:rPr lang="pt-BR" sz="2400" b="1" dirty="0"/>
              <a:t> </a:t>
            </a:r>
            <a:r>
              <a:rPr lang="pt-BR" sz="2400" dirty="0"/>
              <a:t>fumar nos próximos </a:t>
            </a:r>
            <a:endParaRPr lang="pt-BR" sz="2400" dirty="0" smtClean="0"/>
          </a:p>
          <a:p>
            <a:r>
              <a:rPr lang="pt-BR" sz="2400" dirty="0" smtClean="0"/>
              <a:t>15 </a:t>
            </a:r>
            <a:r>
              <a:rPr lang="pt-BR" sz="2400" dirty="0"/>
              <a:t>a 20 anos, segundo a </a:t>
            </a:r>
            <a:r>
              <a:rPr lang="pt-BR" sz="2400" dirty="0" smtClean="0"/>
              <a:t>OMS. Por </a:t>
            </a:r>
            <a:r>
              <a:rPr lang="pt-BR" sz="2400" dirty="0"/>
              <a:t>isso, o tabagismo é reconhecido como uma doença </a:t>
            </a:r>
            <a:endParaRPr lang="pt-BR" sz="2400" dirty="0" smtClean="0"/>
          </a:p>
          <a:p>
            <a:r>
              <a:rPr lang="pt-BR" sz="2400" dirty="0" smtClean="0"/>
              <a:t>pediátrica</a:t>
            </a:r>
            <a:r>
              <a:rPr lang="pt-BR" sz="2400" dirty="0"/>
              <a:t>, que requer medidas </a:t>
            </a:r>
            <a:r>
              <a:rPr lang="pt-BR" sz="2400" dirty="0" smtClean="0"/>
              <a:t>preventivas </a:t>
            </a:r>
            <a:r>
              <a:rPr lang="pt-BR" sz="2400" dirty="0"/>
              <a:t>e legislativas visando evitar o consumo </a:t>
            </a:r>
            <a:endParaRPr lang="pt-BR" sz="2400" dirty="0" smtClean="0"/>
          </a:p>
          <a:p>
            <a:r>
              <a:rPr lang="pt-BR" sz="2400" dirty="0" smtClean="0"/>
              <a:t>entre </a:t>
            </a:r>
            <a:r>
              <a:rPr lang="pt-BR" sz="2400" dirty="0"/>
              <a:t>crianças e adolescentes</a:t>
            </a:r>
          </a:p>
          <a:p>
            <a:endParaRPr lang="pt-BR" sz="2400" dirty="0"/>
          </a:p>
        </p:txBody>
      </p:sp>
    </p:spTree>
    <p:extLst>
      <p:ext uri="{BB962C8B-B14F-4D97-AF65-F5344CB8AC3E}">
        <p14:creationId xmlns:p14="http://schemas.microsoft.com/office/powerpoint/2010/main" val="110846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Proibição </a:t>
            </a:r>
            <a:r>
              <a:rPr lang="pt-BR" dirty="0" smtClean="0"/>
              <a:t>da </a:t>
            </a:r>
            <a:r>
              <a:rPr lang="pt-BR" dirty="0"/>
              <a:t>propaganda comercial de produtos de tabaco</a:t>
            </a:r>
          </a:p>
        </p:txBody>
      </p:sp>
      <p:sp>
        <p:nvSpPr>
          <p:cNvPr id="3" name="Espaço Reservado para Conteúdo 2"/>
          <p:cNvSpPr>
            <a:spLocks noGrp="1"/>
          </p:cNvSpPr>
          <p:nvPr>
            <p:ph idx="1"/>
          </p:nvPr>
        </p:nvSpPr>
        <p:spPr>
          <a:xfrm>
            <a:off x="1285875" y="1749334"/>
            <a:ext cx="10648949" cy="4102281"/>
          </a:xfrm>
        </p:spPr>
        <p:txBody>
          <a:bodyPr>
            <a:noAutofit/>
          </a:bodyPr>
          <a:lstStyle/>
          <a:p>
            <a:r>
              <a:rPr lang="pt-BR" sz="2400" dirty="0">
                <a:latin typeface="+mn-lt"/>
              </a:rPr>
              <a:t>No Brasil, ainda há propaganda de produtos de tabaco, apesar das restrições adotadas desde 2000</a:t>
            </a:r>
          </a:p>
          <a:p>
            <a:r>
              <a:rPr lang="pt-BR" sz="2400" dirty="0" smtClean="0">
                <a:latin typeface="+mn-lt"/>
              </a:rPr>
              <a:t>Artigo 13 da CQCT prevê a proibição da publicidade</a:t>
            </a:r>
            <a:r>
              <a:rPr lang="pt-BR" sz="2400" dirty="0">
                <a:latin typeface="+mn-lt"/>
              </a:rPr>
              <a:t>, promoção e patrocínio do </a:t>
            </a:r>
            <a:r>
              <a:rPr lang="pt-BR" sz="2400" dirty="0" smtClean="0">
                <a:latin typeface="+mn-lt"/>
              </a:rPr>
              <a:t>tabaco</a:t>
            </a:r>
          </a:p>
          <a:p>
            <a:endParaRPr lang="pt-BR" sz="2400" dirty="0" smtClean="0">
              <a:latin typeface="+mn-lt"/>
            </a:endParaRPr>
          </a:p>
        </p:txBody>
      </p:sp>
      <p:pic>
        <p:nvPicPr>
          <p:cNvPr id="4" name="Imagem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37924" y="3371850"/>
            <a:ext cx="4839326" cy="295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94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ônica\Pictures\Pictures\Tabagismo - Diversas\Publicidade\POS\PDVAlphaville201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3391" y="513409"/>
            <a:ext cx="2748984" cy="36653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 xmlns:a16="http://schemas.microsoft.com/office/drawing/2014/main" id="{D173E16A-D2E9-42FF-B5FE-0C91D5125C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7345" y="513409"/>
            <a:ext cx="5475799" cy="3665311"/>
          </a:xfrm>
          <a:prstGeom prst="rect">
            <a:avLst/>
          </a:prstGeom>
          <a:noFill/>
          <a:ln w="9525">
            <a:noFill/>
            <a:miter lim="800000"/>
            <a:headEnd/>
            <a:tailEnd/>
          </a:ln>
          <a:effectLst/>
        </p:spPr>
      </p:pic>
      <p:pic>
        <p:nvPicPr>
          <p:cNvPr id="8" name="Imagem 1">
            <a:extLst>
              <a:ext uri="{FF2B5EF4-FFF2-40B4-BE49-F238E27FC236}">
                <a16:creationId xmlns:a16="http://schemas.microsoft.com/office/drawing/2014/main" xmlns="" id="{A5C36470-025F-4B00-A134-5ECD08C1613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55482" y="513409"/>
            <a:ext cx="2170973" cy="28393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 xmlns:a16="http://schemas.microsoft.com/office/drawing/2014/main" id="{9A5CD191-DF89-472D-9C46-B16DAB9EB189}"/>
              </a:ext>
            </a:extLst>
          </p:cNvPr>
          <p:cNvSpPr txBox="1"/>
          <p:nvPr/>
        </p:nvSpPr>
        <p:spPr>
          <a:xfrm>
            <a:off x="1080066" y="4926390"/>
            <a:ext cx="10135401" cy="1938992"/>
          </a:xfrm>
          <a:prstGeom prst="rect">
            <a:avLst/>
          </a:prstGeom>
          <a:noFill/>
        </p:spPr>
        <p:txBody>
          <a:bodyPr wrap="square">
            <a:spAutoFit/>
          </a:bodyPr>
          <a:lstStyle/>
          <a:p>
            <a:pPr algn="just" eaLnBrk="1" hangingPunct="1">
              <a:buClr>
                <a:srgbClr val="DE5A17"/>
              </a:buClr>
              <a:defRPr/>
            </a:pPr>
            <a:r>
              <a:rPr lang="pt-BR" sz="3200" dirty="0">
                <a:cs typeface="Arial" charset="0"/>
              </a:rPr>
              <a:t>78% </a:t>
            </a:r>
            <a:r>
              <a:rPr lang="pt-BR" sz="2400" dirty="0">
                <a:cs typeface="Arial" charset="0"/>
              </a:rPr>
              <a:t>apoia que não haja exposição de cigarros </a:t>
            </a:r>
            <a:endParaRPr lang="pt-BR" sz="2400" dirty="0">
              <a:ea typeface="Arial Unicode MS" pitchFamily="34" charset="-128"/>
              <a:cs typeface="Arial Unicode MS" pitchFamily="34" charset="-128"/>
            </a:endParaRPr>
          </a:p>
          <a:p>
            <a:pPr algn="just">
              <a:buClr>
                <a:srgbClr val="DE5A17"/>
              </a:buClr>
              <a:defRPr/>
            </a:pPr>
            <a:r>
              <a:rPr lang="pt-BR" sz="3200" dirty="0" smtClean="0">
                <a:solidFill>
                  <a:schemeClr val="tx2">
                    <a:lumMod val="75000"/>
                  </a:schemeClr>
                </a:solidFill>
              </a:rPr>
              <a:t>75</a:t>
            </a:r>
            <a:r>
              <a:rPr lang="pt-BR" sz="3200" dirty="0">
                <a:solidFill>
                  <a:schemeClr val="tx2">
                    <a:lumMod val="75000"/>
                  </a:schemeClr>
                </a:solidFill>
              </a:rPr>
              <a:t>%</a:t>
            </a:r>
            <a:r>
              <a:rPr lang="pt-BR" sz="2400" dirty="0">
                <a:solidFill>
                  <a:schemeClr val="tx2">
                    <a:lumMod val="75000"/>
                  </a:schemeClr>
                </a:solidFill>
              </a:rPr>
              <a:t> </a:t>
            </a:r>
            <a:r>
              <a:rPr lang="pt-BR" sz="2400" dirty="0" smtClean="0">
                <a:solidFill>
                  <a:schemeClr val="tx2">
                    <a:lumMod val="75000"/>
                  </a:schemeClr>
                </a:solidFill>
              </a:rPr>
              <a:t>é favorável </a:t>
            </a:r>
            <a:r>
              <a:rPr lang="pt-BR" sz="2400" dirty="0">
                <a:solidFill>
                  <a:schemeClr val="tx2">
                    <a:lumMod val="75000"/>
                  </a:schemeClr>
                </a:solidFill>
              </a:rPr>
              <a:t>à proibição de aditivos nos </a:t>
            </a:r>
            <a:r>
              <a:rPr lang="pt-BR" sz="2400" dirty="0" smtClean="0">
                <a:solidFill>
                  <a:schemeClr val="tx2">
                    <a:lumMod val="75000"/>
                  </a:schemeClr>
                </a:solidFill>
              </a:rPr>
              <a:t>cigarros</a:t>
            </a:r>
          </a:p>
          <a:p>
            <a:pPr algn="just">
              <a:buClr>
                <a:srgbClr val="DE5A17"/>
              </a:buClr>
              <a:defRPr/>
            </a:pPr>
            <a:r>
              <a:rPr lang="pt-BR" sz="3200" dirty="0"/>
              <a:t>65%</a:t>
            </a:r>
            <a:r>
              <a:rPr lang="pt-BR" sz="2400" dirty="0"/>
              <a:t> da população </a:t>
            </a:r>
            <a:r>
              <a:rPr lang="pt-BR" sz="2400" dirty="0" err="1"/>
              <a:t>apóia</a:t>
            </a:r>
            <a:r>
              <a:rPr lang="pt-BR" sz="2400" dirty="0"/>
              <a:t> adoção de embalagens </a:t>
            </a:r>
            <a:r>
              <a:rPr lang="pt-BR" sz="2400" dirty="0" smtClean="0"/>
              <a:t>padronizadas</a:t>
            </a:r>
          </a:p>
          <a:p>
            <a:pPr algn="just">
              <a:buClr>
                <a:srgbClr val="DE5A17"/>
              </a:buClr>
              <a:defRPr/>
            </a:pPr>
            <a:r>
              <a:rPr lang="pt-BR" sz="2400" dirty="0">
                <a:cs typeface="Arial" charset="0"/>
              </a:rPr>
              <a:t>	</a:t>
            </a:r>
            <a:r>
              <a:rPr lang="pt-BR" sz="2400" dirty="0" smtClean="0">
                <a:cs typeface="Arial" charset="0"/>
              </a:rPr>
              <a:t>							Datafolha 2015</a:t>
            </a:r>
            <a:endParaRPr lang="pt-BR" sz="2400" dirty="0">
              <a:cs typeface="Arial" charset="0"/>
            </a:endParaRPr>
          </a:p>
        </p:txBody>
      </p:sp>
      <p:pic>
        <p:nvPicPr>
          <p:cNvPr id="10" name="Imagem 9">
            <a:extLst>
              <a:ext uri="{FF2B5EF4-FFF2-40B4-BE49-F238E27FC236}">
                <a16:creationId xmlns:a16="http://schemas.microsoft.com/office/drawing/2014/main" xmlns="" id="{744589F5-6E16-4102-88EF-77C30E5212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3067" y="3457575"/>
            <a:ext cx="1855801" cy="2618143"/>
          </a:xfrm>
          <a:prstGeom prst="rect">
            <a:avLst/>
          </a:prstGeom>
        </p:spPr>
      </p:pic>
    </p:spTree>
    <p:extLst>
      <p:ext uri="{BB962C8B-B14F-4D97-AF65-F5344CB8AC3E}">
        <p14:creationId xmlns:p14="http://schemas.microsoft.com/office/powerpoint/2010/main" val="19069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7469D6D-FF1C-4480-81B6-014FB07AE760}"/>
              </a:ext>
            </a:extLst>
          </p:cNvPr>
          <p:cNvSpPr>
            <a:spLocks noGrp="1"/>
          </p:cNvSpPr>
          <p:nvPr>
            <p:ph type="title"/>
          </p:nvPr>
        </p:nvSpPr>
        <p:spPr/>
        <p:txBody>
          <a:bodyPr/>
          <a:lstStyle/>
          <a:p>
            <a:r>
              <a:rPr lang="pt-BR" dirty="0"/>
              <a:t>2008 x 2018</a:t>
            </a:r>
          </a:p>
        </p:txBody>
      </p:sp>
      <p:pic>
        <p:nvPicPr>
          <p:cNvPr id="5" name="Espaço Reservado para Conteúdo 4">
            <a:extLst>
              <a:ext uri="{FF2B5EF4-FFF2-40B4-BE49-F238E27FC236}">
                <a16:creationId xmlns:a16="http://schemas.microsoft.com/office/drawing/2014/main" xmlns="" id="{62C9D0FD-6FA9-44A5-B0E3-00506ACF271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69367" y="1586976"/>
            <a:ext cx="5469466" cy="4102100"/>
          </a:xfrm>
        </p:spPr>
      </p:pic>
      <p:pic>
        <p:nvPicPr>
          <p:cNvPr id="4" name="Imagem 3">
            <a:extLst>
              <a:ext uri="{FF2B5EF4-FFF2-40B4-BE49-F238E27FC236}">
                <a16:creationId xmlns:a16="http://schemas.microsoft.com/office/drawing/2014/main" xmlns="" id="{0D0AE5AA-7675-482C-AD59-5C2E75921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389" y="1586976"/>
            <a:ext cx="5469468" cy="4102100"/>
          </a:xfrm>
          <a:prstGeom prst="rect">
            <a:avLst/>
          </a:prstGeom>
        </p:spPr>
      </p:pic>
    </p:spTree>
    <p:extLst>
      <p:ext uri="{BB962C8B-B14F-4D97-AF65-F5344CB8AC3E}">
        <p14:creationId xmlns:p14="http://schemas.microsoft.com/office/powerpoint/2010/main" val="143994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xmlns="" id="{3E9D4682-77A6-4D29-A458-EBF124DFE3CF}"/>
              </a:ext>
            </a:extLst>
          </p:cNvPr>
          <p:cNvSpPr>
            <a:spLocks noGrp="1"/>
          </p:cNvSpPr>
          <p:nvPr>
            <p:ph type="title"/>
          </p:nvPr>
        </p:nvSpPr>
        <p:spPr>
          <a:xfrm>
            <a:off x="941696" y="338003"/>
            <a:ext cx="10809546" cy="972231"/>
          </a:xfrm>
        </p:spPr>
        <p:txBody>
          <a:bodyPr>
            <a:normAutofit/>
          </a:bodyPr>
          <a:lstStyle/>
          <a:p>
            <a:r>
              <a:rPr lang="pt-BR" sz="4000" dirty="0" smtClean="0">
                <a:latin typeface="Aller"/>
              </a:rPr>
              <a:t>Marketing </a:t>
            </a:r>
            <a:r>
              <a:rPr lang="pt-BR" sz="4000" dirty="0">
                <a:latin typeface="Aller"/>
              </a:rPr>
              <a:t>sorrateiro de cigarros </a:t>
            </a:r>
          </a:p>
        </p:txBody>
      </p:sp>
      <p:sp>
        <p:nvSpPr>
          <p:cNvPr id="3" name="Espaço Reservado para Conteúdo 2"/>
          <p:cNvSpPr>
            <a:spLocks noGrp="1"/>
          </p:cNvSpPr>
          <p:nvPr>
            <p:ph idx="1"/>
          </p:nvPr>
        </p:nvSpPr>
        <p:spPr>
          <a:xfrm>
            <a:off x="1108495" y="1711665"/>
            <a:ext cx="5459624" cy="1979510"/>
          </a:xfrm>
        </p:spPr>
        <p:txBody>
          <a:bodyPr>
            <a:normAutofit/>
          </a:bodyPr>
          <a:lstStyle/>
          <a:p>
            <a:r>
              <a:rPr lang="pt-BR" dirty="0">
                <a:latin typeface="+mn-lt"/>
              </a:rPr>
              <a:t>Pesquisadores de dez países mostraram que a indústria do tabaco usa mídias sociais para fazer propaganda ilegal de seus produtos</a:t>
            </a:r>
            <a:endParaRPr lang="pt-BR" u="sng" dirty="0">
              <a:latin typeface="+mn-lt"/>
            </a:endParaRPr>
          </a:p>
          <a:p>
            <a:pPr algn="ctr"/>
            <a:endParaRPr lang="pt-BR" dirty="0">
              <a:latin typeface="+mn-lt"/>
            </a:endParaRPr>
          </a:p>
          <a:p>
            <a:pPr algn="ctr"/>
            <a:endParaRPr lang="pt-BR" dirty="0">
              <a:latin typeface="+mn-lt"/>
            </a:endParaRPr>
          </a:p>
        </p:txBody>
      </p:sp>
      <p:sp>
        <p:nvSpPr>
          <p:cNvPr id="11" name="Espaço Reservado para Conteúdo 2">
            <a:extLst>
              <a:ext uri="{FF2B5EF4-FFF2-40B4-BE49-F238E27FC236}">
                <a16:creationId xmlns:a16="http://schemas.microsoft.com/office/drawing/2014/main" xmlns="" id="{475D583C-A0BC-4A81-9A65-D8558C556161}"/>
              </a:ext>
            </a:extLst>
          </p:cNvPr>
          <p:cNvSpPr txBox="1">
            <a:spLocks/>
          </p:cNvSpPr>
          <p:nvPr/>
        </p:nvSpPr>
        <p:spPr>
          <a:xfrm>
            <a:off x="993375" y="3691175"/>
            <a:ext cx="10596485" cy="270962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Aller" panose="02000503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latin typeface="+mn-lt"/>
              </a:rPr>
              <a:t>- Parcerias com influenciadores digitais,</a:t>
            </a:r>
          </a:p>
          <a:p>
            <a:r>
              <a:rPr lang="pt-BR" sz="2400" dirty="0">
                <a:latin typeface="+mn-lt"/>
              </a:rPr>
              <a:t>que fazem posts com produtos de tabaco</a:t>
            </a:r>
          </a:p>
          <a:p>
            <a:r>
              <a:rPr lang="pt-BR" sz="2400" dirty="0">
                <a:latin typeface="+mn-lt"/>
              </a:rPr>
              <a:t>aparecendo (normalmente, sem aparência de propaganda)</a:t>
            </a:r>
          </a:p>
          <a:p>
            <a:r>
              <a:rPr lang="pt-BR" sz="2400" dirty="0">
                <a:latin typeface="+mn-lt"/>
              </a:rPr>
              <a:t>- Uso de hashtags específicas (a princípio, não parecem relacionadas com o fumo)</a:t>
            </a:r>
          </a:p>
          <a:p>
            <a:pPr marL="342900" indent="-342900">
              <a:buFontTx/>
              <a:buChar char="-"/>
            </a:pPr>
            <a:r>
              <a:rPr lang="pt-BR" sz="2400" dirty="0" smtClean="0">
                <a:latin typeface="+mn-lt"/>
              </a:rPr>
              <a:t>O </a:t>
            </a:r>
            <a:r>
              <a:rPr lang="pt-BR" sz="2400" dirty="0">
                <a:latin typeface="+mn-lt"/>
              </a:rPr>
              <a:t>objetivo é mostrar os produtos de uma perspectiva benéfica, para recuperar sua aceitação social e atrair novos consumidores, principalmente </a:t>
            </a:r>
            <a:r>
              <a:rPr lang="pt-BR" sz="2400" dirty="0" smtClean="0">
                <a:latin typeface="+mn-lt"/>
              </a:rPr>
              <a:t>jovens</a:t>
            </a:r>
          </a:p>
          <a:p>
            <a:pPr marL="342900" indent="-342900">
              <a:buFontTx/>
              <a:buChar char="-"/>
            </a:pPr>
            <a:r>
              <a:rPr lang="pt-BR" sz="2400" dirty="0">
                <a:latin typeface="+mn-lt"/>
              </a:rPr>
              <a:t>A denúncia revela que as postagens com produtos de tabaco/ato de fumar nas mídias sociais foram vistas mais de 25 bilhões de vezes globalmente </a:t>
            </a:r>
          </a:p>
          <a:p>
            <a:pPr algn="ctr"/>
            <a:endParaRPr lang="pt-BR" dirty="0">
              <a:latin typeface="+mn-lt"/>
            </a:endParaRPr>
          </a:p>
          <a:p>
            <a:pPr algn="ctr"/>
            <a:endParaRPr lang="pt-BR" dirty="0">
              <a:latin typeface="+mn-lt"/>
            </a:endParaRPr>
          </a:p>
        </p:txBody>
      </p:sp>
      <p:sp>
        <p:nvSpPr>
          <p:cNvPr id="12" name="Retângulo 11">
            <a:extLst>
              <a:ext uri="{FF2B5EF4-FFF2-40B4-BE49-F238E27FC236}">
                <a16:creationId xmlns:a16="http://schemas.microsoft.com/office/drawing/2014/main" xmlns="" id="{29160A6C-7522-4866-8E66-389C13ED0D09}"/>
              </a:ext>
            </a:extLst>
          </p:cNvPr>
          <p:cNvSpPr/>
          <p:nvPr/>
        </p:nvSpPr>
        <p:spPr>
          <a:xfrm>
            <a:off x="993375" y="6400800"/>
            <a:ext cx="4691284" cy="307777"/>
          </a:xfrm>
          <a:prstGeom prst="rect">
            <a:avLst/>
          </a:prstGeom>
        </p:spPr>
        <p:txBody>
          <a:bodyPr wrap="square">
            <a:spAutoFit/>
          </a:bodyPr>
          <a:lstStyle/>
          <a:p>
            <a:r>
              <a:rPr lang="pt-BR" sz="1400" dirty="0"/>
              <a:t>https://www.takeapart.org/wheretheressmoke/</a:t>
            </a:r>
          </a:p>
        </p:txBody>
      </p:sp>
      <p:pic>
        <p:nvPicPr>
          <p:cNvPr id="14" name="Imagem 13">
            <a:extLst>
              <a:ext uri="{FF2B5EF4-FFF2-40B4-BE49-F238E27FC236}">
                <a16:creationId xmlns:a16="http://schemas.microsoft.com/office/drawing/2014/main" xmlns="" id="{FAD93184-357B-4946-BA3C-E1E730B47E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2024" y="1711665"/>
            <a:ext cx="4201160" cy="2709625"/>
          </a:xfrm>
          <a:prstGeom prst="rect">
            <a:avLst/>
          </a:prstGeom>
        </p:spPr>
      </p:pic>
    </p:spTree>
    <p:extLst>
      <p:ext uri="{BB962C8B-B14F-4D97-AF65-F5344CB8AC3E}">
        <p14:creationId xmlns:p14="http://schemas.microsoft.com/office/powerpoint/2010/main" val="374688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696" y="338003"/>
            <a:ext cx="10809546" cy="972231"/>
          </a:xfrm>
        </p:spPr>
        <p:txBody>
          <a:bodyPr>
            <a:normAutofit/>
          </a:bodyPr>
          <a:lstStyle/>
          <a:p>
            <a:r>
              <a:rPr lang="pt-BR" sz="4000" dirty="0" smtClean="0">
                <a:latin typeface="Aller"/>
              </a:rPr>
              <a:t>Marketing </a:t>
            </a:r>
            <a:r>
              <a:rPr lang="pt-BR" sz="4000" dirty="0">
                <a:latin typeface="Aller"/>
              </a:rPr>
              <a:t>sorrateiro de cigarros </a:t>
            </a:r>
          </a:p>
        </p:txBody>
      </p:sp>
      <p:sp>
        <p:nvSpPr>
          <p:cNvPr id="10" name="Espaço Reservado para Conteúdo 2">
            <a:extLst>
              <a:ext uri="{FF2B5EF4-FFF2-40B4-BE49-F238E27FC236}">
                <a16:creationId xmlns:a16="http://schemas.microsoft.com/office/drawing/2014/main" xmlns="" id="{84AA607C-4456-4E92-966D-86A5F68A7DAF}"/>
              </a:ext>
            </a:extLst>
          </p:cNvPr>
          <p:cNvSpPr>
            <a:spLocks noGrp="1"/>
          </p:cNvSpPr>
          <p:nvPr>
            <p:ph idx="1"/>
          </p:nvPr>
        </p:nvSpPr>
        <p:spPr>
          <a:xfrm>
            <a:off x="941696" y="1641342"/>
            <a:ext cx="5459624" cy="553863"/>
          </a:xfrm>
        </p:spPr>
        <p:txBody>
          <a:bodyPr>
            <a:normAutofit/>
          </a:bodyPr>
          <a:lstStyle/>
          <a:p>
            <a:pPr marL="0" indent="0" algn="ctr">
              <a:buNone/>
            </a:pPr>
            <a:r>
              <a:rPr lang="pt-BR" b="1" dirty="0">
                <a:latin typeface="+mn-lt"/>
              </a:rPr>
              <a:t>Festas/eventos</a:t>
            </a:r>
            <a:endParaRPr lang="pt-BR" b="1" u="sng" dirty="0">
              <a:latin typeface="+mn-lt"/>
            </a:endParaRPr>
          </a:p>
          <a:p>
            <a:pPr algn="ctr"/>
            <a:endParaRPr lang="pt-BR" dirty="0">
              <a:latin typeface="+mn-lt"/>
            </a:endParaRPr>
          </a:p>
          <a:p>
            <a:pPr algn="ctr"/>
            <a:endParaRPr lang="pt-BR" dirty="0">
              <a:latin typeface="+mn-lt"/>
            </a:endParaRPr>
          </a:p>
        </p:txBody>
      </p:sp>
      <p:pic>
        <p:nvPicPr>
          <p:cNvPr id="8" name="Imagem 7">
            <a:extLst>
              <a:ext uri="{FF2B5EF4-FFF2-40B4-BE49-F238E27FC236}">
                <a16:creationId xmlns:a16="http://schemas.microsoft.com/office/drawing/2014/main" xmlns="" id="{D1E78014-0A2F-4C43-AE37-72DF46F904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7593" y="1649294"/>
            <a:ext cx="4520251" cy="3013501"/>
          </a:xfrm>
          <a:prstGeom prst="rect">
            <a:avLst/>
          </a:prstGeom>
        </p:spPr>
      </p:pic>
      <p:pic>
        <p:nvPicPr>
          <p:cNvPr id="9" name="Imagem 8">
            <a:extLst>
              <a:ext uri="{FF2B5EF4-FFF2-40B4-BE49-F238E27FC236}">
                <a16:creationId xmlns:a16="http://schemas.microsoft.com/office/drawing/2014/main" xmlns="" id="{F070BBB4-753D-46CD-ABED-EA6F3F8EEF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7457" y="5026977"/>
            <a:ext cx="3089698" cy="1599009"/>
          </a:xfrm>
          <a:prstGeom prst="rect">
            <a:avLst/>
          </a:prstGeom>
        </p:spPr>
      </p:pic>
      <p:sp>
        <p:nvSpPr>
          <p:cNvPr id="11" name="Espaço Reservado para Conteúdo 2">
            <a:extLst>
              <a:ext uri="{FF2B5EF4-FFF2-40B4-BE49-F238E27FC236}">
                <a16:creationId xmlns:a16="http://schemas.microsoft.com/office/drawing/2014/main" xmlns="" id="{A10AF399-D4F5-4F51-8E51-987120E7E6FE}"/>
              </a:ext>
            </a:extLst>
          </p:cNvPr>
          <p:cNvSpPr txBox="1">
            <a:spLocks/>
          </p:cNvSpPr>
          <p:nvPr/>
        </p:nvSpPr>
        <p:spPr>
          <a:xfrm>
            <a:off x="1107743" y="2195205"/>
            <a:ext cx="5238726" cy="246759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Aller" panose="02000503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latin typeface="+mn-lt"/>
              </a:rPr>
              <a:t>- Associação de eventos com as hashtags</a:t>
            </a:r>
          </a:p>
          <a:p>
            <a:r>
              <a:rPr lang="pt-BR" sz="2400" dirty="0">
                <a:latin typeface="+mn-lt"/>
              </a:rPr>
              <a:t>- Participação de influenciadores jovens e com muitos seguidores, que postam fotos e vídeos</a:t>
            </a:r>
          </a:p>
        </p:txBody>
      </p:sp>
      <p:pic>
        <p:nvPicPr>
          <p:cNvPr id="13" name="Imagem 12">
            <a:extLst>
              <a:ext uri="{FF2B5EF4-FFF2-40B4-BE49-F238E27FC236}">
                <a16:creationId xmlns:a16="http://schemas.microsoft.com/office/drawing/2014/main" xmlns="" id="{DE54CB58-C738-43B0-A3B4-8191F0D68C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696" y="4506190"/>
            <a:ext cx="2934268" cy="2215331"/>
          </a:xfrm>
          <a:prstGeom prst="rect">
            <a:avLst/>
          </a:prstGeom>
        </p:spPr>
      </p:pic>
      <p:pic>
        <p:nvPicPr>
          <p:cNvPr id="15" name="Imagem 14">
            <a:extLst>
              <a:ext uri="{FF2B5EF4-FFF2-40B4-BE49-F238E27FC236}">
                <a16:creationId xmlns:a16="http://schemas.microsoft.com/office/drawing/2014/main" xmlns="" id="{EE5792B9-77B7-44D0-9CF3-00F224D347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2270" y="3852187"/>
            <a:ext cx="3158881" cy="2349581"/>
          </a:xfrm>
          <a:prstGeom prst="rect">
            <a:avLst/>
          </a:prstGeom>
        </p:spPr>
      </p:pic>
    </p:spTree>
    <p:extLst>
      <p:ext uri="{BB962C8B-B14F-4D97-AF65-F5344CB8AC3E}">
        <p14:creationId xmlns:p14="http://schemas.microsoft.com/office/powerpoint/2010/main" val="262906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Proibição do uso de aditivos em produtos de tabaco</a:t>
            </a:r>
          </a:p>
        </p:txBody>
      </p:sp>
      <p:sp>
        <p:nvSpPr>
          <p:cNvPr id="3" name="Espaço Reservado para Conteúdo 2"/>
          <p:cNvSpPr>
            <a:spLocks noGrp="1"/>
          </p:cNvSpPr>
          <p:nvPr>
            <p:ph idx="1"/>
          </p:nvPr>
        </p:nvSpPr>
        <p:spPr>
          <a:xfrm>
            <a:off x="959417" y="1593669"/>
            <a:ext cx="10784908" cy="4102281"/>
          </a:xfrm>
        </p:spPr>
        <p:txBody>
          <a:bodyPr>
            <a:noAutofit/>
          </a:bodyPr>
          <a:lstStyle/>
          <a:p>
            <a:r>
              <a:rPr lang="pt-BR" sz="2400" dirty="0" smtClean="0">
                <a:latin typeface="+mn-lt"/>
              </a:rPr>
              <a:t>Uso </a:t>
            </a:r>
            <a:r>
              <a:rPr lang="pt-BR" sz="2400" dirty="0">
                <a:latin typeface="+mn-lt"/>
              </a:rPr>
              <a:t>de aditivos tornam o cigarro mais palatável e facilitam a iniciação por jovens, além de aumentar o potencial de dependência ao elevar a eficiência da liberação da nicotina </a:t>
            </a:r>
          </a:p>
          <a:p>
            <a:endParaRPr lang="pt-BR" sz="2400" dirty="0" smtClean="0">
              <a:latin typeface="+mn-lt"/>
            </a:endParaRPr>
          </a:p>
          <a:p>
            <a:endParaRPr lang="pt-BR" sz="2400" dirty="0">
              <a:latin typeface="+mn-lt"/>
            </a:endParaRPr>
          </a:p>
          <a:p>
            <a:endParaRPr lang="pt-BR" sz="2400" dirty="0" smtClean="0">
              <a:latin typeface="+mn-lt"/>
            </a:endParaRPr>
          </a:p>
          <a:p>
            <a:endParaRPr lang="pt-BR" sz="2400" dirty="0">
              <a:latin typeface="+mn-lt"/>
            </a:endParaRPr>
          </a:p>
          <a:p>
            <a:endParaRPr lang="pt-BR" sz="2400" dirty="0" smtClean="0">
              <a:latin typeface="+mn-lt"/>
            </a:endParaRPr>
          </a:p>
          <a:p>
            <a:endParaRPr lang="pt-BR" sz="2400" dirty="0">
              <a:latin typeface="+mn-lt"/>
            </a:endParaRPr>
          </a:p>
          <a:p>
            <a:r>
              <a:rPr lang="pt-BR" sz="2400" dirty="0">
                <a:latin typeface="+mn-lt"/>
                <a:cs typeface="Arial" charset="0"/>
              </a:rPr>
              <a:t>Cigarros de hoje são mais viciantes do que os de décadas anteriores. Ao menos 60 substâncias do cigarro são cancerígenas e de acordo com mudanças no processo de manufatura observou-se aumento do nível destas substâncias</a:t>
            </a:r>
            <a:r>
              <a:rPr lang="pt-BR" sz="2400" dirty="0" smtClean="0">
                <a:latin typeface="+mn-lt"/>
                <a:cs typeface="Arial" charset="0"/>
              </a:rPr>
              <a:t>.</a:t>
            </a:r>
            <a:endParaRPr lang="pt-BR" sz="2400" dirty="0">
              <a:latin typeface="+mn-lt"/>
              <a:cs typeface="Arial" charset="0"/>
            </a:endParaRPr>
          </a:p>
        </p:txBody>
      </p:sp>
      <p:pic>
        <p:nvPicPr>
          <p:cNvPr id="4" name="Picture 4" descr="http://www.actbr.org.br/comunicacao/boletins/imagens/105/projetado-vicia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0699" y="2887236"/>
            <a:ext cx="1628775" cy="2106484"/>
          </a:xfrm>
          <a:prstGeom prst="rect">
            <a:avLst/>
          </a:prstGeom>
          <a:noFill/>
          <a:ln w="9525">
            <a:noFill/>
            <a:miter lim="800000"/>
            <a:headEnd/>
            <a:tailEnd/>
          </a:ln>
        </p:spPr>
      </p:pic>
      <p:pic>
        <p:nvPicPr>
          <p:cNvPr id="5" name="Picture 3" descr="C:\Users\Monica\AppData\Local\Microsoft\Windows\Temporary Internet Files\Content.Outlook\JPGSGC7N\2014_06_19_DesignedforAddiction_web-3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9076" y="2540296"/>
            <a:ext cx="3839060" cy="289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431804" y="2987100"/>
            <a:ext cx="2741051" cy="181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03176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1273</TotalTime>
  <Words>1381</Words>
  <Application>Microsoft Office PowerPoint</Application>
  <PresentationFormat>Widescreen</PresentationFormat>
  <Paragraphs>111</Paragraphs>
  <Slides>20</Slides>
  <Notes>3</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20</vt:i4>
      </vt:variant>
    </vt:vector>
  </HeadingPairs>
  <TitlesOfParts>
    <vt:vector size="28" baseType="lpstr">
      <vt:lpstr>Arial Unicode MS</vt:lpstr>
      <vt:lpstr>MS Gothic</vt:lpstr>
      <vt:lpstr>Aller</vt:lpstr>
      <vt:lpstr>Arial</vt:lpstr>
      <vt:lpstr>Calibri</vt:lpstr>
      <vt:lpstr>Calibri Light</vt:lpstr>
      <vt:lpstr>Wingdings</vt:lpstr>
      <vt:lpstr>Tema do Office</vt:lpstr>
      <vt:lpstr>Apresentação do PowerPoint</vt:lpstr>
      <vt:lpstr>Por que aprovar o PLS 769/2015?  </vt:lpstr>
      <vt:lpstr>Apresentação do PowerPoint</vt:lpstr>
      <vt:lpstr>Proibição da propaganda comercial de produtos de tabaco</vt:lpstr>
      <vt:lpstr>Apresentação do PowerPoint</vt:lpstr>
      <vt:lpstr>2008 x 2018</vt:lpstr>
      <vt:lpstr>Marketing sorrateiro de cigarros </vt:lpstr>
      <vt:lpstr>Marketing sorrateiro de cigarros </vt:lpstr>
      <vt:lpstr>Proibição do uso de aditivos em produtos de tabaco</vt:lpstr>
      <vt:lpstr>Apresentação do PowerPoint</vt:lpstr>
      <vt:lpstr>Apresentação do PowerPoint</vt:lpstr>
      <vt:lpstr>Apresentação do PowerPoint</vt:lpstr>
      <vt:lpstr>Embalagens padronizadas de produtos de tabaco</vt:lpstr>
      <vt:lpstr>Apresentação do PowerPoint</vt:lpstr>
      <vt:lpstr>Proteção contra a exposição ao fumo passivo em automóveis</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juliana.waetge@livredefumo.org.br</dc:creator>
  <cp:lastModifiedBy>Estevão Hagel Ledur</cp:lastModifiedBy>
  <cp:revision>150</cp:revision>
  <dcterms:created xsi:type="dcterms:W3CDTF">2016-08-12T18:09:01Z</dcterms:created>
  <dcterms:modified xsi:type="dcterms:W3CDTF">2018-10-31T17:14:20Z</dcterms:modified>
</cp:coreProperties>
</file>