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8" r:id="rId3"/>
  </p:sldMasterIdLst>
  <p:notesMasterIdLst>
    <p:notesMasterId r:id="rId14"/>
  </p:notesMasterIdLst>
  <p:sldIdLst>
    <p:sldId id="265" r:id="rId4"/>
    <p:sldId id="3307" r:id="rId5"/>
    <p:sldId id="748" r:id="rId6"/>
    <p:sldId id="418" r:id="rId7"/>
    <p:sldId id="4089" r:id="rId8"/>
    <p:sldId id="385" r:id="rId9"/>
    <p:sldId id="429" r:id="rId10"/>
    <p:sldId id="423" r:id="rId11"/>
    <p:sldId id="4085" r:id="rId12"/>
    <p:sldId id="34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Machado Mendes" initials="DMM" lastIdx="1" clrIdx="0">
    <p:extLst>
      <p:ext uri="{19B8F6BF-5375-455C-9EA6-DF929625EA0E}">
        <p15:presenceInfo xmlns:p15="http://schemas.microsoft.com/office/powerpoint/2012/main" userId="S-1-5-21-2509427897-2932553086-1826576297-3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3"/>
    <a:srgbClr val="B800B8"/>
    <a:srgbClr val="9933FF"/>
    <a:srgbClr val="A400A4"/>
    <a:srgbClr val="E64783"/>
    <a:srgbClr val="FF6D00"/>
    <a:srgbClr val="000000"/>
    <a:srgbClr val="D200D2"/>
    <a:srgbClr val="FF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14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83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61492800611172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479599138869804E-2"/>
          <c:y val="0.15283441157983002"/>
          <c:w val="0.82898063731581684"/>
          <c:h val="0.73048278033888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A-294C-8538-36D893C60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A-294C-8538-36D893C60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DA-294C-8538-36D893C60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864096"/>
        <c:axId val="302860464"/>
      </c:barChart>
      <c:catAx>
        <c:axId val="3028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 Book" pitchFamily="2" charset="77"/>
                <a:ea typeface="+mn-ea"/>
                <a:cs typeface="+mn-cs"/>
              </a:defRPr>
            </a:pPr>
            <a:endParaRPr lang="pt-BR"/>
          </a:p>
        </c:txPr>
        <c:crossAx val="302860464"/>
        <c:crosses val="autoZero"/>
        <c:auto val="1"/>
        <c:lblAlgn val="ctr"/>
        <c:lblOffset val="100"/>
        <c:noMultiLvlLbl val="0"/>
      </c:catAx>
      <c:valAx>
        <c:axId val="30286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  <c:crossAx val="30286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90029099623416642"/>
          <c:y val="0.12881548676049934"/>
          <c:w val="8.3723938272424067E-2"/>
          <c:h val="0.36332354018087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52671269352200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39742858229678"/>
          <c:y val="5.1262216968104971E-2"/>
          <c:w val="0.33229021644033624"/>
          <c:h val="0.873318679011620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08C-DB4B-8D93-F28C1CF17F2B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8C-DB4B-8D93-F28C1CF17F2B}"/>
              </c:ext>
            </c:extLst>
          </c:dPt>
          <c:dPt>
            <c:idx val="2"/>
            <c:bubble3D val="0"/>
            <c:spPr>
              <a:solidFill>
                <a:srgbClr val="FF911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08C-DB4B-8D93-F28C1CF17F2B}"/>
              </c:ext>
            </c:extLst>
          </c:dPt>
          <c:dPt>
            <c:idx val="3"/>
            <c:bubble3D val="0"/>
            <c:spPr>
              <a:solidFill>
                <a:srgbClr val="B52B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E1-4F46-AE66-4C9824E2294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A-294C-8538-36D893C60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E1-4F46-AE66-4C9824E229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E1-4F46-AE66-4C9824E229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E1-4F46-AE66-4C9824E229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EE1-4F46-AE66-4C9824E2294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A-294C-8538-36D893C60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</c:spPr>
          <c:dPt>
            <c:idx val="0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EE1-4F46-AE66-4C9824E2294E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EE1-4F46-AE66-4C9824E2294E}"/>
              </c:ext>
            </c:extLst>
          </c:dPt>
          <c:dPt>
            <c:idx val="2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EE1-4F46-AE66-4C9824E2294E}"/>
              </c:ext>
            </c:extLst>
          </c:dPt>
          <c:dPt>
            <c:idx val="3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EE1-4F46-AE66-4C9824E2294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DA-294C-8538-36D893C60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90539769485335"/>
          <c:y val="3.3591554312007089E-2"/>
          <c:w val="0.26037268439271172"/>
          <c:h val="0.58233858481240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064095248963448E-2"/>
          <c:y val="5.1262216968104971E-2"/>
          <c:w val="0.6764931149910608"/>
          <c:h val="0.784443008726361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6458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08C-DB4B-8D93-F28C1CF17F2B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8C-DB4B-8D93-F28C1CF17F2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8C-DB4B-8D93-F28C1CF17F2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DA-294C-8538-36D893C60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DA-294C-8538-36D893C60F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6DA-294C-8538-36D893C60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244200"/>
        <c:axId val="353244584"/>
      </c:lineChart>
      <c:catAx>
        <c:axId val="35324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Jubilat Book" pitchFamily="2" charset="77"/>
                <a:ea typeface="+mn-ea"/>
                <a:cs typeface="+mn-cs"/>
              </a:defRPr>
            </a:pPr>
            <a:endParaRPr lang="pt-BR"/>
          </a:p>
        </c:txPr>
        <c:crossAx val="353244584"/>
        <c:crosses val="autoZero"/>
        <c:auto val="1"/>
        <c:lblAlgn val="ctr"/>
        <c:lblOffset val="100"/>
        <c:noMultiLvlLbl val="0"/>
      </c:catAx>
      <c:valAx>
        <c:axId val="35324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  <c:crossAx val="35324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31399064247405"/>
          <c:y val="4.4186154040331452E-2"/>
          <c:w val="0.18962313134771203"/>
          <c:h val="0.3812961201870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61492800611172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479599138869804E-2"/>
          <c:y val="0.15283441157983002"/>
          <c:w val="0.82898063731581684"/>
          <c:h val="0.73048278033888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20-674A-861E-73BFD4B04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F5D4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20-674A-861E-73BFD4B04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20-674A-861E-73BFD4B04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382968"/>
        <c:axId val="353637528"/>
      </c:barChart>
      <c:catAx>
        <c:axId val="30138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Jubilat Book" pitchFamily="2" charset="77"/>
                <a:ea typeface="+mn-ea"/>
                <a:cs typeface="+mn-cs"/>
              </a:defRPr>
            </a:pPr>
            <a:endParaRPr lang="pt-BR"/>
          </a:p>
        </c:txPr>
        <c:crossAx val="353637528"/>
        <c:crosses val="autoZero"/>
        <c:auto val="1"/>
        <c:lblAlgn val="ctr"/>
        <c:lblOffset val="100"/>
        <c:noMultiLvlLbl val="0"/>
      </c:catAx>
      <c:valAx>
        <c:axId val="35363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  <c:crossAx val="30138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Jubilat" pitchFamily="2" charset="0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90029099623416642"/>
          <c:y val="0.12881548676049934"/>
          <c:w val="8.3723938272424067E-2"/>
          <c:h val="0.36332354018087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52671269352200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Jubilat Medium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39742858229678"/>
          <c:y val="5.1262216968104971E-2"/>
          <c:w val="0.33229021644033624"/>
          <c:h val="0.873318679011620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5C-AB44-8361-2C0B3B0E4CD0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5C-AB44-8361-2C0B3B0E4CD0}"/>
              </c:ext>
            </c:extLst>
          </c:dPt>
          <c:dPt>
            <c:idx val="2"/>
            <c:bubble3D val="0"/>
            <c:spPr>
              <a:solidFill>
                <a:srgbClr val="DF5D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5C-AB44-8361-2C0B3B0E4CD0}"/>
              </c:ext>
            </c:extLst>
          </c:dPt>
          <c:dPt>
            <c:idx val="3"/>
            <c:bubble3D val="0"/>
            <c:spPr>
              <a:solidFill>
                <a:srgbClr val="B52B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5C-AB44-8361-2C0B3B0E4C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5C-AB44-8361-2C0B3B0E4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05C-AB44-8361-2C0B3B0E4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05C-AB44-8361-2C0B3B0E4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05C-AB44-8361-2C0B3B0E4C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64584"/>
            </a:solidFill>
          </c:spPr>
          <c:dPt>
            <c:idx val="0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05C-AB44-8361-2C0B3B0E4CD0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05C-AB44-8361-2C0B3B0E4CD0}"/>
              </c:ext>
            </c:extLst>
          </c:dPt>
          <c:dPt>
            <c:idx val="2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05C-AB44-8361-2C0B3B0E4CD0}"/>
              </c:ext>
            </c:extLst>
          </c:dPt>
          <c:dPt>
            <c:idx val="3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05C-AB44-8361-2C0B3B0E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90539769485335"/>
          <c:y val="3.3591554312007089E-2"/>
          <c:w val="0.26037268439271172"/>
          <c:h val="0.58233858481240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21739130434798E-2"/>
          <c:y val="1.5870655408082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7986800562973101E-2"/>
          <c:y val="9.8874183192351084E-2"/>
          <c:w val="0.33229021644033624"/>
          <c:h val="0.873318679011620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2B6D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5C-AB44-8361-2C0B3B0E4CD0}"/>
              </c:ext>
            </c:extLst>
          </c:dPt>
          <c:dPt>
            <c:idx val="1"/>
            <c:bubble3D val="0"/>
            <c:spPr>
              <a:solidFill>
                <a:srgbClr val="E6458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5C-AB44-8361-2C0B3B0E4CD0}"/>
              </c:ext>
            </c:extLst>
          </c:dPt>
          <c:dPt>
            <c:idx val="2"/>
            <c:bubble3D val="0"/>
            <c:spPr>
              <a:solidFill>
                <a:srgbClr val="DF5D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5C-AB44-8361-2C0B3B0E4CD0}"/>
              </c:ext>
            </c:extLst>
          </c:dPt>
          <c:dPt>
            <c:idx val="3"/>
            <c:bubble3D val="0"/>
            <c:spPr>
              <a:solidFill>
                <a:srgbClr val="B52B6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5C-AB44-8361-2C0B3B0E4CD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5C-AB44-8361-2C0B3B0E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80877933736547"/>
          <c:y val="0.21134289488252592"/>
          <c:w val="0.29262600327133015"/>
          <c:h val="0.52730614994145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Jubil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A5FF-68C4-B14D-A5A9-725E185FACA2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ADF3-89CB-4A49-BC5B-677E0481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9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2ADF3-89CB-4A49-BC5B-677E0481F38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42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2ADF3-89CB-4A49-BC5B-677E0481F38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14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2ADF3-89CB-4A49-BC5B-677E0481F38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44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59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8B203-F080-9746-9DA8-4436E8CF1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2D4E3C-F310-E045-B6A0-6E1297866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705" y="2140843"/>
            <a:ext cx="7822666" cy="25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71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17A826-7112-C54B-B898-91D5155B6D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82708639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90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17A826-7112-C54B-B898-91D5155B6D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55950941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68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8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17A826-7112-C54B-B898-91D5155B6D6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00534394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47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B10698-05A4-1642-9533-D0B192D3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83F1C-61EB-9D4F-8717-C80E9E5E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B02D1-4929-E547-9D7F-0993DEE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9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73274-9500-F64C-B8AD-E3D32CC3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265D0-CF86-3243-A0F6-3BE9715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5332412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6EC63A-5B8A-204E-A80F-BFC5AAFB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A6F56F-06DB-8B49-AC8A-D498B1E9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7B257-3E59-6C47-B65A-AE61C152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2CA9F2-24AE-A84F-BF0B-B0088082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25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499FF-8DA1-DD48-B4E7-17249B7F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2478FA-B241-A44A-97CC-D7D27C3E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9688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75954B-5003-774E-8E52-E09931D5A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E6CAF9-A4EE-F949-B902-6D7DCFFA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C1C74B-A984-564A-B177-F211600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2F5392-BDA8-A947-BB6F-7F746CC1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8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8D0AD-C7A2-E44D-B364-A465F1F2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91A95F-3FB0-3F45-B2A6-91AA8932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pPr/>
              <a:t>27/09/2023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FC8DB4-6366-BF4C-AC60-F89B923B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7925FD-3536-3948-8C65-E8929952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095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>
            <a:extLst>
              <a:ext uri="{FF2B5EF4-FFF2-40B4-BE49-F238E27FC236}">
                <a16:creationId xmlns:a16="http://schemas.microsoft.com/office/drawing/2014/main" xmlns="" id="{844C559F-52FD-2744-BD12-EEAFC1BBD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101" b="19051"/>
          <a:stretch/>
        </p:blipFill>
        <p:spPr>
          <a:xfrm>
            <a:off x="10863742" y="365124"/>
            <a:ext cx="10775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2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8B203-F080-9746-9DA8-4436E8CF1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2D4E3C-F310-E045-B6A0-6E1297866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55705" y="2140844"/>
            <a:ext cx="7822666" cy="25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5" b="19083"/>
          <a:stretch/>
        </p:blipFill>
        <p:spPr bwMode="auto">
          <a:xfrm>
            <a:off x="10777662" y="137206"/>
            <a:ext cx="1224295" cy="82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P:\Marketing\33. Nova marca\IJC\Template - PPT\rodap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4301" y="6628191"/>
            <a:ext cx="12196301" cy="2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0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CDFC6-91AB-AC4C-9A7E-B600EF5B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ECAAF-6348-E249-8D89-4BE1DDB5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A8A41-5945-A344-A5AF-0DCDBCFE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2F245-A23F-9B47-9109-00F715D3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BB275-8DCF-CE47-931D-E99C9CE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04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395449-3DDE-9245-BAC7-D7D578680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08" t="25684" r="-12832" b="231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4296D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CDFC6-91AB-AC4C-9A7E-B600EF5B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ECAAF-6348-E249-8D89-4BE1DDB5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A8A41-5945-A344-A5AF-0DCDBCFE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5F86B7-9FFD-CC4F-BBCA-E1D8894FB360}" type="datetimeFigureOut">
              <a:rPr lang="pt-BR" smtClean="0"/>
              <a:pPr/>
              <a:t>27/09/2023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2F245-A23F-9B47-9109-00F715D3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BB275-8DCF-CE47-931D-E99C9CE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2AA9EA-A69A-234E-B3A3-C214DE8D5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6707" b="48315"/>
          <a:stretch/>
        </p:blipFill>
        <p:spPr>
          <a:xfrm>
            <a:off x="10762062" y="354888"/>
            <a:ext cx="1142966" cy="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0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52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27678-9402-5F4B-8FB3-968344DC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2CDDD-07C6-C843-9957-9F6F2FD5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843CEB-D1B9-5642-915C-FC2CC22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DC90E-8E96-A247-B9F1-558EA7C9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62D537-9F52-354E-AFF5-62589D6A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42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8EE059-8369-664B-AE2A-B2FD09E38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88" t="65358" r="9788" b="-165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9113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A73BC-CADF-A740-9223-ECFD18C8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244E2-7360-E742-A700-E6B0D16B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B02686-5515-5F47-9032-150743AB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5F4C5-5C63-BC4A-910F-F97480DD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C7E74-1F4F-6D46-B187-B14EB1E3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7AD7A2-0F99-BE43-B8F9-758E21DE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6707" b="48315"/>
          <a:stretch/>
        </p:blipFill>
        <p:spPr>
          <a:xfrm>
            <a:off x="10762062" y="354888"/>
            <a:ext cx="1142966" cy="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0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B429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6010D-61D7-824F-8EED-3A8A016A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4D46D-4E4B-ED4B-A5A6-D3C6A0CE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1C68DD-25E0-8844-BB51-A2472FEC2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29AC62-0A74-0745-9768-24E38FB6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0C12A4-97CB-EA4A-B61B-133C00C9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9DD5C6-E79F-7247-BFB9-485C9AE7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067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64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B3607-7928-3C4D-8B60-49323611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203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35B5A0-CBE4-9049-8107-F1CE65922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11AD82-072F-7B47-A864-B0443CDA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839D06-FEC4-A349-90BB-6079A8728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8CB1A-A670-C948-84DE-241143EE1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E0E109-478D-E04F-B05E-39DAA41E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E8CEB2-42ED-734E-8964-18132D85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D35592-37F8-DD4A-BE27-1290DB1E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46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290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8CEA6-1937-8240-9119-18352752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88A11A-F45D-1144-928C-E14A72C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73AA1-C774-414A-9184-73738C8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370D73-0A6E-3348-A00D-EB36699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07F7B8A-EBCD-0446-9C82-8C0E383892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21621823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2749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5AE1E-2EEC-CA4F-904A-E8CB498D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3E36F4-99D7-7F47-9245-7942B25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pPr/>
              <a:t>27/09/2023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638656-B580-BB45-95F9-C0E529B7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55B5E0-FFD0-0548-B353-55540243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54B5C4F-DC3B-DE45-A6D4-92BD670B593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4646910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09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F66251-358B-2441-9010-7888731B6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87" t="33523" r="20332" b="2624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4296D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331A1C-09D1-444C-8709-B852C73DD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0909" y="2210172"/>
            <a:ext cx="7384473" cy="2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5AE1E-2EEC-CA4F-904A-E8CB498D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3E36F4-99D7-7F47-9245-7942B25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pPr/>
              <a:t>27/09/2023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638656-B580-BB45-95F9-C0E529B7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55B5E0-FFD0-0548-B353-55540243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54B5C4F-DC3B-DE45-A6D4-92BD670B593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40397520"/>
              </p:ext>
            </p:extLst>
          </p:nvPr>
        </p:nvGraphicFramePr>
        <p:xfrm>
          <a:off x="838200" y="1876097"/>
          <a:ext cx="10515600" cy="40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162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B52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B10698-05A4-1642-9533-D0B192D3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83F1C-61EB-9D4F-8717-C80E9E5E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B02D1-4929-E547-9D7F-0993DEE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73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9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499FF-8DA1-DD48-B4E7-17249B7F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2478FA-B241-A44A-97CC-D7D27C3E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1"/>
            <a:ext cx="5335588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75954B-5003-774E-8E52-E09931D5A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E6CAF9-A4EE-F949-B902-6D7DCFFA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C1C74B-A984-564A-B177-F211600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2F5392-BDA8-A947-BB6F-7F746CC1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832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9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B10698-05A4-1642-9533-D0B192D3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83F1C-61EB-9D4F-8717-C80E9E5E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B02D1-4929-E547-9D7F-0993DEE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63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B52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73274-9500-F64C-B8AD-E3D32CC3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265D0-CF86-3243-A0F6-3BE9715C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6EC63A-5B8A-204E-A80F-BFC5AAFB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A6F56F-06DB-8B49-AC8A-D498B1E9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7B257-3E59-6C47-B65A-AE61C152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2CA9F2-24AE-A84F-BF0B-B0088082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857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FE089-D88E-DF4D-B8D5-E37B95C4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1A45CA-0A1E-9E4C-84A6-CBF8B313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AE9A70-E17D-F34C-9A9C-28473FD6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E7F900-F5FF-1742-89D9-E01DE6C5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D0763C-F9A5-FC42-9590-E4D648957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8360" y="2821320"/>
            <a:ext cx="1969335" cy="164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C51854-E87D-D641-9C60-FC80896D9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3932" y="4643144"/>
            <a:ext cx="1969335" cy="1648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91F038-30AB-E549-B008-AF19035C7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37235" y="1726745"/>
            <a:ext cx="2930695" cy="965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05587C-E8C2-3C46-BBDF-9E1EC92B48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9919" y="1801798"/>
            <a:ext cx="2930695" cy="926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EA7BBD-9117-6943-B383-3BEE04D347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9087" y="4578453"/>
            <a:ext cx="1969335" cy="1648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1BBC3A-6DD3-A04A-9BEC-237FAEC5E2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0887" y="3970537"/>
            <a:ext cx="1969335" cy="16485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E81A2D-969D-7B41-BE3B-2F74E836CC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75806" y="4095856"/>
            <a:ext cx="2930695" cy="965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C3E9CF-A04F-9844-B9C7-A185A5A418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17563" y="2656719"/>
            <a:ext cx="2930695" cy="934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7783B2-2C13-E84A-BB95-98F89C1ADA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75853" y="2933248"/>
            <a:ext cx="2314708" cy="21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2" y="2130425"/>
            <a:ext cx="10363200" cy="1470026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021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38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4999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612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22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83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45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306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67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29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90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4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2"/>
          </a:xfrm>
        </p:spPr>
        <p:txBody>
          <a:bodyPr/>
          <a:lstStyle>
            <a:lvl1pPr>
              <a:defRPr sz="3499"/>
            </a:lvl1pPr>
            <a:lvl2pPr>
              <a:defRPr sz="2999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2"/>
          </a:xfrm>
        </p:spPr>
        <p:txBody>
          <a:bodyPr/>
          <a:lstStyle>
            <a:lvl1pPr>
              <a:defRPr sz="3499"/>
            </a:lvl1pPr>
            <a:lvl2pPr>
              <a:defRPr sz="2999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3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F66251-358B-2441-9010-7888731B6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87" t="33523" r="20332" b="2624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4296D"/>
          </a:solidFill>
        </p:spPr>
      </p:pic>
    </p:spTree>
    <p:extLst>
      <p:ext uri="{BB962C8B-B14F-4D97-AF65-F5344CB8AC3E}">
        <p14:creationId xmlns:p14="http://schemas.microsoft.com/office/powerpoint/2010/main" val="3340019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66129" indent="0">
              <a:buNone/>
              <a:defRPr sz="2500" b="1"/>
            </a:lvl2pPr>
            <a:lvl3pPr marL="1132258" indent="0">
              <a:buNone/>
              <a:defRPr sz="2200" b="1"/>
            </a:lvl3pPr>
            <a:lvl4pPr marL="1698387" indent="0">
              <a:buNone/>
              <a:defRPr sz="2000" b="1"/>
            </a:lvl4pPr>
            <a:lvl5pPr marL="2264516" indent="0">
              <a:buNone/>
              <a:defRPr sz="2000" b="1"/>
            </a:lvl5pPr>
            <a:lvl6pPr marL="2830645" indent="0">
              <a:buNone/>
              <a:defRPr sz="2000" b="1"/>
            </a:lvl6pPr>
            <a:lvl7pPr marL="3396774" indent="0">
              <a:buNone/>
              <a:defRPr sz="2000" b="1"/>
            </a:lvl7pPr>
            <a:lvl8pPr marL="3962902" indent="0">
              <a:buNone/>
              <a:defRPr sz="2000" b="1"/>
            </a:lvl8pPr>
            <a:lvl9pPr marL="4529032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99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66129" indent="0">
              <a:buNone/>
              <a:defRPr sz="2500" b="1"/>
            </a:lvl2pPr>
            <a:lvl3pPr marL="1132258" indent="0">
              <a:buNone/>
              <a:defRPr sz="2200" b="1"/>
            </a:lvl3pPr>
            <a:lvl4pPr marL="1698387" indent="0">
              <a:buNone/>
              <a:defRPr sz="2000" b="1"/>
            </a:lvl4pPr>
            <a:lvl5pPr marL="2264516" indent="0">
              <a:buNone/>
              <a:defRPr sz="2000" b="1"/>
            </a:lvl5pPr>
            <a:lvl6pPr marL="2830645" indent="0">
              <a:buNone/>
              <a:defRPr sz="2000" b="1"/>
            </a:lvl6pPr>
            <a:lvl7pPr marL="3396774" indent="0">
              <a:buNone/>
              <a:defRPr sz="2000" b="1"/>
            </a:lvl7pPr>
            <a:lvl8pPr marL="3962902" indent="0">
              <a:buNone/>
              <a:defRPr sz="2000" b="1"/>
            </a:lvl8pPr>
            <a:lvl9pPr marL="4529032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999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295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440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068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6" cy="585311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66129" indent="0">
              <a:buNone/>
              <a:defRPr sz="1500"/>
            </a:lvl2pPr>
            <a:lvl3pPr marL="1132258" indent="0">
              <a:buNone/>
              <a:defRPr sz="1200"/>
            </a:lvl3pPr>
            <a:lvl4pPr marL="1698387" indent="0">
              <a:buNone/>
              <a:defRPr sz="1100"/>
            </a:lvl4pPr>
            <a:lvl5pPr marL="2264516" indent="0">
              <a:buNone/>
              <a:defRPr sz="1100"/>
            </a:lvl5pPr>
            <a:lvl6pPr marL="2830645" indent="0">
              <a:buNone/>
              <a:defRPr sz="1100"/>
            </a:lvl6pPr>
            <a:lvl7pPr marL="3396774" indent="0">
              <a:buNone/>
              <a:defRPr sz="1100"/>
            </a:lvl7pPr>
            <a:lvl8pPr marL="3962902" indent="0">
              <a:buNone/>
              <a:defRPr sz="1100"/>
            </a:lvl8pPr>
            <a:lvl9pPr marL="4529032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8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999"/>
            </a:lvl1pPr>
            <a:lvl2pPr marL="566129" indent="0">
              <a:buNone/>
              <a:defRPr sz="3499"/>
            </a:lvl2pPr>
            <a:lvl3pPr marL="1132258" indent="0">
              <a:buNone/>
              <a:defRPr sz="2999"/>
            </a:lvl3pPr>
            <a:lvl4pPr marL="1698387" indent="0">
              <a:buNone/>
              <a:defRPr sz="2500"/>
            </a:lvl4pPr>
            <a:lvl5pPr marL="2264516" indent="0">
              <a:buNone/>
              <a:defRPr sz="2500"/>
            </a:lvl5pPr>
            <a:lvl6pPr marL="2830645" indent="0">
              <a:buNone/>
              <a:defRPr sz="2500"/>
            </a:lvl6pPr>
            <a:lvl7pPr marL="3396774" indent="0">
              <a:buNone/>
              <a:defRPr sz="2500"/>
            </a:lvl7pPr>
            <a:lvl8pPr marL="3962902" indent="0">
              <a:buNone/>
              <a:defRPr sz="2500"/>
            </a:lvl8pPr>
            <a:lvl9pPr marL="4529032" indent="0">
              <a:buNone/>
              <a:defRPr sz="2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66129" indent="0">
              <a:buNone/>
              <a:defRPr sz="1500"/>
            </a:lvl2pPr>
            <a:lvl3pPr marL="1132258" indent="0">
              <a:buNone/>
              <a:defRPr sz="1200"/>
            </a:lvl3pPr>
            <a:lvl4pPr marL="1698387" indent="0">
              <a:buNone/>
              <a:defRPr sz="1100"/>
            </a:lvl4pPr>
            <a:lvl5pPr marL="2264516" indent="0">
              <a:buNone/>
              <a:defRPr sz="1100"/>
            </a:lvl5pPr>
            <a:lvl6pPr marL="2830645" indent="0">
              <a:buNone/>
              <a:defRPr sz="1100"/>
            </a:lvl6pPr>
            <a:lvl7pPr marL="3396774" indent="0">
              <a:buNone/>
              <a:defRPr sz="1100"/>
            </a:lvl7pPr>
            <a:lvl8pPr marL="3962902" indent="0">
              <a:buNone/>
              <a:defRPr sz="1100"/>
            </a:lvl8pPr>
            <a:lvl9pPr marL="4529032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221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28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98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19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1"/>
          </a:p>
        </p:txBody>
      </p:sp>
    </p:spTree>
    <p:extLst>
      <p:ext uri="{BB962C8B-B14F-4D97-AF65-F5344CB8AC3E}">
        <p14:creationId xmlns:p14="http://schemas.microsoft.com/office/powerpoint/2010/main" val="23593604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402" lvl="0" indent="-45705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04" lvl="1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205" lvl="2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607" lvl="3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009" lvl="4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412" lvl="5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5813" lvl="6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215" lvl="7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4617" lvl="8" indent="-42319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04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CDFC6-91AB-AC4C-9A7E-B600EF5B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ECAAF-6348-E249-8D89-4BE1DDB5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A8A41-5945-A344-A5AF-0DCDBCFE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F2F245-A23F-9B47-9109-00F715D3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BB275-8DCF-CE47-931D-E99C9CE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06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27678-9402-5F4B-8FB3-968344DC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2CDDD-07C6-C843-9957-9F6F2FD5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843CEB-D1B9-5642-915C-FC2CC22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DC90E-8E96-A247-B9F1-558EA7C9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62D537-9F52-354E-AFF5-62589D6A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88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A73BC-CADF-A740-9223-ECFD18C8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244E2-7360-E742-A700-E6B0D16B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B02686-5515-5F47-9032-150743AB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5F4C5-5C63-BC4A-910F-F97480DD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C7E74-1F4F-6D46-B187-B14EB1E3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179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6010D-61D7-824F-8EED-3A8A016A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04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4D46D-4E4B-ED4B-A5A6-D3C6A0CE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1C68DD-25E0-8844-BB51-A2472FEC2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2464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29AC62-0A74-0745-9768-24E38FB6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0C12A4-97CB-EA4A-B61B-133C00C9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9DD5C6-E79F-7247-BFB9-485C9AE7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4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B3607-7928-3C4D-8B60-49323611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5788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35B5A0-CBE4-9049-8107-F1CE65922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11AD82-072F-7B47-A864-B0443CDA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839D06-FEC4-A349-90BB-6079A8728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8CB1A-A670-C948-84DE-241143EE1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E0E109-478D-E04F-B05E-39DAA41E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B7-9FFD-CC4F-BBCA-E1D8894FB36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E8CEB2-42ED-734E-8964-18132D85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D35592-37F8-DD4A-BE27-1290DB1E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24B7-CCA0-5B45-9CA5-103DBFD43A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8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694D99-5847-E046-8044-0A471071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803F4-B498-194A-896B-1F91E219C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F4AC9D-A168-D441-8E22-BE3AFB3C5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/>
                </a:solidFill>
                <a:latin typeface="Jubilat Book" pitchFamily="2" charset="77"/>
              </a:defRPr>
            </a:lvl1pPr>
          </a:lstStyle>
          <a:p>
            <a:fld id="{B15F86B7-9FFD-CC4F-BBCA-E1D8894FB360}" type="datetimeFigureOut">
              <a:rPr lang="pt-BR" smtClean="0"/>
              <a:pPr/>
              <a:t>27/09/2023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F805E-3D5B-BB41-9E36-74762AFA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chemeClr val="tx1"/>
                </a:solidFill>
                <a:latin typeface="Jubilat Light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9D296-4D92-2847-AF03-8F1507CB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Jubilat" pitchFamily="2" charset="0"/>
              </a:defRPr>
            </a:lvl1pPr>
          </a:lstStyle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44C559F-52FD-2744-BD12-EEAFC1BBD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r="60101" b="19051"/>
          <a:stretch/>
        </p:blipFill>
        <p:spPr>
          <a:xfrm>
            <a:off x="10769138" y="365125"/>
            <a:ext cx="1169324" cy="7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82" r:id="rId11"/>
    <p:sldLayoutId id="2147483683" r:id="rId12"/>
    <p:sldLayoutId id="2147483684" r:id="rId13"/>
    <p:sldLayoutId id="2147483655" r:id="rId14"/>
    <p:sldLayoutId id="2147483656" r:id="rId15"/>
    <p:sldLayoutId id="2147483657" r:id="rId16"/>
    <p:sldLayoutId id="2147483681" r:id="rId17"/>
    <p:sldLayoutId id="2147483701" r:id="rId18"/>
    <p:sldLayoutId id="2147483704" r:id="rId19"/>
    <p:sldLayoutId id="214748370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50000"/>
              <a:lumOff val="50000"/>
            </a:schemeClr>
          </a:solidFill>
          <a:latin typeface="Jubil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50000"/>
            </a:schemeClr>
          </a:solidFill>
          <a:latin typeface="Jubilat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ubil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694D99-5847-E046-8044-0A471071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1145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803F4-B498-194A-896B-1F91E219C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F4AC9D-A168-D441-8E22-BE3AFB3C5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bg1"/>
                </a:solidFill>
                <a:latin typeface="Jubilat Book" pitchFamily="2" charset="77"/>
              </a:defRPr>
            </a:lvl1pPr>
          </a:lstStyle>
          <a:p>
            <a:fld id="{B15F86B7-9FFD-CC4F-BBCA-E1D8894FB360}" type="datetimeFigureOut">
              <a:rPr lang="pt-BR" smtClean="0"/>
              <a:pPr/>
              <a:t>27/09/2023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F805E-3D5B-BB41-9E36-74762AFA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chemeClr val="bg1"/>
                </a:solidFill>
                <a:latin typeface="Jubilat Light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9D296-4D92-2847-AF03-8F1507CB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Jubilat" pitchFamily="2" charset="0"/>
              </a:defRPr>
            </a:lvl1pPr>
          </a:lstStyle>
          <a:p>
            <a:fld id="{19CF24B7-CCA0-5B45-9CA5-103DBFD43A4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C449AC-6802-6848-90B9-CDE02B42D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36707" b="48315"/>
          <a:stretch/>
        </p:blipFill>
        <p:spPr>
          <a:xfrm>
            <a:off x="10762062" y="354888"/>
            <a:ext cx="1142966" cy="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85" r:id="rId8"/>
    <p:sldLayoutId id="2147483686" r:id="rId9"/>
    <p:sldLayoutId id="2147483687" r:id="rId10"/>
    <p:sldLayoutId id="2147483670" r:id="rId11"/>
    <p:sldLayoutId id="2147483672" r:id="rId12"/>
    <p:sldLayoutId id="2147483676" r:id="rId13"/>
    <p:sldLayoutId id="2147483671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Jubil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Jubilat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Jubil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113248" tIns="56624" rIns="113248" bIns="56624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2"/>
          </a:xfrm>
          <a:prstGeom prst="rect">
            <a:avLst/>
          </a:prstGeom>
        </p:spPr>
        <p:txBody>
          <a:bodyPr vert="horz" lIns="113248" tIns="56624" rIns="113248" bIns="566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vert="horz" lIns="113248" tIns="56624" rIns="113248" bIns="5662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8FE3-E90A-4C9F-847F-69380FDE4494}" type="datetimeFigureOut">
              <a:rPr lang="pt-BR" smtClean="0"/>
              <a:pPr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 vert="horz" lIns="113248" tIns="56624" rIns="113248" bIns="566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113248" tIns="56624" rIns="113248" bIns="5662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0EB6-67D6-4762-88D8-187C9777BC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2" r:id="rId12"/>
    <p:sldLayoutId id="2147483706" r:id="rId13"/>
    <p:sldLayoutId id="2147483707" r:id="rId14"/>
  </p:sldLayoutIdLst>
  <p:txStyles>
    <p:titleStyle>
      <a:lvl1pPr algn="ctr" defTabSz="1132258" rtl="0" eaLnBrk="1" latinLnBrk="0" hangingPunct="1">
        <a:spcBef>
          <a:spcPct val="0"/>
        </a:spcBef>
        <a:buNone/>
        <a:defRPr sz="5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597" indent="-424597" algn="l" defTabSz="1132258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1pPr>
      <a:lvl2pPr marL="919960" indent="-353830" algn="l" defTabSz="1132258" rtl="0" eaLnBrk="1" latinLnBrk="0" hangingPunct="1">
        <a:spcBef>
          <a:spcPct val="20000"/>
        </a:spcBef>
        <a:buFont typeface="Arial" pitchFamily="34" charset="0"/>
        <a:buChar char="–"/>
        <a:defRPr sz="3499" kern="1200">
          <a:solidFill>
            <a:schemeClr val="tx1"/>
          </a:solidFill>
          <a:latin typeface="+mn-lt"/>
          <a:ea typeface="+mn-ea"/>
          <a:cs typeface="+mn-cs"/>
        </a:defRPr>
      </a:lvl2pPr>
      <a:lvl3pPr marL="1415323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3pPr>
      <a:lvl4pPr marL="1981452" indent="-283064" algn="l" defTabSz="11322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580" indent="-283064" algn="l" defTabSz="113225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709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838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968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12096" indent="-283064" algn="l" defTabSz="11322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129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58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387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516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645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774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2902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9032" algn="l" defTabSz="11322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• DS - Clientes\LIGHT ag\IJC\Apresentacao\Peças Layout\IJC - Abre_pezinho [no color]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87581" y="6116669"/>
            <a:ext cx="1006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stágio atual de implementação do </a:t>
            </a:r>
            <a:r>
              <a:rPr lang="pt-BR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Programa Nacional da Triagem Neonatal </a:t>
            </a:r>
            <a:r>
              <a:rPr lang="pt-BR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acordo com a Lei nº 14.154, de 26 de maio de 2021</a:t>
            </a:r>
            <a:endParaRPr lang="pt-BR" sz="2400" b="1" dirty="0">
              <a:solidFill>
                <a:srgbClr val="9F1B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11016" y="6003053"/>
            <a:ext cx="10456984" cy="2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P:\Marketing\IJC\IJC\Logos\011_IJC_LG_Esq_Vert_RGB.png">
            <a:extLst>
              <a:ext uri="{FF2B5EF4-FFF2-40B4-BE49-F238E27FC236}">
                <a16:creationId xmlns:a16="http://schemas.microsoft.com/office/drawing/2014/main" xmlns="" id="{B9D891A7-9DA2-478D-A680-0D463F67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64" y="3585393"/>
            <a:ext cx="2808312" cy="23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765971F-D1E3-4786-8A2A-683A9111F8CF}"/>
              </a:ext>
            </a:extLst>
          </p:cNvPr>
          <p:cNvSpPr txBox="1"/>
          <p:nvPr/>
        </p:nvSpPr>
        <p:spPr>
          <a:xfrm>
            <a:off x="2721166" y="5441416"/>
            <a:ext cx="56931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F1B64"/>
                </a:solidFill>
                <a:latin typeface="Verdana" pitchFamily="34" charset="0"/>
                <a:ea typeface="Verdana" pitchFamily="34" charset="0"/>
              </a:rPr>
              <a:t>Audiência Pública 27.09.23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6" y="1241"/>
            <a:ext cx="5550825" cy="68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6311975" y="2384778"/>
            <a:ext cx="5615324" cy="12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398" b="1" dirty="0">
                <a:solidFill>
                  <a:srgbClr val="9F1B64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 sz="6398" b="1" dirty="0">
              <a:solidFill>
                <a:srgbClr val="9F1B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 txBox="1"/>
          <p:nvPr/>
        </p:nvSpPr>
        <p:spPr>
          <a:xfrm>
            <a:off x="473101" y="6164277"/>
            <a:ext cx="4556352" cy="53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pt-BR" sz="1867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www.ijc.org.br</a:t>
            </a:r>
            <a:endParaRPr sz="1867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484A80-4559-47E3-8ACE-E31EBBC76DBF}"/>
              </a:ext>
            </a:extLst>
          </p:cNvPr>
          <p:cNvSpPr txBox="1"/>
          <p:nvPr/>
        </p:nvSpPr>
        <p:spPr>
          <a:xfrm>
            <a:off x="473101" y="2672635"/>
            <a:ext cx="345158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Daniela Machado Mendes</a:t>
            </a:r>
          </a:p>
          <a:p>
            <a:r>
              <a:rPr lang="pt-BR" dirty="0">
                <a:solidFill>
                  <a:schemeClr val="bg1"/>
                </a:solidFill>
              </a:rPr>
              <a:t>Superintendente Geral</a:t>
            </a:r>
          </a:p>
          <a:p>
            <a:r>
              <a:rPr lang="pt-BR" dirty="0">
                <a:solidFill>
                  <a:schemeClr val="bg1"/>
                </a:solidFill>
              </a:rPr>
              <a:t>+55 11 5080-7001 / 7025</a:t>
            </a:r>
          </a:p>
          <a:p>
            <a:r>
              <a:rPr lang="pt-BR" dirty="0">
                <a:solidFill>
                  <a:schemeClr val="bg1"/>
                </a:solidFill>
              </a:rPr>
              <a:t>daniela.mendes@ijc.org.br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P:\Marketing\IJC\IJC\Logos\011_IJC_LG_Esq_Vert_RGB.png">
            <a:extLst>
              <a:ext uri="{FF2B5EF4-FFF2-40B4-BE49-F238E27FC236}">
                <a16:creationId xmlns:a16="http://schemas.microsoft.com/office/drawing/2014/main" xmlns="" id="{2A457612-B5F8-48AF-A4CD-B1E9400E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28" y="3792351"/>
            <a:ext cx="2808312" cy="23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CFC0DA1-0B29-472F-9FD8-93EE550D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7" y="2501127"/>
            <a:ext cx="3000738" cy="285271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1E572B1-B8EE-C14B-AFF5-0C104ED153C5}"/>
              </a:ext>
            </a:extLst>
          </p:cNvPr>
          <p:cNvCxnSpPr>
            <a:cxnSpLocks/>
          </p:cNvCxnSpPr>
          <p:nvPr/>
        </p:nvCxnSpPr>
        <p:spPr>
          <a:xfrm flipH="1">
            <a:off x="2746888" y="4418076"/>
            <a:ext cx="2453258" cy="2534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3629DB5-2C81-1E4D-992B-1EB6115F7CCB}"/>
              </a:ext>
            </a:extLst>
          </p:cNvPr>
          <p:cNvSpPr/>
          <p:nvPr/>
        </p:nvSpPr>
        <p:spPr>
          <a:xfrm>
            <a:off x="3037055" y="3649956"/>
            <a:ext cx="146213" cy="146213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3797F0D-C1BB-A544-B748-967CCE9A2A9B}"/>
              </a:ext>
            </a:extLst>
          </p:cNvPr>
          <p:cNvSpPr/>
          <p:nvPr/>
        </p:nvSpPr>
        <p:spPr>
          <a:xfrm>
            <a:off x="2745414" y="4357928"/>
            <a:ext cx="146213" cy="1462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107059D-7570-034D-9907-DE04DC51659A}"/>
              </a:ext>
            </a:extLst>
          </p:cNvPr>
          <p:cNvSpPr/>
          <p:nvPr/>
        </p:nvSpPr>
        <p:spPr>
          <a:xfrm>
            <a:off x="2894498" y="2843089"/>
            <a:ext cx="146213" cy="146213"/>
          </a:xfrm>
          <a:prstGeom prst="ellipse">
            <a:avLst/>
          </a:prstGeom>
          <a:solidFill>
            <a:srgbClr val="B8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BF1C96D-C4A5-634B-B765-E45149CAA564}"/>
              </a:ext>
            </a:extLst>
          </p:cNvPr>
          <p:cNvSpPr/>
          <p:nvPr/>
        </p:nvSpPr>
        <p:spPr>
          <a:xfrm>
            <a:off x="5684995" y="3311503"/>
            <a:ext cx="821664" cy="764479"/>
          </a:xfrm>
          <a:prstGeom prst="ellipse">
            <a:avLst/>
          </a:prstGeom>
          <a:solidFill>
            <a:srgbClr val="E64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152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14D4AFC-9BCF-B74C-A71E-B52E521E3B76}"/>
              </a:ext>
            </a:extLst>
          </p:cNvPr>
          <p:cNvSpPr/>
          <p:nvPr/>
        </p:nvSpPr>
        <p:spPr>
          <a:xfrm>
            <a:off x="5361446" y="4148497"/>
            <a:ext cx="821664" cy="820373"/>
          </a:xfrm>
          <a:prstGeom prst="ellipse">
            <a:avLst/>
          </a:prstGeom>
          <a:solidFill>
            <a:srgbClr val="9C2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152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B795CCB-F8A7-6D46-9183-9A21EAD0C839}"/>
              </a:ext>
            </a:extLst>
          </p:cNvPr>
          <p:cNvSpPr/>
          <p:nvPr/>
        </p:nvSpPr>
        <p:spPr>
          <a:xfrm>
            <a:off x="4607028" y="1730339"/>
            <a:ext cx="876219" cy="779754"/>
          </a:xfrm>
          <a:prstGeom prst="ellipse">
            <a:avLst/>
          </a:prstGeom>
          <a:solidFill>
            <a:srgbClr val="9C2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C2B54E5-8964-2343-A8FD-DA1C0A3F2A68}"/>
              </a:ext>
            </a:extLst>
          </p:cNvPr>
          <p:cNvCxnSpPr>
            <a:cxnSpLocks/>
          </p:cNvCxnSpPr>
          <p:nvPr/>
        </p:nvCxnSpPr>
        <p:spPr>
          <a:xfrm flipH="1">
            <a:off x="3183269" y="3693742"/>
            <a:ext cx="2373763" cy="2932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736E721-F8A3-B049-9B6E-5A64320A01A6}"/>
              </a:ext>
            </a:extLst>
          </p:cNvPr>
          <p:cNvCxnSpPr>
            <a:cxnSpLocks/>
          </p:cNvCxnSpPr>
          <p:nvPr/>
        </p:nvCxnSpPr>
        <p:spPr>
          <a:xfrm flipH="1">
            <a:off x="3044728" y="2926985"/>
            <a:ext cx="2132268" cy="10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431519F-0650-DE45-8813-C17428020C01}"/>
              </a:ext>
            </a:extLst>
          </p:cNvPr>
          <p:cNvCxnSpPr>
            <a:cxnSpLocks/>
          </p:cNvCxnSpPr>
          <p:nvPr/>
        </p:nvCxnSpPr>
        <p:spPr>
          <a:xfrm flipH="1">
            <a:off x="2692019" y="2311850"/>
            <a:ext cx="181081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8005314-46AC-134F-83EB-9C062AB570B1}"/>
              </a:ext>
            </a:extLst>
          </p:cNvPr>
          <p:cNvSpPr txBox="1"/>
          <p:nvPr/>
        </p:nvSpPr>
        <p:spPr>
          <a:xfrm>
            <a:off x="2517815" y="4805393"/>
            <a:ext cx="184231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en-US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Expertise TNA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310DA2F-EF26-1A4F-92C4-0279B738F446}"/>
              </a:ext>
            </a:extLst>
          </p:cNvPr>
          <p:cNvSpPr txBox="1"/>
          <p:nvPr/>
        </p:nvSpPr>
        <p:spPr>
          <a:xfrm>
            <a:off x="2206301" y="3393849"/>
            <a:ext cx="2628414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en-US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Estado de SP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7369B2-86EA-1D46-9D1F-339ACF90FAFC}"/>
              </a:ext>
            </a:extLst>
          </p:cNvPr>
          <p:cNvSpPr txBox="1"/>
          <p:nvPr/>
        </p:nvSpPr>
        <p:spPr>
          <a:xfrm>
            <a:off x="2891627" y="4079522"/>
            <a:ext cx="3527451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defTabSz="803908"/>
            <a:r>
              <a:rPr lang="en-US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Municipio de SP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781344EC-32DB-C84A-8A35-1F4DF0E573DA}"/>
              </a:ext>
            </a:extLst>
          </p:cNvPr>
          <p:cNvSpPr txBox="1">
            <a:spLocks/>
          </p:cNvSpPr>
          <p:nvPr/>
        </p:nvSpPr>
        <p:spPr>
          <a:xfrm>
            <a:off x="5522130" y="1907110"/>
            <a:ext cx="6296039" cy="232961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 implementação do Teste do Pezinho no Brasil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xmlns="" id="{A19808F8-5609-BC57-6CA9-4B8687EECA42}"/>
              </a:ext>
            </a:extLst>
          </p:cNvPr>
          <p:cNvSpPr txBox="1"/>
          <p:nvPr/>
        </p:nvSpPr>
        <p:spPr>
          <a:xfrm>
            <a:off x="1993688" y="1973296"/>
            <a:ext cx="206393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pt-BR" sz="16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Pioneiros</a:t>
            </a:r>
          </a:p>
        </p:txBody>
      </p:sp>
      <p:sp>
        <p:nvSpPr>
          <p:cNvPr id="47" name="Oval 17">
            <a:extLst>
              <a:ext uri="{FF2B5EF4-FFF2-40B4-BE49-F238E27FC236}">
                <a16:creationId xmlns:a16="http://schemas.microsoft.com/office/drawing/2014/main" xmlns="" id="{79FBFBAD-2A5D-4735-9680-600286011565}"/>
              </a:ext>
            </a:extLst>
          </p:cNvPr>
          <p:cNvSpPr/>
          <p:nvPr/>
        </p:nvSpPr>
        <p:spPr>
          <a:xfrm>
            <a:off x="5382073" y="2454164"/>
            <a:ext cx="801037" cy="764480"/>
          </a:xfrm>
          <a:prstGeom prst="ellipse">
            <a:avLst/>
          </a:prstGeom>
          <a:solidFill>
            <a:srgbClr val="F39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r>
              <a:rPr lang="en-US" sz="1524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2,7 </a:t>
            </a:r>
          </a:p>
          <a:p>
            <a:pPr algn="ctr" defTabSz="803908"/>
            <a:r>
              <a:rPr lang="en-US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30D7361-6F99-4BAF-ABAB-F9E862D44B8C}"/>
              </a:ext>
            </a:extLst>
          </p:cNvPr>
          <p:cNvSpPr txBox="1"/>
          <p:nvPr/>
        </p:nvSpPr>
        <p:spPr>
          <a:xfrm>
            <a:off x="4594375" y="1760748"/>
            <a:ext cx="87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47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anos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xmlns="" id="{A4C7A647-89F4-405A-85D6-30707C2CFAB0}"/>
              </a:ext>
            </a:extLst>
          </p:cNvPr>
          <p:cNvSpPr txBox="1">
            <a:spLocks/>
          </p:cNvSpPr>
          <p:nvPr/>
        </p:nvSpPr>
        <p:spPr>
          <a:xfrm>
            <a:off x="5748026" y="5153259"/>
            <a:ext cx="5644661" cy="425321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realização de exames ampliados - mais de 50 doenças 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EEA17BAB-7A41-42E3-992A-80CD6A856C79}"/>
              </a:ext>
            </a:extLst>
          </p:cNvPr>
          <p:cNvSpPr txBox="1"/>
          <p:nvPr/>
        </p:nvSpPr>
        <p:spPr>
          <a:xfrm>
            <a:off x="5818911" y="3464405"/>
            <a:ext cx="8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67%</a:t>
            </a:r>
          </a:p>
        </p:txBody>
      </p:sp>
      <p:cxnSp>
        <p:nvCxnSpPr>
          <p:cNvPr id="68" name="Straight Connector 23">
            <a:extLst>
              <a:ext uri="{FF2B5EF4-FFF2-40B4-BE49-F238E27FC236}">
                <a16:creationId xmlns:a16="http://schemas.microsoft.com/office/drawing/2014/main" xmlns="" id="{73A58B7C-C879-47E7-9B9F-144B182A80EB}"/>
              </a:ext>
            </a:extLst>
          </p:cNvPr>
          <p:cNvCxnSpPr>
            <a:cxnSpLocks/>
          </p:cNvCxnSpPr>
          <p:nvPr/>
        </p:nvCxnSpPr>
        <p:spPr>
          <a:xfrm flipH="1">
            <a:off x="2446182" y="5155021"/>
            <a:ext cx="2103895" cy="911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11">
            <a:extLst>
              <a:ext uri="{FF2B5EF4-FFF2-40B4-BE49-F238E27FC236}">
                <a16:creationId xmlns:a16="http://schemas.microsoft.com/office/drawing/2014/main" xmlns="" id="{A161CA9E-36B4-4E42-BCB1-B6AC4A1D1AC3}"/>
              </a:ext>
            </a:extLst>
          </p:cNvPr>
          <p:cNvSpPr/>
          <p:nvPr/>
        </p:nvSpPr>
        <p:spPr>
          <a:xfrm>
            <a:off x="2444709" y="5078641"/>
            <a:ext cx="146213" cy="146213"/>
          </a:xfrm>
          <a:prstGeom prst="ellipse">
            <a:avLst/>
          </a:prstGeom>
          <a:solidFill>
            <a:srgbClr val="B8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xmlns="" id="{643288CF-A56B-4050-BA55-AAFC4860AC35}"/>
              </a:ext>
            </a:extLst>
          </p:cNvPr>
          <p:cNvSpPr txBox="1">
            <a:spLocks/>
          </p:cNvSpPr>
          <p:nvPr/>
        </p:nvSpPr>
        <p:spPr>
          <a:xfrm>
            <a:off x="6587337" y="3443149"/>
            <a:ext cx="5153152" cy="617682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Responsáveis pela triagem neonatal de crianças nascidas em maternidades Públicas e Privadas</a:t>
            </a:r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xmlns="" id="{E108B132-AE32-40F4-997E-1A7A26D94B34}"/>
              </a:ext>
            </a:extLst>
          </p:cNvPr>
          <p:cNvSpPr/>
          <p:nvPr/>
        </p:nvSpPr>
        <p:spPr>
          <a:xfrm>
            <a:off x="4718236" y="4905046"/>
            <a:ext cx="832670" cy="820357"/>
          </a:xfrm>
          <a:prstGeom prst="ellipse">
            <a:avLst/>
          </a:prstGeom>
          <a:solidFill>
            <a:srgbClr val="F39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1524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TextBox 39">
            <a:extLst>
              <a:ext uri="{FF2B5EF4-FFF2-40B4-BE49-F238E27FC236}">
                <a16:creationId xmlns:a16="http://schemas.microsoft.com/office/drawing/2014/main" xmlns="" id="{12A5C286-11DD-4EFF-8368-CED72B48C4A1}"/>
              </a:ext>
            </a:extLst>
          </p:cNvPr>
          <p:cNvSpPr txBox="1"/>
          <p:nvPr/>
        </p:nvSpPr>
        <p:spPr>
          <a:xfrm>
            <a:off x="2614400" y="2622741"/>
            <a:ext cx="1174322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803908"/>
            <a:r>
              <a:rPr lang="en-US" sz="1400" b="1" dirty="0">
                <a:solidFill>
                  <a:srgbClr val="1C283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SRTN 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xmlns="" id="{AF952CB0-A5C5-45C0-9391-9C0E9F5A1C5E}"/>
              </a:ext>
            </a:extLst>
          </p:cNvPr>
          <p:cNvSpPr txBox="1">
            <a:spLocks/>
          </p:cNvSpPr>
          <p:nvPr/>
        </p:nvSpPr>
        <p:spPr>
          <a:xfrm>
            <a:off x="6300066" y="4312360"/>
            <a:ext cx="5735729" cy="425321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Realização da triagem neonatal nas maternidades Públicas</a:t>
            </a:r>
            <a:endParaRPr lang="en-US" sz="1524" b="1" dirty="0">
              <a:solidFill>
                <a:srgbClr val="B3B3B3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6986892E-1812-48C9-A99F-1A42FE2418C1}"/>
              </a:ext>
            </a:extLst>
          </p:cNvPr>
          <p:cNvSpPr txBox="1"/>
          <p:nvPr/>
        </p:nvSpPr>
        <p:spPr>
          <a:xfrm>
            <a:off x="5358838" y="4351203"/>
            <a:ext cx="87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DB0BEAB1-F187-434F-9D44-D8AF51502BFA}"/>
              </a:ext>
            </a:extLst>
          </p:cNvPr>
          <p:cNvSpPr txBox="1"/>
          <p:nvPr/>
        </p:nvSpPr>
        <p:spPr>
          <a:xfrm>
            <a:off x="4683852" y="4966769"/>
            <a:ext cx="87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15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anos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F117C5E7-AE80-49A3-A638-22919CBFF159}"/>
              </a:ext>
            </a:extLst>
          </p:cNvPr>
          <p:cNvSpPr txBox="1"/>
          <p:nvPr/>
        </p:nvSpPr>
        <p:spPr>
          <a:xfrm>
            <a:off x="92137" y="554098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9F1B64"/>
                </a:solidFill>
                <a:latin typeface="Verdana" pitchFamily="34" charset="0"/>
                <a:ea typeface="Verdana" pitchFamily="34" charset="0"/>
              </a:rPr>
              <a:t>IJC no Contexto da Triagem Neonatal e Doenças Raras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5B488CB4-410F-4B06-8640-7118549379B3}"/>
              </a:ext>
            </a:extLst>
          </p:cNvPr>
          <p:cNvSpPr txBox="1">
            <a:spLocks/>
          </p:cNvSpPr>
          <p:nvPr/>
        </p:nvSpPr>
        <p:spPr>
          <a:xfrm>
            <a:off x="6246060" y="2630428"/>
            <a:ext cx="5436553" cy="436157"/>
          </a:xfrm>
          <a:prstGeom prst="rect">
            <a:avLst/>
          </a:prstGeom>
        </p:spPr>
        <p:txBody>
          <a:bodyPr vert="horz" wrap="square" lIns="40210" tIns="20104" rIns="40210" bIns="20104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78200">
              <a:lnSpc>
                <a:spcPts val="1539"/>
              </a:lnSpc>
            </a:pPr>
            <a:r>
              <a:rPr lang="pt-BR" sz="1524" b="1" dirty="0">
                <a:solidFill>
                  <a:srgbClr val="B3B3B3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Maior serviço do Brasil em número de exames realizados</a:t>
            </a: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xmlns="" id="{153E00C9-722D-4A0D-90B2-B1E044C3C8AE}"/>
              </a:ext>
            </a:extLst>
          </p:cNvPr>
          <p:cNvCxnSpPr>
            <a:cxnSpLocks/>
          </p:cNvCxnSpPr>
          <p:nvPr/>
        </p:nvCxnSpPr>
        <p:spPr>
          <a:xfrm flipV="1">
            <a:off x="1866438" y="2348594"/>
            <a:ext cx="724484" cy="119328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xmlns="" id="{26A0A1BD-46EE-4A9B-A516-3C994D5F3B05}"/>
              </a:ext>
            </a:extLst>
          </p:cNvPr>
          <p:cNvCxnSpPr>
            <a:cxnSpLocks/>
          </p:cNvCxnSpPr>
          <p:nvPr/>
        </p:nvCxnSpPr>
        <p:spPr>
          <a:xfrm>
            <a:off x="2275195" y="2637199"/>
            <a:ext cx="543396" cy="205890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xmlns="" id="{9352E981-07D6-48A3-B985-13E839C3C90D}"/>
              </a:ext>
            </a:extLst>
          </p:cNvPr>
          <p:cNvCxnSpPr/>
          <p:nvPr/>
        </p:nvCxnSpPr>
        <p:spPr>
          <a:xfrm>
            <a:off x="2581022" y="2916195"/>
            <a:ext cx="459689" cy="646931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xmlns="" id="{7CF45079-01C8-443A-A7B1-A974E91D9827}"/>
              </a:ext>
            </a:extLst>
          </p:cNvPr>
          <p:cNvCxnSpPr>
            <a:cxnSpLocks/>
          </p:cNvCxnSpPr>
          <p:nvPr/>
        </p:nvCxnSpPr>
        <p:spPr>
          <a:xfrm>
            <a:off x="2692019" y="3192766"/>
            <a:ext cx="126572" cy="1101605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xmlns="" id="{79E7B470-0EE0-47A0-868B-049D36CA17A4}"/>
              </a:ext>
            </a:extLst>
          </p:cNvPr>
          <p:cNvCxnSpPr>
            <a:cxnSpLocks/>
            <a:endCxn id="40" idx="1"/>
          </p:cNvCxnSpPr>
          <p:nvPr/>
        </p:nvCxnSpPr>
        <p:spPr>
          <a:xfrm flipH="1">
            <a:off x="2517815" y="3596331"/>
            <a:ext cx="86623" cy="1378339"/>
          </a:xfrm>
          <a:prstGeom prst="line">
            <a:avLst/>
          </a:prstGeom>
          <a:ln>
            <a:solidFill>
              <a:srgbClr val="9C2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2">
            <a:extLst>
              <a:ext uri="{FF2B5EF4-FFF2-40B4-BE49-F238E27FC236}">
                <a16:creationId xmlns:a16="http://schemas.microsoft.com/office/drawing/2014/main" xmlns="" id="{BB339A19-0EA7-4511-9FF9-2E5B1BA47298}"/>
              </a:ext>
            </a:extLst>
          </p:cNvPr>
          <p:cNvSpPr/>
          <p:nvPr/>
        </p:nvSpPr>
        <p:spPr>
          <a:xfrm>
            <a:off x="2678909" y="2248360"/>
            <a:ext cx="146213" cy="1462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3908"/>
            <a:endParaRPr lang="en-US" sz="203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8ED576D-17C8-4E9F-8D08-3961B412C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98216"/>
            <a:ext cx="1219200" cy="10001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1E846A7-B4E9-4BA7-9AFB-34497C65BEC3}"/>
              </a:ext>
            </a:extLst>
          </p:cNvPr>
          <p:cNvSpPr txBox="1"/>
          <p:nvPr/>
        </p:nvSpPr>
        <p:spPr>
          <a:xfrm>
            <a:off x="233565" y="242059"/>
            <a:ext cx="8984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9F1B64"/>
                </a:solidFill>
                <a:latin typeface="Verdana" pitchFamily="34" charset="0"/>
                <a:ea typeface="Verdana" pitchFamily="34" charset="0"/>
              </a:rPr>
              <a:t>Importância Triagem Neonatal – Teste do Pezinho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F5B0D5A-C11B-46C8-AEE5-5C267F5E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22" y="978309"/>
            <a:ext cx="3257978" cy="32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B435FF6-4A79-49EF-B9F4-F30D1648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60" y="437853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8">
            <a:extLst>
              <a:ext uri="{FF2B5EF4-FFF2-40B4-BE49-F238E27FC236}">
                <a16:creationId xmlns:a16="http://schemas.microsoft.com/office/drawing/2014/main" xmlns="" id="{CA8B0F96-0DCB-4083-B7A0-58ECBFB6B435}"/>
              </a:ext>
            </a:extLst>
          </p:cNvPr>
          <p:cNvSpPr/>
          <p:nvPr/>
        </p:nvSpPr>
        <p:spPr>
          <a:xfrm>
            <a:off x="797071" y="1486268"/>
            <a:ext cx="1418732" cy="1410404"/>
          </a:xfrm>
          <a:prstGeom prst="ellipse">
            <a:avLst/>
          </a:prstGeom>
          <a:solidFill>
            <a:srgbClr val="9C2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65" name="TextBox 19">
            <a:extLst>
              <a:ext uri="{FF2B5EF4-FFF2-40B4-BE49-F238E27FC236}">
                <a16:creationId xmlns:a16="http://schemas.microsoft.com/office/drawing/2014/main" xmlns="" id="{D46BB626-9FF3-461D-B72E-4F4112CD3C48}"/>
              </a:ext>
            </a:extLst>
          </p:cNvPr>
          <p:cNvSpPr txBox="1"/>
          <p:nvPr/>
        </p:nvSpPr>
        <p:spPr>
          <a:xfrm>
            <a:off x="2264000" y="1440588"/>
            <a:ext cx="527831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1" hangingPunct="1"/>
            <a:r>
              <a:rPr lang="en-US" altLang="pt-BR" b="1" dirty="0" err="1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Diagnóstico</a:t>
            </a:r>
            <a:r>
              <a:rPr lang="en-US" altLang="pt-BR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precoce</a:t>
            </a:r>
            <a:r>
              <a:rPr lang="en-US" altLang="pt-BR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altLang="pt-BR" b="1" dirty="0" err="1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doenças</a:t>
            </a:r>
            <a:r>
              <a:rPr lang="en-US" altLang="pt-BR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graves e </a:t>
            </a:r>
            <a:r>
              <a:rPr lang="en-US" altLang="pt-BR" b="1" dirty="0" err="1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raras</a:t>
            </a:r>
            <a:r>
              <a:rPr lang="en-US" altLang="pt-BR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tratáveis</a:t>
            </a:r>
            <a:r>
              <a:rPr lang="en-US" altLang="pt-BR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</a:p>
        </p:txBody>
      </p:sp>
      <p:sp>
        <p:nvSpPr>
          <p:cNvPr id="66" name="TextBox 20">
            <a:extLst>
              <a:ext uri="{FF2B5EF4-FFF2-40B4-BE49-F238E27FC236}">
                <a16:creationId xmlns:a16="http://schemas.microsoft.com/office/drawing/2014/main" xmlns="" id="{7B3C0562-FB93-4EB8-AF5D-7A7C4BEF335C}"/>
              </a:ext>
            </a:extLst>
          </p:cNvPr>
          <p:cNvSpPr txBox="1"/>
          <p:nvPr/>
        </p:nvSpPr>
        <p:spPr>
          <a:xfrm>
            <a:off x="2429101" y="2027211"/>
            <a:ext cx="544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Genéticas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metabólicas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enzimáticas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infecciosas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da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imunidade</a:t>
            </a:r>
            <a:endParaRPr lang="en-US" altLang="pt-BR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Freeform 36">
            <a:extLst>
              <a:ext uri="{FF2B5EF4-FFF2-40B4-BE49-F238E27FC236}">
                <a16:creationId xmlns:a16="http://schemas.microsoft.com/office/drawing/2014/main" xmlns="" id="{C0251B41-ED7B-48C5-9A97-4849CA46F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999" y="6338486"/>
            <a:ext cx="973880" cy="989416"/>
          </a:xfrm>
          <a:custGeom>
            <a:avLst/>
            <a:gdLst>
              <a:gd name="connsiteX0" fmla="*/ 419300 w 517518"/>
              <a:gd name="connsiteY0" fmla="*/ 419696 h 525774"/>
              <a:gd name="connsiteX1" fmla="*/ 426444 w 517518"/>
              <a:gd name="connsiteY1" fmla="*/ 426559 h 525774"/>
              <a:gd name="connsiteX2" fmla="*/ 426444 w 517518"/>
              <a:gd name="connsiteY2" fmla="*/ 517396 h 525774"/>
              <a:gd name="connsiteX3" fmla="*/ 419300 w 517518"/>
              <a:gd name="connsiteY3" fmla="*/ 524663 h 525774"/>
              <a:gd name="connsiteX4" fmla="*/ 412553 w 517518"/>
              <a:gd name="connsiteY4" fmla="*/ 517396 h 525774"/>
              <a:gd name="connsiteX5" fmla="*/ 412553 w 517518"/>
              <a:gd name="connsiteY5" fmla="*/ 426559 h 525774"/>
              <a:gd name="connsiteX6" fmla="*/ 419300 w 517518"/>
              <a:gd name="connsiteY6" fmla="*/ 419696 h 525774"/>
              <a:gd name="connsiteX7" fmla="*/ 99616 w 517518"/>
              <a:gd name="connsiteY7" fmla="*/ 419696 h 525774"/>
              <a:gd name="connsiteX8" fmla="*/ 106760 w 517518"/>
              <a:gd name="connsiteY8" fmla="*/ 426559 h 525774"/>
              <a:gd name="connsiteX9" fmla="*/ 106760 w 517518"/>
              <a:gd name="connsiteY9" fmla="*/ 517396 h 525774"/>
              <a:gd name="connsiteX10" fmla="*/ 99616 w 517518"/>
              <a:gd name="connsiteY10" fmla="*/ 524663 h 525774"/>
              <a:gd name="connsiteX11" fmla="*/ 92869 w 517518"/>
              <a:gd name="connsiteY11" fmla="*/ 517396 h 525774"/>
              <a:gd name="connsiteX12" fmla="*/ 92869 w 517518"/>
              <a:gd name="connsiteY12" fmla="*/ 426559 h 525774"/>
              <a:gd name="connsiteX13" fmla="*/ 99616 w 517518"/>
              <a:gd name="connsiteY13" fmla="*/ 419696 h 525774"/>
              <a:gd name="connsiteX14" fmla="*/ 226541 w 517518"/>
              <a:gd name="connsiteY14" fmla="*/ 342630 h 525774"/>
              <a:gd name="connsiteX15" fmla="*/ 231404 w 517518"/>
              <a:gd name="connsiteY15" fmla="*/ 350746 h 525774"/>
              <a:gd name="connsiteX16" fmla="*/ 235051 w 517518"/>
              <a:gd name="connsiteY16" fmla="*/ 358861 h 525774"/>
              <a:gd name="connsiteX17" fmla="*/ 282467 w 517518"/>
              <a:gd name="connsiteY17" fmla="*/ 358861 h 525774"/>
              <a:gd name="connsiteX18" fmla="*/ 286114 w 517518"/>
              <a:gd name="connsiteY18" fmla="*/ 350746 h 525774"/>
              <a:gd name="connsiteX19" fmla="*/ 290572 w 517518"/>
              <a:gd name="connsiteY19" fmla="*/ 342630 h 525774"/>
              <a:gd name="connsiteX20" fmla="*/ 196957 w 517518"/>
              <a:gd name="connsiteY20" fmla="*/ 263909 h 525774"/>
              <a:gd name="connsiteX21" fmla="*/ 159267 w 517518"/>
              <a:gd name="connsiteY21" fmla="*/ 276489 h 525774"/>
              <a:gd name="connsiteX22" fmla="*/ 159267 w 517518"/>
              <a:gd name="connsiteY22" fmla="*/ 325182 h 525774"/>
              <a:gd name="connsiteX23" fmla="*/ 162104 w 517518"/>
              <a:gd name="connsiteY23" fmla="*/ 328428 h 525774"/>
              <a:gd name="connsiteX24" fmla="*/ 244778 w 517518"/>
              <a:gd name="connsiteY24" fmla="*/ 328428 h 525774"/>
              <a:gd name="connsiteX25" fmla="*/ 232620 w 517518"/>
              <a:gd name="connsiteY25" fmla="*/ 310574 h 525774"/>
              <a:gd name="connsiteX26" fmla="*/ 200604 w 517518"/>
              <a:gd name="connsiteY26" fmla="*/ 265127 h 525774"/>
              <a:gd name="connsiteX27" fmla="*/ 196957 w 517518"/>
              <a:gd name="connsiteY27" fmla="*/ 263909 h 525774"/>
              <a:gd name="connsiteX28" fmla="*/ 322588 w 517518"/>
              <a:gd name="connsiteY28" fmla="*/ 262692 h 525774"/>
              <a:gd name="connsiteX29" fmla="*/ 319751 w 517518"/>
              <a:gd name="connsiteY29" fmla="*/ 263504 h 525774"/>
              <a:gd name="connsiteX30" fmla="*/ 272740 w 517518"/>
              <a:gd name="connsiteY30" fmla="*/ 328428 h 525774"/>
              <a:gd name="connsiteX31" fmla="*/ 355414 w 517518"/>
              <a:gd name="connsiteY31" fmla="*/ 328428 h 525774"/>
              <a:gd name="connsiteX32" fmla="*/ 358250 w 517518"/>
              <a:gd name="connsiteY32" fmla="*/ 325182 h 525774"/>
              <a:gd name="connsiteX33" fmla="*/ 358250 w 517518"/>
              <a:gd name="connsiteY33" fmla="*/ 275677 h 525774"/>
              <a:gd name="connsiteX34" fmla="*/ 325830 w 517518"/>
              <a:gd name="connsiteY34" fmla="*/ 247678 h 525774"/>
              <a:gd name="connsiteX35" fmla="*/ 327045 w 517518"/>
              <a:gd name="connsiteY35" fmla="*/ 247678 h 525774"/>
              <a:gd name="connsiteX36" fmla="*/ 495229 w 517518"/>
              <a:gd name="connsiteY36" fmla="*/ 310574 h 525774"/>
              <a:gd name="connsiteX37" fmla="*/ 517518 w 517518"/>
              <a:gd name="connsiteY37" fmla="*/ 340601 h 525774"/>
              <a:gd name="connsiteX38" fmla="*/ 517518 w 517518"/>
              <a:gd name="connsiteY38" fmla="*/ 518332 h 525774"/>
              <a:gd name="connsiteX39" fmla="*/ 510223 w 517518"/>
              <a:gd name="connsiteY39" fmla="*/ 525636 h 525774"/>
              <a:gd name="connsiteX40" fmla="*/ 502928 w 517518"/>
              <a:gd name="connsiteY40" fmla="*/ 518332 h 525774"/>
              <a:gd name="connsiteX41" fmla="*/ 502928 w 517518"/>
              <a:gd name="connsiteY41" fmla="*/ 340601 h 525774"/>
              <a:gd name="connsiteX42" fmla="*/ 489555 w 517518"/>
              <a:gd name="connsiteY42" fmla="*/ 323559 h 525774"/>
              <a:gd name="connsiteX43" fmla="*/ 372435 w 517518"/>
              <a:gd name="connsiteY43" fmla="*/ 280141 h 525774"/>
              <a:gd name="connsiteX44" fmla="*/ 372435 w 517518"/>
              <a:gd name="connsiteY44" fmla="*/ 325182 h 525774"/>
              <a:gd name="connsiteX45" fmla="*/ 355414 w 517518"/>
              <a:gd name="connsiteY45" fmla="*/ 342630 h 525774"/>
              <a:gd name="connsiteX46" fmla="*/ 307593 w 517518"/>
              <a:gd name="connsiteY46" fmla="*/ 342630 h 525774"/>
              <a:gd name="connsiteX47" fmla="*/ 298272 w 517518"/>
              <a:gd name="connsiteY47" fmla="*/ 358050 h 525774"/>
              <a:gd name="connsiteX48" fmla="*/ 294219 w 517518"/>
              <a:gd name="connsiteY48" fmla="*/ 377527 h 525774"/>
              <a:gd name="connsiteX49" fmla="*/ 311240 w 517518"/>
              <a:gd name="connsiteY49" fmla="*/ 517926 h 525774"/>
              <a:gd name="connsiteX50" fmla="*/ 305161 w 517518"/>
              <a:gd name="connsiteY50" fmla="*/ 525636 h 525774"/>
              <a:gd name="connsiteX51" fmla="*/ 304351 w 517518"/>
              <a:gd name="connsiteY51" fmla="*/ 525636 h 525774"/>
              <a:gd name="connsiteX52" fmla="*/ 297461 w 517518"/>
              <a:gd name="connsiteY52" fmla="*/ 519549 h 525774"/>
              <a:gd name="connsiteX53" fmla="*/ 280035 w 517518"/>
              <a:gd name="connsiteY53" fmla="*/ 379150 h 525774"/>
              <a:gd name="connsiteX54" fmla="*/ 280035 w 517518"/>
              <a:gd name="connsiteY54" fmla="*/ 373064 h 525774"/>
              <a:gd name="connsiteX55" fmla="*/ 237483 w 517518"/>
              <a:gd name="connsiteY55" fmla="*/ 373064 h 525774"/>
              <a:gd name="connsiteX56" fmla="*/ 237078 w 517518"/>
              <a:gd name="connsiteY56" fmla="*/ 379150 h 525774"/>
              <a:gd name="connsiteX57" fmla="*/ 220057 w 517518"/>
              <a:gd name="connsiteY57" fmla="*/ 519549 h 525774"/>
              <a:gd name="connsiteX58" fmla="*/ 211951 w 517518"/>
              <a:gd name="connsiteY58" fmla="*/ 525636 h 525774"/>
              <a:gd name="connsiteX59" fmla="*/ 205872 w 517518"/>
              <a:gd name="connsiteY59" fmla="*/ 517926 h 525774"/>
              <a:gd name="connsiteX60" fmla="*/ 222893 w 517518"/>
              <a:gd name="connsiteY60" fmla="*/ 377527 h 525774"/>
              <a:gd name="connsiteX61" fmla="*/ 218841 w 517518"/>
              <a:gd name="connsiteY61" fmla="*/ 358050 h 525774"/>
              <a:gd name="connsiteX62" fmla="*/ 209925 w 517518"/>
              <a:gd name="connsiteY62" fmla="*/ 342630 h 525774"/>
              <a:gd name="connsiteX63" fmla="*/ 162104 w 517518"/>
              <a:gd name="connsiteY63" fmla="*/ 342630 h 525774"/>
              <a:gd name="connsiteX64" fmla="*/ 144678 w 517518"/>
              <a:gd name="connsiteY64" fmla="*/ 325182 h 525774"/>
              <a:gd name="connsiteX65" fmla="*/ 144678 w 517518"/>
              <a:gd name="connsiteY65" fmla="*/ 280546 h 525774"/>
              <a:gd name="connsiteX66" fmla="*/ 27558 w 517518"/>
              <a:gd name="connsiteY66" fmla="*/ 323965 h 525774"/>
              <a:gd name="connsiteX67" fmla="*/ 14184 w 517518"/>
              <a:gd name="connsiteY67" fmla="*/ 343036 h 525774"/>
              <a:gd name="connsiteX68" fmla="*/ 14184 w 517518"/>
              <a:gd name="connsiteY68" fmla="*/ 518332 h 525774"/>
              <a:gd name="connsiteX69" fmla="*/ 6889 w 517518"/>
              <a:gd name="connsiteY69" fmla="*/ 525636 h 525774"/>
              <a:gd name="connsiteX70" fmla="*/ 0 w 517518"/>
              <a:gd name="connsiteY70" fmla="*/ 518332 h 525774"/>
              <a:gd name="connsiteX71" fmla="*/ 0 w 517518"/>
              <a:gd name="connsiteY71" fmla="*/ 343036 h 525774"/>
              <a:gd name="connsiteX72" fmla="*/ 23100 w 517518"/>
              <a:gd name="connsiteY72" fmla="*/ 310168 h 525774"/>
              <a:gd name="connsiteX73" fmla="*/ 193715 w 517518"/>
              <a:gd name="connsiteY73" fmla="*/ 248084 h 525774"/>
              <a:gd name="connsiteX74" fmla="*/ 211141 w 517518"/>
              <a:gd name="connsiteY74" fmla="*/ 254982 h 525774"/>
              <a:gd name="connsiteX75" fmla="*/ 245588 w 517518"/>
              <a:gd name="connsiteY75" fmla="*/ 304487 h 525774"/>
              <a:gd name="connsiteX76" fmla="*/ 256935 w 517518"/>
              <a:gd name="connsiteY76" fmla="*/ 319907 h 525774"/>
              <a:gd name="connsiteX77" fmla="*/ 258962 w 517518"/>
              <a:gd name="connsiteY77" fmla="*/ 321124 h 525774"/>
              <a:gd name="connsiteX78" fmla="*/ 260583 w 517518"/>
              <a:gd name="connsiteY78" fmla="*/ 320313 h 525774"/>
              <a:gd name="connsiteX79" fmla="*/ 307593 w 517518"/>
              <a:gd name="connsiteY79" fmla="*/ 255388 h 525774"/>
              <a:gd name="connsiteX80" fmla="*/ 309214 w 517518"/>
              <a:gd name="connsiteY80" fmla="*/ 253359 h 525774"/>
              <a:gd name="connsiteX81" fmla="*/ 325830 w 517518"/>
              <a:gd name="connsiteY81" fmla="*/ 247678 h 525774"/>
              <a:gd name="connsiteX82" fmla="*/ 312432 w 517518"/>
              <a:gd name="connsiteY82" fmla="*/ 105371 h 525774"/>
              <a:gd name="connsiteX83" fmla="*/ 319284 w 517518"/>
              <a:gd name="connsiteY83" fmla="*/ 112239 h 525774"/>
              <a:gd name="connsiteX84" fmla="*/ 259228 w 517518"/>
              <a:gd name="connsiteY84" fmla="*/ 172834 h 525774"/>
              <a:gd name="connsiteX85" fmla="*/ 218923 w 517518"/>
              <a:gd name="connsiteY85" fmla="*/ 157483 h 525774"/>
              <a:gd name="connsiteX86" fmla="*/ 218923 w 517518"/>
              <a:gd name="connsiteY86" fmla="*/ 147384 h 525774"/>
              <a:gd name="connsiteX87" fmla="*/ 228596 w 517518"/>
              <a:gd name="connsiteY87" fmla="*/ 146980 h 525774"/>
              <a:gd name="connsiteX88" fmla="*/ 259228 w 517518"/>
              <a:gd name="connsiteY88" fmla="*/ 158695 h 525774"/>
              <a:gd name="connsiteX89" fmla="*/ 305177 w 517518"/>
              <a:gd name="connsiteY89" fmla="*/ 112239 h 525774"/>
              <a:gd name="connsiteX90" fmla="*/ 312432 w 517518"/>
              <a:gd name="connsiteY90" fmla="*/ 105371 h 525774"/>
              <a:gd name="connsiteX91" fmla="*/ 295715 w 517518"/>
              <a:gd name="connsiteY91" fmla="*/ 53580 h 525774"/>
              <a:gd name="connsiteX92" fmla="*/ 326238 w 517518"/>
              <a:gd name="connsiteY92" fmla="*/ 53580 h 525774"/>
              <a:gd name="connsiteX93" fmla="*/ 333564 w 517518"/>
              <a:gd name="connsiteY93" fmla="*/ 60903 h 525774"/>
              <a:gd name="connsiteX94" fmla="*/ 333564 w 517518"/>
              <a:gd name="connsiteY94" fmla="*/ 91416 h 525774"/>
              <a:gd name="connsiteX95" fmla="*/ 326238 w 517518"/>
              <a:gd name="connsiteY95" fmla="*/ 98739 h 525774"/>
              <a:gd name="connsiteX96" fmla="*/ 318913 w 517518"/>
              <a:gd name="connsiteY96" fmla="*/ 91416 h 525774"/>
              <a:gd name="connsiteX97" fmla="*/ 318913 w 517518"/>
              <a:gd name="connsiteY97" fmla="*/ 78397 h 525774"/>
              <a:gd name="connsiteX98" fmla="*/ 250540 w 517518"/>
              <a:gd name="connsiteY98" fmla="*/ 147560 h 525774"/>
              <a:gd name="connsiteX99" fmla="*/ 240365 w 517518"/>
              <a:gd name="connsiteY99" fmla="*/ 147560 h 525774"/>
              <a:gd name="connsiteX100" fmla="*/ 222458 w 517518"/>
              <a:gd name="connsiteY100" fmla="*/ 129659 h 525774"/>
              <a:gd name="connsiteX101" fmla="*/ 194784 w 517518"/>
              <a:gd name="connsiteY101" fmla="*/ 156510 h 525774"/>
              <a:gd name="connsiteX102" fmla="*/ 189900 w 517518"/>
              <a:gd name="connsiteY102" fmla="*/ 158544 h 525774"/>
              <a:gd name="connsiteX103" fmla="*/ 185016 w 517518"/>
              <a:gd name="connsiteY103" fmla="*/ 156510 h 525774"/>
              <a:gd name="connsiteX104" fmla="*/ 185016 w 517518"/>
              <a:gd name="connsiteY104" fmla="*/ 146339 h 525774"/>
              <a:gd name="connsiteX105" fmla="*/ 217168 w 517518"/>
              <a:gd name="connsiteY105" fmla="*/ 114199 h 525774"/>
              <a:gd name="connsiteX106" fmla="*/ 227342 w 517518"/>
              <a:gd name="connsiteY106" fmla="*/ 114199 h 525774"/>
              <a:gd name="connsiteX107" fmla="*/ 245249 w 517518"/>
              <a:gd name="connsiteY107" fmla="*/ 132100 h 525774"/>
              <a:gd name="connsiteX108" fmla="*/ 309145 w 517518"/>
              <a:gd name="connsiteY108" fmla="*/ 67819 h 525774"/>
              <a:gd name="connsiteX109" fmla="*/ 295715 w 517518"/>
              <a:gd name="connsiteY109" fmla="*/ 67819 h 525774"/>
              <a:gd name="connsiteX110" fmla="*/ 288389 w 517518"/>
              <a:gd name="connsiteY110" fmla="*/ 60903 h 525774"/>
              <a:gd name="connsiteX111" fmla="*/ 295715 w 517518"/>
              <a:gd name="connsiteY111" fmla="*/ 53580 h 525774"/>
              <a:gd name="connsiteX112" fmla="*/ 258060 w 517518"/>
              <a:gd name="connsiteY112" fmla="*/ 53577 h 525774"/>
              <a:gd name="connsiteX113" fmla="*/ 268165 w 517518"/>
              <a:gd name="connsiteY113" fmla="*/ 53985 h 525774"/>
              <a:gd name="connsiteX114" fmla="*/ 274228 w 517518"/>
              <a:gd name="connsiteY114" fmla="*/ 62543 h 525774"/>
              <a:gd name="connsiteX115" fmla="*/ 266144 w 517518"/>
              <a:gd name="connsiteY115" fmla="*/ 68248 h 525774"/>
              <a:gd name="connsiteX116" fmla="*/ 258060 w 517518"/>
              <a:gd name="connsiteY116" fmla="*/ 67433 h 525774"/>
              <a:gd name="connsiteX117" fmla="*/ 212791 w 517518"/>
              <a:gd name="connsiteY117" fmla="*/ 107779 h 525774"/>
              <a:gd name="connsiteX118" fmla="*/ 205516 w 517518"/>
              <a:gd name="connsiteY118" fmla="*/ 113893 h 525774"/>
              <a:gd name="connsiteX119" fmla="*/ 204303 w 517518"/>
              <a:gd name="connsiteY119" fmla="*/ 113893 h 525774"/>
              <a:gd name="connsiteX120" fmla="*/ 198240 w 517518"/>
              <a:gd name="connsiteY120" fmla="*/ 106149 h 525774"/>
              <a:gd name="connsiteX121" fmla="*/ 258060 w 517518"/>
              <a:gd name="connsiteY121" fmla="*/ 53577 h 525774"/>
              <a:gd name="connsiteX122" fmla="*/ 259653 w 517518"/>
              <a:gd name="connsiteY122" fmla="*/ 14151 h 525774"/>
              <a:gd name="connsiteX123" fmla="*/ 161003 w 517518"/>
              <a:gd name="connsiteY123" fmla="*/ 112801 h 525774"/>
              <a:gd name="connsiteX124" fmla="*/ 259653 w 517518"/>
              <a:gd name="connsiteY124" fmla="*/ 211856 h 525774"/>
              <a:gd name="connsiteX125" fmla="*/ 358708 w 517518"/>
              <a:gd name="connsiteY125" fmla="*/ 112801 h 525774"/>
              <a:gd name="connsiteX126" fmla="*/ 259653 w 517518"/>
              <a:gd name="connsiteY126" fmla="*/ 14151 h 525774"/>
              <a:gd name="connsiteX127" fmla="*/ 259653 w 517518"/>
              <a:gd name="connsiteY127" fmla="*/ 0 h 525774"/>
              <a:gd name="connsiteX128" fmla="*/ 372859 w 517518"/>
              <a:gd name="connsiteY128" fmla="*/ 112801 h 525774"/>
              <a:gd name="connsiteX129" fmla="*/ 259653 w 517518"/>
              <a:gd name="connsiteY129" fmla="*/ 226411 h 525774"/>
              <a:gd name="connsiteX130" fmla="*/ 146448 w 517518"/>
              <a:gd name="connsiteY130" fmla="*/ 112801 h 525774"/>
              <a:gd name="connsiteX131" fmla="*/ 259653 w 517518"/>
              <a:gd name="connsiteY131" fmla="*/ 0 h 52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17518" h="525774">
                <a:moveTo>
                  <a:pt x="419300" y="419696"/>
                </a:moveTo>
                <a:cubicBezTo>
                  <a:pt x="423269" y="419696"/>
                  <a:pt x="426444" y="422522"/>
                  <a:pt x="426444" y="426559"/>
                </a:cubicBezTo>
                <a:lnTo>
                  <a:pt x="426444" y="517396"/>
                </a:lnTo>
                <a:cubicBezTo>
                  <a:pt x="426444" y="521434"/>
                  <a:pt x="423269" y="524663"/>
                  <a:pt x="419300" y="524663"/>
                </a:cubicBezTo>
                <a:cubicBezTo>
                  <a:pt x="415331" y="524663"/>
                  <a:pt x="412553" y="521434"/>
                  <a:pt x="412553" y="517396"/>
                </a:cubicBezTo>
                <a:lnTo>
                  <a:pt x="412553" y="426559"/>
                </a:lnTo>
                <a:cubicBezTo>
                  <a:pt x="412553" y="422522"/>
                  <a:pt x="415331" y="419696"/>
                  <a:pt x="419300" y="419696"/>
                </a:cubicBezTo>
                <a:close/>
                <a:moveTo>
                  <a:pt x="99616" y="419696"/>
                </a:moveTo>
                <a:cubicBezTo>
                  <a:pt x="103585" y="419696"/>
                  <a:pt x="106760" y="422522"/>
                  <a:pt x="106760" y="426559"/>
                </a:cubicBezTo>
                <a:lnTo>
                  <a:pt x="106760" y="517396"/>
                </a:lnTo>
                <a:cubicBezTo>
                  <a:pt x="106760" y="521434"/>
                  <a:pt x="103585" y="524663"/>
                  <a:pt x="99616" y="524663"/>
                </a:cubicBezTo>
                <a:cubicBezTo>
                  <a:pt x="95647" y="524663"/>
                  <a:pt x="92869" y="521434"/>
                  <a:pt x="92869" y="517396"/>
                </a:cubicBezTo>
                <a:lnTo>
                  <a:pt x="92869" y="426559"/>
                </a:lnTo>
                <a:cubicBezTo>
                  <a:pt x="92869" y="422522"/>
                  <a:pt x="95647" y="419696"/>
                  <a:pt x="99616" y="419696"/>
                </a:cubicBezTo>
                <a:close/>
                <a:moveTo>
                  <a:pt x="226541" y="342630"/>
                </a:moveTo>
                <a:lnTo>
                  <a:pt x="231404" y="350746"/>
                </a:lnTo>
                <a:cubicBezTo>
                  <a:pt x="232620" y="353181"/>
                  <a:pt x="233835" y="356021"/>
                  <a:pt x="235051" y="358861"/>
                </a:cubicBezTo>
                <a:lnTo>
                  <a:pt x="282467" y="358861"/>
                </a:lnTo>
                <a:cubicBezTo>
                  <a:pt x="283277" y="356021"/>
                  <a:pt x="284493" y="353181"/>
                  <a:pt x="286114" y="350746"/>
                </a:cubicBezTo>
                <a:lnTo>
                  <a:pt x="290572" y="342630"/>
                </a:lnTo>
                <a:close/>
                <a:moveTo>
                  <a:pt x="196957" y="263909"/>
                </a:moveTo>
                <a:lnTo>
                  <a:pt x="159267" y="276489"/>
                </a:lnTo>
                <a:lnTo>
                  <a:pt x="159267" y="325182"/>
                </a:lnTo>
                <a:cubicBezTo>
                  <a:pt x="159267" y="327211"/>
                  <a:pt x="160483" y="328428"/>
                  <a:pt x="162104" y="328428"/>
                </a:cubicBezTo>
                <a:lnTo>
                  <a:pt x="244778" y="328428"/>
                </a:lnTo>
                <a:lnTo>
                  <a:pt x="232620" y="310574"/>
                </a:lnTo>
                <a:lnTo>
                  <a:pt x="200604" y="265127"/>
                </a:lnTo>
                <a:cubicBezTo>
                  <a:pt x="199794" y="264315"/>
                  <a:pt x="198578" y="263504"/>
                  <a:pt x="196957" y="263909"/>
                </a:cubicBezTo>
                <a:close/>
                <a:moveTo>
                  <a:pt x="322588" y="262692"/>
                </a:moveTo>
                <a:cubicBezTo>
                  <a:pt x="321777" y="262286"/>
                  <a:pt x="320561" y="262692"/>
                  <a:pt x="319751" y="263504"/>
                </a:cubicBezTo>
                <a:lnTo>
                  <a:pt x="272740" y="328428"/>
                </a:lnTo>
                <a:lnTo>
                  <a:pt x="355414" y="328428"/>
                </a:lnTo>
                <a:cubicBezTo>
                  <a:pt x="357035" y="328428"/>
                  <a:pt x="358250" y="327211"/>
                  <a:pt x="358250" y="325182"/>
                </a:cubicBezTo>
                <a:lnTo>
                  <a:pt x="358250" y="275677"/>
                </a:lnTo>
                <a:close/>
                <a:moveTo>
                  <a:pt x="325830" y="247678"/>
                </a:moveTo>
                <a:lnTo>
                  <a:pt x="327045" y="247678"/>
                </a:lnTo>
                <a:lnTo>
                  <a:pt x="495229" y="310574"/>
                </a:lnTo>
                <a:cubicBezTo>
                  <a:pt x="509413" y="317472"/>
                  <a:pt x="517518" y="328022"/>
                  <a:pt x="517518" y="340601"/>
                </a:cubicBezTo>
                <a:lnTo>
                  <a:pt x="517518" y="518332"/>
                </a:lnTo>
                <a:cubicBezTo>
                  <a:pt x="517518" y="522390"/>
                  <a:pt x="513871" y="525636"/>
                  <a:pt x="510223" y="525636"/>
                </a:cubicBezTo>
                <a:cubicBezTo>
                  <a:pt x="506171" y="525636"/>
                  <a:pt x="502928" y="522390"/>
                  <a:pt x="502928" y="518332"/>
                </a:cubicBezTo>
                <a:lnTo>
                  <a:pt x="502928" y="340601"/>
                </a:lnTo>
                <a:cubicBezTo>
                  <a:pt x="502928" y="332080"/>
                  <a:pt x="495634" y="326399"/>
                  <a:pt x="489555" y="323559"/>
                </a:cubicBezTo>
                <a:lnTo>
                  <a:pt x="372435" y="280141"/>
                </a:lnTo>
                <a:lnTo>
                  <a:pt x="372435" y="325182"/>
                </a:lnTo>
                <a:cubicBezTo>
                  <a:pt x="372435" y="334921"/>
                  <a:pt x="364735" y="342630"/>
                  <a:pt x="355414" y="342630"/>
                </a:cubicBezTo>
                <a:lnTo>
                  <a:pt x="307593" y="342630"/>
                </a:lnTo>
                <a:lnTo>
                  <a:pt x="298272" y="358050"/>
                </a:lnTo>
                <a:cubicBezTo>
                  <a:pt x="295030" y="364136"/>
                  <a:pt x="293814" y="371035"/>
                  <a:pt x="294219" y="377527"/>
                </a:cubicBezTo>
                <a:lnTo>
                  <a:pt x="311240" y="517926"/>
                </a:lnTo>
                <a:cubicBezTo>
                  <a:pt x="312051" y="521984"/>
                  <a:pt x="309214" y="525230"/>
                  <a:pt x="305161" y="525636"/>
                </a:cubicBezTo>
                <a:cubicBezTo>
                  <a:pt x="305161" y="525636"/>
                  <a:pt x="304756" y="525636"/>
                  <a:pt x="304351" y="525636"/>
                </a:cubicBezTo>
                <a:cubicBezTo>
                  <a:pt x="300703" y="525636"/>
                  <a:pt x="297867" y="523201"/>
                  <a:pt x="297461" y="519549"/>
                </a:cubicBezTo>
                <a:lnTo>
                  <a:pt x="280035" y="379150"/>
                </a:lnTo>
                <a:cubicBezTo>
                  <a:pt x="280035" y="377527"/>
                  <a:pt x="280035" y="375092"/>
                  <a:pt x="280035" y="373064"/>
                </a:cubicBezTo>
                <a:lnTo>
                  <a:pt x="237483" y="373064"/>
                </a:lnTo>
                <a:cubicBezTo>
                  <a:pt x="237483" y="375092"/>
                  <a:pt x="237483" y="377527"/>
                  <a:pt x="237078" y="379150"/>
                </a:cubicBezTo>
                <a:lnTo>
                  <a:pt x="220057" y="519549"/>
                </a:lnTo>
                <a:cubicBezTo>
                  <a:pt x="219651" y="523607"/>
                  <a:pt x="216004" y="526447"/>
                  <a:pt x="211951" y="525636"/>
                </a:cubicBezTo>
                <a:cubicBezTo>
                  <a:pt x="208304" y="525230"/>
                  <a:pt x="205467" y="521984"/>
                  <a:pt x="205872" y="517926"/>
                </a:cubicBezTo>
                <a:lnTo>
                  <a:pt x="222893" y="377527"/>
                </a:lnTo>
                <a:cubicBezTo>
                  <a:pt x="223704" y="371035"/>
                  <a:pt x="222083" y="364136"/>
                  <a:pt x="218841" y="358050"/>
                </a:cubicBezTo>
                <a:lnTo>
                  <a:pt x="209925" y="342630"/>
                </a:lnTo>
                <a:lnTo>
                  <a:pt x="162104" y="342630"/>
                </a:lnTo>
                <a:cubicBezTo>
                  <a:pt x="152378" y="342630"/>
                  <a:pt x="144678" y="334921"/>
                  <a:pt x="144678" y="325182"/>
                </a:cubicBezTo>
                <a:lnTo>
                  <a:pt x="144678" y="280546"/>
                </a:lnTo>
                <a:lnTo>
                  <a:pt x="27558" y="323965"/>
                </a:lnTo>
                <a:cubicBezTo>
                  <a:pt x="21073" y="325993"/>
                  <a:pt x="14184" y="335732"/>
                  <a:pt x="14184" y="343036"/>
                </a:cubicBezTo>
                <a:lnTo>
                  <a:pt x="14184" y="518332"/>
                </a:lnTo>
                <a:cubicBezTo>
                  <a:pt x="14184" y="522390"/>
                  <a:pt x="10942" y="525636"/>
                  <a:pt x="6889" y="525636"/>
                </a:cubicBezTo>
                <a:cubicBezTo>
                  <a:pt x="3242" y="525636"/>
                  <a:pt x="0" y="522390"/>
                  <a:pt x="0" y="518332"/>
                </a:cubicBezTo>
                <a:lnTo>
                  <a:pt x="0" y="343036"/>
                </a:lnTo>
                <a:cubicBezTo>
                  <a:pt x="0" y="329645"/>
                  <a:pt x="10537" y="314226"/>
                  <a:pt x="23100" y="310168"/>
                </a:cubicBezTo>
                <a:lnTo>
                  <a:pt x="193715" y="248084"/>
                </a:lnTo>
                <a:cubicBezTo>
                  <a:pt x="200199" y="246461"/>
                  <a:pt x="207088" y="249707"/>
                  <a:pt x="211141" y="254982"/>
                </a:cubicBezTo>
                <a:lnTo>
                  <a:pt x="245588" y="304487"/>
                </a:lnTo>
                <a:lnTo>
                  <a:pt x="256935" y="319907"/>
                </a:lnTo>
                <a:cubicBezTo>
                  <a:pt x="257341" y="321124"/>
                  <a:pt x="258151" y="321124"/>
                  <a:pt x="258962" y="321124"/>
                </a:cubicBezTo>
                <a:cubicBezTo>
                  <a:pt x="259367" y="321124"/>
                  <a:pt x="260177" y="321124"/>
                  <a:pt x="260583" y="320313"/>
                </a:cubicBezTo>
                <a:lnTo>
                  <a:pt x="307593" y="255388"/>
                </a:lnTo>
                <a:cubicBezTo>
                  <a:pt x="307998" y="254982"/>
                  <a:pt x="308809" y="253765"/>
                  <a:pt x="309214" y="253359"/>
                </a:cubicBezTo>
                <a:cubicBezTo>
                  <a:pt x="313672" y="248896"/>
                  <a:pt x="319751" y="246461"/>
                  <a:pt x="325830" y="247678"/>
                </a:cubicBezTo>
                <a:close/>
                <a:moveTo>
                  <a:pt x="312432" y="105371"/>
                </a:moveTo>
                <a:cubicBezTo>
                  <a:pt x="316463" y="105371"/>
                  <a:pt x="319284" y="108603"/>
                  <a:pt x="319284" y="112239"/>
                </a:cubicBezTo>
                <a:cubicBezTo>
                  <a:pt x="319284" y="145768"/>
                  <a:pt x="292279" y="172834"/>
                  <a:pt x="259228" y="172834"/>
                </a:cubicBezTo>
                <a:cubicBezTo>
                  <a:pt x="244315" y="172834"/>
                  <a:pt x="230208" y="167582"/>
                  <a:pt x="218923" y="157483"/>
                </a:cubicBezTo>
                <a:cubicBezTo>
                  <a:pt x="216504" y="154655"/>
                  <a:pt x="216101" y="150212"/>
                  <a:pt x="218923" y="147384"/>
                </a:cubicBezTo>
                <a:cubicBezTo>
                  <a:pt x="221341" y="144556"/>
                  <a:pt x="225775" y="144152"/>
                  <a:pt x="228596" y="146980"/>
                </a:cubicBezTo>
                <a:cubicBezTo>
                  <a:pt x="237060" y="154251"/>
                  <a:pt x="247943" y="158695"/>
                  <a:pt x="259228" y="158695"/>
                </a:cubicBezTo>
                <a:cubicBezTo>
                  <a:pt x="284621" y="158695"/>
                  <a:pt x="305177" y="138093"/>
                  <a:pt x="305177" y="112239"/>
                </a:cubicBezTo>
                <a:cubicBezTo>
                  <a:pt x="305177" y="108603"/>
                  <a:pt x="308401" y="105371"/>
                  <a:pt x="312432" y="105371"/>
                </a:cubicBezTo>
                <a:close/>
                <a:moveTo>
                  <a:pt x="295715" y="53580"/>
                </a:moveTo>
                <a:lnTo>
                  <a:pt x="326238" y="53580"/>
                </a:lnTo>
                <a:cubicBezTo>
                  <a:pt x="329901" y="53580"/>
                  <a:pt x="333564" y="56835"/>
                  <a:pt x="333564" y="60903"/>
                </a:cubicBezTo>
                <a:lnTo>
                  <a:pt x="333564" y="91416"/>
                </a:lnTo>
                <a:cubicBezTo>
                  <a:pt x="333564" y="95484"/>
                  <a:pt x="329901" y="98739"/>
                  <a:pt x="326238" y="98739"/>
                </a:cubicBezTo>
                <a:cubicBezTo>
                  <a:pt x="322169" y="98739"/>
                  <a:pt x="318913" y="95484"/>
                  <a:pt x="318913" y="91416"/>
                </a:cubicBezTo>
                <a:lnTo>
                  <a:pt x="318913" y="78397"/>
                </a:lnTo>
                <a:lnTo>
                  <a:pt x="250540" y="147560"/>
                </a:lnTo>
                <a:cubicBezTo>
                  <a:pt x="247691" y="150001"/>
                  <a:pt x="243214" y="150001"/>
                  <a:pt x="240365" y="147560"/>
                </a:cubicBezTo>
                <a:lnTo>
                  <a:pt x="222458" y="129659"/>
                </a:lnTo>
                <a:lnTo>
                  <a:pt x="194784" y="156510"/>
                </a:lnTo>
                <a:cubicBezTo>
                  <a:pt x="193563" y="158137"/>
                  <a:pt x="191935" y="158544"/>
                  <a:pt x="189900" y="158544"/>
                </a:cubicBezTo>
                <a:cubicBezTo>
                  <a:pt x="187865" y="158544"/>
                  <a:pt x="186237" y="158137"/>
                  <a:pt x="185016" y="156510"/>
                </a:cubicBezTo>
                <a:cubicBezTo>
                  <a:pt x="182167" y="153662"/>
                  <a:pt x="182167" y="149187"/>
                  <a:pt x="185016" y="146339"/>
                </a:cubicBezTo>
                <a:lnTo>
                  <a:pt x="217168" y="114199"/>
                </a:lnTo>
                <a:cubicBezTo>
                  <a:pt x="220016" y="111351"/>
                  <a:pt x="224493" y="111351"/>
                  <a:pt x="227342" y="114199"/>
                </a:cubicBezTo>
                <a:lnTo>
                  <a:pt x="245249" y="132100"/>
                </a:lnTo>
                <a:lnTo>
                  <a:pt x="309145" y="67819"/>
                </a:lnTo>
                <a:lnTo>
                  <a:pt x="295715" y="67819"/>
                </a:lnTo>
                <a:cubicBezTo>
                  <a:pt x="291645" y="67819"/>
                  <a:pt x="288389" y="64972"/>
                  <a:pt x="288389" y="60903"/>
                </a:cubicBezTo>
                <a:cubicBezTo>
                  <a:pt x="288389" y="56835"/>
                  <a:pt x="291645" y="53580"/>
                  <a:pt x="295715" y="53580"/>
                </a:cubicBezTo>
                <a:close/>
                <a:moveTo>
                  <a:pt x="258060" y="53577"/>
                </a:moveTo>
                <a:cubicBezTo>
                  <a:pt x="261294" y="53577"/>
                  <a:pt x="264931" y="53577"/>
                  <a:pt x="268165" y="53985"/>
                </a:cubicBezTo>
                <a:cubicBezTo>
                  <a:pt x="272207" y="54800"/>
                  <a:pt x="274632" y="58468"/>
                  <a:pt x="274228" y="62543"/>
                </a:cubicBezTo>
                <a:cubicBezTo>
                  <a:pt x="273015" y="66211"/>
                  <a:pt x="269377" y="69063"/>
                  <a:pt x="266144" y="68248"/>
                </a:cubicBezTo>
                <a:cubicBezTo>
                  <a:pt x="263315" y="67841"/>
                  <a:pt x="260889" y="67433"/>
                  <a:pt x="258060" y="67433"/>
                </a:cubicBezTo>
                <a:cubicBezTo>
                  <a:pt x="235021" y="67433"/>
                  <a:pt x="215620" y="84957"/>
                  <a:pt x="212791" y="107779"/>
                </a:cubicBezTo>
                <a:cubicBezTo>
                  <a:pt x="211983" y="111447"/>
                  <a:pt x="209153" y="113893"/>
                  <a:pt x="205516" y="113893"/>
                </a:cubicBezTo>
                <a:cubicBezTo>
                  <a:pt x="205111" y="113893"/>
                  <a:pt x="204707" y="113893"/>
                  <a:pt x="204303" y="113893"/>
                </a:cubicBezTo>
                <a:cubicBezTo>
                  <a:pt x="200665" y="113893"/>
                  <a:pt x="198240" y="109817"/>
                  <a:pt x="198240" y="106149"/>
                </a:cubicBezTo>
                <a:cubicBezTo>
                  <a:pt x="202686" y="75992"/>
                  <a:pt x="228150" y="53577"/>
                  <a:pt x="258060" y="53577"/>
                </a:cubicBezTo>
                <a:close/>
                <a:moveTo>
                  <a:pt x="259653" y="14151"/>
                </a:moveTo>
                <a:cubicBezTo>
                  <a:pt x="205477" y="14151"/>
                  <a:pt x="161003" y="58624"/>
                  <a:pt x="161003" y="112801"/>
                </a:cubicBezTo>
                <a:cubicBezTo>
                  <a:pt x="161003" y="167787"/>
                  <a:pt x="205477" y="211856"/>
                  <a:pt x="259653" y="211856"/>
                </a:cubicBezTo>
                <a:cubicBezTo>
                  <a:pt x="314639" y="211856"/>
                  <a:pt x="358708" y="167787"/>
                  <a:pt x="358708" y="112801"/>
                </a:cubicBezTo>
                <a:cubicBezTo>
                  <a:pt x="358708" y="58624"/>
                  <a:pt x="314639" y="14151"/>
                  <a:pt x="259653" y="14151"/>
                </a:cubicBezTo>
                <a:close/>
                <a:moveTo>
                  <a:pt x="259653" y="0"/>
                </a:moveTo>
                <a:cubicBezTo>
                  <a:pt x="322321" y="0"/>
                  <a:pt x="372859" y="50942"/>
                  <a:pt x="372859" y="112801"/>
                </a:cubicBezTo>
                <a:cubicBezTo>
                  <a:pt x="372859" y="175468"/>
                  <a:pt x="322321" y="226411"/>
                  <a:pt x="259653" y="226411"/>
                </a:cubicBezTo>
                <a:cubicBezTo>
                  <a:pt x="197391" y="226411"/>
                  <a:pt x="146448" y="175468"/>
                  <a:pt x="146448" y="112801"/>
                </a:cubicBezTo>
                <a:cubicBezTo>
                  <a:pt x="146448" y="50942"/>
                  <a:pt x="197391" y="0"/>
                  <a:pt x="2596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725" dirty="0">
              <a:latin typeface="Poppins" pitchFamily="2" charset="77"/>
            </a:endParaRPr>
          </a:p>
        </p:txBody>
      </p:sp>
      <p:sp>
        <p:nvSpPr>
          <p:cNvPr id="77" name="Oval 8">
            <a:extLst>
              <a:ext uri="{FF2B5EF4-FFF2-40B4-BE49-F238E27FC236}">
                <a16:creationId xmlns:a16="http://schemas.microsoft.com/office/drawing/2014/main" xmlns="" id="{8CCDD9CF-86FC-4364-A812-1C8AF680D717}"/>
              </a:ext>
            </a:extLst>
          </p:cNvPr>
          <p:cNvSpPr/>
          <p:nvPr/>
        </p:nvSpPr>
        <p:spPr>
          <a:xfrm>
            <a:off x="1374771" y="3020898"/>
            <a:ext cx="1418732" cy="1410404"/>
          </a:xfrm>
          <a:prstGeom prst="ellipse">
            <a:avLst/>
          </a:prstGeom>
          <a:solidFill>
            <a:srgbClr val="FF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</a:endParaRPr>
          </a:p>
        </p:txBody>
      </p:sp>
      <p:sp>
        <p:nvSpPr>
          <p:cNvPr id="79" name="Oval 8">
            <a:extLst>
              <a:ext uri="{FF2B5EF4-FFF2-40B4-BE49-F238E27FC236}">
                <a16:creationId xmlns:a16="http://schemas.microsoft.com/office/drawing/2014/main" xmlns="" id="{884F45FB-6FF0-41AC-939A-97EEE0921FC0}"/>
              </a:ext>
            </a:extLst>
          </p:cNvPr>
          <p:cNvSpPr/>
          <p:nvPr/>
        </p:nvSpPr>
        <p:spPr>
          <a:xfrm>
            <a:off x="821868" y="4700852"/>
            <a:ext cx="1418732" cy="1410404"/>
          </a:xfrm>
          <a:prstGeom prst="ellipse">
            <a:avLst/>
          </a:prstGeom>
          <a:solidFill>
            <a:srgbClr val="E64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4783"/>
              </a:solidFill>
              <a:latin typeface="Poppins" pitchFamily="2" charset="77"/>
            </a:endParaRPr>
          </a:p>
        </p:txBody>
      </p:sp>
      <p:sp>
        <p:nvSpPr>
          <p:cNvPr id="81" name="TextBox 19">
            <a:extLst>
              <a:ext uri="{FF2B5EF4-FFF2-40B4-BE49-F238E27FC236}">
                <a16:creationId xmlns:a16="http://schemas.microsoft.com/office/drawing/2014/main" xmlns="" id="{67A4980C-B658-40C6-BE3B-F959258069F1}"/>
              </a:ext>
            </a:extLst>
          </p:cNvPr>
          <p:cNvSpPr txBox="1"/>
          <p:nvPr/>
        </p:nvSpPr>
        <p:spPr>
          <a:xfrm>
            <a:off x="2734317" y="2981692"/>
            <a:ext cx="422107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1" hangingPunct="1"/>
            <a:r>
              <a:rPr lang="en-US" altLang="pt-BR" b="1" dirty="0" err="1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Tratamento</a:t>
            </a:r>
            <a:r>
              <a:rPr lang="en-US" altLang="pt-BR" b="1" dirty="0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adequado</a:t>
            </a:r>
            <a:r>
              <a:rPr lang="en-US" altLang="pt-BR" b="1" dirty="0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altLang="pt-BR" b="1" dirty="0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tempo </a:t>
            </a:r>
            <a:r>
              <a:rPr lang="en-US" altLang="pt-BR" b="1" dirty="0" err="1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oportuno</a:t>
            </a:r>
            <a:r>
              <a:rPr lang="en-US" altLang="pt-BR" b="1" dirty="0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82" name="TextBox 20">
            <a:extLst>
              <a:ext uri="{FF2B5EF4-FFF2-40B4-BE49-F238E27FC236}">
                <a16:creationId xmlns:a16="http://schemas.microsoft.com/office/drawing/2014/main" xmlns="" id="{DEA9A9D2-4E5D-4CBF-966E-0523B7E12737}"/>
              </a:ext>
            </a:extLst>
          </p:cNvPr>
          <p:cNvSpPr txBox="1"/>
          <p:nvPr/>
        </p:nvSpPr>
        <p:spPr>
          <a:xfrm>
            <a:off x="2887186" y="3520489"/>
            <a:ext cx="487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Antes do início dos sinais e sintomas, reduzindo ou evitando deficiências, sequelas e até mesmo o óbito</a:t>
            </a:r>
            <a:endParaRPr lang="en-US" altLang="pt-BR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TextBox 19">
            <a:extLst>
              <a:ext uri="{FF2B5EF4-FFF2-40B4-BE49-F238E27FC236}">
                <a16:creationId xmlns:a16="http://schemas.microsoft.com/office/drawing/2014/main" xmlns="" id="{D5524E6C-6F8E-469E-8BCF-5001947D545B}"/>
              </a:ext>
            </a:extLst>
          </p:cNvPr>
          <p:cNvSpPr txBox="1"/>
          <p:nvPr/>
        </p:nvSpPr>
        <p:spPr>
          <a:xfrm>
            <a:off x="2271495" y="4850033"/>
            <a:ext cx="4221077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1" hangingPunct="1"/>
            <a:r>
              <a:rPr lang="en-US" altLang="pt-BR" b="1" dirty="0">
                <a:solidFill>
                  <a:srgbClr val="E647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Coleta:</a:t>
            </a:r>
          </a:p>
        </p:txBody>
      </p:sp>
      <p:sp>
        <p:nvSpPr>
          <p:cNvPr id="86" name="TextBox 20">
            <a:extLst>
              <a:ext uri="{FF2B5EF4-FFF2-40B4-BE49-F238E27FC236}">
                <a16:creationId xmlns:a16="http://schemas.microsoft.com/office/drawing/2014/main" xmlns="" id="{F42EA47E-59D5-4805-9FB0-030B9B52962D}"/>
              </a:ext>
            </a:extLst>
          </p:cNvPr>
          <p:cNvSpPr txBox="1"/>
          <p:nvPr/>
        </p:nvSpPr>
        <p:spPr>
          <a:xfrm>
            <a:off x="2424364" y="5111831"/>
            <a:ext cx="513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Realizada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através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algumas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gotas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sangue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calcanhar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bebê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após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48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hs</a:t>
            </a:r>
            <a:r>
              <a:rPr lang="en-US" altLang="pt-BR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altLang="pt-BR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vida</a:t>
            </a:r>
            <a:endParaRPr lang="en-US" altLang="pt-BR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8" name="Gráfico 87" descr="Pegadas estrutura de tópicos">
            <a:extLst>
              <a:ext uri="{FF2B5EF4-FFF2-40B4-BE49-F238E27FC236}">
                <a16:creationId xmlns:a16="http://schemas.microsoft.com/office/drawing/2014/main" xmlns="" id="{A7883054-B9F5-4601-BB7A-184378700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2768" y="5012000"/>
            <a:ext cx="908713" cy="676932"/>
          </a:xfrm>
          <a:prstGeom prst="rect">
            <a:avLst/>
          </a:prstGeom>
        </p:spPr>
      </p:pic>
      <p:pic>
        <p:nvPicPr>
          <p:cNvPr id="89" name="Gráfico 88" descr="Bebê estrutura de tópicos">
            <a:extLst>
              <a:ext uri="{FF2B5EF4-FFF2-40B4-BE49-F238E27FC236}">
                <a16:creationId xmlns:a16="http://schemas.microsoft.com/office/drawing/2014/main" xmlns="" id="{144587F1-290C-451C-9375-E698EDB153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3132" y="1700540"/>
            <a:ext cx="914281" cy="914281"/>
          </a:xfrm>
          <a:prstGeom prst="rect">
            <a:avLst/>
          </a:prstGeom>
        </p:spPr>
      </p:pic>
      <p:sp>
        <p:nvSpPr>
          <p:cNvPr id="92" name="Freeform 1464">
            <a:extLst>
              <a:ext uri="{FF2B5EF4-FFF2-40B4-BE49-F238E27FC236}">
                <a16:creationId xmlns:a16="http://schemas.microsoft.com/office/drawing/2014/main" xmlns="" id="{D2C07BE0-795B-4C0B-B89D-93F91ACA6D0F}"/>
              </a:ext>
            </a:extLst>
          </p:cNvPr>
          <p:cNvSpPr>
            <a:spLocks noEditPoints="1"/>
          </p:cNvSpPr>
          <p:nvPr/>
        </p:nvSpPr>
        <p:spPr bwMode="auto">
          <a:xfrm>
            <a:off x="1877965" y="3377127"/>
            <a:ext cx="412343" cy="600262"/>
          </a:xfrm>
          <a:custGeom>
            <a:avLst/>
            <a:gdLst>
              <a:gd name="T0" fmla="*/ 1783 w 2373"/>
              <a:gd name="T1" fmla="*/ 902 h 3358"/>
              <a:gd name="T2" fmla="*/ 1657 w 2373"/>
              <a:gd name="T3" fmla="*/ 1245 h 3358"/>
              <a:gd name="T4" fmla="*/ 1452 w 2373"/>
              <a:gd name="T5" fmla="*/ 1490 h 3358"/>
              <a:gd name="T6" fmla="*/ 1406 w 2373"/>
              <a:gd name="T7" fmla="*/ 1520 h 3358"/>
              <a:gd name="T8" fmla="*/ 1329 w 2373"/>
              <a:gd name="T9" fmla="*/ 1643 h 3358"/>
              <a:gd name="T10" fmla="*/ 1288 w 2373"/>
              <a:gd name="T11" fmla="*/ 1863 h 3358"/>
              <a:gd name="T12" fmla="*/ 1271 w 2373"/>
              <a:gd name="T13" fmla="*/ 2086 h 3358"/>
              <a:gd name="T14" fmla="*/ 1266 w 2373"/>
              <a:gd name="T15" fmla="*/ 2218 h 3358"/>
              <a:gd name="T16" fmla="*/ 1411 w 2373"/>
              <a:gd name="T17" fmla="*/ 2275 h 3358"/>
              <a:gd name="T18" fmla="*/ 1604 w 2373"/>
              <a:gd name="T19" fmla="*/ 2436 h 3358"/>
              <a:gd name="T20" fmla="*/ 1738 w 2373"/>
              <a:gd name="T21" fmla="*/ 2559 h 3358"/>
              <a:gd name="T22" fmla="*/ 1812 w 2373"/>
              <a:gd name="T23" fmla="*/ 2658 h 3358"/>
              <a:gd name="T24" fmla="*/ 1838 w 2373"/>
              <a:gd name="T25" fmla="*/ 2778 h 3358"/>
              <a:gd name="T26" fmla="*/ 649 w 2373"/>
              <a:gd name="T27" fmla="*/ 2616 h 3358"/>
              <a:gd name="T28" fmla="*/ 812 w 2373"/>
              <a:gd name="T29" fmla="*/ 2437 h 3358"/>
              <a:gd name="T30" fmla="*/ 954 w 2373"/>
              <a:gd name="T31" fmla="*/ 2325 h 3358"/>
              <a:gd name="T32" fmla="*/ 1029 w 2373"/>
              <a:gd name="T33" fmla="*/ 2277 h 3358"/>
              <a:gd name="T34" fmla="*/ 1165 w 2373"/>
              <a:gd name="T35" fmla="*/ 2229 h 3358"/>
              <a:gd name="T36" fmla="*/ 1160 w 2373"/>
              <a:gd name="T37" fmla="*/ 2145 h 3358"/>
              <a:gd name="T38" fmla="*/ 1121 w 2373"/>
              <a:gd name="T39" fmla="*/ 1831 h 3358"/>
              <a:gd name="T40" fmla="*/ 1057 w 2373"/>
              <a:gd name="T41" fmla="*/ 1633 h 3358"/>
              <a:gd name="T42" fmla="*/ 1010 w 2373"/>
              <a:gd name="T43" fmla="*/ 1544 h 3358"/>
              <a:gd name="T44" fmla="*/ 810 w 2373"/>
              <a:gd name="T45" fmla="*/ 1397 h 3358"/>
              <a:gd name="T46" fmla="*/ 655 w 2373"/>
              <a:gd name="T47" fmla="*/ 1142 h 3358"/>
              <a:gd name="T48" fmla="*/ 572 w 2373"/>
              <a:gd name="T49" fmla="*/ 814 h 3358"/>
              <a:gd name="T50" fmla="*/ 359 w 2373"/>
              <a:gd name="T51" fmla="*/ 683 h 3358"/>
              <a:gd name="T52" fmla="*/ 471 w 2373"/>
              <a:gd name="T53" fmla="*/ 1101 h 3358"/>
              <a:gd name="T54" fmla="*/ 667 w 2373"/>
              <a:gd name="T55" fmla="*/ 1438 h 3358"/>
              <a:gd name="T56" fmla="*/ 819 w 2373"/>
              <a:gd name="T57" fmla="*/ 1751 h 3358"/>
              <a:gd name="T58" fmla="*/ 579 w 2373"/>
              <a:gd name="T59" fmla="*/ 2021 h 3358"/>
              <a:gd name="T60" fmla="*/ 415 w 2373"/>
              <a:gd name="T61" fmla="*/ 2395 h 3358"/>
              <a:gd name="T62" fmla="*/ 340 w 2373"/>
              <a:gd name="T63" fmla="*/ 2835 h 3358"/>
              <a:gd name="T64" fmla="*/ 1981 w 2373"/>
              <a:gd name="T65" fmla="*/ 2479 h 3358"/>
              <a:gd name="T66" fmla="*/ 1833 w 2373"/>
              <a:gd name="T67" fmla="*/ 2090 h 3358"/>
              <a:gd name="T68" fmla="*/ 1607 w 2373"/>
              <a:gd name="T69" fmla="*/ 1795 h 3358"/>
              <a:gd name="T70" fmla="*/ 1658 w 2373"/>
              <a:gd name="T71" fmla="*/ 1493 h 3358"/>
              <a:gd name="T72" fmla="*/ 1869 w 2373"/>
              <a:gd name="T73" fmla="*/ 1177 h 3358"/>
              <a:gd name="T74" fmla="*/ 1999 w 2373"/>
              <a:gd name="T75" fmla="*/ 772 h 3358"/>
              <a:gd name="T76" fmla="*/ 0 w 2373"/>
              <a:gd name="T77" fmla="*/ 0 h 3358"/>
              <a:gd name="T78" fmla="*/ 2239 w 2373"/>
              <a:gd name="T79" fmla="*/ 502 h 3358"/>
              <a:gd name="T80" fmla="*/ 2162 w 2373"/>
              <a:gd name="T81" fmla="*/ 988 h 3358"/>
              <a:gd name="T82" fmla="*/ 1983 w 2373"/>
              <a:gd name="T83" fmla="*/ 1406 h 3358"/>
              <a:gd name="T84" fmla="*/ 1832 w 2373"/>
              <a:gd name="T85" fmla="*/ 1727 h 3358"/>
              <a:gd name="T86" fmla="*/ 2065 w 2373"/>
              <a:gd name="T87" fmla="*/ 2088 h 3358"/>
              <a:gd name="T88" fmla="*/ 2205 w 2373"/>
              <a:gd name="T89" fmla="*/ 2537 h 3358"/>
              <a:gd name="T90" fmla="*/ 2242 w 2373"/>
              <a:gd name="T91" fmla="*/ 3042 h 3358"/>
              <a:gd name="T92" fmla="*/ 131 w 2373"/>
              <a:gd name="T93" fmla="*/ 3042 h 3358"/>
              <a:gd name="T94" fmla="*/ 168 w 2373"/>
              <a:gd name="T95" fmla="*/ 2537 h 3358"/>
              <a:gd name="T96" fmla="*/ 308 w 2373"/>
              <a:gd name="T97" fmla="*/ 2088 h 3358"/>
              <a:gd name="T98" fmla="*/ 541 w 2373"/>
              <a:gd name="T99" fmla="*/ 1727 h 3358"/>
              <a:gd name="T100" fmla="*/ 391 w 2373"/>
              <a:gd name="T101" fmla="*/ 1406 h 3358"/>
              <a:gd name="T102" fmla="*/ 212 w 2373"/>
              <a:gd name="T103" fmla="*/ 988 h 3358"/>
              <a:gd name="T104" fmla="*/ 133 w 2373"/>
              <a:gd name="T105" fmla="*/ 502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3" h="3358">
                <a:moveTo>
                  <a:pt x="559" y="668"/>
                </a:moveTo>
                <a:lnTo>
                  <a:pt x="1814" y="668"/>
                </a:lnTo>
                <a:lnTo>
                  <a:pt x="1808" y="748"/>
                </a:lnTo>
                <a:lnTo>
                  <a:pt x="1797" y="825"/>
                </a:lnTo>
                <a:lnTo>
                  <a:pt x="1783" y="902"/>
                </a:lnTo>
                <a:lnTo>
                  <a:pt x="1765" y="977"/>
                </a:lnTo>
                <a:lnTo>
                  <a:pt x="1743" y="1048"/>
                </a:lnTo>
                <a:lnTo>
                  <a:pt x="1718" y="1118"/>
                </a:lnTo>
                <a:lnTo>
                  <a:pt x="1689" y="1183"/>
                </a:lnTo>
                <a:lnTo>
                  <a:pt x="1657" y="1245"/>
                </a:lnTo>
                <a:lnTo>
                  <a:pt x="1622" y="1303"/>
                </a:lnTo>
                <a:lnTo>
                  <a:pt x="1582" y="1357"/>
                </a:lnTo>
                <a:lnTo>
                  <a:pt x="1542" y="1407"/>
                </a:lnTo>
                <a:lnTo>
                  <a:pt x="1497" y="1451"/>
                </a:lnTo>
                <a:lnTo>
                  <a:pt x="1452" y="1490"/>
                </a:lnTo>
                <a:lnTo>
                  <a:pt x="1450" y="1491"/>
                </a:lnTo>
                <a:lnTo>
                  <a:pt x="1444" y="1494"/>
                </a:lnTo>
                <a:lnTo>
                  <a:pt x="1434" y="1500"/>
                </a:lnTo>
                <a:lnTo>
                  <a:pt x="1421" y="1508"/>
                </a:lnTo>
                <a:lnTo>
                  <a:pt x="1406" y="1520"/>
                </a:lnTo>
                <a:lnTo>
                  <a:pt x="1389" y="1534"/>
                </a:lnTo>
                <a:lnTo>
                  <a:pt x="1369" y="1553"/>
                </a:lnTo>
                <a:lnTo>
                  <a:pt x="1355" y="1578"/>
                </a:lnTo>
                <a:lnTo>
                  <a:pt x="1341" y="1608"/>
                </a:lnTo>
                <a:lnTo>
                  <a:pt x="1329" y="1643"/>
                </a:lnTo>
                <a:lnTo>
                  <a:pt x="1318" y="1682"/>
                </a:lnTo>
                <a:lnTo>
                  <a:pt x="1309" y="1724"/>
                </a:lnTo>
                <a:lnTo>
                  <a:pt x="1301" y="1768"/>
                </a:lnTo>
                <a:lnTo>
                  <a:pt x="1295" y="1815"/>
                </a:lnTo>
                <a:lnTo>
                  <a:pt x="1288" y="1863"/>
                </a:lnTo>
                <a:lnTo>
                  <a:pt x="1283" y="1909"/>
                </a:lnTo>
                <a:lnTo>
                  <a:pt x="1279" y="1956"/>
                </a:lnTo>
                <a:lnTo>
                  <a:pt x="1275" y="2002"/>
                </a:lnTo>
                <a:lnTo>
                  <a:pt x="1273" y="2045"/>
                </a:lnTo>
                <a:lnTo>
                  <a:pt x="1271" y="2086"/>
                </a:lnTo>
                <a:lnTo>
                  <a:pt x="1269" y="2122"/>
                </a:lnTo>
                <a:lnTo>
                  <a:pt x="1268" y="2154"/>
                </a:lnTo>
                <a:lnTo>
                  <a:pt x="1267" y="2182"/>
                </a:lnTo>
                <a:lnTo>
                  <a:pt x="1267" y="2203"/>
                </a:lnTo>
                <a:lnTo>
                  <a:pt x="1266" y="2218"/>
                </a:lnTo>
                <a:lnTo>
                  <a:pt x="1266" y="2225"/>
                </a:lnTo>
                <a:lnTo>
                  <a:pt x="1302" y="2231"/>
                </a:lnTo>
                <a:lnTo>
                  <a:pt x="1338" y="2241"/>
                </a:lnTo>
                <a:lnTo>
                  <a:pt x="1374" y="2255"/>
                </a:lnTo>
                <a:lnTo>
                  <a:pt x="1411" y="2275"/>
                </a:lnTo>
                <a:lnTo>
                  <a:pt x="1449" y="2300"/>
                </a:lnTo>
                <a:lnTo>
                  <a:pt x="1487" y="2331"/>
                </a:lnTo>
                <a:lnTo>
                  <a:pt x="1529" y="2369"/>
                </a:lnTo>
                <a:lnTo>
                  <a:pt x="1568" y="2405"/>
                </a:lnTo>
                <a:lnTo>
                  <a:pt x="1604" y="2436"/>
                </a:lnTo>
                <a:lnTo>
                  <a:pt x="1637" y="2465"/>
                </a:lnTo>
                <a:lnTo>
                  <a:pt x="1666" y="2492"/>
                </a:lnTo>
                <a:lnTo>
                  <a:pt x="1693" y="2516"/>
                </a:lnTo>
                <a:lnTo>
                  <a:pt x="1718" y="2538"/>
                </a:lnTo>
                <a:lnTo>
                  <a:pt x="1738" y="2559"/>
                </a:lnTo>
                <a:lnTo>
                  <a:pt x="1758" y="2580"/>
                </a:lnTo>
                <a:lnTo>
                  <a:pt x="1775" y="2599"/>
                </a:lnTo>
                <a:lnTo>
                  <a:pt x="1789" y="2618"/>
                </a:lnTo>
                <a:lnTo>
                  <a:pt x="1802" y="2638"/>
                </a:lnTo>
                <a:lnTo>
                  <a:pt x="1812" y="2658"/>
                </a:lnTo>
                <a:lnTo>
                  <a:pt x="1820" y="2678"/>
                </a:lnTo>
                <a:lnTo>
                  <a:pt x="1826" y="2700"/>
                </a:lnTo>
                <a:lnTo>
                  <a:pt x="1832" y="2724"/>
                </a:lnTo>
                <a:lnTo>
                  <a:pt x="1836" y="2750"/>
                </a:lnTo>
                <a:lnTo>
                  <a:pt x="1838" y="2778"/>
                </a:lnTo>
                <a:lnTo>
                  <a:pt x="596" y="2778"/>
                </a:lnTo>
                <a:lnTo>
                  <a:pt x="601" y="2735"/>
                </a:lnTo>
                <a:lnTo>
                  <a:pt x="612" y="2694"/>
                </a:lnTo>
                <a:lnTo>
                  <a:pt x="628" y="2654"/>
                </a:lnTo>
                <a:lnTo>
                  <a:pt x="649" y="2616"/>
                </a:lnTo>
                <a:lnTo>
                  <a:pt x="674" y="2579"/>
                </a:lnTo>
                <a:lnTo>
                  <a:pt x="703" y="2543"/>
                </a:lnTo>
                <a:lnTo>
                  <a:pt x="737" y="2507"/>
                </a:lnTo>
                <a:lnTo>
                  <a:pt x="773" y="2472"/>
                </a:lnTo>
                <a:lnTo>
                  <a:pt x="812" y="2437"/>
                </a:lnTo>
                <a:lnTo>
                  <a:pt x="855" y="2403"/>
                </a:lnTo>
                <a:lnTo>
                  <a:pt x="900" y="2367"/>
                </a:lnTo>
                <a:lnTo>
                  <a:pt x="947" y="2331"/>
                </a:lnTo>
                <a:lnTo>
                  <a:pt x="949" y="2329"/>
                </a:lnTo>
                <a:lnTo>
                  <a:pt x="954" y="2325"/>
                </a:lnTo>
                <a:lnTo>
                  <a:pt x="963" y="2318"/>
                </a:lnTo>
                <a:lnTo>
                  <a:pt x="975" y="2309"/>
                </a:lnTo>
                <a:lnTo>
                  <a:pt x="990" y="2299"/>
                </a:lnTo>
                <a:lnTo>
                  <a:pt x="1008" y="2289"/>
                </a:lnTo>
                <a:lnTo>
                  <a:pt x="1029" y="2277"/>
                </a:lnTo>
                <a:lnTo>
                  <a:pt x="1051" y="2265"/>
                </a:lnTo>
                <a:lnTo>
                  <a:pt x="1077" y="2254"/>
                </a:lnTo>
                <a:lnTo>
                  <a:pt x="1104" y="2244"/>
                </a:lnTo>
                <a:lnTo>
                  <a:pt x="1134" y="2236"/>
                </a:lnTo>
                <a:lnTo>
                  <a:pt x="1165" y="2229"/>
                </a:lnTo>
                <a:lnTo>
                  <a:pt x="1163" y="2226"/>
                </a:lnTo>
                <a:lnTo>
                  <a:pt x="1162" y="2224"/>
                </a:lnTo>
                <a:lnTo>
                  <a:pt x="1162" y="2222"/>
                </a:lnTo>
                <a:lnTo>
                  <a:pt x="1161" y="2222"/>
                </a:lnTo>
                <a:lnTo>
                  <a:pt x="1160" y="2145"/>
                </a:lnTo>
                <a:lnTo>
                  <a:pt x="1156" y="2072"/>
                </a:lnTo>
                <a:lnTo>
                  <a:pt x="1150" y="2005"/>
                </a:lnTo>
                <a:lnTo>
                  <a:pt x="1141" y="1941"/>
                </a:lnTo>
                <a:lnTo>
                  <a:pt x="1132" y="1883"/>
                </a:lnTo>
                <a:lnTo>
                  <a:pt x="1121" y="1831"/>
                </a:lnTo>
                <a:lnTo>
                  <a:pt x="1108" y="1782"/>
                </a:lnTo>
                <a:lnTo>
                  <a:pt x="1096" y="1738"/>
                </a:lnTo>
                <a:lnTo>
                  <a:pt x="1082" y="1699"/>
                </a:lnTo>
                <a:lnTo>
                  <a:pt x="1070" y="1664"/>
                </a:lnTo>
                <a:lnTo>
                  <a:pt x="1057" y="1633"/>
                </a:lnTo>
                <a:lnTo>
                  <a:pt x="1045" y="1607"/>
                </a:lnTo>
                <a:lnTo>
                  <a:pt x="1034" y="1585"/>
                </a:lnTo>
                <a:lnTo>
                  <a:pt x="1024" y="1566"/>
                </a:lnTo>
                <a:lnTo>
                  <a:pt x="1016" y="1553"/>
                </a:lnTo>
                <a:lnTo>
                  <a:pt x="1010" y="1544"/>
                </a:lnTo>
                <a:lnTo>
                  <a:pt x="1006" y="1537"/>
                </a:lnTo>
                <a:lnTo>
                  <a:pt x="1005" y="1535"/>
                </a:lnTo>
                <a:lnTo>
                  <a:pt x="893" y="1473"/>
                </a:lnTo>
                <a:lnTo>
                  <a:pt x="851" y="1437"/>
                </a:lnTo>
                <a:lnTo>
                  <a:pt x="810" y="1397"/>
                </a:lnTo>
                <a:lnTo>
                  <a:pt x="774" y="1353"/>
                </a:lnTo>
                <a:lnTo>
                  <a:pt x="740" y="1305"/>
                </a:lnTo>
                <a:lnTo>
                  <a:pt x="709" y="1254"/>
                </a:lnTo>
                <a:lnTo>
                  <a:pt x="681" y="1199"/>
                </a:lnTo>
                <a:lnTo>
                  <a:pt x="655" y="1142"/>
                </a:lnTo>
                <a:lnTo>
                  <a:pt x="633" y="1081"/>
                </a:lnTo>
                <a:lnTo>
                  <a:pt x="614" y="1018"/>
                </a:lnTo>
                <a:lnTo>
                  <a:pt x="597" y="952"/>
                </a:lnTo>
                <a:lnTo>
                  <a:pt x="584" y="884"/>
                </a:lnTo>
                <a:lnTo>
                  <a:pt x="572" y="814"/>
                </a:lnTo>
                <a:lnTo>
                  <a:pt x="564" y="741"/>
                </a:lnTo>
                <a:lnTo>
                  <a:pt x="559" y="668"/>
                </a:lnTo>
                <a:close/>
                <a:moveTo>
                  <a:pt x="340" y="503"/>
                </a:moveTo>
                <a:lnTo>
                  <a:pt x="348" y="594"/>
                </a:lnTo>
                <a:lnTo>
                  <a:pt x="359" y="683"/>
                </a:lnTo>
                <a:lnTo>
                  <a:pt x="374" y="772"/>
                </a:lnTo>
                <a:lnTo>
                  <a:pt x="392" y="858"/>
                </a:lnTo>
                <a:lnTo>
                  <a:pt x="415" y="941"/>
                </a:lnTo>
                <a:lnTo>
                  <a:pt x="441" y="1023"/>
                </a:lnTo>
                <a:lnTo>
                  <a:pt x="471" y="1101"/>
                </a:lnTo>
                <a:lnTo>
                  <a:pt x="504" y="1177"/>
                </a:lnTo>
                <a:lnTo>
                  <a:pt x="540" y="1248"/>
                </a:lnTo>
                <a:lnTo>
                  <a:pt x="579" y="1316"/>
                </a:lnTo>
                <a:lnTo>
                  <a:pt x="622" y="1379"/>
                </a:lnTo>
                <a:lnTo>
                  <a:pt x="667" y="1438"/>
                </a:lnTo>
                <a:lnTo>
                  <a:pt x="715" y="1493"/>
                </a:lnTo>
                <a:lnTo>
                  <a:pt x="766" y="1542"/>
                </a:lnTo>
                <a:lnTo>
                  <a:pt x="819" y="1586"/>
                </a:lnTo>
                <a:lnTo>
                  <a:pt x="927" y="1669"/>
                </a:lnTo>
                <a:lnTo>
                  <a:pt x="819" y="1751"/>
                </a:lnTo>
                <a:lnTo>
                  <a:pt x="766" y="1795"/>
                </a:lnTo>
                <a:lnTo>
                  <a:pt x="715" y="1845"/>
                </a:lnTo>
                <a:lnTo>
                  <a:pt x="667" y="1899"/>
                </a:lnTo>
                <a:lnTo>
                  <a:pt x="622" y="1958"/>
                </a:lnTo>
                <a:lnTo>
                  <a:pt x="579" y="2021"/>
                </a:lnTo>
                <a:lnTo>
                  <a:pt x="540" y="2090"/>
                </a:lnTo>
                <a:lnTo>
                  <a:pt x="504" y="2161"/>
                </a:lnTo>
                <a:lnTo>
                  <a:pt x="471" y="2236"/>
                </a:lnTo>
                <a:lnTo>
                  <a:pt x="441" y="2315"/>
                </a:lnTo>
                <a:lnTo>
                  <a:pt x="415" y="2395"/>
                </a:lnTo>
                <a:lnTo>
                  <a:pt x="392" y="2479"/>
                </a:lnTo>
                <a:lnTo>
                  <a:pt x="374" y="2565"/>
                </a:lnTo>
                <a:lnTo>
                  <a:pt x="359" y="2653"/>
                </a:lnTo>
                <a:lnTo>
                  <a:pt x="348" y="2744"/>
                </a:lnTo>
                <a:lnTo>
                  <a:pt x="340" y="2835"/>
                </a:lnTo>
                <a:lnTo>
                  <a:pt x="2032" y="2835"/>
                </a:lnTo>
                <a:lnTo>
                  <a:pt x="2025" y="2744"/>
                </a:lnTo>
                <a:lnTo>
                  <a:pt x="2015" y="2653"/>
                </a:lnTo>
                <a:lnTo>
                  <a:pt x="1999" y="2565"/>
                </a:lnTo>
                <a:lnTo>
                  <a:pt x="1981" y="2479"/>
                </a:lnTo>
                <a:lnTo>
                  <a:pt x="1958" y="2395"/>
                </a:lnTo>
                <a:lnTo>
                  <a:pt x="1932" y="2315"/>
                </a:lnTo>
                <a:lnTo>
                  <a:pt x="1902" y="2236"/>
                </a:lnTo>
                <a:lnTo>
                  <a:pt x="1869" y="2161"/>
                </a:lnTo>
                <a:lnTo>
                  <a:pt x="1833" y="2090"/>
                </a:lnTo>
                <a:lnTo>
                  <a:pt x="1793" y="2021"/>
                </a:lnTo>
                <a:lnTo>
                  <a:pt x="1751" y="1958"/>
                </a:lnTo>
                <a:lnTo>
                  <a:pt x="1706" y="1899"/>
                </a:lnTo>
                <a:lnTo>
                  <a:pt x="1658" y="1845"/>
                </a:lnTo>
                <a:lnTo>
                  <a:pt x="1607" y="1795"/>
                </a:lnTo>
                <a:lnTo>
                  <a:pt x="1554" y="1751"/>
                </a:lnTo>
                <a:lnTo>
                  <a:pt x="1446" y="1669"/>
                </a:lnTo>
                <a:lnTo>
                  <a:pt x="1554" y="1586"/>
                </a:lnTo>
                <a:lnTo>
                  <a:pt x="1607" y="1542"/>
                </a:lnTo>
                <a:lnTo>
                  <a:pt x="1658" y="1493"/>
                </a:lnTo>
                <a:lnTo>
                  <a:pt x="1706" y="1438"/>
                </a:lnTo>
                <a:lnTo>
                  <a:pt x="1751" y="1379"/>
                </a:lnTo>
                <a:lnTo>
                  <a:pt x="1793" y="1316"/>
                </a:lnTo>
                <a:lnTo>
                  <a:pt x="1833" y="1248"/>
                </a:lnTo>
                <a:lnTo>
                  <a:pt x="1869" y="1177"/>
                </a:lnTo>
                <a:lnTo>
                  <a:pt x="1902" y="1101"/>
                </a:lnTo>
                <a:lnTo>
                  <a:pt x="1932" y="1023"/>
                </a:lnTo>
                <a:lnTo>
                  <a:pt x="1958" y="941"/>
                </a:lnTo>
                <a:lnTo>
                  <a:pt x="1981" y="858"/>
                </a:lnTo>
                <a:lnTo>
                  <a:pt x="1999" y="772"/>
                </a:lnTo>
                <a:lnTo>
                  <a:pt x="2015" y="683"/>
                </a:lnTo>
                <a:lnTo>
                  <a:pt x="2025" y="594"/>
                </a:lnTo>
                <a:lnTo>
                  <a:pt x="2032" y="503"/>
                </a:lnTo>
                <a:lnTo>
                  <a:pt x="340" y="503"/>
                </a:lnTo>
                <a:close/>
                <a:moveTo>
                  <a:pt x="0" y="0"/>
                </a:moveTo>
                <a:lnTo>
                  <a:pt x="2373" y="0"/>
                </a:lnTo>
                <a:lnTo>
                  <a:pt x="2373" y="316"/>
                </a:lnTo>
                <a:lnTo>
                  <a:pt x="2242" y="316"/>
                </a:lnTo>
                <a:lnTo>
                  <a:pt x="2242" y="399"/>
                </a:lnTo>
                <a:lnTo>
                  <a:pt x="2239" y="502"/>
                </a:lnTo>
                <a:lnTo>
                  <a:pt x="2233" y="602"/>
                </a:lnTo>
                <a:lnTo>
                  <a:pt x="2222" y="702"/>
                </a:lnTo>
                <a:lnTo>
                  <a:pt x="2205" y="799"/>
                </a:lnTo>
                <a:lnTo>
                  <a:pt x="2185" y="895"/>
                </a:lnTo>
                <a:lnTo>
                  <a:pt x="2162" y="988"/>
                </a:lnTo>
                <a:lnTo>
                  <a:pt x="2133" y="1078"/>
                </a:lnTo>
                <a:lnTo>
                  <a:pt x="2101" y="1165"/>
                </a:lnTo>
                <a:lnTo>
                  <a:pt x="2065" y="1249"/>
                </a:lnTo>
                <a:lnTo>
                  <a:pt x="2025" y="1329"/>
                </a:lnTo>
                <a:lnTo>
                  <a:pt x="1983" y="1406"/>
                </a:lnTo>
                <a:lnTo>
                  <a:pt x="1935" y="1478"/>
                </a:lnTo>
                <a:lnTo>
                  <a:pt x="1885" y="1547"/>
                </a:lnTo>
                <a:lnTo>
                  <a:pt x="1832" y="1610"/>
                </a:lnTo>
                <a:lnTo>
                  <a:pt x="1776" y="1669"/>
                </a:lnTo>
                <a:lnTo>
                  <a:pt x="1832" y="1727"/>
                </a:lnTo>
                <a:lnTo>
                  <a:pt x="1885" y="1791"/>
                </a:lnTo>
                <a:lnTo>
                  <a:pt x="1935" y="1859"/>
                </a:lnTo>
                <a:lnTo>
                  <a:pt x="1983" y="1931"/>
                </a:lnTo>
                <a:lnTo>
                  <a:pt x="2025" y="2008"/>
                </a:lnTo>
                <a:lnTo>
                  <a:pt x="2065" y="2088"/>
                </a:lnTo>
                <a:lnTo>
                  <a:pt x="2101" y="2172"/>
                </a:lnTo>
                <a:lnTo>
                  <a:pt x="2133" y="2259"/>
                </a:lnTo>
                <a:lnTo>
                  <a:pt x="2162" y="2349"/>
                </a:lnTo>
                <a:lnTo>
                  <a:pt x="2185" y="2442"/>
                </a:lnTo>
                <a:lnTo>
                  <a:pt x="2205" y="2537"/>
                </a:lnTo>
                <a:lnTo>
                  <a:pt x="2222" y="2635"/>
                </a:lnTo>
                <a:lnTo>
                  <a:pt x="2233" y="2734"/>
                </a:lnTo>
                <a:lnTo>
                  <a:pt x="2239" y="2836"/>
                </a:lnTo>
                <a:lnTo>
                  <a:pt x="2242" y="2938"/>
                </a:lnTo>
                <a:lnTo>
                  <a:pt x="2242" y="3042"/>
                </a:lnTo>
                <a:lnTo>
                  <a:pt x="2373" y="3042"/>
                </a:lnTo>
                <a:lnTo>
                  <a:pt x="2373" y="3358"/>
                </a:lnTo>
                <a:lnTo>
                  <a:pt x="0" y="3358"/>
                </a:lnTo>
                <a:lnTo>
                  <a:pt x="0" y="3042"/>
                </a:lnTo>
                <a:lnTo>
                  <a:pt x="131" y="3042"/>
                </a:lnTo>
                <a:lnTo>
                  <a:pt x="131" y="2938"/>
                </a:lnTo>
                <a:lnTo>
                  <a:pt x="133" y="2836"/>
                </a:lnTo>
                <a:lnTo>
                  <a:pt x="141" y="2734"/>
                </a:lnTo>
                <a:lnTo>
                  <a:pt x="152" y="2635"/>
                </a:lnTo>
                <a:lnTo>
                  <a:pt x="168" y="2537"/>
                </a:lnTo>
                <a:lnTo>
                  <a:pt x="187" y="2442"/>
                </a:lnTo>
                <a:lnTo>
                  <a:pt x="212" y="2349"/>
                </a:lnTo>
                <a:lnTo>
                  <a:pt x="240" y="2259"/>
                </a:lnTo>
                <a:lnTo>
                  <a:pt x="272" y="2172"/>
                </a:lnTo>
                <a:lnTo>
                  <a:pt x="308" y="2088"/>
                </a:lnTo>
                <a:lnTo>
                  <a:pt x="348" y="2008"/>
                </a:lnTo>
                <a:lnTo>
                  <a:pt x="391" y="1931"/>
                </a:lnTo>
                <a:lnTo>
                  <a:pt x="438" y="1859"/>
                </a:lnTo>
                <a:lnTo>
                  <a:pt x="487" y="1791"/>
                </a:lnTo>
                <a:lnTo>
                  <a:pt x="541" y="1727"/>
                </a:lnTo>
                <a:lnTo>
                  <a:pt x="598" y="1669"/>
                </a:lnTo>
                <a:lnTo>
                  <a:pt x="541" y="1610"/>
                </a:lnTo>
                <a:lnTo>
                  <a:pt x="487" y="1547"/>
                </a:lnTo>
                <a:lnTo>
                  <a:pt x="438" y="1478"/>
                </a:lnTo>
                <a:lnTo>
                  <a:pt x="391" y="1406"/>
                </a:lnTo>
                <a:lnTo>
                  <a:pt x="348" y="1329"/>
                </a:lnTo>
                <a:lnTo>
                  <a:pt x="308" y="1249"/>
                </a:lnTo>
                <a:lnTo>
                  <a:pt x="272" y="1165"/>
                </a:lnTo>
                <a:lnTo>
                  <a:pt x="240" y="1078"/>
                </a:lnTo>
                <a:lnTo>
                  <a:pt x="212" y="988"/>
                </a:lnTo>
                <a:lnTo>
                  <a:pt x="187" y="895"/>
                </a:lnTo>
                <a:lnTo>
                  <a:pt x="168" y="799"/>
                </a:lnTo>
                <a:lnTo>
                  <a:pt x="152" y="702"/>
                </a:lnTo>
                <a:lnTo>
                  <a:pt x="141" y="602"/>
                </a:lnTo>
                <a:lnTo>
                  <a:pt x="133" y="502"/>
                </a:lnTo>
                <a:lnTo>
                  <a:pt x="131" y="399"/>
                </a:lnTo>
                <a:lnTo>
                  <a:pt x="131" y="316"/>
                </a:lnTo>
                <a:lnTo>
                  <a:pt x="0" y="3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68580" tIns="34290" rIns="68580" bIns="34290"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92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FF098A-474A-2F4C-9C4D-9143B4AEB5C2}"/>
              </a:ext>
            </a:extLst>
          </p:cNvPr>
          <p:cNvSpPr txBox="1"/>
          <p:nvPr/>
        </p:nvSpPr>
        <p:spPr>
          <a:xfrm>
            <a:off x="232881" y="244092"/>
            <a:ext cx="110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2258"/>
            <a:r>
              <a:rPr lang="pt-BR" sz="2400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 da Triagem Neonatal</a:t>
            </a:r>
          </a:p>
        </p:txBody>
      </p:sp>
      <p:sp>
        <p:nvSpPr>
          <p:cNvPr id="42" name="Retângulo 41"/>
          <p:cNvSpPr/>
          <p:nvPr/>
        </p:nvSpPr>
        <p:spPr>
          <a:xfrm rot="10800000">
            <a:off x="10169227" y="3867011"/>
            <a:ext cx="2022773" cy="78563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5000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-3739" y="2675757"/>
            <a:ext cx="2022773" cy="78563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bg1"/>
              </a:gs>
              <a:gs pos="5000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049560" y="2518264"/>
            <a:ext cx="1785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64783"/>
                </a:solidFill>
                <a:latin typeface="Verdana" pitchFamily="34" charset="0"/>
                <a:ea typeface="Verdana" pitchFamily="34" charset="0"/>
              </a:rPr>
              <a:t>Capacitação da Rede, Coleta e Transporte </a:t>
            </a:r>
            <a:endParaRPr lang="pt-BR" sz="1600" dirty="0">
              <a:solidFill>
                <a:srgbClr val="E64783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126737" y="2714760"/>
            <a:ext cx="157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64783"/>
                </a:solidFill>
                <a:latin typeface="Verdana" pitchFamily="34" charset="0"/>
                <a:ea typeface="Verdana" pitchFamily="34" charset="0"/>
              </a:rPr>
              <a:t>Realização dos Exames</a:t>
            </a:r>
            <a:endParaRPr lang="pt-BR" sz="1600" dirty="0">
              <a:solidFill>
                <a:srgbClr val="E64783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079269" y="2783825"/>
            <a:ext cx="171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64783"/>
                </a:solidFill>
                <a:latin typeface="Verdana" pitchFamily="34" charset="0"/>
                <a:ea typeface="Verdana" pitchFamily="34" charset="0"/>
              </a:rPr>
              <a:t>Busca</a:t>
            </a:r>
          </a:p>
          <a:p>
            <a:pPr algn="ctr"/>
            <a:r>
              <a:rPr lang="pt-BR" sz="1600" b="1" dirty="0">
                <a:solidFill>
                  <a:srgbClr val="E64783"/>
                </a:solidFill>
                <a:latin typeface="Verdana" pitchFamily="34" charset="0"/>
                <a:ea typeface="Verdana" pitchFamily="34" charset="0"/>
              </a:rPr>
              <a:t> Ativa</a:t>
            </a:r>
            <a:endParaRPr lang="pt-BR" sz="1600" dirty="0">
              <a:solidFill>
                <a:srgbClr val="E64783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151490" y="2774524"/>
            <a:ext cx="171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64783"/>
                </a:solidFill>
                <a:latin typeface="Verdana" pitchFamily="34" charset="0"/>
                <a:ea typeface="Verdana" pitchFamily="34" charset="0"/>
              </a:rPr>
              <a:t>Confirmação Diagnóstica</a:t>
            </a:r>
            <a:endParaRPr lang="pt-BR" sz="1600" dirty="0">
              <a:solidFill>
                <a:srgbClr val="E64783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E716A242-66A0-43DF-9D53-1D1EE812B1F5}"/>
              </a:ext>
            </a:extLst>
          </p:cNvPr>
          <p:cNvSpPr txBox="1"/>
          <p:nvPr/>
        </p:nvSpPr>
        <p:spPr>
          <a:xfrm>
            <a:off x="339633" y="752637"/>
            <a:ext cx="10844719" cy="1252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Triagem Neonatal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é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apenas um exame ! É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 grande programa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visa garantir toda jornada do paciente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tempo hábil de prevenção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adotando estratégias que envolvem as linhas de cuidado, visando o melhor desfecho. </a:t>
            </a:r>
          </a:p>
          <a:p>
            <a:pPr lvl="0" algn="just">
              <a:lnSpc>
                <a:spcPct val="11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xmlns="" id="{F0A3C91C-5C17-4453-AC50-71CAE56A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789" y="84408"/>
            <a:ext cx="898330" cy="73691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5D5A5D1-2DEF-4DA2-9936-DA16A869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34" y="1988158"/>
            <a:ext cx="10448918" cy="2117083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84D960FB-E381-4F11-9BA6-5509441AC701}"/>
              </a:ext>
            </a:extLst>
          </p:cNvPr>
          <p:cNvSpPr txBox="1"/>
          <p:nvPr/>
        </p:nvSpPr>
        <p:spPr>
          <a:xfrm>
            <a:off x="8916380" y="2728306"/>
            <a:ext cx="226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64783"/>
                </a:solidFill>
                <a:latin typeface="Verdana" pitchFamily="34" charset="0"/>
                <a:ea typeface="Verdana" pitchFamily="34" charset="0"/>
              </a:rPr>
              <a:t>Tratamento e Acompanha-</a:t>
            </a:r>
          </a:p>
          <a:p>
            <a:pPr algn="ctr"/>
            <a:r>
              <a:rPr lang="pt-BR" sz="1600" b="1" dirty="0">
                <a:solidFill>
                  <a:srgbClr val="E64783"/>
                </a:solidFill>
                <a:latin typeface="Verdana" pitchFamily="34" charset="0"/>
                <a:ea typeface="Verdana" pitchFamily="34" charset="0"/>
              </a:rPr>
              <a:t>mento</a:t>
            </a:r>
            <a:endParaRPr lang="pt-BR" sz="1600" dirty="0">
              <a:solidFill>
                <a:srgbClr val="E64783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EDEDF3BF-049D-4024-B8E0-635691FEA2E4}"/>
              </a:ext>
            </a:extLst>
          </p:cNvPr>
          <p:cNvSpPr txBox="1"/>
          <p:nvPr/>
        </p:nvSpPr>
        <p:spPr>
          <a:xfrm>
            <a:off x="579863" y="4240785"/>
            <a:ext cx="25707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E64783"/>
                </a:solidFill>
              </a:rPr>
              <a:t>-</a:t>
            </a:r>
            <a:r>
              <a:rPr lang="pt-BR" sz="1400" b="1" dirty="0">
                <a:solidFill>
                  <a:srgbClr val="E64783"/>
                </a:solidFill>
              </a:rPr>
              <a:t>Capacitação técnica para profissionais: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médicos, enfermeiros, nutricionistas </a:t>
            </a:r>
          </a:p>
          <a:p>
            <a:pPr algn="ctr"/>
            <a:r>
              <a:rPr lang="pt-BR" sz="1400" b="1" dirty="0">
                <a:solidFill>
                  <a:srgbClr val="E64783"/>
                </a:solidFill>
              </a:rPr>
              <a:t>-Procedimento de Coleta: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assegurar a qualidade da amostra</a:t>
            </a:r>
          </a:p>
          <a:p>
            <a:pPr algn="ctr"/>
            <a:r>
              <a:rPr lang="pt-BR" sz="1400" b="1" dirty="0">
                <a:solidFill>
                  <a:srgbClr val="E64783"/>
                </a:solidFill>
              </a:rPr>
              <a:t>-Envio de materiais</a:t>
            </a:r>
            <a:r>
              <a:rPr lang="pt-BR" sz="1400" dirty="0">
                <a:solidFill>
                  <a:srgbClr val="E64783"/>
                </a:solidFill>
              </a:rPr>
              <a:t>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 estabilidade e tempo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0231A38-BAA4-4211-8DA2-0751AF8BF111}"/>
              </a:ext>
            </a:extLst>
          </p:cNvPr>
          <p:cNvSpPr txBox="1"/>
          <p:nvPr/>
        </p:nvSpPr>
        <p:spPr>
          <a:xfrm>
            <a:off x="2946534" y="4259095"/>
            <a:ext cx="23004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sz="1400" b="1" dirty="0">
                <a:solidFill>
                  <a:srgbClr val="E64783"/>
                </a:solidFill>
              </a:rPr>
              <a:t>-Recebimento e cadastro das amostras</a:t>
            </a:r>
            <a:r>
              <a:rPr lang="pt-BR" sz="1400" dirty="0">
                <a:solidFill>
                  <a:srgbClr val="E64783"/>
                </a:solidFill>
              </a:rPr>
              <a:t>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controle das amostras encaminhadas</a:t>
            </a:r>
          </a:p>
          <a:p>
            <a:pPr lvl="0" algn="ctr">
              <a:spcAft>
                <a:spcPts val="0"/>
              </a:spcAft>
            </a:pPr>
            <a:r>
              <a:rPr lang="pt-BR" sz="1400" b="1" dirty="0">
                <a:solidFill>
                  <a:srgbClr val="E64783"/>
                </a:solidFill>
              </a:rPr>
              <a:t>-Análise técnica / laboratorial: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equipamentos especializados de última geração, equipe multiprofissional qualificada, testes de proficiência e certificação de qualidade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9A8CA7AD-98D0-4235-94CF-7A151DAEFA0F}"/>
              </a:ext>
            </a:extLst>
          </p:cNvPr>
          <p:cNvSpPr txBox="1"/>
          <p:nvPr/>
        </p:nvSpPr>
        <p:spPr>
          <a:xfrm>
            <a:off x="5226253" y="4262467"/>
            <a:ext cx="17855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E64783"/>
                </a:solidFill>
              </a:rPr>
              <a:t>-Reconvocação: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menor tempo possível para exames confirmatórios e consultas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787F6139-0990-47B9-BE7F-F2B054E3ACC9}"/>
              </a:ext>
            </a:extLst>
          </p:cNvPr>
          <p:cNvSpPr txBox="1"/>
          <p:nvPr/>
        </p:nvSpPr>
        <p:spPr>
          <a:xfrm>
            <a:off x="6856884" y="4247755"/>
            <a:ext cx="24012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E64783"/>
                </a:solidFill>
              </a:rPr>
              <a:t>-Realização de exames: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confirmatórios </a:t>
            </a:r>
          </a:p>
          <a:p>
            <a:pPr algn="ctr"/>
            <a:r>
              <a:rPr lang="pt-BR" sz="1400" b="1" dirty="0">
                <a:solidFill>
                  <a:srgbClr val="E64783"/>
                </a:solidFill>
              </a:rPr>
              <a:t>-Consultoria médica:</a:t>
            </a:r>
            <a:r>
              <a:rPr lang="pt-BR" sz="1400" dirty="0">
                <a:solidFill>
                  <a:srgbClr val="E64783"/>
                </a:solidFill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assessorar os médicos da linha de cuidados e garantir a idade da criança na 1. consulta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1400" b="1" dirty="0">
                <a:solidFill>
                  <a:srgbClr val="E64783"/>
                </a:solidFill>
              </a:rPr>
              <a:t>-Aconselhamento genético:</a:t>
            </a:r>
            <a:r>
              <a:rPr lang="pt-BR" sz="1400" dirty="0">
                <a:solidFill>
                  <a:srgbClr val="E64783"/>
                </a:solidFill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as doenças genéticas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FE1B5500-E416-4B76-9D9E-E54FE93ECB15}"/>
              </a:ext>
            </a:extLst>
          </p:cNvPr>
          <p:cNvSpPr txBox="1"/>
          <p:nvPr/>
        </p:nvSpPr>
        <p:spPr>
          <a:xfrm>
            <a:off x="9169132" y="4190888"/>
            <a:ext cx="23004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E64783"/>
                </a:solidFill>
              </a:rPr>
              <a:t>-Rede de assistência nos  Centros de Referência: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exames especializados para seguimento (moleculares/genéticos), equipes multiprofissionais qualificada,, garantia dos medicamentos dispensados e manipulados, fórmulas, PCDT, transplantes e TMO</a:t>
            </a:r>
          </a:p>
        </p:txBody>
      </p:sp>
    </p:spTree>
    <p:extLst>
      <p:ext uri="{BB962C8B-B14F-4D97-AF65-F5344CB8AC3E}">
        <p14:creationId xmlns:p14="http://schemas.microsoft.com/office/powerpoint/2010/main" val="20227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FF098A-474A-2F4C-9C4D-9143B4AEB5C2}"/>
              </a:ext>
            </a:extLst>
          </p:cNvPr>
          <p:cNvSpPr txBox="1"/>
          <p:nvPr/>
        </p:nvSpPr>
        <p:spPr>
          <a:xfrm>
            <a:off x="338850" y="323738"/>
            <a:ext cx="110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2258"/>
            <a:r>
              <a:rPr lang="pt-BR" sz="2400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Implantação TNA no Município de São Paulo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CF3F55-97EF-45EA-8614-FA665BFAAB31}"/>
              </a:ext>
            </a:extLst>
          </p:cNvPr>
          <p:cNvSpPr txBox="1"/>
          <p:nvPr/>
        </p:nvSpPr>
        <p:spPr>
          <a:xfrm>
            <a:off x="563881" y="120983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DC1E862-CBFA-4657-A9E8-FEE34E515503}"/>
              </a:ext>
            </a:extLst>
          </p:cNvPr>
          <p:cNvSpPr txBox="1"/>
          <p:nvPr/>
        </p:nvSpPr>
        <p:spPr>
          <a:xfrm>
            <a:off x="349999" y="971043"/>
            <a:ext cx="7444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1" dirty="0">
                <a:solidFill>
                  <a:srgbClr val="FF6D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Marcos Normativos considerados - SMS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Marco legal da Primeira Infância 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Federal n. 13.257/16 que no artigo 1º “estabelece princípios e diretrizes para a formulação e implementação de políticas públicas para a primeira infância em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atenção a especificidade e à relevância dos primeiros anos de vida no desenvolvimento infantil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...”;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964493D-8B81-4915-B306-DA47212B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789" y="84408"/>
            <a:ext cx="898330" cy="7369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963BE8E-AF00-4D96-8D3B-D58A3ADD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650" y="976075"/>
            <a:ext cx="3714469" cy="29914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E479759-FF1E-4FBE-89B3-83F9A53D301A}"/>
              </a:ext>
            </a:extLst>
          </p:cNvPr>
          <p:cNvSpPr txBox="1"/>
          <p:nvPr/>
        </p:nvSpPr>
        <p:spPr>
          <a:xfrm>
            <a:off x="383453" y="3539183"/>
            <a:ext cx="9148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Municipal nº 16.710 de 11/10/2017 que instituiu a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Política da Primeira Infância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CFF3AE3-4106-4CEC-9682-2E8D760DE679}"/>
              </a:ext>
            </a:extLst>
          </p:cNvPr>
          <p:cNvSpPr txBox="1"/>
          <p:nvPr/>
        </p:nvSpPr>
        <p:spPr>
          <a:xfrm>
            <a:off x="325246" y="4386210"/>
            <a:ext cx="11193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Municipal 17.083 de 14/05/2019 que Instituiu 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Apoio às Pessoas com Doenças Raras, e seus familiares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acordo com a Política Municipal de Pessoas com Doenças Raras;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FB04F9B-2499-4EDE-A6D0-B413666B8AD5}"/>
              </a:ext>
            </a:extLst>
          </p:cNvPr>
          <p:cNvSpPr txBox="1"/>
          <p:nvPr/>
        </p:nvSpPr>
        <p:spPr>
          <a:xfrm>
            <a:off x="294243" y="5752662"/>
            <a:ext cx="113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Metas da Primeira Infância (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Meta 14.2: Reduzir a taxa de mortalidade infantil) 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Municipal de Doenças Raras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9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2">
            <a:extLst>
              <a:ext uri="{FF2B5EF4-FFF2-40B4-BE49-F238E27FC236}">
                <a16:creationId xmlns:a16="http://schemas.microsoft.com/office/drawing/2014/main" xmlns="" id="{9609638B-BD77-D44F-A121-616E3129C8E2}"/>
              </a:ext>
            </a:extLst>
          </p:cNvPr>
          <p:cNvSpPr/>
          <p:nvPr/>
        </p:nvSpPr>
        <p:spPr>
          <a:xfrm>
            <a:off x="789610" y="1339039"/>
            <a:ext cx="1316653" cy="3697506"/>
          </a:xfrm>
          <a:custGeom>
            <a:avLst/>
            <a:gdLst>
              <a:gd name="connsiteX0" fmla="*/ 0 w 1036864"/>
              <a:gd name="connsiteY0" fmla="*/ 0 h 873579"/>
              <a:gd name="connsiteX1" fmla="*/ 1028700 w 1036864"/>
              <a:gd name="connsiteY1" fmla="*/ 48986 h 873579"/>
              <a:gd name="connsiteX2" fmla="*/ 1036864 w 1036864"/>
              <a:gd name="connsiteY2" fmla="*/ 873579 h 873579"/>
              <a:gd name="connsiteX3" fmla="*/ 32657 w 1036864"/>
              <a:gd name="connsiteY3" fmla="*/ 849086 h 873579"/>
              <a:gd name="connsiteX4" fmla="*/ 0 w 1036864"/>
              <a:gd name="connsiteY4" fmla="*/ 0 h 8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64" h="873579">
                <a:moveTo>
                  <a:pt x="0" y="0"/>
                </a:moveTo>
                <a:lnTo>
                  <a:pt x="1028700" y="48986"/>
                </a:lnTo>
                <a:cubicBezTo>
                  <a:pt x="1031421" y="323850"/>
                  <a:pt x="1034143" y="598715"/>
                  <a:pt x="1036864" y="873579"/>
                </a:cubicBezTo>
                <a:lnTo>
                  <a:pt x="32657" y="849086"/>
                </a:lnTo>
                <a:lnTo>
                  <a:pt x="0" y="0"/>
                </a:lnTo>
                <a:close/>
              </a:path>
            </a:pathLst>
          </a:custGeom>
          <a:solidFill>
            <a:srgbClr val="9D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86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7942A90-C5BE-5E47-89EE-C7BF5B078106}"/>
              </a:ext>
            </a:extLst>
          </p:cNvPr>
          <p:cNvSpPr/>
          <p:nvPr/>
        </p:nvSpPr>
        <p:spPr>
          <a:xfrm>
            <a:off x="4605091" y="880191"/>
            <a:ext cx="2588174" cy="36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78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No. De doenças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2AB0D18-D7A6-B842-9850-FEDC9A3072DD}"/>
              </a:ext>
            </a:extLst>
          </p:cNvPr>
          <p:cNvSpPr/>
          <p:nvPr/>
        </p:nvSpPr>
        <p:spPr>
          <a:xfrm>
            <a:off x="7722405" y="895985"/>
            <a:ext cx="1848267" cy="36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78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Doenças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1036C6B-1AFA-2E47-A2E7-B966BB811DE1}"/>
              </a:ext>
            </a:extLst>
          </p:cNvPr>
          <p:cNvSpPr/>
          <p:nvPr/>
        </p:nvSpPr>
        <p:spPr>
          <a:xfrm>
            <a:off x="779242" y="2689300"/>
            <a:ext cx="1343989" cy="63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3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TN</a:t>
            </a:r>
          </a:p>
          <a:p>
            <a:pPr algn="ctr"/>
            <a:r>
              <a:rPr lang="pt-BR" sz="152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Ampliada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09123115-D53D-6149-8144-EE8830A04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02606"/>
              </p:ext>
            </p:extLst>
          </p:nvPr>
        </p:nvGraphicFramePr>
        <p:xfrm>
          <a:off x="2223783" y="1276316"/>
          <a:ext cx="8412363" cy="3795968"/>
        </p:xfrm>
        <a:graphic>
          <a:graphicData uri="http://schemas.openxmlformats.org/drawingml/2006/table">
            <a:tbl>
              <a:tblPr firstRow="1" bandRow="1"/>
              <a:tblGrid>
                <a:gridCol w="3544719">
                  <a:extLst>
                    <a:ext uri="{9D8B030D-6E8A-4147-A177-3AD203B41FA5}">
                      <a16:colId xmlns:a16="http://schemas.microsoft.com/office/drawing/2014/main" xmlns="" val="2704228551"/>
                    </a:ext>
                  </a:extLst>
                </a:gridCol>
                <a:gridCol w="1052735">
                  <a:extLst>
                    <a:ext uri="{9D8B030D-6E8A-4147-A177-3AD203B41FA5}">
                      <a16:colId xmlns:a16="http://schemas.microsoft.com/office/drawing/2014/main" xmlns="" val="2583333741"/>
                    </a:ext>
                  </a:extLst>
                </a:gridCol>
                <a:gridCol w="3814909">
                  <a:extLst>
                    <a:ext uri="{9D8B030D-6E8A-4147-A177-3AD203B41FA5}">
                      <a16:colId xmlns:a16="http://schemas.microsoft.com/office/drawing/2014/main" xmlns="" val="423704315"/>
                    </a:ext>
                  </a:extLst>
                </a:gridCol>
              </a:tblGrid>
              <a:tr h="782159">
                <a:tc>
                  <a:txBody>
                    <a:bodyPr/>
                    <a:lstStyle/>
                    <a:p>
                      <a:r>
                        <a:rPr lang="pt-BR" sz="1800" b="1" baseline="0" dirty="0">
                          <a:solidFill>
                            <a:srgbClr val="7F1B52"/>
                          </a:solidFill>
                          <a:latin typeface="Verdana" pitchFamily="34" charset="0"/>
                          <a:ea typeface="Verdana" pitchFamily="34" charset="0"/>
                        </a:rPr>
                        <a:t>TN Básica </a:t>
                      </a:r>
                    </a:p>
                    <a:p>
                      <a:r>
                        <a:rPr lang="pt-BR" sz="1800" b="1" baseline="0" dirty="0">
                          <a:solidFill>
                            <a:srgbClr val="7F1B52"/>
                          </a:solidFill>
                          <a:latin typeface="Verdana" pitchFamily="34" charset="0"/>
                          <a:ea typeface="Verdana" pitchFamily="34" charset="0"/>
                        </a:rPr>
                        <a:t>(já disponibilizada)</a:t>
                      </a:r>
                    </a:p>
                    <a:p>
                      <a:endParaRPr lang="pt-BR" sz="1500" b="1" dirty="0">
                        <a:solidFill>
                          <a:srgbClr val="7F1B5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941117"/>
                  </a:ext>
                </a:extLst>
              </a:tr>
              <a:tr h="704749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AAAC - TANDEM</a:t>
                      </a:r>
                    </a:p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9900963"/>
                  </a:ext>
                </a:extLst>
              </a:tr>
              <a:tr h="640589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GAOS e GALT</a:t>
                      </a: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223773"/>
                  </a:ext>
                </a:extLst>
              </a:tr>
              <a:tr h="548632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G6PD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D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45275540"/>
                  </a:ext>
                </a:extLst>
              </a:tr>
              <a:tr h="403238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TOXO</a:t>
                      </a: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749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SCID E AGAMA</a:t>
                      </a:r>
                    </a:p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4" name="Conector Reto 21">
            <a:extLst>
              <a:ext uri="{FF2B5EF4-FFF2-40B4-BE49-F238E27FC236}">
                <a16:creationId xmlns:a16="http://schemas.microsoft.com/office/drawing/2014/main" xmlns="" id="{40F13DE4-577B-6748-B2FC-4DED0F519170}"/>
              </a:ext>
            </a:extLst>
          </p:cNvPr>
          <p:cNvCxnSpPr>
            <a:cxnSpLocks/>
          </p:cNvCxnSpPr>
          <p:nvPr/>
        </p:nvCxnSpPr>
        <p:spPr>
          <a:xfrm>
            <a:off x="760763" y="1276834"/>
            <a:ext cx="9875383" cy="0"/>
          </a:xfrm>
          <a:prstGeom prst="line">
            <a:avLst/>
          </a:prstGeom>
          <a:ln w="19050">
            <a:solidFill>
              <a:srgbClr val="EF5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35">
            <a:extLst>
              <a:ext uri="{FF2B5EF4-FFF2-40B4-BE49-F238E27FC236}">
                <a16:creationId xmlns:a16="http://schemas.microsoft.com/office/drawing/2014/main" xmlns="" id="{C746DB06-CA12-114A-8A3C-2CBDB69570BB}"/>
              </a:ext>
            </a:extLst>
          </p:cNvPr>
          <p:cNvCxnSpPr>
            <a:cxnSpLocks/>
          </p:cNvCxnSpPr>
          <p:nvPr/>
        </p:nvCxnSpPr>
        <p:spPr>
          <a:xfrm>
            <a:off x="760763" y="5523166"/>
            <a:ext cx="9955559" cy="0"/>
          </a:xfrm>
          <a:prstGeom prst="line">
            <a:avLst/>
          </a:prstGeom>
          <a:ln w="19050">
            <a:solidFill>
              <a:srgbClr val="EF5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5789894" y="1378996"/>
            <a:ext cx="65596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86" b="1" dirty="0">
                <a:solidFill>
                  <a:srgbClr val="9C2163"/>
                </a:solidFill>
              </a:rPr>
              <a:t>06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8258692" y="1378996"/>
            <a:ext cx="100582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86" dirty="0">
                <a:solidFill>
                  <a:srgbClr val="9C2163"/>
                </a:solidFill>
              </a:rPr>
              <a:t>*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776893" y="2086170"/>
            <a:ext cx="3676376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dirty="0"/>
              <a:t>Perfil de Aminoácidos e</a:t>
            </a:r>
          </a:p>
          <a:p>
            <a:pPr algn="ctr"/>
            <a:r>
              <a:rPr lang="pt-BR" sz="1778" dirty="0"/>
              <a:t> </a:t>
            </a:r>
            <a:r>
              <a:rPr lang="pt-BR" sz="1778" dirty="0" err="1"/>
              <a:t>Acilcarnitinas</a:t>
            </a:r>
            <a:endParaRPr lang="pt-BR" sz="1778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6943877" y="2717349"/>
            <a:ext cx="3417953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dirty="0"/>
              <a:t>Galactose Total e Galactose 1- </a:t>
            </a:r>
          </a:p>
          <a:p>
            <a:pPr algn="ctr"/>
            <a:r>
              <a:rPr lang="pt-BR" sz="1778" dirty="0"/>
              <a:t> Fosfato </a:t>
            </a:r>
            <a:r>
              <a:rPr lang="pt-BR" sz="1778" dirty="0" err="1"/>
              <a:t>Uridiltransferase</a:t>
            </a:r>
            <a:endParaRPr lang="pt-BR" sz="1778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7161475" y="3548452"/>
            <a:ext cx="3184461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dirty="0"/>
              <a:t>Glicose 6-Fosfato</a:t>
            </a:r>
          </a:p>
        </p:txBody>
      </p:sp>
      <p:cxnSp>
        <p:nvCxnSpPr>
          <p:cNvPr id="58" name="Conector Reto 33">
            <a:extLst>
              <a:ext uri="{FF2B5EF4-FFF2-40B4-BE49-F238E27FC236}">
                <a16:creationId xmlns:a16="http://schemas.microsoft.com/office/drawing/2014/main" xmlns="" id="{1C1ABDF7-7EE3-7B44-8A9B-46E5C947B495}"/>
              </a:ext>
            </a:extLst>
          </p:cNvPr>
          <p:cNvCxnSpPr>
            <a:cxnSpLocks/>
          </p:cNvCxnSpPr>
          <p:nvPr/>
        </p:nvCxnSpPr>
        <p:spPr>
          <a:xfrm flipV="1">
            <a:off x="426800" y="5378765"/>
            <a:ext cx="10735571" cy="1"/>
          </a:xfrm>
          <a:prstGeom prst="line">
            <a:avLst/>
          </a:prstGeom>
          <a:ln w="19050">
            <a:solidFill>
              <a:srgbClr val="EF5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7177370" y="3939280"/>
            <a:ext cx="3184461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dirty="0"/>
              <a:t>Toxoplasmose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7268808" y="4372139"/>
            <a:ext cx="3184461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78" dirty="0"/>
              <a:t>Imunodeficiência Combinada Grave e </a:t>
            </a:r>
            <a:r>
              <a:rPr lang="pt-BR" sz="1778" dirty="0" err="1"/>
              <a:t>Agamaglobulinemias</a:t>
            </a:r>
            <a:endParaRPr lang="pt-BR" sz="1778" dirty="0"/>
          </a:p>
        </p:txBody>
      </p:sp>
      <p:sp>
        <p:nvSpPr>
          <p:cNvPr id="70" name="Retângulo 69"/>
          <p:cNvSpPr/>
          <p:nvPr/>
        </p:nvSpPr>
        <p:spPr>
          <a:xfrm>
            <a:off x="6569722" y="5588634"/>
            <a:ext cx="3991798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s-ES" sz="2032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Aconselhamento</a:t>
            </a:r>
            <a:r>
              <a:rPr lang="es-ES" sz="2032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Genético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5789894" y="2118248"/>
            <a:ext cx="65596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86" b="1" dirty="0">
                <a:solidFill>
                  <a:srgbClr val="9C2163"/>
                </a:solidFill>
              </a:rPr>
              <a:t>38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5789894" y="2849758"/>
            <a:ext cx="65596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86" b="1" dirty="0">
                <a:solidFill>
                  <a:srgbClr val="9C2163"/>
                </a:solidFill>
              </a:rPr>
              <a:t>02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789894" y="3489829"/>
            <a:ext cx="65596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86" b="1" dirty="0">
                <a:solidFill>
                  <a:srgbClr val="9C2163"/>
                </a:solidFill>
              </a:rPr>
              <a:t>01</a:t>
            </a:r>
          </a:p>
        </p:txBody>
      </p:sp>
      <p:sp>
        <p:nvSpPr>
          <p:cNvPr id="82" name="CaixaDeTexto 81"/>
          <p:cNvSpPr txBox="1"/>
          <p:nvPr/>
        </p:nvSpPr>
        <p:spPr>
          <a:xfrm>
            <a:off x="5789894" y="3947022"/>
            <a:ext cx="65596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86" b="1" dirty="0">
                <a:solidFill>
                  <a:srgbClr val="9C2163"/>
                </a:solidFill>
              </a:rPr>
              <a:t>01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5773999" y="4404216"/>
            <a:ext cx="655966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86" b="1" dirty="0">
                <a:solidFill>
                  <a:srgbClr val="9C2163"/>
                </a:solidFill>
              </a:rPr>
              <a:t>02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040905" y="5036545"/>
            <a:ext cx="923531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</a:t>
            </a:r>
            <a:r>
              <a:rPr lang="pt-BR" sz="127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</a:rPr>
              <a:t>Fenilcetonúria</a:t>
            </a:r>
            <a:r>
              <a:rPr lang="pt-BR" sz="12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</a:rPr>
              <a:t>, Hipotireoidismo Congênito, Anemia Falciforme, Def. </a:t>
            </a:r>
            <a:r>
              <a:rPr lang="pt-BR" sz="127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</a:rPr>
              <a:t>Biotinidase</a:t>
            </a:r>
            <a:r>
              <a:rPr lang="pt-BR" sz="127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</a:rPr>
              <a:t>, Hiperplasia Adrenal Congênita e Fibrose Cística</a:t>
            </a:r>
            <a:endParaRPr lang="pt-BR" sz="1143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5" name="Forma Livre 8">
            <a:extLst>
              <a:ext uri="{FF2B5EF4-FFF2-40B4-BE49-F238E27FC236}">
                <a16:creationId xmlns:a16="http://schemas.microsoft.com/office/drawing/2014/main" xmlns="" id="{9771C2D6-5FCF-704E-AD2D-87601299B381}"/>
              </a:ext>
            </a:extLst>
          </p:cNvPr>
          <p:cNvSpPr/>
          <p:nvPr/>
        </p:nvSpPr>
        <p:spPr>
          <a:xfrm>
            <a:off x="760763" y="5523166"/>
            <a:ext cx="5685097" cy="476616"/>
          </a:xfrm>
          <a:custGeom>
            <a:avLst/>
            <a:gdLst>
              <a:gd name="connsiteX0" fmla="*/ 8165 w 1053193"/>
              <a:gd name="connsiteY0" fmla="*/ 0 h 889907"/>
              <a:gd name="connsiteX1" fmla="*/ 0 w 1053193"/>
              <a:gd name="connsiteY1" fmla="*/ 889907 h 889907"/>
              <a:gd name="connsiteX2" fmla="*/ 1053193 w 1053193"/>
              <a:gd name="connsiteY2" fmla="*/ 889907 h 889907"/>
              <a:gd name="connsiteX3" fmla="*/ 1004207 w 1053193"/>
              <a:gd name="connsiteY3" fmla="*/ 16328 h 889907"/>
              <a:gd name="connsiteX4" fmla="*/ 8165 w 1053193"/>
              <a:gd name="connsiteY4" fmla="*/ 0 h 88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193" h="889907">
                <a:moveTo>
                  <a:pt x="8165" y="0"/>
                </a:moveTo>
                <a:cubicBezTo>
                  <a:pt x="5443" y="296636"/>
                  <a:pt x="2722" y="593271"/>
                  <a:pt x="0" y="889907"/>
                </a:cubicBezTo>
                <a:lnTo>
                  <a:pt x="1053193" y="889907"/>
                </a:lnTo>
                <a:lnTo>
                  <a:pt x="1004207" y="16328"/>
                </a:lnTo>
                <a:lnTo>
                  <a:pt x="8165" y="0"/>
                </a:lnTo>
                <a:close/>
              </a:path>
            </a:pathLst>
          </a:custGeom>
          <a:solidFill>
            <a:srgbClr val="9D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86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826E13B5-EC1D-324F-8E57-94EF6024C8B2}"/>
              </a:ext>
            </a:extLst>
          </p:cNvPr>
          <p:cNvSpPr/>
          <p:nvPr/>
        </p:nvSpPr>
        <p:spPr>
          <a:xfrm>
            <a:off x="1165986" y="5528940"/>
            <a:ext cx="3818246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3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Exames Confirmatórios</a:t>
            </a:r>
          </a:p>
        </p:txBody>
      </p:sp>
      <p:cxnSp>
        <p:nvCxnSpPr>
          <p:cNvPr id="52" name="Conector Reto 35">
            <a:extLst>
              <a:ext uri="{FF2B5EF4-FFF2-40B4-BE49-F238E27FC236}">
                <a16:creationId xmlns:a16="http://schemas.microsoft.com/office/drawing/2014/main" xmlns="" id="{C746DB06-CA12-114A-8A3C-2CBDB69570BB}"/>
              </a:ext>
            </a:extLst>
          </p:cNvPr>
          <p:cNvCxnSpPr>
            <a:cxnSpLocks/>
          </p:cNvCxnSpPr>
          <p:nvPr/>
        </p:nvCxnSpPr>
        <p:spPr>
          <a:xfrm flipV="1">
            <a:off x="760764" y="6016017"/>
            <a:ext cx="9955558" cy="10235"/>
          </a:xfrm>
          <a:prstGeom prst="line">
            <a:avLst/>
          </a:prstGeom>
          <a:ln w="19050">
            <a:solidFill>
              <a:srgbClr val="EF5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2BC91D56-7A25-4F51-8F39-D8A57DE9819E}"/>
              </a:ext>
            </a:extLst>
          </p:cNvPr>
          <p:cNvSpPr txBox="1"/>
          <p:nvPr/>
        </p:nvSpPr>
        <p:spPr>
          <a:xfrm>
            <a:off x="276654" y="63555"/>
            <a:ext cx="110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2258"/>
            <a:r>
              <a:rPr lang="pt-BR" sz="2400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Implantação TNA no Município de São Paulo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511A3F48-C194-4D04-9A3B-C52CE572F31E}"/>
              </a:ext>
            </a:extLst>
          </p:cNvPr>
          <p:cNvSpPr/>
          <p:nvPr/>
        </p:nvSpPr>
        <p:spPr>
          <a:xfrm>
            <a:off x="610033" y="858943"/>
            <a:ext cx="4082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EF58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No. Crianças = 7.200/mês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E186794B-1F4E-4900-ACB6-FB6E23D6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63" y="136333"/>
            <a:ext cx="1219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2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BDFC8C2-AC22-4AB5-B974-B32F6A1D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1" y="1807798"/>
            <a:ext cx="6839167" cy="5505936"/>
          </a:xfrm>
          <a:prstGeom prst="rect">
            <a:avLst/>
          </a:prstGeom>
        </p:spPr>
      </p:pic>
      <p:sp>
        <p:nvSpPr>
          <p:cNvPr id="11" name="TextBox 101">
            <a:extLst>
              <a:ext uri="{FF2B5EF4-FFF2-40B4-BE49-F238E27FC236}">
                <a16:creationId xmlns:a16="http://schemas.microsoft.com/office/drawing/2014/main" xmlns="" id="{A58A137A-7EFF-46CE-9A50-DCFA036D6A56}"/>
              </a:ext>
            </a:extLst>
          </p:cNvPr>
          <p:cNvSpPr txBox="1"/>
          <p:nvPr/>
        </p:nvSpPr>
        <p:spPr>
          <a:xfrm>
            <a:off x="255442" y="168734"/>
            <a:ext cx="1203034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67" b="1" dirty="0">
                <a:solidFill>
                  <a:srgbClr val="9C2163"/>
                </a:solidFill>
                <a:latin typeface="Verdana"/>
                <a:ea typeface="Verdana"/>
                <a:cs typeface="Verdana"/>
                <a:sym typeface="Verdana"/>
              </a:rPr>
              <a:t>Implantação da TNA no Município de São Paulo </a:t>
            </a:r>
            <a:endParaRPr lang="pt-BR" sz="2667" dirty="0">
              <a:solidFill>
                <a:srgbClr val="9C2163"/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435217E6-CD0F-4187-9640-ACC7BEF26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04570"/>
              </p:ext>
            </p:extLst>
          </p:nvPr>
        </p:nvGraphicFramePr>
        <p:xfrm>
          <a:off x="7081025" y="1995796"/>
          <a:ext cx="4765847" cy="2866408"/>
        </p:xfrm>
        <a:graphic>
          <a:graphicData uri="http://schemas.openxmlformats.org/drawingml/2006/table">
            <a:tbl>
              <a:tblPr firstRow="1" bandRow="1"/>
              <a:tblGrid>
                <a:gridCol w="1795345">
                  <a:extLst>
                    <a:ext uri="{9D8B030D-6E8A-4147-A177-3AD203B41FA5}">
                      <a16:colId xmlns:a16="http://schemas.microsoft.com/office/drawing/2014/main" xmlns="" val="2704228551"/>
                    </a:ext>
                  </a:extLst>
                </a:gridCol>
                <a:gridCol w="129617">
                  <a:extLst>
                    <a:ext uri="{9D8B030D-6E8A-4147-A177-3AD203B41FA5}">
                      <a16:colId xmlns:a16="http://schemas.microsoft.com/office/drawing/2014/main" xmlns="" val="2583333741"/>
                    </a:ext>
                  </a:extLst>
                </a:gridCol>
                <a:gridCol w="2840885">
                  <a:extLst>
                    <a:ext uri="{9D8B030D-6E8A-4147-A177-3AD203B41FA5}">
                      <a16:colId xmlns:a16="http://schemas.microsoft.com/office/drawing/2014/main" xmlns="" val="423704315"/>
                    </a:ext>
                  </a:extLst>
                </a:gridCol>
              </a:tblGrid>
              <a:tr h="641692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E64783"/>
                          </a:solidFill>
                          <a:latin typeface="Verdana" pitchFamily="34" charset="0"/>
                          <a:ea typeface="Verdana" pitchFamily="34" charset="0"/>
                        </a:rPr>
                        <a:t>Data</a:t>
                      </a: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64783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64783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Doenças</a:t>
                      </a:r>
                      <a:endParaRPr kumimoji="0" lang="es-E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64783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941117"/>
                  </a:ext>
                </a:extLst>
              </a:tr>
              <a:tr h="824308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14/12/20</a:t>
                      </a: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GAOS, GALT, G6PD e TOXO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9900963"/>
                  </a:ext>
                </a:extLst>
              </a:tr>
              <a:tr h="749262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05/03/21</a:t>
                      </a: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SCID E AGAMA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5223773"/>
                  </a:ext>
                </a:extLst>
              </a:tr>
              <a:tr h="651146"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14/05/21</a:t>
                      </a:r>
                    </a:p>
                  </a:txBody>
                  <a:tcPr marL="8063" marR="8063" marT="8063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A8E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Perfil aminoácidos e </a:t>
                      </a:r>
                      <a:r>
                        <a:rPr kumimoji="0" lang="pt-BR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Acilcarnitina</a:t>
                      </a: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D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 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D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78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45275540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4D0D35F-AD6F-41BB-AD7F-B704746760A5}"/>
              </a:ext>
            </a:extLst>
          </p:cNvPr>
          <p:cNvSpPr txBox="1"/>
          <p:nvPr/>
        </p:nvSpPr>
        <p:spPr>
          <a:xfrm>
            <a:off x="7081025" y="5103674"/>
            <a:ext cx="4961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i="0" dirty="0">
                <a:solidFill>
                  <a:srgbClr val="040C28"/>
                </a:solidFill>
                <a:effectLst/>
                <a:latin typeface="Google Sans"/>
              </a:rPr>
              <a:t>Implantação no Município de SP foi anterior a Lei Federal nº 14.154 de 26/05/21</a:t>
            </a:r>
            <a:r>
              <a:rPr lang="pt-BR" sz="1600" b="0" i="0" dirty="0">
                <a:solidFill>
                  <a:srgbClr val="4D5156"/>
                </a:solidFill>
                <a:effectLst/>
                <a:latin typeface="Google Sans"/>
              </a:rPr>
              <a:t>, que amplia para 50 o</a:t>
            </a:r>
            <a:r>
              <a:rPr lang="pt-BR" sz="1600" dirty="0">
                <a:solidFill>
                  <a:srgbClr val="4D5156"/>
                </a:solidFill>
                <a:latin typeface="Google Sans"/>
              </a:rPr>
              <a:t> </a:t>
            </a:r>
            <a:r>
              <a:rPr lang="pt-BR" sz="1600" b="0" i="0" dirty="0">
                <a:solidFill>
                  <a:srgbClr val="4D5156"/>
                </a:solidFill>
                <a:effectLst/>
                <a:latin typeface="Google Sans"/>
              </a:rPr>
              <a:t>número de doenças detectadas pelo teste do pezinho realizado pelo Sistema Único de Saúde (SUS), buscando aprimorar o Programa Nacional de Triagem Neonatal (PNTN).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9A988C4-27B8-44F2-B74C-545BC6B73F33}"/>
              </a:ext>
            </a:extLst>
          </p:cNvPr>
          <p:cNvSpPr txBox="1"/>
          <p:nvPr/>
        </p:nvSpPr>
        <p:spPr>
          <a:xfrm>
            <a:off x="255441" y="780621"/>
            <a:ext cx="9011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32258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Estrutura e Investimentos – IJC a fim de contemplar todas as fases: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ré-analítica, Analítica e Pós-analítica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1ACEDA9-EB15-4766-A496-DE76F41E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63" y="136333"/>
            <a:ext cx="1219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496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387349" y="225097"/>
            <a:ext cx="882196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133" b="1" dirty="0">
                <a:solidFill>
                  <a:srgbClr val="9C2163"/>
                </a:solidFill>
                <a:latin typeface="Verdana"/>
                <a:ea typeface="Verdana"/>
                <a:cs typeface="Verdana"/>
                <a:sym typeface="Verdana"/>
              </a:rPr>
              <a:t>Nº de casos triados e confirmados laboratorialmente no Município de São Paulo</a:t>
            </a:r>
            <a:endParaRPr lang="pt-BR" sz="2133" dirty="0">
              <a:solidFill>
                <a:srgbClr val="9C2163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F02D20B2-B0C9-4567-A3B5-164C1C15F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48308"/>
              </p:ext>
            </p:extLst>
          </p:nvPr>
        </p:nvGraphicFramePr>
        <p:xfrm>
          <a:off x="454447" y="2080607"/>
          <a:ext cx="5065407" cy="38413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15930">
                  <a:extLst>
                    <a:ext uri="{9D8B030D-6E8A-4147-A177-3AD203B41FA5}">
                      <a16:colId xmlns:a16="http://schemas.microsoft.com/office/drawing/2014/main" xmlns="" val="914479392"/>
                    </a:ext>
                  </a:extLst>
                </a:gridCol>
                <a:gridCol w="1825122">
                  <a:extLst>
                    <a:ext uri="{9D8B030D-6E8A-4147-A177-3AD203B41FA5}">
                      <a16:colId xmlns:a16="http://schemas.microsoft.com/office/drawing/2014/main" xmlns="" val="3375207280"/>
                    </a:ext>
                  </a:extLst>
                </a:gridCol>
                <a:gridCol w="1124355">
                  <a:extLst>
                    <a:ext uri="{9D8B030D-6E8A-4147-A177-3AD203B41FA5}">
                      <a16:colId xmlns:a16="http://schemas.microsoft.com/office/drawing/2014/main" xmlns="" val="1961908600"/>
                    </a:ext>
                  </a:extLst>
                </a:gridCol>
              </a:tblGrid>
              <a:tr h="108472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Exame 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Confirmados Laboratorial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1359207490"/>
                  </a:ext>
                </a:extLst>
              </a:tr>
              <a:tr h="575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rgbClr val="9C2163"/>
                          </a:solidFill>
                          <a:effectLst/>
                        </a:rPr>
                        <a:t>Toxoplasmose Congênita</a:t>
                      </a:r>
                      <a:endParaRPr lang="pt-BR" sz="2000" b="1" i="0" u="none" strike="noStrike" dirty="0">
                        <a:solidFill>
                          <a:srgbClr val="9C21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173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05758683"/>
                  </a:ext>
                </a:extLst>
              </a:tr>
              <a:tr h="6662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rgbClr val="9C2163"/>
                          </a:solidFill>
                          <a:effectLst/>
                        </a:rPr>
                        <a:t>Deficiência de G6PD</a:t>
                      </a:r>
                      <a:endParaRPr lang="pt-BR" sz="2000" b="1" i="0" u="none" strike="noStrike" dirty="0">
                        <a:solidFill>
                          <a:srgbClr val="9C21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429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531394329"/>
                  </a:ext>
                </a:extLst>
              </a:tr>
              <a:tr h="5471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 err="1">
                          <a:solidFill>
                            <a:srgbClr val="9C2163"/>
                          </a:solidFill>
                          <a:effectLst/>
                        </a:rPr>
                        <a:t>Galactosemia</a:t>
                      </a:r>
                      <a:r>
                        <a:rPr lang="pt-BR" sz="2000" b="1" u="none" strike="noStrike" dirty="0">
                          <a:solidFill>
                            <a:srgbClr val="9C2163"/>
                          </a:solidFill>
                          <a:effectLst/>
                        </a:rPr>
                        <a:t> </a:t>
                      </a:r>
                      <a:endParaRPr lang="pt-BR" sz="2000" b="1" i="0" u="none" strike="noStrike" dirty="0">
                        <a:solidFill>
                          <a:srgbClr val="9C21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25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38184168"/>
                  </a:ext>
                </a:extLst>
              </a:tr>
              <a:tr h="92816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rgbClr val="9C2163"/>
                          </a:solidFill>
                          <a:effectLst/>
                        </a:rPr>
                        <a:t>Erros Inatos da Imunidade </a:t>
                      </a:r>
                      <a:endParaRPr lang="pt-BR" sz="2000" b="1" i="0" u="none" strike="noStrike" dirty="0">
                        <a:solidFill>
                          <a:srgbClr val="9C21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208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2217533593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466F448-F308-4E1A-A346-386A3EB255B2}"/>
              </a:ext>
            </a:extLst>
          </p:cNvPr>
          <p:cNvSpPr txBox="1"/>
          <p:nvPr/>
        </p:nvSpPr>
        <p:spPr>
          <a:xfrm>
            <a:off x="454447" y="1327260"/>
            <a:ext cx="514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RN TRIADOS 2021 A 2022              </a:t>
            </a:r>
            <a:r>
              <a:rPr lang="pt-BR" sz="3200" b="1" dirty="0">
                <a:solidFill>
                  <a:srgbClr val="FFC000"/>
                </a:solidFill>
              </a:rPr>
              <a:t>174.286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BEB9187-FCF7-4E5C-834E-A18CF40292B0}"/>
              </a:ext>
            </a:extLst>
          </p:cNvPr>
          <p:cNvSpPr txBox="1"/>
          <p:nvPr/>
        </p:nvSpPr>
        <p:spPr>
          <a:xfrm>
            <a:off x="1603717" y="6597748"/>
            <a:ext cx="799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60DDA22-03AA-4656-9ABE-C2EB884A185D}"/>
              </a:ext>
            </a:extLst>
          </p:cNvPr>
          <p:cNvSpPr txBox="1"/>
          <p:nvPr/>
        </p:nvSpPr>
        <p:spPr>
          <a:xfrm>
            <a:off x="387350" y="1124960"/>
            <a:ext cx="8821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latin typeface="Verdana" panose="020B0604030504040204" pitchFamily="34" charset="0"/>
                <a:ea typeface="Verdana" panose="020B0604030504040204" pitchFamily="34" charset="0"/>
              </a:rPr>
              <a:t>(*) Dados não autorizados para uso, pois as informações ainda não foram publicadas pelo IJC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D41B8FB-6277-442F-8A4C-E3806880AAE4}"/>
              </a:ext>
            </a:extLst>
          </p:cNvPr>
          <p:cNvSpPr txBox="1"/>
          <p:nvPr/>
        </p:nvSpPr>
        <p:spPr>
          <a:xfrm>
            <a:off x="6673992" y="1307119"/>
            <a:ext cx="55180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RN TRIADOS Maio de 2021 A 2022      </a:t>
            </a:r>
            <a:r>
              <a:rPr lang="pt-BR" sz="3200" b="1" dirty="0">
                <a:solidFill>
                  <a:srgbClr val="FFC000"/>
                </a:solidFill>
              </a:rPr>
              <a:t>139.306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191D4A3A-FE06-4B05-A0F5-5C9DCA8CB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94446"/>
              </p:ext>
            </p:extLst>
          </p:nvPr>
        </p:nvGraphicFramePr>
        <p:xfrm>
          <a:off x="6518757" y="2061727"/>
          <a:ext cx="5628639" cy="3820437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4013289">
                  <a:extLst>
                    <a:ext uri="{9D8B030D-6E8A-4147-A177-3AD203B41FA5}">
                      <a16:colId xmlns:a16="http://schemas.microsoft.com/office/drawing/2014/main" xmlns="" val="694481736"/>
                    </a:ext>
                  </a:extLst>
                </a:gridCol>
                <a:gridCol w="1615350">
                  <a:extLst>
                    <a:ext uri="{9D8B030D-6E8A-4147-A177-3AD203B41FA5}">
                      <a16:colId xmlns:a16="http://schemas.microsoft.com/office/drawing/2014/main" xmlns="" val="3372415723"/>
                    </a:ext>
                  </a:extLst>
                </a:gridCol>
              </a:tblGrid>
              <a:tr h="3468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Adrenoleucodistrofia ligada ao X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742412140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de Ornitina </a:t>
                      </a:r>
                      <a:r>
                        <a:rPr lang="pt-BR" sz="1600" u="none" strike="noStrike" dirty="0" err="1">
                          <a:effectLst/>
                        </a:rPr>
                        <a:t>Transcarcamilase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2110864597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Tirosinemia</a:t>
                      </a:r>
                      <a:r>
                        <a:rPr lang="pt-BR" sz="1600" u="none" strike="noStrike" dirty="0">
                          <a:effectLst/>
                        </a:rPr>
                        <a:t> tipo 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386051583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Acidemia</a:t>
                      </a:r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600" u="none" strike="noStrike" dirty="0" err="1">
                          <a:effectLst/>
                        </a:rPr>
                        <a:t>Isovalérica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2903466577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ADA-SCID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634898875"/>
                  </a:ext>
                </a:extLst>
              </a:tr>
              <a:tr h="271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da </a:t>
                      </a:r>
                      <a:r>
                        <a:rPr lang="pt-BR" sz="1600" u="none" strike="noStrike" dirty="0" err="1">
                          <a:effectLst/>
                        </a:rPr>
                        <a:t>Carnitina</a:t>
                      </a:r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600" u="none" strike="noStrike" dirty="0" err="1">
                          <a:effectLst/>
                        </a:rPr>
                        <a:t>Palmitoil</a:t>
                      </a:r>
                      <a:r>
                        <a:rPr lang="pt-BR" sz="1600" u="none" strike="noStrike" dirty="0">
                          <a:effectLst/>
                        </a:rPr>
                        <a:t> Transferase tipo 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2613143140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de Adenosina </a:t>
                      </a:r>
                      <a:r>
                        <a:rPr lang="pt-BR" sz="1600" u="none" strike="noStrike" dirty="0" err="1">
                          <a:effectLst/>
                        </a:rPr>
                        <a:t>Desaminase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664157527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Primária de </a:t>
                      </a:r>
                      <a:r>
                        <a:rPr lang="pt-BR" sz="1600" u="none" strike="noStrike" dirty="0" err="1">
                          <a:effectLst/>
                        </a:rPr>
                        <a:t>Carnitina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351208915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de Galactose </a:t>
                      </a:r>
                      <a:r>
                        <a:rPr lang="pt-BR" sz="1600" u="none" strike="noStrike" dirty="0" err="1">
                          <a:effectLst/>
                        </a:rPr>
                        <a:t>Epimerase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1419217456"/>
                  </a:ext>
                </a:extLst>
              </a:tr>
              <a:tr h="372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da Desidrogenase de 3-Hidroxiacil-CoA de Cadeia Longa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090823444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da Desidrogenase de </a:t>
                      </a:r>
                      <a:r>
                        <a:rPr lang="pt-BR" sz="1600" u="none" strike="noStrike" dirty="0" err="1">
                          <a:effectLst/>
                        </a:rPr>
                        <a:t>Acil-CoA</a:t>
                      </a:r>
                      <a:r>
                        <a:rPr lang="pt-BR" sz="1600" u="none" strike="noStrike" dirty="0">
                          <a:effectLst/>
                        </a:rPr>
                        <a:t> de Cadeia Média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6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3118816692"/>
                  </a:ext>
                </a:extLst>
              </a:tr>
              <a:tr h="1953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Deficiência de Vitamina B12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xmlns="" val="1068969283"/>
                  </a:ext>
                </a:extLst>
              </a:tr>
            </a:tbl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C88BDE39-426B-48D0-B749-EEFB2271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63" y="136333"/>
            <a:ext cx="1219200" cy="10001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D209A79-B68E-4CC5-B0EB-865A608C35F6}"/>
              </a:ext>
            </a:extLst>
          </p:cNvPr>
          <p:cNvSpPr txBox="1"/>
          <p:nvPr/>
        </p:nvSpPr>
        <p:spPr>
          <a:xfrm>
            <a:off x="6518757" y="1773044"/>
            <a:ext cx="375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9C2163"/>
                </a:solidFill>
              </a:rPr>
              <a:t>Erros inatos do metabolismo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A2E56D9-E169-444D-9885-EECB82031AAF}"/>
              </a:ext>
            </a:extLst>
          </p:cNvPr>
          <p:cNvSpPr txBox="1"/>
          <p:nvPr/>
        </p:nvSpPr>
        <p:spPr>
          <a:xfrm>
            <a:off x="2825973" y="6058517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t-BR" sz="2400" b="1" u="none" strike="noStrike" dirty="0">
                <a:solidFill>
                  <a:srgbClr val="9C2163"/>
                </a:solidFill>
                <a:effectLst/>
              </a:rPr>
              <a:t>Total 859 casos </a:t>
            </a:r>
          </a:p>
          <a:p>
            <a:pPr algn="ctr" fontAlgn="b"/>
            <a:r>
              <a:rPr lang="pt-BR" sz="2400" b="1" u="none" strike="noStrike" dirty="0">
                <a:solidFill>
                  <a:srgbClr val="9C2163"/>
                </a:solidFill>
                <a:effectLst/>
              </a:rPr>
              <a:t>confirmados laboratorialmente</a:t>
            </a:r>
            <a:endParaRPr lang="pt-BR" sz="2400" b="1" i="0" u="none" strike="noStrike" dirty="0">
              <a:solidFill>
                <a:srgbClr val="9C216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2796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5">
            <a:extLst>
              <a:ext uri="{FF2B5EF4-FFF2-40B4-BE49-F238E27FC236}">
                <a16:creationId xmlns:a16="http://schemas.microsoft.com/office/drawing/2014/main" xmlns="" id="{988765FE-C9CD-4E28-9473-BB49CEE5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21" y="769278"/>
            <a:ext cx="671681" cy="671681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xmlns="" id="{2F95C251-874E-4380-B935-22881E3BE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21" y="1852886"/>
            <a:ext cx="671681" cy="671680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xmlns="" id="{B7DD7E80-7F43-4685-8562-B0821669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21" y="2807878"/>
            <a:ext cx="671681" cy="669664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D927AE7-0258-4987-B663-69FB05AF56ED}"/>
              </a:ext>
            </a:extLst>
          </p:cNvPr>
          <p:cNvSpPr txBox="1"/>
          <p:nvPr/>
        </p:nvSpPr>
        <p:spPr>
          <a:xfrm>
            <a:off x="1280039" y="1913347"/>
            <a:ext cx="446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 toda a </a:t>
            </a:r>
            <a:r>
              <a:rPr lang="pt-BR" sz="1600" b="1" dirty="0">
                <a:solidFill>
                  <a:srgbClr val="B4296D"/>
                </a:solidFill>
              </a:rPr>
              <a:t>linha de cuidado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jornada do paciente e alavancar a </a:t>
            </a:r>
            <a:r>
              <a:rPr lang="pt-BR" sz="1600" b="1" dirty="0">
                <a:solidFill>
                  <a:srgbClr val="9C2163"/>
                </a:solidFill>
              </a:rPr>
              <a:t>Política de Doenças Raras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B652E39-EE1E-4B25-A412-06659800B2F1}"/>
              </a:ext>
            </a:extLst>
          </p:cNvPr>
          <p:cNvSpPr txBox="1"/>
          <p:nvPr/>
        </p:nvSpPr>
        <p:spPr>
          <a:xfrm>
            <a:off x="1280039" y="2855088"/>
            <a:ext cx="44287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Desenvolver os </a:t>
            </a:r>
            <a:r>
              <a:rPr lang="pt-BR" sz="1600" b="1" dirty="0">
                <a:solidFill>
                  <a:srgbClr val="B4296D"/>
                </a:solidFill>
              </a:rPr>
              <a:t>Protocolos Clínicos de Diretrizes Terapêuticas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PCDT´s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para todas as doenças ampliadas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048E82B-17FA-48FE-9D31-21A81B49AD79}"/>
              </a:ext>
            </a:extLst>
          </p:cNvPr>
          <p:cNvSpPr txBox="1"/>
          <p:nvPr/>
        </p:nvSpPr>
        <p:spPr>
          <a:xfrm>
            <a:off x="391960" y="869491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9D65FA7-9325-4476-A320-3F396ED9B385}"/>
              </a:ext>
            </a:extLst>
          </p:cNvPr>
          <p:cNvSpPr txBox="1"/>
          <p:nvPr/>
        </p:nvSpPr>
        <p:spPr>
          <a:xfrm>
            <a:off x="391960" y="1960154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6802638-9C4D-41DF-8D47-B794F55A7FBC}"/>
              </a:ext>
            </a:extLst>
          </p:cNvPr>
          <p:cNvSpPr txBox="1"/>
          <p:nvPr/>
        </p:nvSpPr>
        <p:spPr>
          <a:xfrm>
            <a:off x="391960" y="2916643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</a:p>
        </p:txBody>
      </p:sp>
      <p:sp>
        <p:nvSpPr>
          <p:cNvPr id="25" name="Freeform 65">
            <a:extLst>
              <a:ext uri="{FF2B5EF4-FFF2-40B4-BE49-F238E27FC236}">
                <a16:creationId xmlns:a16="http://schemas.microsoft.com/office/drawing/2014/main" xmlns="" id="{B69FD988-BDE5-47EA-BF7C-F1E10128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252" y="4837069"/>
            <a:ext cx="671681" cy="671681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6" name="Freeform 66">
            <a:extLst>
              <a:ext uri="{FF2B5EF4-FFF2-40B4-BE49-F238E27FC236}">
                <a16:creationId xmlns:a16="http://schemas.microsoft.com/office/drawing/2014/main" xmlns="" id="{129F2379-093F-4B55-A90C-0A918751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21" y="751616"/>
            <a:ext cx="671681" cy="671680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7" name="Freeform 67">
            <a:extLst>
              <a:ext uri="{FF2B5EF4-FFF2-40B4-BE49-F238E27FC236}">
                <a16:creationId xmlns:a16="http://schemas.microsoft.com/office/drawing/2014/main" xmlns="" id="{4FD0F2C7-0B1B-47D9-8B35-E85CE9E65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21" y="1826354"/>
            <a:ext cx="671681" cy="669664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8" name="Freeform 68">
            <a:extLst>
              <a:ext uri="{FF2B5EF4-FFF2-40B4-BE49-F238E27FC236}">
                <a16:creationId xmlns:a16="http://schemas.microsoft.com/office/drawing/2014/main" xmlns="" id="{6914ADAF-CB15-436C-BCA1-DE4CD489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21" y="2790214"/>
            <a:ext cx="671681" cy="671681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33" name="TextBox 51">
            <a:extLst>
              <a:ext uri="{FF2B5EF4-FFF2-40B4-BE49-F238E27FC236}">
                <a16:creationId xmlns:a16="http://schemas.microsoft.com/office/drawing/2014/main" xmlns="" id="{D579FCB6-2DD7-4DB7-AD9C-334F0A599C91}"/>
              </a:ext>
            </a:extLst>
          </p:cNvPr>
          <p:cNvSpPr txBox="1"/>
          <p:nvPr/>
        </p:nvSpPr>
        <p:spPr>
          <a:xfrm>
            <a:off x="1295401" y="3841192"/>
            <a:ext cx="4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 </a:t>
            </a:r>
            <a:r>
              <a:rPr lang="pt-BR" sz="1600" b="1" dirty="0">
                <a:solidFill>
                  <a:srgbClr val="E64783"/>
                </a:solidFill>
              </a:rPr>
              <a:t>exames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confirmatórios, </a:t>
            </a:r>
            <a:r>
              <a:rPr lang="pt-BR" sz="1600" b="1" dirty="0">
                <a:solidFill>
                  <a:srgbClr val="E64783"/>
                </a:solidFill>
              </a:rPr>
              <a:t>tratamento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(acesso as fórmulas e medicamentos) e </a:t>
            </a:r>
            <a:r>
              <a:rPr lang="pt-BR" sz="1600" b="1" dirty="0">
                <a:solidFill>
                  <a:srgbClr val="E64783"/>
                </a:solidFill>
              </a:rPr>
              <a:t>acompanhamento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equipe multiprofissional qualificada</a:t>
            </a:r>
          </a:p>
        </p:txBody>
      </p:sp>
      <p:sp>
        <p:nvSpPr>
          <p:cNvPr id="35" name="TextBox 55">
            <a:extLst>
              <a:ext uri="{FF2B5EF4-FFF2-40B4-BE49-F238E27FC236}">
                <a16:creationId xmlns:a16="http://schemas.microsoft.com/office/drawing/2014/main" xmlns="" id="{99750AEC-C382-41B8-BDC9-84A54659D0F9}"/>
              </a:ext>
            </a:extLst>
          </p:cNvPr>
          <p:cNvSpPr txBox="1"/>
          <p:nvPr/>
        </p:nvSpPr>
        <p:spPr>
          <a:xfrm>
            <a:off x="6316191" y="4926403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</a:t>
            </a:r>
          </a:p>
        </p:txBody>
      </p:sp>
      <p:sp>
        <p:nvSpPr>
          <p:cNvPr id="36" name="TextBox 57">
            <a:extLst>
              <a:ext uri="{FF2B5EF4-FFF2-40B4-BE49-F238E27FC236}">
                <a16:creationId xmlns:a16="http://schemas.microsoft.com/office/drawing/2014/main" xmlns="" id="{6419B9F3-A73D-46E1-8101-0A323820DA45}"/>
              </a:ext>
            </a:extLst>
          </p:cNvPr>
          <p:cNvSpPr txBox="1"/>
          <p:nvPr/>
        </p:nvSpPr>
        <p:spPr>
          <a:xfrm>
            <a:off x="6272060" y="858884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07</a:t>
            </a:r>
          </a:p>
        </p:txBody>
      </p:sp>
      <p:sp>
        <p:nvSpPr>
          <p:cNvPr id="37" name="TextBox 59">
            <a:extLst>
              <a:ext uri="{FF2B5EF4-FFF2-40B4-BE49-F238E27FC236}">
                <a16:creationId xmlns:a16="http://schemas.microsoft.com/office/drawing/2014/main" xmlns="" id="{D36BC4FC-463F-4A90-855D-49AF374427D9}"/>
              </a:ext>
            </a:extLst>
          </p:cNvPr>
          <p:cNvSpPr txBox="1"/>
          <p:nvPr/>
        </p:nvSpPr>
        <p:spPr>
          <a:xfrm>
            <a:off x="6272060" y="1935119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</a:t>
            </a:r>
          </a:p>
        </p:txBody>
      </p:sp>
      <p:sp>
        <p:nvSpPr>
          <p:cNvPr id="39" name="TextBox 61">
            <a:extLst>
              <a:ext uri="{FF2B5EF4-FFF2-40B4-BE49-F238E27FC236}">
                <a16:creationId xmlns:a16="http://schemas.microsoft.com/office/drawing/2014/main" xmlns="" id="{221D151F-3902-4A16-B17D-2FD02B003CA8}"/>
              </a:ext>
            </a:extLst>
          </p:cNvPr>
          <p:cNvSpPr txBox="1"/>
          <p:nvPr/>
        </p:nvSpPr>
        <p:spPr>
          <a:xfrm>
            <a:off x="6272060" y="2891200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09</a:t>
            </a:r>
          </a:p>
        </p:txBody>
      </p:sp>
      <p:sp>
        <p:nvSpPr>
          <p:cNvPr id="45" name="TextBox 51">
            <a:extLst>
              <a:ext uri="{FF2B5EF4-FFF2-40B4-BE49-F238E27FC236}">
                <a16:creationId xmlns:a16="http://schemas.microsoft.com/office/drawing/2014/main" xmlns="" id="{7026E112-73A6-4A81-B12F-40F908243177}"/>
              </a:ext>
            </a:extLst>
          </p:cNvPr>
          <p:cNvSpPr txBox="1"/>
          <p:nvPr/>
        </p:nvSpPr>
        <p:spPr>
          <a:xfrm>
            <a:off x="1280039" y="4984939"/>
            <a:ext cx="485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Disponibilizar o acesso a </a:t>
            </a:r>
            <a:r>
              <a:rPr lang="pt-BR" sz="1600" b="1" dirty="0">
                <a:solidFill>
                  <a:srgbClr val="E64783"/>
                </a:solidFill>
              </a:rPr>
              <a:t>fórmulas magistrais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(medicamentos manipulados)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AD53DAE3-3294-44C7-B9FA-4B8C2302A2C2}"/>
              </a:ext>
            </a:extLst>
          </p:cNvPr>
          <p:cNvSpPr txBox="1"/>
          <p:nvPr/>
        </p:nvSpPr>
        <p:spPr>
          <a:xfrm>
            <a:off x="7175503" y="1694385"/>
            <a:ext cx="4808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CFE2585B-59A6-445C-A8E9-21BCA85DF38A}"/>
              </a:ext>
            </a:extLst>
          </p:cNvPr>
          <p:cNvSpPr txBox="1"/>
          <p:nvPr/>
        </p:nvSpPr>
        <p:spPr>
          <a:xfrm>
            <a:off x="336693" y="43422"/>
            <a:ext cx="664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2258"/>
            <a:r>
              <a:rPr lang="pt-BR" sz="2400" b="1" dirty="0">
                <a:solidFill>
                  <a:srgbClr val="9C21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Desafios para implantação da TNA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B61CB3CD-0C23-4AA4-8E1B-36A40B0D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993" y="14569"/>
            <a:ext cx="1065088" cy="87370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A3F1BF60-52C0-4281-9F19-CF8AC66B9AB5}"/>
              </a:ext>
            </a:extLst>
          </p:cNvPr>
          <p:cNvSpPr txBox="1"/>
          <p:nvPr/>
        </p:nvSpPr>
        <p:spPr>
          <a:xfrm>
            <a:off x="7229437" y="1824347"/>
            <a:ext cx="4570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Auxiliar no custeio do </a:t>
            </a:r>
            <a:r>
              <a:rPr lang="pt-BR" sz="1600" b="1" dirty="0">
                <a:solidFill>
                  <a:srgbClr val="E64783"/>
                </a:solidFill>
              </a:rPr>
              <a:t>envio de amostras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através dos Correios visando a diminuição do tempo para chegada da amostra e reduzindo custos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B3C99EA6-6672-4201-AF16-FAC897A2413D}"/>
              </a:ext>
            </a:extLst>
          </p:cNvPr>
          <p:cNvSpPr txBox="1"/>
          <p:nvPr/>
        </p:nvSpPr>
        <p:spPr>
          <a:xfrm>
            <a:off x="7233891" y="768890"/>
            <a:ext cx="4808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Desenvolver sistema </a:t>
            </a:r>
            <a:r>
              <a:rPr lang="pt-BR" sz="1600" b="1" dirty="0">
                <a:solidFill>
                  <a:srgbClr val="E64783"/>
                </a:solidFill>
              </a:rPr>
              <a:t>de controle de dados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informações com o monitoramento dos indicadores</a:t>
            </a:r>
          </a:p>
        </p:txBody>
      </p:sp>
      <p:sp>
        <p:nvSpPr>
          <p:cNvPr id="48" name="Freeform 67">
            <a:extLst>
              <a:ext uri="{FF2B5EF4-FFF2-40B4-BE49-F238E27FC236}">
                <a16:creationId xmlns:a16="http://schemas.microsoft.com/office/drawing/2014/main" xmlns="" id="{066AD915-4EBE-4529-8B4B-14C461080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31" y="3809371"/>
            <a:ext cx="671681" cy="669664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49" name="TextBox 59">
            <a:extLst>
              <a:ext uri="{FF2B5EF4-FFF2-40B4-BE49-F238E27FC236}">
                <a16:creationId xmlns:a16="http://schemas.microsoft.com/office/drawing/2014/main" xmlns="" id="{C444474E-EE03-4ECE-A023-1E48A0E00179}"/>
              </a:ext>
            </a:extLst>
          </p:cNvPr>
          <p:cNvSpPr txBox="1"/>
          <p:nvPr/>
        </p:nvSpPr>
        <p:spPr>
          <a:xfrm>
            <a:off x="381070" y="3918136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</a:t>
            </a:r>
          </a:p>
        </p:txBody>
      </p:sp>
      <p:sp>
        <p:nvSpPr>
          <p:cNvPr id="50" name="Freeform 68">
            <a:extLst>
              <a:ext uri="{FF2B5EF4-FFF2-40B4-BE49-F238E27FC236}">
                <a16:creationId xmlns:a16="http://schemas.microsoft.com/office/drawing/2014/main" xmlns="" id="{CCA9F431-C500-4EE6-9FA8-11F818AF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066" y="3756641"/>
            <a:ext cx="671681" cy="671681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53" name="TextBox 61">
            <a:extLst>
              <a:ext uri="{FF2B5EF4-FFF2-40B4-BE49-F238E27FC236}">
                <a16:creationId xmlns:a16="http://schemas.microsoft.com/office/drawing/2014/main" xmlns="" id="{5F5E2D1B-AA0C-4DF5-A807-AE4FB6D3F96C}"/>
              </a:ext>
            </a:extLst>
          </p:cNvPr>
          <p:cNvSpPr txBox="1"/>
          <p:nvPr/>
        </p:nvSpPr>
        <p:spPr>
          <a:xfrm>
            <a:off x="6284005" y="3857627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xmlns="" id="{0516C30B-0893-42E3-9B46-45EE26C7D7EB}"/>
              </a:ext>
            </a:extLst>
          </p:cNvPr>
          <p:cNvSpPr txBox="1"/>
          <p:nvPr/>
        </p:nvSpPr>
        <p:spPr>
          <a:xfrm>
            <a:off x="1295401" y="778164"/>
            <a:ext cx="4463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 a execução da triagem neonatal atual (7 doenças) </a:t>
            </a:r>
            <a:r>
              <a:rPr lang="pt-BR" sz="1600" b="1" dirty="0">
                <a:solidFill>
                  <a:srgbClr val="B4296D"/>
                </a:solidFill>
              </a:rPr>
              <a:t>todos os Estados Brasileiros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fiscalização, indicadores de desempenho e monitoramento</a:t>
            </a: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xmlns="" id="{4681160F-9DF3-4910-86B3-C665F045B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33" y="4935039"/>
            <a:ext cx="671681" cy="671681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xmlns="" id="{67CD0641-1D8E-4796-AE52-1C4BB8E5CE0B}"/>
              </a:ext>
            </a:extLst>
          </p:cNvPr>
          <p:cNvSpPr txBox="1"/>
          <p:nvPr/>
        </p:nvSpPr>
        <p:spPr>
          <a:xfrm>
            <a:off x="383472" y="5024373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80E739A3-DA77-44CB-96FC-D81907838E51}"/>
              </a:ext>
            </a:extLst>
          </p:cNvPr>
          <p:cNvSpPr txBox="1"/>
          <p:nvPr/>
        </p:nvSpPr>
        <p:spPr>
          <a:xfrm>
            <a:off x="7253187" y="2774771"/>
            <a:ext cx="47305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Desenvolver </a:t>
            </a:r>
            <a:r>
              <a:rPr lang="pt-BR" sz="1600" b="1" dirty="0">
                <a:solidFill>
                  <a:srgbClr val="E64783"/>
                </a:solidFill>
              </a:rPr>
              <a:t>polos de execução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exames de alto custo (espectrometria de massas e PCR em tempo real)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xmlns="" id="{BBCCDCA6-ED51-478C-BED0-A80229B55E7C}"/>
              </a:ext>
            </a:extLst>
          </p:cNvPr>
          <p:cNvSpPr txBox="1"/>
          <p:nvPr/>
        </p:nvSpPr>
        <p:spPr>
          <a:xfrm>
            <a:off x="7220532" y="3764715"/>
            <a:ext cx="5189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Implantar </a:t>
            </a:r>
            <a:r>
              <a:rPr lang="pt-BR" sz="1600" b="1" dirty="0">
                <a:solidFill>
                  <a:srgbClr val="E64783"/>
                </a:solidFill>
              </a:rPr>
              <a:t>telemedicina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consultas </a:t>
            </a:r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com especialistas -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geneticistas</a:t>
            </a:r>
          </a:p>
        </p:txBody>
      </p:sp>
      <p:sp>
        <p:nvSpPr>
          <p:cNvPr id="62" name="Freeform 65">
            <a:extLst>
              <a:ext uri="{FF2B5EF4-FFF2-40B4-BE49-F238E27FC236}">
                <a16:creationId xmlns:a16="http://schemas.microsoft.com/office/drawing/2014/main" xmlns="" id="{0066C4D0-5C16-4157-9425-255E3040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134" y="5892981"/>
            <a:ext cx="671681" cy="671681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63" name="TextBox 55">
            <a:extLst>
              <a:ext uri="{FF2B5EF4-FFF2-40B4-BE49-F238E27FC236}">
                <a16:creationId xmlns:a16="http://schemas.microsoft.com/office/drawing/2014/main" xmlns="" id="{810E3C99-8331-406A-AF4D-E7F6B70CD608}"/>
              </a:ext>
            </a:extLst>
          </p:cNvPr>
          <p:cNvSpPr txBox="1"/>
          <p:nvPr/>
        </p:nvSpPr>
        <p:spPr>
          <a:xfrm>
            <a:off x="6327073" y="5982315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87C8FEAF-E2D4-42C0-8484-1BA49C41DF01}"/>
              </a:ext>
            </a:extLst>
          </p:cNvPr>
          <p:cNvSpPr txBox="1"/>
          <p:nvPr/>
        </p:nvSpPr>
        <p:spPr>
          <a:xfrm>
            <a:off x="7231414" y="4843333"/>
            <a:ext cx="51891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Revisão do </a:t>
            </a:r>
            <a:r>
              <a:rPr lang="pt-BR" sz="1600" b="1" dirty="0">
                <a:solidFill>
                  <a:srgbClr val="E64783"/>
                </a:solidFill>
              </a:rPr>
              <a:t>custeio e remuneraçã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dos serviços – </a:t>
            </a:r>
          </a:p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Tabela SUS defasada</a:t>
            </a:r>
          </a:p>
        </p:txBody>
      </p:sp>
      <p:sp>
        <p:nvSpPr>
          <p:cNvPr id="65" name="TextBox 51">
            <a:extLst>
              <a:ext uri="{FF2B5EF4-FFF2-40B4-BE49-F238E27FC236}">
                <a16:creationId xmlns:a16="http://schemas.microsoft.com/office/drawing/2014/main" xmlns="" id="{F2EEC2C3-B1E0-4AF9-AFDD-AB597AF533D7}"/>
              </a:ext>
            </a:extLst>
          </p:cNvPr>
          <p:cNvSpPr txBox="1"/>
          <p:nvPr/>
        </p:nvSpPr>
        <p:spPr>
          <a:xfrm>
            <a:off x="1349756" y="5859809"/>
            <a:ext cx="4855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Criar </a:t>
            </a:r>
            <a:r>
              <a:rPr lang="pt-BR" sz="1600" b="1" dirty="0">
                <a:solidFill>
                  <a:srgbClr val="B4296D"/>
                </a:solidFill>
              </a:rPr>
              <a:t>parcerias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Centros de Referências/ Universidades para tratamento, procedimentos e acompanhamentos do paciente</a:t>
            </a:r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xmlns="" id="{C47FC29C-EB91-4DE3-AEC6-D4C88F627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92" y="5872858"/>
            <a:ext cx="671681" cy="671680"/>
          </a:xfrm>
          <a:prstGeom prst="ellipse">
            <a:avLst/>
          </a:prstGeom>
          <a:solidFill>
            <a:srgbClr val="9C216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67" name="TextBox 57">
            <a:extLst>
              <a:ext uri="{FF2B5EF4-FFF2-40B4-BE49-F238E27FC236}">
                <a16:creationId xmlns:a16="http://schemas.microsoft.com/office/drawing/2014/main" xmlns="" id="{6AAC2B36-F2A3-4EBD-A657-140249188F7C}"/>
              </a:ext>
            </a:extLst>
          </p:cNvPr>
          <p:cNvSpPr txBox="1"/>
          <p:nvPr/>
        </p:nvSpPr>
        <p:spPr>
          <a:xfrm>
            <a:off x="416131" y="5980126"/>
            <a:ext cx="71442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spc="-16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2BF74FAF-97EF-4246-BD0D-8F170F75D1EA}"/>
              </a:ext>
            </a:extLst>
          </p:cNvPr>
          <p:cNvSpPr txBox="1"/>
          <p:nvPr/>
        </p:nvSpPr>
        <p:spPr>
          <a:xfrm>
            <a:off x="7262477" y="5904413"/>
            <a:ext cx="4879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Criar o </a:t>
            </a:r>
            <a:r>
              <a:rPr lang="pt-BR" sz="1600" b="1" dirty="0">
                <a:solidFill>
                  <a:srgbClr val="E64783"/>
                </a:solidFill>
              </a:rPr>
              <a:t>GT de especialistas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contribuir e assessorar  o M.S</a:t>
            </a:r>
          </a:p>
        </p:txBody>
      </p:sp>
    </p:spTree>
    <p:extLst>
      <p:ext uri="{BB962C8B-B14F-4D97-AF65-F5344CB8AC3E}">
        <p14:creationId xmlns:p14="http://schemas.microsoft.com/office/powerpoint/2010/main" val="10734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5" grpId="0"/>
      <p:bldP spid="36" grpId="0"/>
      <p:bldP spid="37" grpId="0"/>
      <p:bldP spid="39" grpId="0"/>
      <p:bldP spid="47" grpId="0"/>
      <p:bldP spid="34" grpId="0"/>
      <p:bldP spid="38" grpId="0"/>
      <p:bldP spid="50" grpId="0" animBg="1"/>
      <p:bldP spid="53" grpId="0"/>
      <p:bldP spid="57" grpId="0"/>
      <p:bldP spid="61" grpId="0"/>
      <p:bldP spid="62" grpId="0" animBg="1"/>
      <p:bldP spid="63" grpId="0"/>
      <p:bldP spid="64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1044</Words>
  <Application>Microsoft Office PowerPoint</Application>
  <PresentationFormat>Widescreen</PresentationFormat>
  <Paragraphs>176</Paragraphs>
  <Slides>10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Google Sans</vt:lpstr>
      <vt:lpstr>Jubilat</vt:lpstr>
      <vt:lpstr>Jubilat Book</vt:lpstr>
      <vt:lpstr>Jubilat Light</vt:lpstr>
      <vt:lpstr>Jubilat Medium</vt:lpstr>
      <vt:lpstr>Open Sans Light</vt:lpstr>
      <vt:lpstr>Poppins</vt:lpstr>
      <vt:lpstr>Verdana</vt:lpstr>
      <vt:lpstr>Wingdings</vt:lpstr>
      <vt:lpstr>Office Theme</vt:lpstr>
      <vt:lpstr>1_Office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Marcia Andrea Renno Silva Negreiros</cp:lastModifiedBy>
  <cp:revision>285</cp:revision>
  <dcterms:created xsi:type="dcterms:W3CDTF">2019-10-14T17:57:22Z</dcterms:created>
  <dcterms:modified xsi:type="dcterms:W3CDTF">2023-09-27T11:32:31Z</dcterms:modified>
</cp:coreProperties>
</file>