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60" r:id="rId5"/>
    <p:sldId id="261" r:id="rId6"/>
    <p:sldId id="259" r:id="rId7"/>
    <p:sldId id="289" r:id="rId8"/>
    <p:sldId id="290" r:id="rId9"/>
    <p:sldId id="291" r:id="rId10"/>
    <p:sldId id="292" r:id="rId11"/>
    <p:sldId id="293" r:id="rId12"/>
    <p:sldId id="294" r:id="rId13"/>
    <p:sldId id="264" r:id="rId14"/>
    <p:sldId id="265" r:id="rId15"/>
    <p:sldId id="266" r:id="rId16"/>
    <p:sldId id="268" r:id="rId17"/>
    <p:sldId id="269" r:id="rId18"/>
    <p:sldId id="288" r:id="rId19"/>
    <p:sldId id="271" r:id="rId20"/>
    <p:sldId id="295" r:id="rId21"/>
    <p:sldId id="275" r:id="rId22"/>
    <p:sldId id="285" r:id="rId23"/>
    <p:sldId id="286" r:id="rId24"/>
    <p:sldId id="287" r:id="rId25"/>
    <p:sldId id="267" r:id="rId26"/>
    <p:sldId id="270" r:id="rId27"/>
    <p:sldId id="278" r:id="rId28"/>
  </p:sldIdLst>
  <p:sldSz cx="19011900" cy="10744200"/>
  <p:notesSz cx="6858000" cy="9144000"/>
  <p:embeddedFontLst>
    <p:embeddedFont>
      <p:font typeface="Aileron Heavy Bold" panose="020B0604020202020204" charset="0"/>
      <p:regular r:id="rId30"/>
    </p:embeddedFont>
    <p:embeddedFont>
      <p:font typeface="Arial Black" panose="020B0A04020102020204" pitchFamily="34" charset="0"/>
      <p:bold r:id="rId31"/>
    </p:embeddedFont>
    <p:embeddedFont>
      <p:font typeface="Bree Serif" panose="020B0604020202020204" charset="0"/>
      <p:regular r:id="rId32"/>
    </p:embeddedFont>
    <p:embeddedFont>
      <p:font typeface="Canva Sans Bold" panose="020B0604020202020204" charset="0"/>
      <p:regular r:id="rId33"/>
    </p:embeddedFont>
    <p:embeddedFont>
      <p:font typeface="Cy Grotesk Grand Light" panose="020B0604020202020204" charset="0"/>
      <p:regular r:id="rId34"/>
    </p:embeddedFont>
    <p:embeddedFont>
      <p:font typeface="Montserrat Classic" panose="020B0604020202020204" charset="0"/>
      <p:regular r:id="rId35"/>
    </p:embeddedFont>
    <p:embeddedFont>
      <p:font typeface="Montserrat Classic Bold" panose="020B0604020202020204" charset="0"/>
      <p:regular r:id="rId36"/>
    </p:embeddedFont>
    <p:embeddedFont>
      <p:font typeface="Montserrat Light" panose="00000400000000000000" pitchFamily="2" charset="0"/>
      <p:regular r:id="rId37"/>
      <p:italic r:id="rId38"/>
    </p:embeddedFont>
    <p:embeddedFont>
      <p:font typeface="Open Sans" panose="020B0606030504020204" pitchFamily="34" charset="0"/>
      <p:regular r:id="rId39"/>
      <p:bold r:id="rId40"/>
      <p:italic r:id="rId41"/>
      <p:boldItalic r:id="rId42"/>
    </p:embeddedFont>
    <p:embeddedFont>
      <p:font typeface="Open Sans Bold" panose="020B0806030504020204" charset="0"/>
      <p:regular r:id="rId43"/>
      <p:bold r:id="rId44"/>
    </p:embeddedFont>
    <p:embeddedFont>
      <p:font typeface="Times" panose="02020603050405020304" pitchFamily="18" charset="0"/>
      <p:regular r:id="rId45"/>
      <p:bold r:id="rId46"/>
      <p:italic r:id="rId47"/>
      <p:boldItalic r:id="rId48"/>
    </p:embeddedFont>
    <p:embeddedFont>
      <p:font typeface="Times New Roman Bold" panose="020B060402020202020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4ABA58-D780-E1C2-D918-EAD0D1C830AC}" v="2063" dt="2025-02-27T20:45:10.036"/>
  </p1510:revLst>
</p1510:revInfo>
</file>

<file path=ppt/tableStyles.xml><?xml version="1.0" encoding="utf-8"?>
<a:tblStyleLst xmlns:a="http://schemas.openxmlformats.org/drawingml/2006/main" def="{5C22544A-7EE6-4342-B048-85BDC9FD1C3A}">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Estilo E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7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2DBBB-D4CD-4F6B-8E1A-AE670BC57AE6}" type="datetimeFigureOut">
              <a:rPr lang="pt-BR" smtClean="0"/>
              <a:t>01/07/2025</a:t>
            </a:fld>
            <a:endParaRPr lang="pt-BR"/>
          </a:p>
        </p:txBody>
      </p:sp>
      <p:sp>
        <p:nvSpPr>
          <p:cNvPr id="4" name="Espaço Reservado para Imagem de Slide 3"/>
          <p:cNvSpPr>
            <a:spLocks noGrp="1" noRot="1" noChangeAspect="1"/>
          </p:cNvSpPr>
          <p:nvPr>
            <p:ph type="sldImg" idx="2"/>
          </p:nvPr>
        </p:nvSpPr>
        <p:spPr>
          <a:xfrm>
            <a:off x="698500" y="1143000"/>
            <a:ext cx="54610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739DE-E09A-41B9-BFDD-348298556692}" type="slidenum">
              <a:rPr lang="pt-BR" smtClean="0"/>
              <a:t>‹nº›</a:t>
            </a:fld>
            <a:endParaRPr lang="pt-BR"/>
          </a:p>
        </p:txBody>
      </p:sp>
    </p:spTree>
    <p:extLst>
      <p:ext uri="{BB962C8B-B14F-4D97-AF65-F5344CB8AC3E}">
        <p14:creationId xmlns:p14="http://schemas.microsoft.com/office/powerpoint/2010/main" val="95517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DD5A57E-73D2-47D9-BE9E-CFFCB011B6EA}" type="slidenum">
              <a:rPr lang="pt-BR" smtClean="0"/>
              <a:t>7</a:t>
            </a:fld>
            <a:endParaRPr lang="pt-BR"/>
          </a:p>
        </p:txBody>
      </p:sp>
    </p:spTree>
    <p:extLst>
      <p:ext uri="{BB962C8B-B14F-4D97-AF65-F5344CB8AC3E}">
        <p14:creationId xmlns:p14="http://schemas.microsoft.com/office/powerpoint/2010/main" val="163911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hyperlink" Target="https://pubs.usgs.gov/periodicals/mcs2025/mcs2025.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37.png"/><Relationship Id="rId4" Type="http://schemas.openxmlformats.org/officeDocument/2006/relationships/image" Target="../media/image42.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stretch>
              <a:fillRect l="-1206" t="-25643" r="-24437"/>
            </a:stretch>
          </a:blipFill>
        </p:spPr>
        <p:txBody>
          <a:bodyPr/>
          <a:lstStyle/>
          <a:p>
            <a:endParaRPr lang="pt-BR"/>
          </a:p>
        </p:txBody>
      </p:sp>
      <p:grpSp>
        <p:nvGrpSpPr>
          <p:cNvPr id="3" name="Group 3"/>
          <p:cNvGrpSpPr/>
          <p:nvPr/>
        </p:nvGrpSpPr>
        <p:grpSpPr>
          <a:xfrm>
            <a:off x="0" y="6633316"/>
            <a:ext cx="19021425" cy="4120409"/>
            <a:chOff x="0" y="0"/>
            <a:chExt cx="4792328" cy="1038111"/>
          </a:xfrm>
        </p:grpSpPr>
        <p:sp>
          <p:nvSpPr>
            <p:cNvPr id="4" name="Freeform 4"/>
            <p:cNvSpPr/>
            <p:nvPr/>
          </p:nvSpPr>
          <p:spPr>
            <a:xfrm>
              <a:off x="0" y="0"/>
              <a:ext cx="4792328" cy="1038111"/>
            </a:xfrm>
            <a:custGeom>
              <a:avLst/>
              <a:gdLst/>
              <a:ahLst/>
              <a:cxnLst/>
              <a:rect l="l" t="t" r="r" b="b"/>
              <a:pathLst>
                <a:path w="4792328" h="1038111">
                  <a:moveTo>
                    <a:pt x="0" y="0"/>
                  </a:moveTo>
                  <a:lnTo>
                    <a:pt x="4792328" y="0"/>
                  </a:lnTo>
                  <a:lnTo>
                    <a:pt x="4792328" y="1038111"/>
                  </a:lnTo>
                  <a:lnTo>
                    <a:pt x="0" y="1038111"/>
                  </a:lnTo>
                  <a:close/>
                </a:path>
              </a:pathLst>
            </a:custGeom>
            <a:solidFill>
              <a:srgbClr val="FFFFFF"/>
            </a:solidFill>
          </p:spPr>
          <p:txBody>
            <a:bodyPr/>
            <a:lstStyle/>
            <a:p>
              <a:endParaRPr lang="pt-BR"/>
            </a:p>
          </p:txBody>
        </p:sp>
        <p:sp>
          <p:nvSpPr>
            <p:cNvPr id="5" name="TextBox 5"/>
            <p:cNvSpPr txBox="1"/>
            <p:nvPr/>
          </p:nvSpPr>
          <p:spPr>
            <a:xfrm>
              <a:off x="0" y="-28575"/>
              <a:ext cx="4792328" cy="1066686"/>
            </a:xfrm>
            <a:prstGeom prst="rect">
              <a:avLst/>
            </a:prstGeom>
          </p:spPr>
          <p:txBody>
            <a:bodyPr lIns="50800" tIns="50800" rIns="50800" bIns="50800" rtlCol="0" anchor="ctr"/>
            <a:lstStyle/>
            <a:p>
              <a:pPr algn="ctr">
                <a:lnSpc>
                  <a:spcPts val="2583"/>
                </a:lnSpc>
              </a:pPr>
              <a:endParaRPr/>
            </a:p>
          </p:txBody>
        </p:sp>
      </p:grpSp>
      <p:sp>
        <p:nvSpPr>
          <p:cNvPr id="6" name="Freeform 6"/>
          <p:cNvSpPr/>
          <p:nvPr/>
        </p:nvSpPr>
        <p:spPr>
          <a:xfrm>
            <a:off x="15616908" y="8611306"/>
            <a:ext cx="2329145" cy="1067047"/>
          </a:xfrm>
          <a:custGeom>
            <a:avLst/>
            <a:gdLst/>
            <a:ahLst/>
            <a:cxnLst/>
            <a:rect l="l" t="t" r="r" b="b"/>
            <a:pathLst>
              <a:path w="2329145" h="1067047">
                <a:moveTo>
                  <a:pt x="0" y="0"/>
                </a:moveTo>
                <a:lnTo>
                  <a:pt x="2329144" y="0"/>
                </a:lnTo>
                <a:lnTo>
                  <a:pt x="2329144" y="1067046"/>
                </a:lnTo>
                <a:lnTo>
                  <a:pt x="0" y="1067046"/>
                </a:lnTo>
                <a:lnTo>
                  <a:pt x="0" y="0"/>
                </a:lnTo>
                <a:close/>
              </a:path>
            </a:pathLst>
          </a:custGeom>
          <a:blipFill>
            <a:blip r:embed="rId3"/>
            <a:stretch>
              <a:fillRect/>
            </a:stretch>
          </a:blipFill>
        </p:spPr>
        <p:txBody>
          <a:bodyPr/>
          <a:lstStyle/>
          <a:p>
            <a:endParaRPr lang="pt-BR"/>
          </a:p>
        </p:txBody>
      </p:sp>
      <p:sp>
        <p:nvSpPr>
          <p:cNvPr id="8" name="Freeform 8"/>
          <p:cNvSpPr/>
          <p:nvPr/>
        </p:nvSpPr>
        <p:spPr>
          <a:xfrm>
            <a:off x="1416399" y="3165189"/>
            <a:ext cx="3119247" cy="788806"/>
          </a:xfrm>
          <a:custGeom>
            <a:avLst/>
            <a:gdLst/>
            <a:ahLst/>
            <a:cxnLst/>
            <a:rect l="l" t="t" r="r" b="b"/>
            <a:pathLst>
              <a:path w="3119247" h="788806">
                <a:moveTo>
                  <a:pt x="0" y="0"/>
                </a:moveTo>
                <a:lnTo>
                  <a:pt x="3119247" y="0"/>
                </a:lnTo>
                <a:lnTo>
                  <a:pt x="3119247" y="788806"/>
                </a:lnTo>
                <a:lnTo>
                  <a:pt x="0" y="788806"/>
                </a:lnTo>
                <a:lnTo>
                  <a:pt x="0" y="0"/>
                </a:lnTo>
                <a:close/>
              </a:path>
            </a:pathLst>
          </a:custGeom>
          <a:blipFill>
            <a:blip r:embed="rId4"/>
            <a:stretch>
              <a:fillRect l="-6408" t="-59899" r="-270428" b="-59899"/>
            </a:stretch>
          </a:blipFill>
        </p:spPr>
        <p:txBody>
          <a:bodyPr/>
          <a:lstStyle/>
          <a:p>
            <a:endParaRPr lang="pt-BR"/>
          </a:p>
        </p:txBody>
      </p:sp>
      <p:sp>
        <p:nvSpPr>
          <p:cNvPr id="9" name="Freeform 9"/>
          <p:cNvSpPr/>
          <p:nvPr/>
        </p:nvSpPr>
        <p:spPr>
          <a:xfrm>
            <a:off x="1075372" y="8513815"/>
            <a:ext cx="2747314" cy="1164537"/>
          </a:xfrm>
          <a:custGeom>
            <a:avLst/>
            <a:gdLst/>
            <a:ahLst/>
            <a:cxnLst/>
            <a:rect l="l" t="t" r="r" b="b"/>
            <a:pathLst>
              <a:path w="2747314" h="1164537">
                <a:moveTo>
                  <a:pt x="0" y="0"/>
                </a:moveTo>
                <a:lnTo>
                  <a:pt x="2747315" y="0"/>
                </a:lnTo>
                <a:lnTo>
                  <a:pt x="2747315" y="1164537"/>
                </a:lnTo>
                <a:lnTo>
                  <a:pt x="0" y="1164537"/>
                </a:lnTo>
                <a:lnTo>
                  <a:pt x="0" y="0"/>
                </a:lnTo>
                <a:close/>
              </a:path>
            </a:pathLst>
          </a:custGeom>
          <a:blipFill>
            <a:blip r:embed="rId5"/>
            <a:stretch>
              <a:fillRect l="-82314"/>
            </a:stretch>
          </a:blipFill>
        </p:spPr>
        <p:txBody>
          <a:bodyPr/>
          <a:lstStyle/>
          <a:p>
            <a:endParaRPr lang="pt-BR"/>
          </a:p>
        </p:txBody>
      </p:sp>
      <p:sp>
        <p:nvSpPr>
          <p:cNvPr id="10" name="CaixaDeTexto 9">
            <a:extLst>
              <a:ext uri="{FF2B5EF4-FFF2-40B4-BE49-F238E27FC236}">
                <a16:creationId xmlns:a16="http://schemas.microsoft.com/office/drawing/2014/main" id="{7DB89143-6574-84BC-0A2E-2C668C7BF3C5}"/>
              </a:ext>
            </a:extLst>
          </p:cNvPr>
          <p:cNvSpPr txBox="1"/>
          <p:nvPr/>
        </p:nvSpPr>
        <p:spPr>
          <a:xfrm>
            <a:off x="1240768" y="1201379"/>
            <a:ext cx="707041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4000" dirty="0">
                <a:solidFill>
                  <a:srgbClr val="FFFFFF"/>
                </a:solidFill>
                <a:ea typeface="Calibri"/>
                <a:cs typeface="Calibri"/>
              </a:rPr>
              <a:t>SECRETARIA NACIONAL </a:t>
            </a:r>
            <a:r>
              <a:rPr lang="pt-BR" sz="4000" b="1" dirty="0">
                <a:solidFill>
                  <a:srgbClr val="FFFFFF"/>
                </a:solidFill>
                <a:ea typeface="Calibri"/>
                <a:cs typeface="Calibri"/>
              </a:rPr>
              <a:t>DE GEOLOGIA, MINERAÇÃO E TRANSFORMAÇÃO MINERAL</a:t>
            </a:r>
            <a:endParaRPr lang="pt-BR" sz="4000"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A2F33AF-5578-5EDA-AD8B-AD1546F6AE64}"/>
              </a:ext>
            </a:extLst>
          </p:cNvPr>
          <p:cNvPicPr>
            <a:picLocks noChangeAspect="1"/>
          </p:cNvPicPr>
          <p:nvPr/>
        </p:nvPicPr>
        <p:blipFill>
          <a:blip r:embed="rId2"/>
          <a:stretch>
            <a:fillRect/>
          </a:stretch>
        </p:blipFill>
        <p:spPr>
          <a:xfrm>
            <a:off x="0" y="26857"/>
            <a:ext cx="19011899" cy="10717343"/>
          </a:xfrm>
          <a:prstGeom prst="rect">
            <a:avLst/>
          </a:prstGeom>
        </p:spPr>
      </p:pic>
    </p:spTree>
    <p:extLst>
      <p:ext uri="{BB962C8B-B14F-4D97-AF65-F5344CB8AC3E}">
        <p14:creationId xmlns:p14="http://schemas.microsoft.com/office/powerpoint/2010/main" val="367100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88E4796-D467-C4E4-6381-5E90B7B80FC9}"/>
              </a:ext>
            </a:extLst>
          </p:cNvPr>
          <p:cNvPicPr>
            <a:picLocks noChangeAspect="1"/>
          </p:cNvPicPr>
          <p:nvPr/>
        </p:nvPicPr>
        <p:blipFill>
          <a:blip r:embed="rId2"/>
          <a:stretch>
            <a:fillRect/>
          </a:stretch>
        </p:blipFill>
        <p:spPr>
          <a:xfrm>
            <a:off x="25920" y="0"/>
            <a:ext cx="15378932" cy="10744200"/>
          </a:xfrm>
          <a:prstGeom prst="rect">
            <a:avLst/>
          </a:prstGeom>
        </p:spPr>
      </p:pic>
    </p:spTree>
    <p:extLst>
      <p:ext uri="{BB962C8B-B14F-4D97-AF65-F5344CB8AC3E}">
        <p14:creationId xmlns:p14="http://schemas.microsoft.com/office/powerpoint/2010/main" val="161890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98ED7F7-D2ED-1FB1-DF4D-4DCE12D6B406}"/>
              </a:ext>
            </a:extLst>
          </p:cNvPr>
          <p:cNvPicPr>
            <a:picLocks noChangeAspect="1"/>
          </p:cNvPicPr>
          <p:nvPr/>
        </p:nvPicPr>
        <p:blipFill>
          <a:blip r:embed="rId2"/>
          <a:stretch>
            <a:fillRect/>
          </a:stretch>
        </p:blipFill>
        <p:spPr>
          <a:xfrm>
            <a:off x="0" y="0"/>
            <a:ext cx="19011900" cy="10744200"/>
          </a:xfrm>
          <a:prstGeom prst="rect">
            <a:avLst/>
          </a:prstGeom>
        </p:spPr>
      </p:pic>
    </p:spTree>
    <p:extLst>
      <p:ext uri="{BB962C8B-B14F-4D97-AF65-F5344CB8AC3E}">
        <p14:creationId xmlns:p14="http://schemas.microsoft.com/office/powerpoint/2010/main" val="415323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70000"/>
            </a:blip>
            <a:stretch>
              <a:fillRect/>
            </a:stretch>
          </a:blipFill>
        </p:spPr>
        <p:txBody>
          <a:bodyPr/>
          <a:lstStyle/>
          <a:p>
            <a:endParaRPr lang="pt-BR"/>
          </a:p>
        </p:txBody>
      </p:sp>
      <p:sp>
        <p:nvSpPr>
          <p:cNvPr id="3" name="Freeform 3"/>
          <p:cNvSpPr/>
          <p:nvPr/>
        </p:nvSpPr>
        <p:spPr>
          <a:xfrm>
            <a:off x="17342891" y="9402027"/>
            <a:ext cx="1206322" cy="552650"/>
          </a:xfrm>
          <a:custGeom>
            <a:avLst/>
            <a:gdLst/>
            <a:ahLst/>
            <a:cxnLst/>
            <a:rect l="l" t="t" r="r" b="b"/>
            <a:pathLst>
              <a:path w="1206322" h="552650">
                <a:moveTo>
                  <a:pt x="0" y="0"/>
                </a:moveTo>
                <a:lnTo>
                  <a:pt x="1206323" y="0"/>
                </a:lnTo>
                <a:lnTo>
                  <a:pt x="1206323" y="552651"/>
                </a:lnTo>
                <a:lnTo>
                  <a:pt x="0" y="552651"/>
                </a:lnTo>
                <a:lnTo>
                  <a:pt x="0" y="0"/>
                </a:lnTo>
                <a:close/>
              </a:path>
            </a:pathLst>
          </a:custGeom>
          <a:blipFill>
            <a:blip r:embed="rId3"/>
            <a:stretch>
              <a:fillRect/>
            </a:stretch>
          </a:blipFill>
        </p:spPr>
        <p:txBody>
          <a:bodyPr/>
          <a:lstStyle/>
          <a:p>
            <a:endParaRPr lang="pt-BR"/>
          </a:p>
        </p:txBody>
      </p:sp>
      <p:sp>
        <p:nvSpPr>
          <p:cNvPr id="4" name="TextBox 4"/>
          <p:cNvSpPr txBox="1"/>
          <p:nvPr/>
        </p:nvSpPr>
        <p:spPr>
          <a:xfrm>
            <a:off x="5732549" y="-80141"/>
            <a:ext cx="7826866" cy="1028680"/>
          </a:xfrm>
          <a:prstGeom prst="rect">
            <a:avLst/>
          </a:prstGeom>
        </p:spPr>
        <p:txBody>
          <a:bodyPr lIns="0" tIns="0" rIns="0" bIns="0" rtlCol="0" anchor="t">
            <a:spAutoFit/>
          </a:bodyPr>
          <a:lstStyle/>
          <a:p>
            <a:pPr algn="ctr">
              <a:lnSpc>
                <a:spcPts val="8602"/>
              </a:lnSpc>
              <a:spcBef>
                <a:spcPct val="0"/>
              </a:spcBef>
            </a:pPr>
            <a:r>
              <a:rPr lang="en-US" sz="6100" b="1" dirty="0">
                <a:solidFill>
                  <a:srgbClr val="FFFFFF"/>
                </a:solidFill>
                <a:latin typeface="Times New Roman Bold"/>
                <a:cs typeface="Times New Roman Bold"/>
                <a:sym typeface="Times New Roman Bold"/>
              </a:rPr>
              <a:t>O </a:t>
            </a:r>
            <a:r>
              <a:rPr lang="en-US" sz="6100" b="1" dirty="0" err="1">
                <a:solidFill>
                  <a:srgbClr val="FFFFFF"/>
                </a:solidFill>
                <a:latin typeface="Times New Roman Bold"/>
                <a:cs typeface="Times New Roman Bold"/>
                <a:sym typeface="Times New Roman Bold"/>
              </a:rPr>
              <a:t>Brasil</a:t>
            </a:r>
            <a:r>
              <a:rPr lang="en-US" sz="6100" b="1" dirty="0">
                <a:solidFill>
                  <a:srgbClr val="FFFFFF"/>
                </a:solidFill>
                <a:latin typeface="Times New Roman Bold"/>
                <a:cs typeface="Times New Roman Bold"/>
                <a:sym typeface="Times New Roman Bold"/>
              </a:rPr>
              <a:t> </a:t>
            </a:r>
            <a:r>
              <a:rPr lang="en-US" sz="6100" b="1" dirty="0" err="1">
                <a:solidFill>
                  <a:srgbClr val="FFFFFF"/>
                </a:solidFill>
                <a:latin typeface="Times New Roman Bold"/>
                <a:cs typeface="Times New Roman Bold"/>
                <a:sym typeface="Times New Roman Bold"/>
              </a:rPr>
              <a:t>tem</a:t>
            </a:r>
            <a:r>
              <a:rPr lang="en-US" sz="6100" b="1" dirty="0">
                <a:solidFill>
                  <a:srgbClr val="FFFFFF"/>
                </a:solidFill>
                <a:latin typeface="Times New Roman Bold"/>
                <a:cs typeface="Times New Roman Bold"/>
                <a:sym typeface="Times New Roman Bold"/>
              </a:rPr>
              <a:t> </a:t>
            </a:r>
            <a:r>
              <a:rPr lang="en-US" sz="6100" b="1" dirty="0" err="1">
                <a:solidFill>
                  <a:srgbClr val="FFFFFF"/>
                </a:solidFill>
                <a:latin typeface="Times New Roman Bold"/>
                <a:cs typeface="Times New Roman Bold"/>
                <a:sym typeface="Times New Roman Bold"/>
              </a:rPr>
              <a:t>reservas</a:t>
            </a:r>
            <a:endParaRPr lang="pt-BR" dirty="0" err="1"/>
          </a:p>
        </p:txBody>
      </p:sp>
      <p:sp>
        <p:nvSpPr>
          <p:cNvPr id="5" name="TextBox 5"/>
          <p:cNvSpPr txBox="1"/>
          <p:nvPr/>
        </p:nvSpPr>
        <p:spPr>
          <a:xfrm>
            <a:off x="5531404" y="934724"/>
            <a:ext cx="8622745" cy="897682"/>
          </a:xfrm>
          <a:prstGeom prst="rect">
            <a:avLst/>
          </a:prstGeom>
        </p:spPr>
        <p:txBody>
          <a:bodyPr wrap="square" lIns="0" tIns="0" rIns="0" bIns="0" rtlCol="0" anchor="t">
            <a:spAutoFit/>
          </a:bodyPr>
          <a:lstStyle/>
          <a:p>
            <a:pPr algn="ctr">
              <a:lnSpc>
                <a:spcPts val="3528"/>
              </a:lnSpc>
            </a:pPr>
            <a:r>
              <a:rPr lang="en-US" sz="2500" dirty="0">
                <a:solidFill>
                  <a:srgbClr val="FFFFFF"/>
                </a:solidFill>
                <a:latin typeface="Cy Grotesk Grand Light"/>
                <a:sym typeface="Cy Grotesk Grand Light"/>
              </a:rPr>
              <a:t>DE TODOS OS MINERAIS ESTRATÉGICOS CHAVES</a:t>
            </a:r>
            <a:endParaRPr lang="pt-BR" dirty="0"/>
          </a:p>
        </p:txBody>
      </p:sp>
      <p:graphicFrame>
        <p:nvGraphicFramePr>
          <p:cNvPr id="15" name="Tabela 14">
            <a:extLst>
              <a:ext uri="{FF2B5EF4-FFF2-40B4-BE49-F238E27FC236}">
                <a16:creationId xmlns:a16="http://schemas.microsoft.com/office/drawing/2014/main" id="{E61E600D-39F8-F638-B5E9-DDB49D098371}"/>
              </a:ext>
            </a:extLst>
          </p:cNvPr>
          <p:cNvGraphicFramePr>
            <a:graphicFrameLocks noGrp="1"/>
          </p:cNvGraphicFramePr>
          <p:nvPr>
            <p:extLst>
              <p:ext uri="{D42A27DB-BD31-4B8C-83A1-F6EECF244321}">
                <p14:modId xmlns:p14="http://schemas.microsoft.com/office/powerpoint/2010/main" val="2415726575"/>
              </p:ext>
            </p:extLst>
          </p:nvPr>
        </p:nvGraphicFramePr>
        <p:xfrm>
          <a:off x="232297" y="1919715"/>
          <a:ext cx="9273653" cy="6683264"/>
        </p:xfrm>
        <a:graphic>
          <a:graphicData uri="http://schemas.openxmlformats.org/drawingml/2006/table">
            <a:tbl>
              <a:tblPr firstRow="1" firstCol="1">
                <a:tableStyleId>{D7AC3CCA-C797-4891-BE02-D94E43425B78}</a:tableStyleId>
              </a:tblPr>
              <a:tblGrid>
                <a:gridCol w="2240129">
                  <a:extLst>
                    <a:ext uri="{9D8B030D-6E8A-4147-A177-3AD203B41FA5}">
                      <a16:colId xmlns:a16="http://schemas.microsoft.com/office/drawing/2014/main" val="1404121090"/>
                    </a:ext>
                  </a:extLst>
                </a:gridCol>
                <a:gridCol w="2071517">
                  <a:extLst>
                    <a:ext uri="{9D8B030D-6E8A-4147-A177-3AD203B41FA5}">
                      <a16:colId xmlns:a16="http://schemas.microsoft.com/office/drawing/2014/main" val="397916803"/>
                    </a:ext>
                  </a:extLst>
                </a:gridCol>
                <a:gridCol w="1758380">
                  <a:extLst>
                    <a:ext uri="{9D8B030D-6E8A-4147-A177-3AD203B41FA5}">
                      <a16:colId xmlns:a16="http://schemas.microsoft.com/office/drawing/2014/main" val="3045035910"/>
                    </a:ext>
                  </a:extLst>
                </a:gridCol>
                <a:gridCol w="1854731">
                  <a:extLst>
                    <a:ext uri="{9D8B030D-6E8A-4147-A177-3AD203B41FA5}">
                      <a16:colId xmlns:a16="http://schemas.microsoft.com/office/drawing/2014/main" val="3365703085"/>
                    </a:ext>
                  </a:extLst>
                </a:gridCol>
                <a:gridCol w="1348896">
                  <a:extLst>
                    <a:ext uri="{9D8B030D-6E8A-4147-A177-3AD203B41FA5}">
                      <a16:colId xmlns:a16="http://schemas.microsoft.com/office/drawing/2014/main" val="3867211143"/>
                    </a:ext>
                  </a:extLst>
                </a:gridCol>
              </a:tblGrid>
              <a:tr h="1326264">
                <a:tc>
                  <a:txBody>
                    <a:bodyPr/>
                    <a:lstStyle/>
                    <a:p>
                      <a:pPr algn="ctr">
                        <a:lnSpc>
                          <a:spcPct val="107000"/>
                        </a:lnSpc>
                        <a:spcAft>
                          <a:spcPts val="800"/>
                        </a:spcAft>
                        <a:buNone/>
                      </a:pPr>
                      <a:r>
                        <a:rPr lang="pt-BR" sz="2000" dirty="0">
                          <a:effectLst/>
                        </a:rPr>
                        <a:t>Mineral</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Reserva 2024 (t)</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Mundo (t)</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 Participação Brasileira</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Ranking Brasileiro</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43557328"/>
                  </a:ext>
                </a:extLst>
              </a:tr>
              <a:tr h="487000">
                <a:tc>
                  <a:txBody>
                    <a:bodyPr/>
                    <a:lstStyle/>
                    <a:p>
                      <a:pPr algn="ctr">
                        <a:lnSpc>
                          <a:spcPct val="107000"/>
                        </a:lnSpc>
                        <a:spcAft>
                          <a:spcPts val="800"/>
                        </a:spcAft>
                        <a:buNone/>
                      </a:pPr>
                      <a:r>
                        <a:rPr lang="pt-BR" sz="2000" dirty="0">
                          <a:effectLst/>
                        </a:rPr>
                        <a:t>Lítio *</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1.370.000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30.000.000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4,4%</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6°</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52655059"/>
                  </a:ext>
                </a:extLst>
              </a:tr>
              <a:tr h="487000">
                <a:tc>
                  <a:txBody>
                    <a:bodyPr/>
                    <a:lstStyle/>
                    <a:p>
                      <a:pPr algn="ctr">
                        <a:lnSpc>
                          <a:spcPct val="107000"/>
                        </a:lnSpc>
                        <a:spcAft>
                          <a:spcPts val="800"/>
                        </a:spcAft>
                        <a:buNone/>
                      </a:pPr>
                      <a:r>
                        <a:rPr lang="pt-BR" sz="2000" dirty="0">
                          <a:effectLst/>
                        </a:rPr>
                        <a:t>Cobre**</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11.200.000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980.000.000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12°</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910151326"/>
                  </a:ext>
                </a:extLst>
              </a:tr>
              <a:tr h="487000">
                <a:tc>
                  <a:txBody>
                    <a:bodyPr/>
                    <a:lstStyle/>
                    <a:p>
                      <a:pPr algn="ctr">
                        <a:lnSpc>
                          <a:spcPct val="107000"/>
                        </a:lnSpc>
                        <a:spcAft>
                          <a:spcPts val="800"/>
                        </a:spcAft>
                        <a:buNone/>
                      </a:pPr>
                      <a:r>
                        <a:rPr lang="pt-BR" sz="2000" dirty="0">
                          <a:effectLst/>
                        </a:rPr>
                        <a:t>Níquel</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16.000.000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130.000.000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12,3%</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3°</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67698288"/>
                  </a:ext>
                </a:extLst>
              </a:tr>
              <a:tr h="487000">
                <a:tc>
                  <a:txBody>
                    <a:bodyPr/>
                    <a:lstStyle/>
                    <a:p>
                      <a:pPr algn="ctr">
                        <a:lnSpc>
                          <a:spcPct val="107000"/>
                        </a:lnSpc>
                        <a:spcAft>
                          <a:spcPts val="800"/>
                        </a:spcAft>
                        <a:buNone/>
                      </a:pPr>
                      <a:r>
                        <a:rPr lang="pt-BR" sz="2000" dirty="0">
                          <a:effectLst/>
                        </a:rPr>
                        <a:t>Nióbio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16.000.000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17.000.000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94,1%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883939511"/>
                  </a:ext>
                </a:extLst>
              </a:tr>
              <a:tr h="487000">
                <a:tc>
                  <a:txBody>
                    <a:bodyPr/>
                    <a:lstStyle/>
                    <a:p>
                      <a:pPr algn="ctr">
                        <a:lnSpc>
                          <a:spcPct val="107000"/>
                        </a:lnSpc>
                        <a:spcAft>
                          <a:spcPts val="800"/>
                        </a:spcAft>
                        <a:buNone/>
                      </a:pPr>
                      <a:r>
                        <a:rPr lang="pt-BR" sz="2000" dirty="0">
                          <a:effectLst/>
                        </a:rPr>
                        <a:t>Terras Raras </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21.000.000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90.000.000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23,3%</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85460977"/>
                  </a:ext>
                </a:extLst>
              </a:tr>
              <a:tr h="487000">
                <a:tc>
                  <a:txBody>
                    <a:bodyPr/>
                    <a:lstStyle/>
                    <a:p>
                      <a:pPr algn="ctr">
                        <a:lnSpc>
                          <a:spcPct val="107000"/>
                        </a:lnSpc>
                        <a:spcAft>
                          <a:spcPts val="800"/>
                        </a:spcAft>
                        <a:buNone/>
                      </a:pPr>
                      <a:r>
                        <a:rPr lang="pt-BR" sz="2000" dirty="0">
                          <a:effectLst/>
                        </a:rPr>
                        <a:t>Cobalto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70.000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11.000.000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0,6%</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9°</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91961165"/>
                  </a:ext>
                </a:extLst>
              </a:tr>
              <a:tr h="487000">
                <a:tc>
                  <a:txBody>
                    <a:bodyPr/>
                    <a:lstStyle/>
                    <a:p>
                      <a:pPr algn="ctr">
                        <a:lnSpc>
                          <a:spcPct val="107000"/>
                        </a:lnSpc>
                        <a:spcAft>
                          <a:spcPts val="800"/>
                        </a:spcAft>
                        <a:buNone/>
                      </a:pPr>
                      <a:r>
                        <a:rPr lang="pt-BR" sz="2000" dirty="0">
                          <a:effectLst/>
                        </a:rPr>
                        <a:t>Vanádio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120.000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18.000.000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0,67%</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5°</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4211258"/>
                  </a:ext>
                </a:extLst>
              </a:tr>
              <a:tr h="487000">
                <a:tc>
                  <a:txBody>
                    <a:bodyPr/>
                    <a:lstStyle/>
                    <a:p>
                      <a:pPr algn="ctr">
                        <a:lnSpc>
                          <a:spcPct val="107000"/>
                        </a:lnSpc>
                        <a:spcAft>
                          <a:spcPts val="800"/>
                        </a:spcAft>
                        <a:buNone/>
                      </a:pPr>
                      <a:r>
                        <a:rPr lang="pt-BR" sz="2000" dirty="0">
                          <a:effectLst/>
                        </a:rPr>
                        <a:t>Grafita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74.000.000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290.000.000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25,5%</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537412225"/>
                  </a:ext>
                </a:extLst>
              </a:tr>
              <a:tr h="487000">
                <a:tc>
                  <a:txBody>
                    <a:bodyPr/>
                    <a:lstStyle/>
                    <a:p>
                      <a:pPr algn="ctr">
                        <a:lnSpc>
                          <a:spcPct val="107000"/>
                        </a:lnSpc>
                        <a:spcAft>
                          <a:spcPts val="800"/>
                        </a:spcAft>
                        <a:buNone/>
                      </a:pPr>
                      <a:r>
                        <a:rPr lang="pt-BR" sz="2000" dirty="0">
                          <a:effectLst/>
                        </a:rPr>
                        <a:t>Silício (quartzo)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32054719"/>
                  </a:ext>
                </a:extLst>
              </a:tr>
              <a:tr h="487000">
                <a:tc>
                  <a:txBody>
                    <a:bodyPr/>
                    <a:lstStyle/>
                    <a:p>
                      <a:pPr algn="ctr">
                        <a:lnSpc>
                          <a:spcPct val="107000"/>
                        </a:lnSpc>
                        <a:spcAft>
                          <a:spcPts val="800"/>
                        </a:spcAft>
                        <a:buNone/>
                      </a:pPr>
                      <a:r>
                        <a:rPr lang="pt-BR" sz="2000" dirty="0">
                          <a:effectLst/>
                        </a:rPr>
                        <a:t>Manganês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270.000.000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1.700.000.000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15,9%</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4°</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069469364"/>
                  </a:ext>
                </a:extLst>
              </a:tr>
              <a:tr h="487000">
                <a:tc>
                  <a:txBody>
                    <a:bodyPr/>
                    <a:lstStyle/>
                    <a:p>
                      <a:pPr algn="ctr">
                        <a:lnSpc>
                          <a:spcPct val="107000"/>
                        </a:lnSpc>
                        <a:spcAft>
                          <a:spcPts val="800"/>
                        </a:spcAft>
                        <a:buNone/>
                      </a:pPr>
                      <a:r>
                        <a:rPr lang="pt-BR" sz="2000" dirty="0">
                          <a:effectLst/>
                        </a:rPr>
                        <a:t>Alumínio (bauxita)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2.700.000.000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29.000.000.000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9,3%</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5°</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30541527"/>
                  </a:ext>
                </a:extLst>
              </a:tr>
            </a:tbl>
          </a:graphicData>
        </a:graphic>
      </p:graphicFrame>
      <p:graphicFrame>
        <p:nvGraphicFramePr>
          <p:cNvPr id="16" name="Tabela 15">
            <a:extLst>
              <a:ext uri="{FF2B5EF4-FFF2-40B4-BE49-F238E27FC236}">
                <a16:creationId xmlns:a16="http://schemas.microsoft.com/office/drawing/2014/main" id="{FAAEB281-5B90-9ABB-E7A5-1B10D1BF39C9}"/>
              </a:ext>
            </a:extLst>
          </p:cNvPr>
          <p:cNvGraphicFramePr>
            <a:graphicFrameLocks noGrp="1"/>
          </p:cNvGraphicFramePr>
          <p:nvPr>
            <p:extLst>
              <p:ext uri="{D42A27DB-BD31-4B8C-83A1-F6EECF244321}">
                <p14:modId xmlns:p14="http://schemas.microsoft.com/office/powerpoint/2010/main" val="3829046144"/>
              </p:ext>
            </p:extLst>
          </p:nvPr>
        </p:nvGraphicFramePr>
        <p:xfrm>
          <a:off x="9658350" y="1919711"/>
          <a:ext cx="9277350" cy="6683263"/>
        </p:xfrm>
        <a:graphic>
          <a:graphicData uri="http://schemas.openxmlformats.org/drawingml/2006/table">
            <a:tbl>
              <a:tblPr firstRow="1" firstCol="1">
                <a:tableStyleId>{D7AC3CCA-C797-4891-BE02-D94E43425B78}</a:tableStyleId>
              </a:tblPr>
              <a:tblGrid>
                <a:gridCol w="2241021">
                  <a:extLst>
                    <a:ext uri="{9D8B030D-6E8A-4147-A177-3AD203B41FA5}">
                      <a16:colId xmlns:a16="http://schemas.microsoft.com/office/drawing/2014/main" val="2336728513"/>
                    </a:ext>
                  </a:extLst>
                </a:gridCol>
                <a:gridCol w="2072344">
                  <a:extLst>
                    <a:ext uri="{9D8B030D-6E8A-4147-A177-3AD203B41FA5}">
                      <a16:colId xmlns:a16="http://schemas.microsoft.com/office/drawing/2014/main" val="524431742"/>
                    </a:ext>
                  </a:extLst>
                </a:gridCol>
                <a:gridCol w="1759082">
                  <a:extLst>
                    <a:ext uri="{9D8B030D-6E8A-4147-A177-3AD203B41FA5}">
                      <a16:colId xmlns:a16="http://schemas.microsoft.com/office/drawing/2014/main" val="1072831479"/>
                    </a:ext>
                  </a:extLst>
                </a:gridCol>
                <a:gridCol w="1855471">
                  <a:extLst>
                    <a:ext uri="{9D8B030D-6E8A-4147-A177-3AD203B41FA5}">
                      <a16:colId xmlns:a16="http://schemas.microsoft.com/office/drawing/2014/main" val="591199793"/>
                    </a:ext>
                  </a:extLst>
                </a:gridCol>
                <a:gridCol w="1349432">
                  <a:extLst>
                    <a:ext uri="{9D8B030D-6E8A-4147-A177-3AD203B41FA5}">
                      <a16:colId xmlns:a16="http://schemas.microsoft.com/office/drawing/2014/main" val="3039998650"/>
                    </a:ext>
                  </a:extLst>
                </a:gridCol>
              </a:tblGrid>
              <a:tr h="1026843">
                <a:tc>
                  <a:txBody>
                    <a:bodyPr/>
                    <a:lstStyle/>
                    <a:p>
                      <a:pPr algn="ctr">
                        <a:lnSpc>
                          <a:spcPct val="107000"/>
                        </a:lnSpc>
                        <a:spcAft>
                          <a:spcPts val="800"/>
                        </a:spcAft>
                        <a:buNone/>
                      </a:pPr>
                      <a:r>
                        <a:rPr lang="pt-BR" sz="2000" dirty="0">
                          <a:effectLst/>
                        </a:rPr>
                        <a:t>Mineral</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Produção 2024 (t)</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Mundo (t)</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 Participação Brasileira</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Ranking Brasileiro</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59670554"/>
                  </a:ext>
                </a:extLst>
              </a:tr>
              <a:tr h="514220">
                <a:tc>
                  <a:txBody>
                    <a:bodyPr/>
                    <a:lstStyle/>
                    <a:p>
                      <a:pPr algn="ctr">
                        <a:lnSpc>
                          <a:spcPct val="107000"/>
                        </a:lnSpc>
                        <a:spcAft>
                          <a:spcPts val="800"/>
                        </a:spcAft>
                        <a:buNone/>
                      </a:pPr>
                      <a:r>
                        <a:rPr lang="pt-BR" sz="2000" dirty="0">
                          <a:effectLst/>
                        </a:rPr>
                        <a:t>Lítio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240.000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6°</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448240200"/>
                  </a:ext>
                </a:extLst>
              </a:tr>
              <a:tr h="514220">
                <a:tc>
                  <a:txBody>
                    <a:bodyPr/>
                    <a:lstStyle/>
                    <a:p>
                      <a:pPr algn="ctr">
                        <a:lnSpc>
                          <a:spcPct val="107000"/>
                        </a:lnSpc>
                        <a:spcAft>
                          <a:spcPts val="800"/>
                        </a:spcAft>
                        <a:buNone/>
                      </a:pPr>
                      <a:r>
                        <a:rPr lang="pt-BR" sz="2000" dirty="0">
                          <a:effectLst/>
                        </a:rPr>
                        <a:t>Cobre**</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381.000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23.000.000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1,7%</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14°</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40902938"/>
                  </a:ext>
                </a:extLst>
              </a:tr>
              <a:tr h="514220">
                <a:tc>
                  <a:txBody>
                    <a:bodyPr/>
                    <a:lstStyle/>
                    <a:p>
                      <a:pPr algn="ctr">
                        <a:lnSpc>
                          <a:spcPct val="107000"/>
                        </a:lnSpc>
                        <a:spcAft>
                          <a:spcPts val="800"/>
                        </a:spcAft>
                        <a:buNone/>
                      </a:pPr>
                      <a:r>
                        <a:rPr lang="pt-BR" sz="2000">
                          <a:effectLst/>
                        </a:rPr>
                        <a:t>Níquel</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77.000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3.700.000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8°</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16914495"/>
                  </a:ext>
                </a:extLst>
              </a:tr>
              <a:tr h="514220">
                <a:tc>
                  <a:txBody>
                    <a:bodyPr/>
                    <a:lstStyle/>
                    <a:p>
                      <a:pPr algn="ctr">
                        <a:lnSpc>
                          <a:spcPct val="107000"/>
                        </a:lnSpc>
                        <a:spcAft>
                          <a:spcPts val="800"/>
                        </a:spcAft>
                        <a:buNone/>
                      </a:pPr>
                      <a:r>
                        <a:rPr lang="pt-BR" sz="2000">
                          <a:effectLst/>
                        </a:rPr>
                        <a:t>Nióbio</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110.000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90,9%</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03905797"/>
                  </a:ext>
                </a:extLst>
              </a:tr>
              <a:tr h="514220">
                <a:tc>
                  <a:txBody>
                    <a:bodyPr/>
                    <a:lstStyle/>
                    <a:p>
                      <a:pPr algn="ctr">
                        <a:lnSpc>
                          <a:spcPct val="107000"/>
                        </a:lnSpc>
                        <a:spcAft>
                          <a:spcPts val="800"/>
                        </a:spcAft>
                        <a:buNone/>
                      </a:pPr>
                      <a:r>
                        <a:rPr lang="pt-BR" sz="2000">
                          <a:effectLst/>
                        </a:rPr>
                        <a:t>Terras Raras </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20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390.000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0,005%</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12°</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80765836"/>
                  </a:ext>
                </a:extLst>
              </a:tr>
              <a:tr h="514220">
                <a:tc>
                  <a:txBody>
                    <a:bodyPr/>
                    <a:lstStyle/>
                    <a:p>
                      <a:pPr algn="ctr">
                        <a:lnSpc>
                          <a:spcPct val="107000"/>
                        </a:lnSpc>
                        <a:spcAft>
                          <a:spcPts val="800"/>
                        </a:spcAft>
                        <a:buNone/>
                      </a:pPr>
                      <a:r>
                        <a:rPr lang="pt-BR" sz="2000">
                          <a:effectLst/>
                        </a:rPr>
                        <a:t>Cobalto</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290.000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91525521"/>
                  </a:ext>
                </a:extLst>
              </a:tr>
              <a:tr h="514220">
                <a:tc>
                  <a:txBody>
                    <a:bodyPr/>
                    <a:lstStyle/>
                    <a:p>
                      <a:pPr algn="ctr">
                        <a:lnSpc>
                          <a:spcPct val="107000"/>
                        </a:lnSpc>
                        <a:spcAft>
                          <a:spcPts val="800"/>
                        </a:spcAft>
                        <a:buNone/>
                      </a:pPr>
                      <a:r>
                        <a:rPr lang="pt-BR" sz="2000">
                          <a:effectLst/>
                        </a:rPr>
                        <a:t>Vanádio</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5.000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0,5%</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46239174"/>
                  </a:ext>
                </a:extLst>
              </a:tr>
              <a:tr h="514220">
                <a:tc>
                  <a:txBody>
                    <a:bodyPr/>
                    <a:lstStyle/>
                    <a:p>
                      <a:pPr algn="ctr">
                        <a:lnSpc>
                          <a:spcPct val="107000"/>
                        </a:lnSpc>
                        <a:spcAft>
                          <a:spcPts val="800"/>
                        </a:spcAft>
                        <a:buNone/>
                      </a:pPr>
                      <a:r>
                        <a:rPr lang="pt-BR" sz="2000">
                          <a:effectLst/>
                        </a:rPr>
                        <a:t>Grafita</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68.000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1.600.000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4,3%</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983162429"/>
                  </a:ext>
                </a:extLst>
              </a:tr>
              <a:tr h="514220">
                <a:tc>
                  <a:txBody>
                    <a:bodyPr/>
                    <a:lstStyle/>
                    <a:p>
                      <a:pPr algn="ctr">
                        <a:lnSpc>
                          <a:spcPct val="107000"/>
                        </a:lnSpc>
                        <a:spcAft>
                          <a:spcPts val="800"/>
                        </a:spcAft>
                        <a:buNone/>
                      </a:pPr>
                      <a:r>
                        <a:rPr lang="pt-BR" sz="2000">
                          <a:effectLst/>
                        </a:rPr>
                        <a:t>Silício (quartzo)</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390.000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9.000.000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4,3%</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09993949"/>
                  </a:ext>
                </a:extLst>
              </a:tr>
              <a:tr h="514220">
                <a:tc>
                  <a:txBody>
                    <a:bodyPr/>
                    <a:lstStyle/>
                    <a:p>
                      <a:pPr algn="ctr">
                        <a:lnSpc>
                          <a:spcPct val="107000"/>
                        </a:lnSpc>
                        <a:spcAft>
                          <a:spcPts val="800"/>
                        </a:spcAft>
                        <a:buNone/>
                      </a:pPr>
                      <a:r>
                        <a:rPr lang="pt-BR" sz="2000">
                          <a:effectLst/>
                        </a:rPr>
                        <a:t>Manganês</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590.000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20.000.000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3,0%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7°</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81256305"/>
                  </a:ext>
                </a:extLst>
              </a:tr>
              <a:tr h="514220">
                <a:tc>
                  <a:txBody>
                    <a:bodyPr/>
                    <a:lstStyle/>
                    <a:p>
                      <a:pPr algn="ctr">
                        <a:lnSpc>
                          <a:spcPct val="107000"/>
                        </a:lnSpc>
                        <a:spcAft>
                          <a:spcPts val="800"/>
                        </a:spcAft>
                        <a:buNone/>
                      </a:pPr>
                      <a:r>
                        <a:rPr lang="pt-BR" sz="2000" dirty="0">
                          <a:effectLst/>
                        </a:rPr>
                        <a:t>Alumínio (bauxita)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33.000.000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450.000.000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a:effectLst/>
                        </a:rPr>
                        <a:t>7,3%</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buNone/>
                      </a:pPr>
                      <a:r>
                        <a:rPr lang="pt-BR" sz="2000" dirty="0">
                          <a:effectLst/>
                        </a:rPr>
                        <a:t>4°</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953366281"/>
                  </a:ext>
                </a:extLst>
              </a:tr>
            </a:tbl>
          </a:graphicData>
        </a:graphic>
      </p:graphicFrame>
      <p:sp>
        <p:nvSpPr>
          <p:cNvPr id="8" name="Retângulo 7"/>
          <p:cNvSpPr/>
          <p:nvPr/>
        </p:nvSpPr>
        <p:spPr>
          <a:xfrm>
            <a:off x="590550" y="9125028"/>
            <a:ext cx="9448800" cy="307777"/>
          </a:xfrm>
          <a:prstGeom prst="rect">
            <a:avLst/>
          </a:prstGeom>
        </p:spPr>
        <p:txBody>
          <a:bodyPr wrap="square">
            <a:spAutoFit/>
          </a:bodyPr>
          <a:lstStyle/>
          <a:p>
            <a:r>
              <a:rPr lang="pt-BR" sz="1400" dirty="0">
                <a:solidFill>
                  <a:schemeClr val="bg1"/>
                </a:solidFill>
              </a:rPr>
              <a:t>*Lítio: reserva estimada em 390 t oficiais + 980 mil t da Sigma </a:t>
            </a:r>
            <a:r>
              <a:rPr lang="pt-BR" sz="1400" dirty="0" err="1">
                <a:solidFill>
                  <a:schemeClr val="bg1"/>
                </a:solidFill>
              </a:rPr>
              <a:t>Lithium</a:t>
            </a:r>
            <a:r>
              <a:rPr lang="pt-BR" sz="1400" dirty="0">
                <a:solidFill>
                  <a:schemeClr val="bg1"/>
                </a:solidFill>
              </a:rPr>
              <a:t> </a:t>
            </a:r>
            <a:r>
              <a:rPr lang="pt-BR" sz="1400" dirty="0" err="1">
                <a:solidFill>
                  <a:schemeClr val="bg1"/>
                </a:solidFill>
              </a:rPr>
              <a:t>Resources</a:t>
            </a:r>
            <a:r>
              <a:rPr lang="pt-BR" sz="1400" dirty="0">
                <a:solidFill>
                  <a:schemeClr val="bg1"/>
                </a:solidFill>
              </a:rPr>
              <a:t> – certificadas nas bolsas de Toronto e Nasdaq </a:t>
            </a:r>
          </a:p>
        </p:txBody>
      </p:sp>
      <p:sp>
        <p:nvSpPr>
          <p:cNvPr id="9" name="CaixaDeTexto 8"/>
          <p:cNvSpPr txBox="1"/>
          <p:nvPr/>
        </p:nvSpPr>
        <p:spPr>
          <a:xfrm>
            <a:off x="590550" y="9498822"/>
            <a:ext cx="9067800" cy="954107"/>
          </a:xfrm>
          <a:prstGeom prst="rect">
            <a:avLst/>
          </a:prstGeom>
          <a:noFill/>
        </p:spPr>
        <p:txBody>
          <a:bodyPr wrap="square" rtlCol="0">
            <a:spAutoFit/>
          </a:bodyPr>
          <a:lstStyle/>
          <a:p>
            <a:r>
              <a:rPr lang="pt-BR" sz="1400" dirty="0">
                <a:solidFill>
                  <a:schemeClr val="bg1"/>
                </a:solidFill>
              </a:rPr>
              <a:t>*Cobre: reserva é referente ao ano de 2022;</a:t>
            </a:r>
          </a:p>
          <a:p>
            <a:r>
              <a:rPr lang="pt-BR" sz="1400" dirty="0">
                <a:solidFill>
                  <a:schemeClr val="bg1"/>
                </a:solidFill>
              </a:rPr>
              <a:t>               produção– dado extraído de fonte diferente da USGS: </a:t>
            </a:r>
          </a:p>
          <a:p>
            <a:r>
              <a:rPr lang="pt-BR" sz="1400" dirty="0">
                <a:solidFill>
                  <a:schemeClr val="bg1"/>
                </a:solidFill>
              </a:rPr>
              <a:t>               Brasil Mineral</a:t>
            </a:r>
          </a:p>
          <a:p>
            <a:r>
              <a:rPr lang="pt-BR" sz="1400" dirty="0">
                <a:solidFill>
                  <a:schemeClr val="bg1"/>
                </a:solidFill>
              </a:rPr>
              <a:t>               (https://www.brasilmineral.com.br/noticias/gracas-a-salobo-producao-de-cobre-aumenta-quase-30-em-2023).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a:stretch>
          </a:blipFill>
        </p:spPr>
        <p:txBody>
          <a:bodyPr/>
          <a:lstStyle/>
          <a:p>
            <a:endParaRPr lang="pt-BR"/>
          </a:p>
        </p:txBody>
      </p:sp>
      <p:sp>
        <p:nvSpPr>
          <p:cNvPr id="3" name="Freeform 3"/>
          <p:cNvSpPr/>
          <p:nvPr/>
        </p:nvSpPr>
        <p:spPr>
          <a:xfrm>
            <a:off x="2952750" y="2247900"/>
            <a:ext cx="14466134" cy="8226250"/>
          </a:xfrm>
          <a:custGeom>
            <a:avLst/>
            <a:gdLst/>
            <a:ahLst/>
            <a:cxnLst/>
            <a:rect l="l" t="t" r="r" b="b"/>
            <a:pathLst>
              <a:path w="15816343" h="8955913">
                <a:moveTo>
                  <a:pt x="0" y="0"/>
                </a:moveTo>
                <a:lnTo>
                  <a:pt x="15816343" y="0"/>
                </a:lnTo>
                <a:lnTo>
                  <a:pt x="15816343" y="8955914"/>
                </a:lnTo>
                <a:lnTo>
                  <a:pt x="0" y="8955914"/>
                </a:lnTo>
                <a:lnTo>
                  <a:pt x="0" y="0"/>
                </a:lnTo>
                <a:close/>
              </a:path>
            </a:pathLst>
          </a:custGeom>
          <a:blipFill>
            <a:blip r:embed="rId3"/>
            <a:stretch>
              <a:fillRect l="-9334" t="-8870"/>
            </a:stretch>
          </a:blipFill>
        </p:spPr>
        <p:txBody>
          <a:bodyPr/>
          <a:lstStyle/>
          <a:p>
            <a:endParaRPr lang="pt-BR" dirty="0"/>
          </a:p>
        </p:txBody>
      </p:sp>
      <p:sp>
        <p:nvSpPr>
          <p:cNvPr id="4" name="TextBox 4"/>
          <p:cNvSpPr txBox="1"/>
          <p:nvPr/>
        </p:nvSpPr>
        <p:spPr>
          <a:xfrm>
            <a:off x="1317892" y="560322"/>
            <a:ext cx="16889994" cy="1405706"/>
          </a:xfrm>
          <a:prstGeom prst="rect">
            <a:avLst/>
          </a:prstGeom>
        </p:spPr>
        <p:txBody>
          <a:bodyPr wrap="square" lIns="0" tIns="0" rIns="0" bIns="0" rtlCol="0" anchor="t">
            <a:spAutoFit/>
          </a:bodyPr>
          <a:lstStyle/>
          <a:p>
            <a:pPr algn="ctr"/>
            <a:r>
              <a:rPr lang="en-US" sz="4400" b="1" dirty="0">
                <a:solidFill>
                  <a:srgbClr val="000000"/>
                </a:solidFill>
                <a:latin typeface="Times New Roman Bold"/>
                <a:ea typeface="+mn-lt"/>
                <a:cs typeface="Times New Roman Bold"/>
                <a:sym typeface="Times New Roman Bold"/>
              </a:rPr>
              <a:t>O BRASIL TEM PROJETOS DE MINERAÇÃO EM </a:t>
            </a:r>
            <a:r>
              <a:rPr lang="en-US" sz="4400" b="1" dirty="0">
                <a:latin typeface="Times New Roman Bold"/>
                <a:cs typeface="Times New Roman Bold"/>
              </a:rPr>
              <a:t>ANDAMENTO</a:t>
            </a:r>
            <a:endParaRPr lang="en-US" dirty="0"/>
          </a:p>
          <a:p>
            <a:pPr algn="ctr">
              <a:lnSpc>
                <a:spcPts val="6222"/>
              </a:lnSpc>
            </a:pPr>
            <a:endParaRPr lang="en-US" sz="4400" b="1" dirty="0">
              <a:latin typeface="Times New Roman Bold"/>
              <a:cs typeface="Times New Roman Bold"/>
            </a:endParaRPr>
          </a:p>
        </p:txBody>
      </p:sp>
      <p:graphicFrame>
        <p:nvGraphicFramePr>
          <p:cNvPr id="5" name="Tabela 4">
            <a:extLst>
              <a:ext uri="{FF2B5EF4-FFF2-40B4-BE49-F238E27FC236}">
                <a16:creationId xmlns:a16="http://schemas.microsoft.com/office/drawing/2014/main" id="{5AED75DC-9414-8CE3-8F2A-4D8F070B4315}"/>
              </a:ext>
            </a:extLst>
          </p:cNvPr>
          <p:cNvGraphicFramePr>
            <a:graphicFrameLocks noGrp="1"/>
          </p:cNvGraphicFramePr>
          <p:nvPr>
            <p:extLst>
              <p:ext uri="{D42A27DB-BD31-4B8C-83A1-F6EECF244321}">
                <p14:modId xmlns:p14="http://schemas.microsoft.com/office/powerpoint/2010/main" val="3356728009"/>
              </p:ext>
            </p:extLst>
          </p:nvPr>
        </p:nvGraphicFramePr>
        <p:xfrm>
          <a:off x="1428750" y="1465736"/>
          <a:ext cx="15990137" cy="822960"/>
        </p:xfrm>
        <a:graphic>
          <a:graphicData uri="http://schemas.openxmlformats.org/drawingml/2006/table">
            <a:tbl>
              <a:tblPr>
                <a:tableStyleId>{E8034E78-7F5D-4C2E-B375-FC64B27BC917}</a:tableStyleId>
              </a:tblPr>
              <a:tblGrid>
                <a:gridCol w="1524000">
                  <a:extLst>
                    <a:ext uri="{9D8B030D-6E8A-4147-A177-3AD203B41FA5}">
                      <a16:colId xmlns:a16="http://schemas.microsoft.com/office/drawing/2014/main" val="3714302384"/>
                    </a:ext>
                  </a:extLst>
                </a:gridCol>
                <a:gridCol w="7933894">
                  <a:extLst>
                    <a:ext uri="{9D8B030D-6E8A-4147-A177-3AD203B41FA5}">
                      <a16:colId xmlns:a16="http://schemas.microsoft.com/office/drawing/2014/main" val="4141973350"/>
                    </a:ext>
                  </a:extLst>
                </a:gridCol>
                <a:gridCol w="3387601">
                  <a:extLst>
                    <a:ext uri="{9D8B030D-6E8A-4147-A177-3AD203B41FA5}">
                      <a16:colId xmlns:a16="http://schemas.microsoft.com/office/drawing/2014/main" val="4168904732"/>
                    </a:ext>
                  </a:extLst>
                </a:gridCol>
                <a:gridCol w="3144642">
                  <a:extLst>
                    <a:ext uri="{9D8B030D-6E8A-4147-A177-3AD203B41FA5}">
                      <a16:colId xmlns:a16="http://schemas.microsoft.com/office/drawing/2014/main" val="337922128"/>
                    </a:ext>
                  </a:extLst>
                </a:gridCol>
              </a:tblGrid>
              <a:tr h="782164">
                <a:tc>
                  <a:txBody>
                    <a:bodyPr/>
                    <a:lstStyle/>
                    <a:p>
                      <a:pPr algn="ctr"/>
                      <a:r>
                        <a:rPr lang="pt-BR" sz="2400" b="1" dirty="0">
                          <a:solidFill>
                            <a:schemeClr val="tx1"/>
                          </a:solidFill>
                          <a:effectLst/>
                        </a:rPr>
                        <a:t>  MINERAL</a:t>
                      </a:r>
                    </a:p>
                  </a:txBody>
                  <a:tcPr anchor="ctr"/>
                </a:tc>
                <a:tc>
                  <a:txBody>
                    <a:bodyPr/>
                    <a:lstStyle/>
                    <a:p>
                      <a:pPr algn="ctr"/>
                      <a:r>
                        <a:rPr lang="pt-BR" sz="2400" b="1" dirty="0">
                          <a:solidFill>
                            <a:schemeClr val="tx1"/>
                          </a:solidFill>
                          <a:effectLst/>
                        </a:rPr>
                        <a:t>PROJETO EM FASE PRÉ-OPERACIONAL</a:t>
                      </a:r>
                    </a:p>
                  </a:txBody>
                  <a:tcPr anchor="ctr"/>
                </a:tc>
                <a:tc>
                  <a:txBody>
                    <a:bodyPr/>
                    <a:lstStyle/>
                    <a:p>
                      <a:pPr algn="ctr"/>
                      <a:r>
                        <a:rPr lang="pt-BR" sz="2400" b="1" dirty="0">
                          <a:solidFill>
                            <a:schemeClr val="tx1"/>
                          </a:solidFill>
                          <a:effectLst/>
                        </a:rPr>
                        <a:t>MINA EM OPERAÇÃO</a:t>
                      </a:r>
                    </a:p>
                  </a:txBody>
                  <a:tcPr anchor="ctr"/>
                </a:tc>
                <a:tc>
                  <a:txBody>
                    <a:bodyPr/>
                    <a:lstStyle/>
                    <a:p>
                      <a:pPr algn="ctr"/>
                      <a:r>
                        <a:rPr lang="pt-BR" sz="2400" b="1" dirty="0">
                          <a:solidFill>
                            <a:schemeClr val="tx1"/>
                          </a:solidFill>
                          <a:effectLst/>
                        </a:rPr>
                        <a:t>EXPANSÃO DE OPERAÇÃO</a:t>
                      </a:r>
                    </a:p>
                  </a:txBody>
                  <a:tcPr anchor="ctr"/>
                </a:tc>
                <a:extLst>
                  <a:ext uri="{0D108BD9-81ED-4DB2-BD59-A6C34878D82A}">
                    <a16:rowId xmlns:a16="http://schemas.microsoft.com/office/drawing/2014/main" val="4003054856"/>
                  </a:ext>
                </a:extLst>
              </a:tr>
            </a:tbl>
          </a:graphicData>
        </a:graphic>
      </p:graphicFrame>
      <p:graphicFrame>
        <p:nvGraphicFramePr>
          <p:cNvPr id="6" name="Tabela 5">
            <a:extLst>
              <a:ext uri="{FF2B5EF4-FFF2-40B4-BE49-F238E27FC236}">
                <a16:creationId xmlns:a16="http://schemas.microsoft.com/office/drawing/2014/main" id="{76F02110-B566-E74D-B12C-ED206AEE12C6}"/>
              </a:ext>
            </a:extLst>
          </p:cNvPr>
          <p:cNvGraphicFramePr>
            <a:graphicFrameLocks noGrp="1"/>
          </p:cNvGraphicFramePr>
          <p:nvPr>
            <p:extLst>
              <p:ext uri="{D42A27DB-BD31-4B8C-83A1-F6EECF244321}">
                <p14:modId xmlns:p14="http://schemas.microsoft.com/office/powerpoint/2010/main" val="1319682812"/>
              </p:ext>
            </p:extLst>
          </p:nvPr>
        </p:nvGraphicFramePr>
        <p:xfrm>
          <a:off x="1428750" y="2288697"/>
          <a:ext cx="1523997" cy="8079523"/>
        </p:xfrm>
        <a:graphic>
          <a:graphicData uri="http://schemas.openxmlformats.org/drawingml/2006/table">
            <a:tbl>
              <a:tblPr>
                <a:tableStyleId>{E8034E78-7F5D-4C2E-B375-FC64B27BC917}</a:tableStyleId>
              </a:tblPr>
              <a:tblGrid>
                <a:gridCol w="1523997">
                  <a:extLst>
                    <a:ext uri="{9D8B030D-6E8A-4147-A177-3AD203B41FA5}">
                      <a16:colId xmlns:a16="http://schemas.microsoft.com/office/drawing/2014/main" val="2831178568"/>
                    </a:ext>
                  </a:extLst>
                </a:gridCol>
              </a:tblGrid>
              <a:tr h="684035">
                <a:tc>
                  <a:txBody>
                    <a:bodyPr/>
                    <a:lstStyle/>
                    <a:p>
                      <a:pPr algn="ctr"/>
                      <a:r>
                        <a:rPr lang="pt-BR" sz="2400">
                          <a:solidFill>
                            <a:schemeClr val="tx1"/>
                          </a:solidFill>
                          <a:effectLst/>
                        </a:rPr>
                        <a:t>Lítio</a:t>
                      </a:r>
                    </a:p>
                  </a:txBody>
                  <a:tcPr anchor="ctr"/>
                </a:tc>
                <a:extLst>
                  <a:ext uri="{0D108BD9-81ED-4DB2-BD59-A6C34878D82A}">
                    <a16:rowId xmlns:a16="http://schemas.microsoft.com/office/drawing/2014/main" val="1381262282"/>
                  </a:ext>
                </a:extLst>
              </a:tr>
              <a:tr h="810055">
                <a:tc>
                  <a:txBody>
                    <a:bodyPr/>
                    <a:lstStyle/>
                    <a:p>
                      <a:pPr algn="ctr"/>
                      <a:endParaRPr lang="pt-BR" sz="2400" dirty="0">
                        <a:solidFill>
                          <a:schemeClr val="tx1"/>
                        </a:solidFill>
                        <a:effectLst/>
                      </a:endParaRPr>
                    </a:p>
                    <a:p>
                      <a:pPr algn="ctr"/>
                      <a:r>
                        <a:rPr lang="pt-BR" sz="2400" dirty="0">
                          <a:solidFill>
                            <a:schemeClr val="tx1"/>
                          </a:solidFill>
                          <a:effectLst/>
                        </a:rPr>
                        <a:t>Grafite</a:t>
                      </a:r>
                    </a:p>
                  </a:txBody>
                  <a:tcPr anchor="ctr"/>
                </a:tc>
                <a:extLst>
                  <a:ext uri="{0D108BD9-81ED-4DB2-BD59-A6C34878D82A}">
                    <a16:rowId xmlns:a16="http://schemas.microsoft.com/office/drawing/2014/main" val="2852778096"/>
                  </a:ext>
                </a:extLst>
              </a:tr>
              <a:tr h="1871433">
                <a:tc>
                  <a:txBody>
                    <a:bodyPr/>
                    <a:lstStyle/>
                    <a:p>
                      <a:pPr algn="ctr"/>
                      <a:endParaRPr lang="pt-BR" sz="2400" dirty="0">
                        <a:solidFill>
                          <a:schemeClr val="tx1"/>
                        </a:solidFill>
                        <a:effectLst/>
                      </a:endParaRPr>
                    </a:p>
                    <a:p>
                      <a:pPr algn="ctr"/>
                      <a:r>
                        <a:rPr lang="pt-BR" sz="2400" dirty="0">
                          <a:solidFill>
                            <a:schemeClr val="tx1"/>
                          </a:solidFill>
                          <a:effectLst/>
                        </a:rPr>
                        <a:t>Terras Raras</a:t>
                      </a:r>
                    </a:p>
                  </a:txBody>
                  <a:tcPr anchor="ctr"/>
                </a:tc>
                <a:extLst>
                  <a:ext uri="{0D108BD9-81ED-4DB2-BD59-A6C34878D82A}">
                    <a16:rowId xmlns:a16="http://schemas.microsoft.com/office/drawing/2014/main" val="2133987267"/>
                  </a:ext>
                </a:extLst>
              </a:tr>
              <a:tr h="684035">
                <a:tc>
                  <a:txBody>
                    <a:bodyPr/>
                    <a:lstStyle/>
                    <a:p>
                      <a:pPr algn="ctr"/>
                      <a:endParaRPr lang="pt-BR" sz="2400" dirty="0">
                        <a:solidFill>
                          <a:schemeClr val="tx1"/>
                        </a:solidFill>
                        <a:effectLst/>
                      </a:endParaRPr>
                    </a:p>
                  </a:txBody>
                  <a:tcPr anchor="ctr"/>
                </a:tc>
                <a:extLst>
                  <a:ext uri="{0D108BD9-81ED-4DB2-BD59-A6C34878D82A}">
                    <a16:rowId xmlns:a16="http://schemas.microsoft.com/office/drawing/2014/main" val="3038817605"/>
                  </a:ext>
                </a:extLst>
              </a:tr>
              <a:tr h="1158507">
                <a:tc>
                  <a:txBody>
                    <a:bodyPr/>
                    <a:lstStyle/>
                    <a:p>
                      <a:pPr algn="ctr"/>
                      <a:r>
                        <a:rPr lang="pt-BR" sz="2400" dirty="0">
                          <a:solidFill>
                            <a:schemeClr val="tx1"/>
                          </a:solidFill>
                          <a:effectLst/>
                        </a:rPr>
                        <a:t>Cobre</a:t>
                      </a:r>
                    </a:p>
                  </a:txBody>
                  <a:tcPr anchor="ctr"/>
                </a:tc>
                <a:extLst>
                  <a:ext uri="{0D108BD9-81ED-4DB2-BD59-A6C34878D82A}">
                    <a16:rowId xmlns:a16="http://schemas.microsoft.com/office/drawing/2014/main" val="3301611650"/>
                  </a:ext>
                </a:extLst>
              </a:tr>
              <a:tr h="1669833">
                <a:tc>
                  <a:txBody>
                    <a:bodyPr/>
                    <a:lstStyle/>
                    <a:p>
                      <a:pPr algn="ctr"/>
                      <a:endParaRPr lang="pt-BR" sz="2400" dirty="0">
                        <a:solidFill>
                          <a:schemeClr val="tx1"/>
                        </a:solidFill>
                        <a:effectLst/>
                      </a:endParaRPr>
                    </a:p>
                    <a:p>
                      <a:pPr algn="ctr"/>
                      <a:endParaRPr lang="pt-BR" sz="2400" dirty="0">
                        <a:solidFill>
                          <a:schemeClr val="tx1"/>
                        </a:solidFill>
                        <a:effectLst/>
                      </a:endParaRPr>
                    </a:p>
                    <a:p>
                      <a:pPr algn="ctr"/>
                      <a:r>
                        <a:rPr lang="pt-BR" sz="2400" dirty="0">
                          <a:solidFill>
                            <a:schemeClr val="tx1"/>
                          </a:solidFill>
                          <a:effectLst/>
                        </a:rPr>
                        <a:t>Níquel</a:t>
                      </a:r>
                    </a:p>
                  </a:txBody>
                  <a:tcPr anchor="ctr"/>
                </a:tc>
                <a:extLst>
                  <a:ext uri="{0D108BD9-81ED-4DB2-BD59-A6C34878D82A}">
                    <a16:rowId xmlns:a16="http://schemas.microsoft.com/office/drawing/2014/main" val="664507556"/>
                  </a:ext>
                </a:extLst>
              </a:tr>
              <a:tr h="1158507">
                <a:tc>
                  <a:txBody>
                    <a:bodyPr/>
                    <a:lstStyle/>
                    <a:p>
                      <a:pPr algn="ctr"/>
                      <a:endParaRPr lang="pt-BR" sz="2400" dirty="0">
                        <a:solidFill>
                          <a:schemeClr val="tx1"/>
                        </a:solidFill>
                        <a:effectLst/>
                      </a:endParaRPr>
                    </a:p>
                    <a:p>
                      <a:pPr algn="ctr"/>
                      <a:endParaRPr lang="pt-BR" sz="2400" dirty="0">
                        <a:solidFill>
                          <a:schemeClr val="tx1"/>
                        </a:solidFill>
                        <a:effectLst/>
                      </a:endParaRPr>
                    </a:p>
                    <a:p>
                      <a:pPr algn="ctr"/>
                      <a:r>
                        <a:rPr lang="pt-BR" sz="2400" dirty="0">
                          <a:solidFill>
                            <a:schemeClr val="tx1"/>
                          </a:solidFill>
                          <a:effectLst/>
                        </a:rPr>
                        <a:t>Cobalto</a:t>
                      </a:r>
                    </a:p>
                  </a:txBody>
                  <a:tcPr anchor="ctr"/>
                </a:tc>
                <a:extLst>
                  <a:ext uri="{0D108BD9-81ED-4DB2-BD59-A6C34878D82A}">
                    <a16:rowId xmlns:a16="http://schemas.microsoft.com/office/drawing/2014/main" val="299670034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Freeform 3"/>
          <p:cNvSpPr/>
          <p:nvPr/>
        </p:nvSpPr>
        <p:spPr>
          <a:xfrm>
            <a:off x="1075373" y="9125702"/>
            <a:ext cx="1364873" cy="552650"/>
          </a:xfrm>
          <a:custGeom>
            <a:avLst/>
            <a:gdLst/>
            <a:ahLst/>
            <a:cxnLst/>
            <a:rect l="l" t="t" r="r" b="b"/>
            <a:pathLst>
              <a:path w="1364873" h="552650">
                <a:moveTo>
                  <a:pt x="0" y="0"/>
                </a:moveTo>
                <a:lnTo>
                  <a:pt x="1364872" y="0"/>
                </a:lnTo>
                <a:lnTo>
                  <a:pt x="1364872" y="552651"/>
                </a:lnTo>
                <a:lnTo>
                  <a:pt x="0" y="552651"/>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1"/>
                </a:lnTo>
                <a:lnTo>
                  <a:pt x="0" y="552651"/>
                </a:lnTo>
                <a:lnTo>
                  <a:pt x="0" y="0"/>
                </a:lnTo>
                <a:close/>
              </a:path>
            </a:pathLst>
          </a:custGeom>
          <a:blipFill>
            <a:blip r:embed="rId4"/>
            <a:stretch>
              <a:fillRect/>
            </a:stretch>
          </a:blipFill>
        </p:spPr>
        <p:txBody>
          <a:bodyPr/>
          <a:lstStyle/>
          <a:p>
            <a:endParaRPr lang="pt-BR"/>
          </a:p>
        </p:txBody>
      </p:sp>
      <p:sp>
        <p:nvSpPr>
          <p:cNvPr id="5" name="Freeform 5"/>
          <p:cNvSpPr/>
          <p:nvPr/>
        </p:nvSpPr>
        <p:spPr>
          <a:xfrm>
            <a:off x="3189807" y="7259093"/>
            <a:ext cx="5160172" cy="3380709"/>
          </a:xfrm>
          <a:custGeom>
            <a:avLst/>
            <a:gdLst/>
            <a:ahLst/>
            <a:cxnLst/>
            <a:rect l="l" t="t" r="r" b="b"/>
            <a:pathLst>
              <a:path w="5160172" h="3380709">
                <a:moveTo>
                  <a:pt x="0" y="0"/>
                </a:moveTo>
                <a:lnTo>
                  <a:pt x="5160171" y="0"/>
                </a:lnTo>
                <a:lnTo>
                  <a:pt x="5160171" y="3380709"/>
                </a:lnTo>
                <a:lnTo>
                  <a:pt x="0" y="3380709"/>
                </a:lnTo>
                <a:lnTo>
                  <a:pt x="0" y="0"/>
                </a:lnTo>
                <a:close/>
              </a:path>
            </a:pathLst>
          </a:custGeom>
          <a:blipFill>
            <a:blip r:embed="rId5"/>
            <a:stretch>
              <a:fillRect t="-20114" b="-32521"/>
            </a:stretch>
          </a:blipFill>
        </p:spPr>
        <p:txBody>
          <a:bodyPr/>
          <a:lstStyle/>
          <a:p>
            <a:endParaRPr lang="pt-BR"/>
          </a:p>
        </p:txBody>
      </p:sp>
      <p:sp>
        <p:nvSpPr>
          <p:cNvPr id="6" name="Freeform 6"/>
          <p:cNvSpPr/>
          <p:nvPr/>
        </p:nvSpPr>
        <p:spPr>
          <a:xfrm>
            <a:off x="13177222" y="1075372"/>
            <a:ext cx="4768831" cy="5002797"/>
          </a:xfrm>
          <a:custGeom>
            <a:avLst/>
            <a:gdLst/>
            <a:ahLst/>
            <a:cxnLst/>
            <a:rect l="l" t="t" r="r" b="b"/>
            <a:pathLst>
              <a:path w="4768831" h="5002797">
                <a:moveTo>
                  <a:pt x="0" y="0"/>
                </a:moveTo>
                <a:lnTo>
                  <a:pt x="4768830" y="0"/>
                </a:lnTo>
                <a:lnTo>
                  <a:pt x="4768830" y="5002798"/>
                </a:lnTo>
                <a:lnTo>
                  <a:pt x="0" y="5002798"/>
                </a:lnTo>
                <a:lnTo>
                  <a:pt x="0" y="0"/>
                </a:lnTo>
                <a:close/>
              </a:path>
            </a:pathLst>
          </a:custGeom>
          <a:blipFill>
            <a:blip r:embed="rId6"/>
            <a:stretch>
              <a:fillRect l="-43773" t="-9265" r="-39462" b="-7270"/>
            </a:stretch>
          </a:blipFill>
        </p:spPr>
        <p:txBody>
          <a:bodyPr/>
          <a:lstStyle/>
          <a:p>
            <a:endParaRPr lang="pt-BR"/>
          </a:p>
        </p:txBody>
      </p:sp>
      <p:sp>
        <p:nvSpPr>
          <p:cNvPr id="7" name="Freeform 7"/>
          <p:cNvSpPr/>
          <p:nvPr/>
        </p:nvSpPr>
        <p:spPr>
          <a:xfrm>
            <a:off x="9102453" y="7118769"/>
            <a:ext cx="5642209" cy="3378272"/>
          </a:xfrm>
          <a:custGeom>
            <a:avLst/>
            <a:gdLst/>
            <a:ahLst/>
            <a:cxnLst/>
            <a:rect l="l" t="t" r="r" b="b"/>
            <a:pathLst>
              <a:path w="5642209" h="3378272">
                <a:moveTo>
                  <a:pt x="0" y="0"/>
                </a:moveTo>
                <a:lnTo>
                  <a:pt x="5642209" y="0"/>
                </a:lnTo>
                <a:lnTo>
                  <a:pt x="5642209" y="3378272"/>
                </a:lnTo>
                <a:lnTo>
                  <a:pt x="0" y="3378272"/>
                </a:lnTo>
                <a:lnTo>
                  <a:pt x="0" y="0"/>
                </a:lnTo>
                <a:close/>
              </a:path>
            </a:pathLst>
          </a:custGeom>
          <a:blipFill>
            <a:blip r:embed="rId7"/>
            <a:stretch>
              <a:fillRect/>
            </a:stretch>
          </a:blipFill>
        </p:spPr>
        <p:txBody>
          <a:bodyPr/>
          <a:lstStyle/>
          <a:p>
            <a:endParaRPr lang="pt-BR"/>
          </a:p>
        </p:txBody>
      </p:sp>
      <p:grpSp>
        <p:nvGrpSpPr>
          <p:cNvPr id="8" name="Group 8"/>
          <p:cNvGrpSpPr/>
          <p:nvPr/>
        </p:nvGrpSpPr>
        <p:grpSpPr>
          <a:xfrm>
            <a:off x="1075372" y="1133496"/>
            <a:ext cx="12101849" cy="6389234"/>
            <a:chOff x="0" y="19050"/>
            <a:chExt cx="16135799" cy="8518978"/>
          </a:xfrm>
        </p:grpSpPr>
        <p:sp>
          <p:nvSpPr>
            <p:cNvPr id="9" name="TextBox 9"/>
            <p:cNvSpPr txBox="1"/>
            <p:nvPr/>
          </p:nvSpPr>
          <p:spPr>
            <a:xfrm>
              <a:off x="0" y="19050"/>
              <a:ext cx="16135799" cy="2212975"/>
            </a:xfrm>
            <a:prstGeom prst="rect">
              <a:avLst/>
            </a:prstGeom>
          </p:spPr>
          <p:txBody>
            <a:bodyPr lIns="0" tIns="0" rIns="0" bIns="0" rtlCol="0" anchor="t">
              <a:spAutoFit/>
            </a:bodyPr>
            <a:lstStyle/>
            <a:p>
              <a:pPr>
                <a:lnSpc>
                  <a:spcPts val="6468"/>
                </a:lnSpc>
              </a:pPr>
              <a:r>
                <a:rPr lang="en-US" sz="5600" b="1" dirty="0">
                  <a:solidFill>
                    <a:srgbClr val="000000"/>
                  </a:solidFill>
                  <a:latin typeface="Aileron Heavy Bold"/>
                  <a:ea typeface="+mn-lt"/>
                  <a:cs typeface="+mn-lt"/>
                  <a:sym typeface="Aileron Heavy Bold"/>
                </a:rPr>
                <a:t>O </a:t>
              </a:r>
              <a:r>
                <a:rPr lang="en-US" sz="5600" b="1" dirty="0" err="1">
                  <a:solidFill>
                    <a:srgbClr val="000000"/>
                  </a:solidFill>
                  <a:latin typeface="Aileron Heavy Bold"/>
                  <a:ea typeface="+mn-lt"/>
                  <a:cs typeface="+mn-lt"/>
                  <a:sym typeface="Aileron Heavy Bold"/>
                </a:rPr>
                <a:t>Brasil</a:t>
              </a:r>
              <a:r>
                <a:rPr lang="en-US" sz="5600" b="1" dirty="0">
                  <a:solidFill>
                    <a:srgbClr val="000000"/>
                  </a:solidFill>
                  <a:latin typeface="Aileron Heavy Bold"/>
                  <a:ea typeface="+mn-lt"/>
                  <a:cs typeface="+mn-lt"/>
                  <a:sym typeface="Aileron Heavy Bold"/>
                </a:rPr>
                <a:t> é o </a:t>
              </a:r>
              <a:r>
                <a:rPr lang="en-US" sz="5600" b="1" dirty="0" err="1">
                  <a:solidFill>
                    <a:srgbClr val="000000"/>
                  </a:solidFill>
                  <a:latin typeface="Aileron Heavy Bold"/>
                  <a:ea typeface="+mn-lt"/>
                  <a:cs typeface="+mn-lt"/>
                  <a:sym typeface="Aileron Heavy Bold"/>
                </a:rPr>
                <a:t>líder</a:t>
              </a:r>
              <a:r>
                <a:rPr lang="en-US" sz="5600" b="1" dirty="0">
                  <a:solidFill>
                    <a:srgbClr val="000000"/>
                  </a:solidFill>
                  <a:latin typeface="Aileron Heavy Bold"/>
                  <a:ea typeface="+mn-lt"/>
                  <a:cs typeface="+mn-lt"/>
                  <a:sym typeface="Aileron Heavy Bold"/>
                </a:rPr>
                <a:t> global </a:t>
              </a:r>
              <a:r>
                <a:rPr lang="en-US" sz="5600" b="1" dirty="0" err="1">
                  <a:solidFill>
                    <a:srgbClr val="000000"/>
                  </a:solidFill>
                  <a:latin typeface="Aileron Heavy Bold"/>
                  <a:ea typeface="+mn-lt"/>
                  <a:cs typeface="+mn-lt"/>
                  <a:sym typeface="Aileron Heavy Bold"/>
                </a:rPr>
                <a:t>em</a:t>
              </a:r>
              <a:r>
                <a:rPr lang="en-US" sz="5600" b="1" dirty="0">
                  <a:solidFill>
                    <a:srgbClr val="000000"/>
                  </a:solidFill>
                  <a:latin typeface="Aileron Heavy Bold"/>
                  <a:ea typeface="+mn-lt"/>
                  <a:cs typeface="+mn-lt"/>
                  <a:sym typeface="Aileron Heavy Bold"/>
                </a:rPr>
                <a:t> </a:t>
              </a:r>
              <a:r>
                <a:rPr lang="en-US" sz="5600" b="1" dirty="0" err="1">
                  <a:solidFill>
                    <a:srgbClr val="000000"/>
                  </a:solidFill>
                  <a:latin typeface="Aileron Heavy Bold"/>
                  <a:ea typeface="+mn-lt"/>
                  <a:cs typeface="+mn-lt"/>
                  <a:sym typeface="Aileron Heavy Bold"/>
                </a:rPr>
                <a:t>tecnologias</a:t>
              </a:r>
              <a:r>
                <a:rPr lang="en-US" sz="5600" b="1" dirty="0">
                  <a:solidFill>
                    <a:srgbClr val="000000"/>
                  </a:solidFill>
                  <a:latin typeface="Aileron Heavy Bold"/>
                  <a:ea typeface="+mn-lt"/>
                  <a:cs typeface="+mn-lt"/>
                  <a:sym typeface="Aileron Heavy Bold"/>
                </a:rPr>
                <a:t> de </a:t>
              </a:r>
              <a:r>
                <a:rPr lang="en-US" sz="5600" b="1" dirty="0" err="1">
                  <a:solidFill>
                    <a:srgbClr val="000000"/>
                  </a:solidFill>
                  <a:latin typeface="Aileron Heavy Bold"/>
                  <a:ea typeface="+mn-lt"/>
                  <a:cs typeface="+mn-lt"/>
                  <a:sym typeface="Aileron Heavy Bold"/>
                </a:rPr>
                <a:t>Nióbio</a:t>
              </a:r>
              <a:r>
                <a:rPr lang="en-US" sz="5600" b="1" dirty="0">
                  <a:solidFill>
                    <a:srgbClr val="000000"/>
                  </a:solidFill>
                  <a:latin typeface="Aileron Heavy Bold"/>
                  <a:ea typeface="+mn-lt"/>
                  <a:cs typeface="+mn-lt"/>
                  <a:sym typeface="Aileron Heavy Bold"/>
                </a:rPr>
                <a:t>.</a:t>
              </a:r>
              <a:endParaRPr lang="pt-BR" dirty="0"/>
            </a:p>
          </p:txBody>
        </p:sp>
        <p:sp>
          <p:nvSpPr>
            <p:cNvPr id="10" name="TextBox 10"/>
            <p:cNvSpPr txBox="1"/>
            <p:nvPr/>
          </p:nvSpPr>
          <p:spPr>
            <a:xfrm>
              <a:off x="0" y="3106487"/>
              <a:ext cx="16135799" cy="4787636"/>
            </a:xfrm>
            <a:prstGeom prst="rect">
              <a:avLst/>
            </a:prstGeom>
          </p:spPr>
          <p:txBody>
            <a:bodyPr lIns="0" tIns="0" rIns="0" bIns="0" rtlCol="0" anchor="t">
              <a:spAutoFit/>
            </a:bodyPr>
            <a:lstStyle/>
            <a:p>
              <a:pPr>
                <a:lnSpc>
                  <a:spcPts val="3515"/>
                </a:lnSpc>
              </a:pPr>
              <a:r>
                <a:rPr lang="en-US" sz="2400" spc="96" dirty="0">
                  <a:solidFill>
                    <a:srgbClr val="000000"/>
                  </a:solidFill>
                  <a:latin typeface="Montserrat Light"/>
                  <a:ea typeface="+mn-lt"/>
                  <a:cs typeface="+mn-lt"/>
                  <a:sym typeface="Montserrat Light"/>
                </a:rPr>
                <a:t>O </a:t>
              </a:r>
              <a:r>
                <a:rPr lang="en-US" sz="2400" spc="96" dirty="0" err="1">
                  <a:solidFill>
                    <a:srgbClr val="000000"/>
                  </a:solidFill>
                  <a:latin typeface="Montserrat Light"/>
                  <a:ea typeface="+mn-lt"/>
                  <a:cs typeface="+mn-lt"/>
                  <a:sym typeface="Montserrat Light"/>
                </a:rPr>
                <a:t>Brasil</a:t>
              </a:r>
              <a:r>
                <a:rPr lang="en-US" sz="2400" spc="96" dirty="0">
                  <a:solidFill>
                    <a:srgbClr val="000000"/>
                  </a:solidFill>
                  <a:latin typeface="Montserrat Light"/>
                  <a:ea typeface="+mn-lt"/>
                  <a:cs typeface="+mn-lt"/>
                  <a:sym typeface="Montserrat Light"/>
                </a:rPr>
                <a:t> é o </a:t>
              </a:r>
              <a:r>
                <a:rPr lang="en-US" sz="2400" spc="96" dirty="0" err="1">
                  <a:solidFill>
                    <a:srgbClr val="000000"/>
                  </a:solidFill>
                  <a:latin typeface="Montserrat Light"/>
                  <a:ea typeface="+mn-lt"/>
                  <a:cs typeface="+mn-lt"/>
                  <a:sym typeface="Montserrat Light"/>
                </a:rPr>
                <a:t>líder</a:t>
              </a:r>
              <a:r>
                <a:rPr lang="en-US" sz="2400" spc="96" dirty="0">
                  <a:solidFill>
                    <a:srgbClr val="000000"/>
                  </a:solidFill>
                  <a:latin typeface="Montserrat Light"/>
                  <a:ea typeface="+mn-lt"/>
                  <a:cs typeface="+mn-lt"/>
                  <a:sym typeface="Montserrat Light"/>
                </a:rPr>
                <a:t> global </a:t>
              </a:r>
              <a:r>
                <a:rPr lang="en-US" sz="2400" spc="96" dirty="0" err="1">
                  <a:solidFill>
                    <a:srgbClr val="000000"/>
                  </a:solidFill>
                  <a:latin typeface="Montserrat Light"/>
                  <a:ea typeface="+mn-lt"/>
                  <a:cs typeface="+mn-lt"/>
                  <a:sym typeface="Montserrat Light"/>
                </a:rPr>
                <a:t>em</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tecnologias</a:t>
              </a:r>
              <a:r>
                <a:rPr lang="en-US" sz="2400" spc="96" dirty="0">
                  <a:solidFill>
                    <a:srgbClr val="000000"/>
                  </a:solidFill>
                  <a:latin typeface="Montserrat Light"/>
                  <a:ea typeface="+mn-lt"/>
                  <a:cs typeface="+mn-lt"/>
                  <a:sym typeface="Montserrat Light"/>
                </a:rPr>
                <a:t> de </a:t>
              </a:r>
              <a:r>
                <a:rPr lang="en-US" sz="2400" spc="96" dirty="0" err="1">
                  <a:solidFill>
                    <a:srgbClr val="000000"/>
                  </a:solidFill>
                  <a:latin typeface="Montserrat Light"/>
                  <a:ea typeface="+mn-lt"/>
                  <a:cs typeface="+mn-lt"/>
                  <a:sym typeface="Montserrat Light"/>
                </a:rPr>
                <a:t>nióbio</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além</a:t>
              </a:r>
              <a:r>
                <a:rPr lang="en-US" sz="2400" spc="96" dirty="0">
                  <a:solidFill>
                    <a:srgbClr val="000000"/>
                  </a:solidFill>
                  <a:latin typeface="Montserrat Light"/>
                  <a:ea typeface="+mn-lt"/>
                  <a:cs typeface="+mn-lt"/>
                  <a:sym typeface="Montserrat Light"/>
                </a:rPr>
                <a:t> de ser o </a:t>
              </a:r>
              <a:r>
                <a:rPr lang="en-US" sz="2400" spc="96" dirty="0" err="1">
                  <a:solidFill>
                    <a:srgbClr val="000000"/>
                  </a:solidFill>
                  <a:latin typeface="Montserrat Light"/>
                  <a:ea typeface="+mn-lt"/>
                  <a:cs typeface="+mn-lt"/>
                  <a:sym typeface="Montserrat Light"/>
                </a:rPr>
                <a:t>maior</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produtor</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mundial</a:t>
              </a:r>
              <a:r>
                <a:rPr lang="en-US" sz="2400" spc="96" dirty="0">
                  <a:solidFill>
                    <a:srgbClr val="000000"/>
                  </a:solidFill>
                  <a:latin typeface="Montserrat Light"/>
                  <a:ea typeface="+mn-lt"/>
                  <a:cs typeface="+mn-lt"/>
                  <a:sym typeface="Montserrat Light"/>
                </a:rPr>
                <a:t>.</a:t>
              </a:r>
              <a:endParaRPr lang="pt-BR" dirty="0"/>
            </a:p>
            <a:p>
              <a:pPr algn="l">
                <a:lnSpc>
                  <a:spcPts val="3516"/>
                </a:lnSpc>
              </a:pPr>
              <a:endParaRPr lang="en-US" sz="2424" spc="96" dirty="0">
                <a:solidFill>
                  <a:srgbClr val="000000"/>
                </a:solidFill>
                <a:latin typeface="Montserrat Light"/>
                <a:ea typeface="Montserrat Light"/>
                <a:cs typeface="Montserrat Light"/>
                <a:sym typeface="Montserrat Light"/>
              </a:endParaRPr>
            </a:p>
            <a:p>
              <a:pPr>
                <a:lnSpc>
                  <a:spcPts val="3515"/>
                </a:lnSpc>
              </a:pPr>
              <a:r>
                <a:rPr lang="en-US" sz="2400" spc="96" dirty="0">
                  <a:latin typeface="Montserrat Light"/>
                  <a:ea typeface="+mn-lt"/>
                  <a:cs typeface="+mn-lt"/>
                  <a:sym typeface="Montserrat Light"/>
                </a:rPr>
                <a:t>Uma </a:t>
              </a:r>
              <a:r>
                <a:rPr lang="en-US" sz="2400" spc="96" dirty="0" err="1">
                  <a:latin typeface="Montserrat Light"/>
                  <a:ea typeface="+mn-lt"/>
                  <a:cs typeface="+mn-lt"/>
                  <a:sym typeface="Montserrat Light"/>
                </a:rPr>
                <a:t>parceria</a:t>
              </a:r>
              <a:r>
                <a:rPr lang="en-US" sz="2400" spc="96" dirty="0">
                  <a:latin typeface="Montserrat Light"/>
                  <a:ea typeface="+mn-lt"/>
                  <a:cs typeface="+mn-lt"/>
                  <a:sym typeface="Montserrat Light"/>
                </a:rPr>
                <a:t> entre CBMM, Toshiba e Volkswagen </a:t>
              </a:r>
              <a:r>
                <a:rPr lang="en-US" sz="2400" spc="96" dirty="0" err="1">
                  <a:latin typeface="Montserrat Light"/>
                  <a:ea typeface="+mn-lt"/>
                  <a:cs typeface="+mn-lt"/>
                  <a:sym typeface="Montserrat Light"/>
                </a:rPr>
                <a:t>resultou</a:t>
              </a:r>
              <a:r>
                <a:rPr lang="en-US" sz="2400" spc="96" dirty="0">
                  <a:latin typeface="Montserrat Light"/>
                  <a:ea typeface="+mn-lt"/>
                  <a:cs typeface="+mn-lt"/>
                  <a:sym typeface="Montserrat Light"/>
                </a:rPr>
                <a:t> </a:t>
              </a:r>
              <a:r>
                <a:rPr lang="en-US" sz="2400" spc="96" dirty="0" err="1">
                  <a:latin typeface="Montserrat Light"/>
                  <a:ea typeface="+mn-lt"/>
                  <a:cs typeface="+mn-lt"/>
                  <a:sym typeface="Montserrat Light"/>
                </a:rPr>
                <a:t>em</a:t>
              </a:r>
              <a:r>
                <a:rPr lang="en-US" sz="2400" spc="96" dirty="0">
                  <a:latin typeface="Montserrat Light"/>
                  <a:ea typeface="+mn-lt"/>
                  <a:cs typeface="+mn-lt"/>
                  <a:sym typeface="Montserrat Light"/>
                </a:rPr>
                <a:t> </a:t>
              </a:r>
              <a:r>
                <a:rPr lang="en-US" sz="2400" spc="96" dirty="0" err="1">
                  <a:latin typeface="Montserrat Light"/>
                  <a:ea typeface="+mn-lt"/>
                  <a:cs typeface="+mn-lt"/>
                  <a:sym typeface="Montserrat Light"/>
                </a:rPr>
                <a:t>uma</a:t>
              </a:r>
              <a:r>
                <a:rPr lang="en-US" sz="2400" spc="96" dirty="0">
                  <a:latin typeface="Montserrat Light"/>
                  <a:ea typeface="+mn-lt"/>
                  <a:cs typeface="+mn-lt"/>
                  <a:sym typeface="Montserrat Light"/>
                </a:rPr>
                <a:t> </a:t>
              </a:r>
              <a:r>
                <a:rPr lang="en-US" sz="2400" spc="96" dirty="0" err="1">
                  <a:latin typeface="Montserrat Light"/>
                  <a:ea typeface="+mn-lt"/>
                  <a:cs typeface="+mn-lt"/>
                  <a:sym typeface="Montserrat Light"/>
                </a:rPr>
                <a:t>bateria</a:t>
              </a:r>
              <a:r>
                <a:rPr lang="en-US" sz="2400" spc="96" dirty="0">
                  <a:latin typeface="Montserrat Light"/>
                  <a:ea typeface="+mn-lt"/>
                  <a:cs typeface="+mn-lt"/>
                  <a:sym typeface="Montserrat Light"/>
                </a:rPr>
                <a:t> de </a:t>
              </a:r>
              <a:r>
                <a:rPr lang="en-US" sz="2400" spc="96" dirty="0" err="1">
                  <a:latin typeface="Montserrat Light"/>
                  <a:ea typeface="+mn-lt"/>
                  <a:cs typeface="+mn-lt"/>
                  <a:sym typeface="Montserrat Light"/>
                </a:rPr>
                <a:t>íon-lítio</a:t>
              </a:r>
              <a:r>
                <a:rPr lang="en-US" sz="2400" spc="96" dirty="0">
                  <a:latin typeface="Montserrat Light"/>
                  <a:ea typeface="+mn-lt"/>
                  <a:cs typeface="+mn-lt"/>
                  <a:sym typeface="Montserrat Light"/>
                </a:rPr>
                <a:t> para </a:t>
              </a:r>
              <a:r>
                <a:rPr lang="en-US" sz="2400" spc="96" dirty="0" err="1">
                  <a:latin typeface="Montserrat Light"/>
                  <a:ea typeface="+mn-lt"/>
                  <a:cs typeface="+mn-lt"/>
                  <a:sym typeface="Montserrat Light"/>
                </a:rPr>
                <a:t>ônibus</a:t>
              </a:r>
              <a:r>
                <a:rPr lang="en-US" sz="2400" spc="96" dirty="0">
                  <a:latin typeface="Montserrat Light"/>
                  <a:ea typeface="+mn-lt"/>
                  <a:cs typeface="+mn-lt"/>
                  <a:sym typeface="Montserrat Light"/>
                </a:rPr>
                <a:t> com </a:t>
              </a:r>
              <a:r>
                <a:rPr lang="en-US" sz="2400" spc="96" dirty="0" err="1">
                  <a:latin typeface="Montserrat Light"/>
                  <a:ea typeface="+mn-lt"/>
                  <a:cs typeface="+mn-lt"/>
                  <a:sym typeface="Montserrat Light"/>
                </a:rPr>
                <a:t>adição</a:t>
              </a:r>
              <a:r>
                <a:rPr lang="en-US" sz="2400" spc="96" dirty="0">
                  <a:latin typeface="Montserrat Light"/>
                  <a:ea typeface="+mn-lt"/>
                  <a:cs typeface="+mn-lt"/>
                  <a:sym typeface="Montserrat Light"/>
                </a:rPr>
                <a:t> de </a:t>
              </a:r>
              <a:r>
                <a:rPr lang="en-US" sz="2400" spc="96" dirty="0" err="1">
                  <a:latin typeface="Montserrat Light"/>
                  <a:ea typeface="+mn-lt"/>
                  <a:cs typeface="+mn-lt"/>
                  <a:sym typeface="Montserrat Light"/>
                </a:rPr>
                <a:t>nióbio</a:t>
              </a:r>
              <a:r>
                <a:rPr lang="en-US" sz="2400" spc="96" dirty="0">
                  <a:latin typeface="Montserrat Light"/>
                  <a:ea typeface="+mn-lt"/>
                  <a:cs typeface="+mn-lt"/>
                  <a:sym typeface="Montserrat Light"/>
                </a:rPr>
                <a:t>, com </a:t>
              </a:r>
              <a:r>
                <a:rPr lang="en-US" sz="2400" spc="96" dirty="0" err="1">
                  <a:latin typeface="Montserrat Light"/>
                  <a:ea typeface="+mn-lt"/>
                  <a:cs typeface="+mn-lt"/>
                  <a:sym typeface="Montserrat Light"/>
                </a:rPr>
                <a:t>autonomia</a:t>
              </a:r>
              <a:r>
                <a:rPr lang="en-US" sz="2400" spc="96" dirty="0">
                  <a:latin typeface="Montserrat Light"/>
                  <a:ea typeface="+mn-lt"/>
                  <a:cs typeface="+mn-lt"/>
                  <a:sym typeface="Montserrat Light"/>
                </a:rPr>
                <a:t> de 90 km e </a:t>
              </a:r>
              <a:r>
                <a:rPr lang="en-US" sz="2400" spc="96" dirty="0" err="1">
                  <a:latin typeface="Montserrat Light"/>
                  <a:ea typeface="+mn-lt"/>
                  <a:cs typeface="+mn-lt"/>
                  <a:sym typeface="Montserrat Light"/>
                </a:rPr>
                <a:t>recarga</a:t>
              </a:r>
              <a:r>
                <a:rPr lang="en-US" sz="2400" spc="96" dirty="0">
                  <a:latin typeface="Montserrat Light"/>
                  <a:ea typeface="+mn-lt"/>
                  <a:cs typeface="+mn-lt"/>
                  <a:sym typeface="Montserrat Light"/>
                </a:rPr>
                <a:t> </a:t>
              </a:r>
              <a:r>
                <a:rPr lang="en-US" sz="2400" spc="96" dirty="0" err="1">
                  <a:latin typeface="Montserrat Light"/>
                  <a:ea typeface="+mn-lt"/>
                  <a:cs typeface="+mn-lt"/>
                  <a:sym typeface="Montserrat Light"/>
                </a:rPr>
                <a:t>em</a:t>
              </a:r>
              <a:r>
                <a:rPr lang="en-US" sz="2400" spc="96" dirty="0">
                  <a:latin typeface="Montserrat Light"/>
                  <a:ea typeface="+mn-lt"/>
                  <a:cs typeface="+mn-lt"/>
                  <a:sym typeface="Montserrat Light"/>
                </a:rPr>
                <a:t> </a:t>
              </a:r>
              <a:r>
                <a:rPr lang="en-US" sz="2400" spc="96" dirty="0" err="1">
                  <a:latin typeface="Montserrat Light"/>
                  <a:ea typeface="+mn-lt"/>
                  <a:cs typeface="+mn-lt"/>
                  <a:sym typeface="Montserrat Light"/>
                </a:rPr>
                <a:t>apenas</a:t>
              </a:r>
              <a:r>
                <a:rPr lang="en-US" sz="2400" spc="96" dirty="0">
                  <a:solidFill>
                    <a:srgbClr val="02CE00"/>
                  </a:solidFill>
                  <a:latin typeface="Montserrat Light"/>
                  <a:ea typeface="+mn-lt"/>
                  <a:cs typeface="+mn-lt"/>
                  <a:sym typeface="Montserrat Light"/>
                </a:rPr>
                <a:t> 8 </a:t>
              </a:r>
              <a:r>
                <a:rPr lang="en-US" sz="2400" spc="96" dirty="0" err="1">
                  <a:solidFill>
                    <a:srgbClr val="02CE00"/>
                  </a:solidFill>
                  <a:latin typeface="Montserrat Light"/>
                  <a:ea typeface="+mn-lt"/>
                  <a:cs typeface="+mn-lt"/>
                  <a:sym typeface="Montserrat Light"/>
                </a:rPr>
                <a:t>minutos</a:t>
              </a:r>
              <a:r>
                <a:rPr lang="en-US" sz="2400" spc="96" dirty="0">
                  <a:solidFill>
                    <a:srgbClr val="02CE00"/>
                  </a:solidFill>
                  <a:latin typeface="Montserrat Light"/>
                  <a:ea typeface="+mn-lt"/>
                  <a:cs typeface="+mn-lt"/>
                  <a:sym typeface="Montserrat Light"/>
                </a:rPr>
                <a:t>.</a:t>
              </a:r>
              <a:endParaRPr lang="en-US" dirty="0"/>
            </a:p>
            <a:p>
              <a:pPr>
                <a:lnSpc>
                  <a:spcPts val="3515"/>
                </a:lnSpc>
              </a:pPr>
              <a:r>
                <a:rPr lang="en-US" sz="2400" spc="96" dirty="0">
                  <a:solidFill>
                    <a:srgbClr val="000000"/>
                  </a:solidFill>
                  <a:latin typeface="Montserrat Light"/>
                  <a:ea typeface="+mn-lt"/>
                  <a:cs typeface="+mn-lt"/>
                  <a:sym typeface="Montserrat Light"/>
                </a:rPr>
                <a:t>As </a:t>
              </a:r>
              <a:r>
                <a:rPr lang="en-US" sz="2400" spc="96" dirty="0" err="1">
                  <a:solidFill>
                    <a:srgbClr val="000000"/>
                  </a:solidFill>
                  <a:latin typeface="Montserrat Light"/>
                  <a:ea typeface="+mn-lt"/>
                  <a:cs typeface="+mn-lt"/>
                  <a:sym typeface="Montserrat Light"/>
                </a:rPr>
                <a:t>tecnologias</a:t>
              </a:r>
              <a:r>
                <a:rPr lang="en-US" sz="2400" spc="96" dirty="0">
                  <a:solidFill>
                    <a:srgbClr val="000000"/>
                  </a:solidFill>
                  <a:latin typeface="Montserrat Light"/>
                  <a:ea typeface="+mn-lt"/>
                  <a:cs typeface="+mn-lt"/>
                  <a:sym typeface="Montserrat Light"/>
                </a:rPr>
                <a:t> de </a:t>
              </a:r>
              <a:r>
                <a:rPr lang="en-US" sz="2400" spc="96" dirty="0" err="1">
                  <a:solidFill>
                    <a:srgbClr val="000000"/>
                  </a:solidFill>
                  <a:latin typeface="Montserrat Light"/>
                  <a:ea typeface="+mn-lt"/>
                  <a:cs typeface="+mn-lt"/>
                  <a:sym typeface="Montserrat Light"/>
                </a:rPr>
                <a:t>nióbio</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podem</a:t>
              </a:r>
              <a:r>
                <a:rPr lang="en-US" sz="2400" spc="96" dirty="0">
                  <a:solidFill>
                    <a:srgbClr val="000000"/>
                  </a:solidFill>
                  <a:latin typeface="Montserrat Light"/>
                  <a:ea typeface="+mn-lt"/>
                  <a:cs typeface="+mn-lt"/>
                  <a:sym typeface="Montserrat Light"/>
                </a:rPr>
                <a:t> ser um </a:t>
              </a:r>
              <a:r>
                <a:rPr lang="en-US" sz="2400" spc="96" dirty="0" err="1">
                  <a:solidFill>
                    <a:srgbClr val="000000"/>
                  </a:solidFill>
                  <a:latin typeface="Montserrat Light"/>
                  <a:ea typeface="+mn-lt"/>
                  <a:cs typeface="+mn-lt"/>
                  <a:sym typeface="Montserrat Light"/>
                </a:rPr>
                <a:t>fator</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transformador</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na</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transição</a:t>
              </a:r>
              <a:r>
                <a:rPr lang="en-US" sz="2400" spc="96" dirty="0">
                  <a:solidFill>
                    <a:srgbClr val="000000"/>
                  </a:solidFill>
                  <a:latin typeface="Montserrat Light"/>
                  <a:ea typeface="+mn-lt"/>
                  <a:cs typeface="+mn-lt"/>
                  <a:sym typeface="Montserrat Light"/>
                </a:rPr>
                <a:t> </a:t>
              </a:r>
              <a:r>
                <a:rPr lang="en-US" sz="2400" spc="96" dirty="0" err="1">
                  <a:solidFill>
                    <a:srgbClr val="000000"/>
                  </a:solidFill>
                  <a:latin typeface="Montserrat Light"/>
                  <a:ea typeface="+mn-lt"/>
                  <a:cs typeface="+mn-lt"/>
                  <a:sym typeface="Montserrat Light"/>
                </a:rPr>
                <a:t>energética</a:t>
              </a:r>
              <a:r>
                <a:rPr lang="en-US" sz="2400" spc="96" dirty="0">
                  <a:solidFill>
                    <a:srgbClr val="000000"/>
                  </a:solidFill>
                  <a:latin typeface="Montserrat Light"/>
                  <a:ea typeface="+mn-lt"/>
                  <a:cs typeface="+mn-lt"/>
                  <a:sym typeface="Montserrat Light"/>
                </a:rPr>
                <a:t>.</a:t>
              </a:r>
              <a:endParaRPr lang="en-US" dirty="0"/>
            </a:p>
          </p:txBody>
        </p:sp>
        <p:sp>
          <p:nvSpPr>
            <p:cNvPr id="11" name="TextBox 11"/>
            <p:cNvSpPr txBox="1"/>
            <p:nvPr/>
          </p:nvSpPr>
          <p:spPr>
            <a:xfrm>
              <a:off x="0" y="2344814"/>
              <a:ext cx="16135799" cy="272297"/>
            </a:xfrm>
            <a:prstGeom prst="rect">
              <a:avLst/>
            </a:prstGeom>
          </p:spPr>
          <p:txBody>
            <a:bodyPr lIns="0" tIns="0" rIns="0" bIns="0" rtlCol="0" anchor="t">
              <a:spAutoFit/>
            </a:bodyPr>
            <a:lstStyle/>
            <a:p>
              <a:pPr>
                <a:lnSpc>
                  <a:spcPts val="1848"/>
                </a:lnSpc>
              </a:pPr>
              <a:r>
                <a:rPr lang="en-US" sz="1250" spc="178" dirty="0">
                  <a:solidFill>
                    <a:srgbClr val="000000"/>
                  </a:solidFill>
                  <a:latin typeface="Montserrat Classic"/>
                  <a:ea typeface="Montserrat Classic"/>
                  <a:cs typeface="Montserrat Classic"/>
                  <a:sym typeface="Montserrat Classic"/>
                </a:rPr>
                <a:t>94,12% DAS RESERVAS DE NIÓBIO ESTÃO NO BRASIL</a:t>
              </a:r>
              <a:endParaRPr lang="en-US" sz="1275" spc="178" dirty="0">
                <a:solidFill>
                  <a:srgbClr val="000000"/>
                </a:solidFill>
                <a:latin typeface="Montserrat Classic"/>
                <a:ea typeface="Montserrat Classic"/>
                <a:cs typeface="Montserrat Classic"/>
                <a:sym typeface="Montserrat Classic"/>
              </a:endParaRPr>
            </a:p>
          </p:txBody>
        </p:sp>
        <p:sp>
          <p:nvSpPr>
            <p:cNvPr id="12" name="TextBox 12"/>
            <p:cNvSpPr txBox="1"/>
            <p:nvPr/>
          </p:nvSpPr>
          <p:spPr>
            <a:xfrm>
              <a:off x="0" y="8265731"/>
              <a:ext cx="16135799" cy="272297"/>
            </a:xfrm>
            <a:prstGeom prst="rect">
              <a:avLst/>
            </a:prstGeom>
          </p:spPr>
          <p:txBody>
            <a:bodyPr lIns="0" tIns="0" rIns="0" bIns="0" rtlCol="0" anchor="t">
              <a:spAutoFit/>
            </a:bodyPr>
            <a:lstStyle/>
            <a:p>
              <a:pPr algn="l">
                <a:lnSpc>
                  <a:spcPts val="1848"/>
                </a:lnSpc>
              </a:pPr>
              <a:r>
                <a:rPr lang="en-US" sz="1250" b="1" spc="178" dirty="0">
                  <a:solidFill>
                    <a:srgbClr val="000000"/>
                  </a:solidFill>
                  <a:latin typeface="Montserrat Classic Bold"/>
                  <a:ea typeface="Montserrat Classic Bold"/>
                  <a:cs typeface="Montserrat Classic Bold"/>
                  <a:sym typeface="Montserrat Classic Bold"/>
                </a:rPr>
                <a:t>MINISTÉRIO DE MINAS E ENERGIA</a:t>
              </a:r>
              <a:endParaRPr lang="en-US" sz="1275" b="1" spc="178" dirty="0">
                <a:solidFill>
                  <a:srgbClr val="000000"/>
                </a:solidFill>
                <a:latin typeface="Montserrat Classic Bold"/>
                <a:ea typeface="Montserrat Classic Bold"/>
                <a:cs typeface="Montserrat Classic Bold"/>
                <a:sym typeface="Montserrat Classic Bold"/>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TextBox 3"/>
          <p:cNvSpPr txBox="1"/>
          <p:nvPr/>
        </p:nvSpPr>
        <p:spPr>
          <a:xfrm>
            <a:off x="2951901" y="1777759"/>
            <a:ext cx="13117623" cy="7463582"/>
          </a:xfrm>
          <a:prstGeom prst="rect">
            <a:avLst/>
          </a:prstGeom>
        </p:spPr>
        <p:txBody>
          <a:bodyPr lIns="0" tIns="0" rIns="0" bIns="0" rtlCol="0" anchor="t">
            <a:spAutoFit/>
          </a:bodyPr>
          <a:lstStyle/>
          <a:p>
            <a:pPr algn="ctr">
              <a:lnSpc>
                <a:spcPts val="9687"/>
              </a:lnSpc>
            </a:pPr>
            <a:r>
              <a:rPr lang="en-US" sz="6900" dirty="0">
                <a:latin typeface="Montserrat Classic"/>
                <a:ea typeface="+mn-lt"/>
                <a:cs typeface="+mn-lt"/>
                <a:sym typeface="Montserrat Classic"/>
              </a:rPr>
              <a:t>O BRASIL QUER E </a:t>
            </a:r>
            <a:r>
              <a:rPr lang="en-US" sz="6900" b="1" dirty="0">
                <a:latin typeface="Montserrat Classic"/>
                <a:ea typeface="+mn-lt"/>
                <a:cs typeface="+mn-lt"/>
                <a:sym typeface="Montserrat Classic"/>
              </a:rPr>
              <a:t>VAI </a:t>
            </a:r>
            <a:r>
              <a:rPr lang="en-US" sz="6900" dirty="0">
                <a:latin typeface="Montserrat Classic"/>
                <a:ea typeface="+mn-lt"/>
                <a:cs typeface="+mn-lt"/>
                <a:sym typeface="Montserrat Classic"/>
              </a:rPr>
              <a:t>ATENDER À DEMANDA GLOBAL POR MINERAIS ESTRATÉGICOS, MAS TAMBÉM QUER E </a:t>
            </a:r>
            <a:r>
              <a:rPr lang="en-US" sz="6900" b="1" dirty="0">
                <a:latin typeface="Montserrat Classic"/>
                <a:ea typeface="+mn-lt"/>
                <a:cs typeface="+mn-lt"/>
                <a:sym typeface="Montserrat Classic"/>
              </a:rPr>
              <a:t>VAI </a:t>
            </a:r>
            <a:r>
              <a:rPr lang="en-US" sz="6900" dirty="0">
                <a:latin typeface="Montserrat Classic"/>
                <a:ea typeface="+mn-lt"/>
                <a:cs typeface="+mn-lt"/>
                <a:sym typeface="Montserrat Classic"/>
              </a:rPr>
              <a:t>AGREGAR VALOR A ELES.</a:t>
            </a:r>
            <a:endParaRPr lang="pt-BR" dirty="0">
              <a:latin typeface="Montserrat Classic"/>
            </a:endParaRPr>
          </a:p>
        </p:txBody>
      </p:sp>
      <p:sp>
        <p:nvSpPr>
          <p:cNvPr id="4" name="Freeform 4"/>
          <p:cNvSpPr/>
          <p:nvPr/>
        </p:nvSpPr>
        <p:spPr>
          <a:xfrm>
            <a:off x="16470634" y="8935066"/>
            <a:ext cx="1475419" cy="743287"/>
          </a:xfrm>
          <a:custGeom>
            <a:avLst/>
            <a:gdLst/>
            <a:ahLst/>
            <a:cxnLst/>
            <a:rect l="l" t="t" r="r" b="b"/>
            <a:pathLst>
              <a:path w="1475419" h="743287">
                <a:moveTo>
                  <a:pt x="0" y="0"/>
                </a:moveTo>
                <a:lnTo>
                  <a:pt x="1475418" y="0"/>
                </a:lnTo>
                <a:lnTo>
                  <a:pt x="1475418" y="743286"/>
                </a:lnTo>
                <a:lnTo>
                  <a:pt x="0" y="743286"/>
                </a:lnTo>
                <a:lnTo>
                  <a:pt x="0" y="0"/>
                </a:lnTo>
                <a:close/>
              </a:path>
            </a:pathLst>
          </a:custGeom>
          <a:blipFill>
            <a:blip r:embed="rId3"/>
            <a:stretch>
              <a:fillRect t="-44680" b="-53224"/>
            </a:stretch>
          </a:blipFill>
        </p:spPr>
        <p:txBody>
          <a:bodyPr/>
          <a:lstStyle/>
          <a:p>
            <a:endParaRPr lang="pt-BR"/>
          </a:p>
        </p:txBody>
      </p:sp>
      <p:sp>
        <p:nvSpPr>
          <p:cNvPr id="5" name="Freeform 5"/>
          <p:cNvSpPr/>
          <p:nvPr/>
        </p:nvSpPr>
        <p:spPr>
          <a:xfrm>
            <a:off x="1075372" y="8989060"/>
            <a:ext cx="1364873" cy="689292"/>
          </a:xfrm>
          <a:custGeom>
            <a:avLst/>
            <a:gdLst/>
            <a:ahLst/>
            <a:cxnLst/>
            <a:rect l="l" t="t" r="r" b="b"/>
            <a:pathLst>
              <a:path w="1364873" h="689292">
                <a:moveTo>
                  <a:pt x="0" y="0"/>
                </a:moveTo>
                <a:lnTo>
                  <a:pt x="1364873" y="0"/>
                </a:lnTo>
                <a:lnTo>
                  <a:pt x="1364873" y="689292"/>
                </a:lnTo>
                <a:lnTo>
                  <a:pt x="0" y="689292"/>
                </a:lnTo>
                <a:lnTo>
                  <a:pt x="0" y="0"/>
                </a:lnTo>
                <a:close/>
              </a:path>
            </a:pathLst>
          </a:custGeom>
          <a:blipFill>
            <a:blip r:embed="rId4"/>
            <a:stretch>
              <a:fillRect l="-730529"/>
            </a:stretch>
          </a:blipFill>
        </p:spPr>
        <p:txBody>
          <a:bodyPr/>
          <a:lstStyle/>
          <a:p>
            <a:endParaRPr lang="pt-B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Freeform 3"/>
          <p:cNvSpPr/>
          <p:nvPr/>
        </p:nvSpPr>
        <p:spPr>
          <a:xfrm>
            <a:off x="1075373" y="9125702"/>
            <a:ext cx="1364873" cy="552650"/>
          </a:xfrm>
          <a:custGeom>
            <a:avLst/>
            <a:gdLst/>
            <a:ahLst/>
            <a:cxnLst/>
            <a:rect l="l" t="t" r="r" b="b"/>
            <a:pathLst>
              <a:path w="1364873" h="552650">
                <a:moveTo>
                  <a:pt x="0" y="0"/>
                </a:moveTo>
                <a:lnTo>
                  <a:pt x="1364872" y="0"/>
                </a:lnTo>
                <a:lnTo>
                  <a:pt x="1364872" y="552650"/>
                </a:lnTo>
                <a:lnTo>
                  <a:pt x="0" y="552650"/>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0"/>
                </a:lnTo>
                <a:lnTo>
                  <a:pt x="0" y="552650"/>
                </a:lnTo>
                <a:lnTo>
                  <a:pt x="0" y="0"/>
                </a:lnTo>
                <a:close/>
              </a:path>
            </a:pathLst>
          </a:custGeom>
          <a:blipFill>
            <a:blip r:embed="rId4"/>
            <a:stretch>
              <a:fillRect/>
            </a:stretch>
          </a:blipFill>
        </p:spPr>
        <p:txBody>
          <a:bodyPr/>
          <a:lstStyle/>
          <a:p>
            <a:endParaRPr lang="pt-BR"/>
          </a:p>
        </p:txBody>
      </p:sp>
      <p:sp>
        <p:nvSpPr>
          <p:cNvPr id="5" name="TextBox 5"/>
          <p:cNvSpPr txBox="1"/>
          <p:nvPr/>
        </p:nvSpPr>
        <p:spPr>
          <a:xfrm>
            <a:off x="3969774" y="480473"/>
            <a:ext cx="11712602" cy="1956708"/>
          </a:xfrm>
          <a:prstGeom prst="rect">
            <a:avLst/>
          </a:prstGeom>
        </p:spPr>
        <p:txBody>
          <a:bodyPr wrap="square" lIns="0" tIns="0" rIns="0" bIns="0" rtlCol="0" anchor="t">
            <a:spAutoFit/>
          </a:bodyPr>
          <a:lstStyle/>
          <a:p>
            <a:pPr algn="ctr">
              <a:lnSpc>
                <a:spcPts val="5600"/>
              </a:lnSpc>
            </a:pPr>
            <a:r>
              <a:rPr lang="en-US" sz="4000" dirty="0">
                <a:solidFill>
                  <a:srgbClr val="000000"/>
                </a:solidFill>
                <a:ea typeface="+mn-lt"/>
                <a:cs typeface="+mn-lt"/>
                <a:sym typeface="Open Sans"/>
              </a:rPr>
              <a:t>PROCESSAMENTO DE MINERAIS NAS </a:t>
            </a:r>
            <a:r>
              <a:rPr lang="en-US" sz="4000" b="1" dirty="0">
                <a:solidFill>
                  <a:srgbClr val="000000"/>
                </a:solidFill>
                <a:ea typeface="+mn-lt"/>
                <a:cs typeface="+mn-lt"/>
                <a:sym typeface="Open Sans"/>
              </a:rPr>
              <a:t>CADEIAS</a:t>
            </a:r>
            <a:r>
              <a:rPr lang="en-US" sz="4000" b="1" dirty="0">
                <a:solidFill>
                  <a:srgbClr val="000000"/>
                </a:solidFill>
                <a:ea typeface="+mn-lt"/>
                <a:cs typeface="+mn-lt"/>
                <a:sym typeface="Open Sans Bold"/>
              </a:rPr>
              <a:t> </a:t>
            </a:r>
            <a:r>
              <a:rPr lang="en-US" sz="4000" b="1" dirty="0">
                <a:solidFill>
                  <a:srgbClr val="000000"/>
                </a:solidFill>
                <a:ea typeface="+mn-lt"/>
                <a:cs typeface="+mn-lt"/>
                <a:sym typeface="Open Sans"/>
              </a:rPr>
              <a:t>DE VALOR</a:t>
            </a:r>
            <a:r>
              <a:rPr lang="en-US" sz="4000" dirty="0">
                <a:solidFill>
                  <a:srgbClr val="000000"/>
                </a:solidFill>
                <a:ea typeface="+mn-lt"/>
                <a:cs typeface="+mn-lt"/>
                <a:sym typeface="Open Sans"/>
              </a:rPr>
              <a:t> </a:t>
            </a:r>
            <a:r>
              <a:rPr lang="en-US" sz="4000" dirty="0">
                <a:solidFill>
                  <a:srgbClr val="000000"/>
                </a:solidFill>
                <a:ea typeface="+mn-lt"/>
                <a:cs typeface="+mn-lt"/>
                <a:sym typeface="Open Sans Bold"/>
              </a:rPr>
              <a:t>DA TRANSIÇÃO ENERGÉTICA.</a:t>
            </a:r>
            <a:endParaRPr lang="pt-BR" dirty="0"/>
          </a:p>
          <a:p>
            <a:pPr algn="ctr">
              <a:lnSpc>
                <a:spcPts val="3780"/>
              </a:lnSpc>
            </a:pPr>
            <a:endParaRPr lang="en-US" sz="4000" b="1">
              <a:solidFill>
                <a:srgbClr val="000000"/>
              </a:solidFill>
              <a:latin typeface="Open Sans Bold"/>
              <a:ea typeface="Open Sans Bold"/>
              <a:cs typeface="Open Sans Bold"/>
              <a:sym typeface="Open Sans Bold"/>
            </a:endParaRPr>
          </a:p>
        </p:txBody>
      </p:sp>
      <p:sp>
        <p:nvSpPr>
          <p:cNvPr id="6" name="TextBox 6"/>
          <p:cNvSpPr txBox="1"/>
          <p:nvPr/>
        </p:nvSpPr>
        <p:spPr>
          <a:xfrm>
            <a:off x="1757809" y="2329506"/>
            <a:ext cx="6670438" cy="6581930"/>
          </a:xfrm>
          <a:prstGeom prst="rect">
            <a:avLst/>
          </a:prstGeom>
        </p:spPr>
        <p:txBody>
          <a:bodyPr lIns="0" tIns="0" rIns="0" bIns="0" rtlCol="0" anchor="t">
            <a:spAutoFit/>
          </a:bodyPr>
          <a:lstStyle/>
          <a:p>
            <a:pPr algn="ctr">
              <a:lnSpc>
                <a:spcPts val="4340"/>
              </a:lnSpc>
            </a:pPr>
            <a:r>
              <a:rPr lang="en-US" sz="3100" dirty="0">
                <a:solidFill>
                  <a:srgbClr val="000000"/>
                </a:solidFill>
                <a:latin typeface="Open Sans"/>
                <a:ea typeface="Open Sans"/>
                <a:cs typeface="Open Sans"/>
                <a:sym typeface="Open Sans"/>
              </a:rPr>
              <a:t>O </a:t>
            </a:r>
            <a:r>
              <a:rPr lang="en-US" sz="3100" dirty="0" err="1">
                <a:solidFill>
                  <a:srgbClr val="000000"/>
                </a:solidFill>
                <a:latin typeface="Open Sans"/>
                <a:ea typeface="Open Sans"/>
                <a:cs typeface="Open Sans"/>
                <a:sym typeface="Open Sans"/>
              </a:rPr>
              <a:t>refino</a:t>
            </a:r>
            <a:r>
              <a:rPr lang="en-US" sz="3100" dirty="0">
                <a:solidFill>
                  <a:srgbClr val="000000"/>
                </a:solidFill>
                <a:latin typeface="Open Sans"/>
                <a:ea typeface="Open Sans"/>
                <a:cs typeface="Open Sans"/>
                <a:sym typeface="Open Sans"/>
              </a:rPr>
              <a:t> e </a:t>
            </a:r>
            <a:r>
              <a:rPr lang="en-US" sz="3100" dirty="0" err="1">
                <a:solidFill>
                  <a:srgbClr val="000000"/>
                </a:solidFill>
                <a:latin typeface="Open Sans"/>
                <a:ea typeface="Open Sans"/>
                <a:cs typeface="Open Sans"/>
                <a:sym typeface="Open Sans"/>
              </a:rPr>
              <a:t>processamento</a:t>
            </a:r>
            <a:r>
              <a:rPr lang="en-US" sz="3100" dirty="0">
                <a:solidFill>
                  <a:srgbClr val="000000"/>
                </a:solidFill>
                <a:latin typeface="Open Sans"/>
                <a:ea typeface="Open Sans"/>
                <a:cs typeface="Open Sans"/>
                <a:sym typeface="Open Sans"/>
              </a:rPr>
              <a:t> de </a:t>
            </a:r>
            <a:r>
              <a:rPr lang="en-US" sz="3100" dirty="0" err="1">
                <a:solidFill>
                  <a:srgbClr val="000000"/>
                </a:solidFill>
                <a:latin typeface="Open Sans"/>
                <a:ea typeface="Open Sans"/>
                <a:cs typeface="Open Sans"/>
                <a:sym typeface="Open Sans"/>
              </a:rPr>
              <a:t>minerais</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críticos</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altamente</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concentrados</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estão</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amplamente</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centralizados</a:t>
            </a:r>
            <a:r>
              <a:rPr lang="en-US" sz="3100" dirty="0">
                <a:solidFill>
                  <a:srgbClr val="000000"/>
                </a:solidFill>
                <a:latin typeface="Open Sans"/>
                <a:ea typeface="Open Sans"/>
                <a:cs typeface="Open Sans"/>
                <a:sym typeface="Open Sans"/>
              </a:rPr>
              <a:t> no Extremo Oriente.</a:t>
            </a:r>
            <a:endParaRPr lang="pt-BR" dirty="0"/>
          </a:p>
          <a:p>
            <a:pPr algn="ctr">
              <a:lnSpc>
                <a:spcPts val="4340"/>
              </a:lnSpc>
            </a:pPr>
            <a:endParaRPr lang="en-US" sz="3100">
              <a:solidFill>
                <a:srgbClr val="000000"/>
              </a:solidFill>
              <a:latin typeface="Open Sans"/>
              <a:ea typeface="Open Sans"/>
              <a:cs typeface="Open Sans"/>
              <a:sym typeface="Open Sans"/>
            </a:endParaRPr>
          </a:p>
          <a:p>
            <a:pPr algn="ctr">
              <a:lnSpc>
                <a:spcPts val="4340"/>
              </a:lnSpc>
            </a:pPr>
            <a:r>
              <a:rPr lang="en-US" sz="3100" dirty="0">
                <a:solidFill>
                  <a:srgbClr val="000000"/>
                </a:solidFill>
                <a:latin typeface="Open Sans"/>
                <a:ea typeface="Open Sans"/>
                <a:cs typeface="Open Sans"/>
                <a:sym typeface="Open Sans"/>
              </a:rPr>
              <a:t>A </a:t>
            </a:r>
            <a:r>
              <a:rPr lang="en-US" sz="3100" dirty="0" err="1">
                <a:solidFill>
                  <a:srgbClr val="000000"/>
                </a:solidFill>
                <a:latin typeface="Open Sans"/>
                <a:ea typeface="Open Sans"/>
                <a:cs typeface="Open Sans"/>
                <a:sym typeface="Open Sans"/>
              </a:rPr>
              <a:t>indústria</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crescerá</a:t>
            </a:r>
            <a:r>
              <a:rPr lang="en-US" sz="3100" dirty="0">
                <a:solidFill>
                  <a:srgbClr val="000000"/>
                </a:solidFill>
                <a:latin typeface="Open Sans"/>
                <a:ea typeface="Open Sans"/>
                <a:cs typeface="Open Sans"/>
                <a:sym typeface="Open Sans"/>
              </a:rPr>
              <a:t> no </a:t>
            </a:r>
            <a:r>
              <a:rPr lang="en-US" sz="3100" dirty="0" err="1">
                <a:solidFill>
                  <a:srgbClr val="000000"/>
                </a:solidFill>
                <a:latin typeface="Open Sans"/>
                <a:ea typeface="Open Sans"/>
                <a:cs typeface="Open Sans"/>
                <a:sym typeface="Open Sans"/>
              </a:rPr>
              <a:t>Ocidente</a:t>
            </a:r>
            <a:r>
              <a:rPr lang="en-US" sz="3100" dirty="0">
                <a:solidFill>
                  <a:srgbClr val="000000"/>
                </a:solidFill>
                <a:latin typeface="Open Sans"/>
                <a:ea typeface="Open Sans"/>
                <a:cs typeface="Open Sans"/>
                <a:sym typeface="Open Sans"/>
              </a:rPr>
              <a:t>.</a:t>
            </a:r>
            <a:endParaRPr lang="en-US" sz="3100" dirty="0">
              <a:solidFill>
                <a:srgbClr val="000000"/>
              </a:solidFill>
              <a:latin typeface="Open Sans"/>
              <a:ea typeface="Open Sans"/>
              <a:cs typeface="Open Sans"/>
            </a:endParaRPr>
          </a:p>
          <a:p>
            <a:pPr algn="ctr">
              <a:lnSpc>
                <a:spcPts val="4340"/>
              </a:lnSpc>
            </a:pPr>
            <a:endParaRPr lang="en-US" sz="3100">
              <a:solidFill>
                <a:srgbClr val="000000"/>
              </a:solidFill>
              <a:latin typeface="Open Sans"/>
              <a:ea typeface="Open Sans"/>
              <a:cs typeface="Open Sans"/>
              <a:sym typeface="Open Sans"/>
            </a:endParaRPr>
          </a:p>
          <a:p>
            <a:pPr algn="ctr">
              <a:lnSpc>
                <a:spcPts val="4340"/>
              </a:lnSpc>
            </a:pPr>
            <a:r>
              <a:rPr lang="en-US" sz="3100" dirty="0">
                <a:solidFill>
                  <a:srgbClr val="000000"/>
                </a:solidFill>
                <a:latin typeface="Open Sans"/>
                <a:ea typeface="Open Sans"/>
                <a:cs typeface="Open Sans"/>
                <a:sym typeface="Open Sans"/>
              </a:rPr>
              <a:t>Uma </a:t>
            </a:r>
            <a:r>
              <a:rPr lang="en-US" sz="3100" dirty="0" err="1">
                <a:solidFill>
                  <a:srgbClr val="000000"/>
                </a:solidFill>
                <a:latin typeface="Open Sans"/>
                <a:ea typeface="Open Sans"/>
                <a:cs typeface="Open Sans"/>
                <a:sym typeface="Open Sans"/>
              </a:rPr>
              <a:t>oportunidade</a:t>
            </a:r>
            <a:r>
              <a:rPr lang="en-US" sz="3100" dirty="0">
                <a:solidFill>
                  <a:srgbClr val="000000"/>
                </a:solidFill>
                <a:latin typeface="Open Sans"/>
                <a:ea typeface="Open Sans"/>
                <a:cs typeface="Open Sans"/>
                <a:sym typeface="Open Sans"/>
              </a:rPr>
              <a:t> para o </a:t>
            </a:r>
            <a:r>
              <a:rPr lang="en-US" sz="3100" dirty="0" err="1">
                <a:solidFill>
                  <a:srgbClr val="000000"/>
                </a:solidFill>
                <a:latin typeface="Open Sans"/>
                <a:ea typeface="Open Sans"/>
                <a:cs typeface="Open Sans"/>
                <a:sym typeface="Open Sans"/>
              </a:rPr>
              <a:t>Brasil</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atrair</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investimentos</a:t>
            </a:r>
            <a:r>
              <a:rPr lang="en-US" sz="3100" dirty="0">
                <a:solidFill>
                  <a:srgbClr val="000000"/>
                </a:solidFill>
                <a:latin typeface="Open Sans"/>
                <a:ea typeface="Open Sans"/>
                <a:cs typeface="Open Sans"/>
                <a:sym typeface="Open Sans"/>
              </a:rPr>
              <a:t> e </a:t>
            </a:r>
            <a:r>
              <a:rPr lang="en-US" sz="3100" dirty="0" err="1">
                <a:solidFill>
                  <a:srgbClr val="000000"/>
                </a:solidFill>
                <a:latin typeface="Open Sans"/>
                <a:ea typeface="Open Sans"/>
                <a:cs typeface="Open Sans"/>
                <a:sym typeface="Open Sans"/>
              </a:rPr>
              <a:t>agregar</a:t>
            </a:r>
            <a:r>
              <a:rPr lang="en-US" sz="3100" dirty="0">
                <a:solidFill>
                  <a:srgbClr val="000000"/>
                </a:solidFill>
                <a:latin typeface="Open Sans"/>
                <a:ea typeface="Open Sans"/>
                <a:cs typeface="Open Sans"/>
                <a:sym typeface="Open Sans"/>
              </a:rPr>
              <a:t> valor a </a:t>
            </a:r>
            <a:r>
              <a:rPr lang="en-US" sz="3100" dirty="0" err="1">
                <a:solidFill>
                  <a:srgbClr val="000000"/>
                </a:solidFill>
                <a:latin typeface="Open Sans"/>
                <a:ea typeface="Open Sans"/>
                <a:cs typeface="Open Sans"/>
                <a:sym typeface="Open Sans"/>
              </a:rPr>
              <a:t>estes</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minerais</a:t>
            </a:r>
            <a:r>
              <a:rPr lang="en-US" sz="3100" dirty="0">
                <a:solidFill>
                  <a:srgbClr val="000000"/>
                </a:solidFill>
                <a:latin typeface="Open Sans"/>
                <a:ea typeface="Open Sans"/>
                <a:cs typeface="Open Sans"/>
                <a:sym typeface="Open Sans"/>
              </a:rPr>
              <a:t>.</a:t>
            </a:r>
            <a:endParaRPr lang="en-US" sz="3100" dirty="0">
              <a:solidFill>
                <a:srgbClr val="000000"/>
              </a:solidFill>
              <a:latin typeface="Open Sans"/>
              <a:ea typeface="Open Sans"/>
              <a:cs typeface="Open Sans"/>
            </a:endParaRPr>
          </a:p>
          <a:p>
            <a:pPr algn="ctr">
              <a:lnSpc>
                <a:spcPts val="4340"/>
              </a:lnSpc>
            </a:pPr>
            <a:endParaRPr lang="en-US" sz="3100">
              <a:solidFill>
                <a:srgbClr val="000000"/>
              </a:solidFill>
              <a:latin typeface="Open Sans"/>
              <a:ea typeface="Open Sans"/>
              <a:cs typeface="Open Sans"/>
              <a:sym typeface="Open Sans"/>
            </a:endParaRPr>
          </a:p>
          <a:p>
            <a:pPr algn="ctr">
              <a:lnSpc>
                <a:spcPts val="4340"/>
              </a:lnSpc>
            </a:pPr>
            <a:r>
              <a:rPr lang="en-US" sz="3100" dirty="0">
                <a:solidFill>
                  <a:srgbClr val="000000"/>
                </a:solidFill>
                <a:latin typeface="Open Sans"/>
                <a:ea typeface="Open Sans"/>
                <a:cs typeface="Open Sans"/>
                <a:sym typeface="Open Sans"/>
              </a:rPr>
              <a:t>Foco </a:t>
            </a:r>
            <a:r>
              <a:rPr lang="en-US" sz="3100" dirty="0" err="1">
                <a:solidFill>
                  <a:srgbClr val="000000"/>
                </a:solidFill>
                <a:latin typeface="Open Sans"/>
                <a:ea typeface="Open Sans"/>
                <a:cs typeface="Open Sans"/>
                <a:sym typeface="Open Sans"/>
              </a:rPr>
              <a:t>na</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demanda</a:t>
            </a:r>
            <a:r>
              <a:rPr lang="en-US" sz="3100" dirty="0">
                <a:solidFill>
                  <a:srgbClr val="000000"/>
                </a:solidFill>
                <a:latin typeface="Open Sans"/>
                <a:ea typeface="Open Sans"/>
                <a:cs typeface="Open Sans"/>
                <a:sym typeface="Open Sans"/>
              </a:rPr>
              <a:t> externa!</a:t>
            </a:r>
            <a:endParaRPr lang="en-US" sz="3100" dirty="0">
              <a:solidFill>
                <a:srgbClr val="000000"/>
              </a:solidFill>
              <a:latin typeface="Open Sans"/>
              <a:ea typeface="Open Sans"/>
              <a:cs typeface="Open Sans"/>
            </a:endParaRPr>
          </a:p>
        </p:txBody>
      </p:sp>
      <p:sp>
        <p:nvSpPr>
          <p:cNvPr id="7" name="TextBox 7"/>
          <p:cNvSpPr txBox="1"/>
          <p:nvPr/>
        </p:nvSpPr>
        <p:spPr>
          <a:xfrm>
            <a:off x="10892306" y="2340056"/>
            <a:ext cx="6608864" cy="2720938"/>
          </a:xfrm>
          <a:prstGeom prst="rect">
            <a:avLst/>
          </a:prstGeom>
        </p:spPr>
        <p:txBody>
          <a:bodyPr lIns="0" tIns="0" rIns="0" bIns="0" rtlCol="0" anchor="t">
            <a:spAutoFit/>
          </a:bodyPr>
          <a:lstStyle/>
          <a:p>
            <a:pPr algn="ctr">
              <a:lnSpc>
                <a:spcPts val="4300"/>
              </a:lnSpc>
            </a:pPr>
            <a:r>
              <a:rPr lang="en-US" sz="3050" dirty="0">
                <a:solidFill>
                  <a:srgbClr val="000000"/>
                </a:solidFill>
                <a:latin typeface="Open Sans"/>
                <a:ea typeface="Open Sans"/>
                <a:cs typeface="Open Sans"/>
                <a:sym typeface="Open Sans"/>
              </a:rPr>
              <a:t>DESAFIOS PARA A INDÚSTRIA DE REFINO E PROCESSAMENTO DE MINERAIS PARA A TRANSIÇÃO ENERGÉTICA:</a:t>
            </a:r>
            <a:endParaRPr lang="pt-BR" dirty="0"/>
          </a:p>
          <a:p>
            <a:pPr algn="ctr">
              <a:lnSpc>
                <a:spcPts val="4300"/>
              </a:lnSpc>
            </a:pPr>
            <a:endParaRPr lang="en-US" sz="3071">
              <a:solidFill>
                <a:srgbClr val="000000"/>
              </a:solidFill>
              <a:latin typeface="Open Sans"/>
              <a:ea typeface="Open Sans"/>
              <a:cs typeface="Open Sans"/>
              <a:sym typeface="Open Sans"/>
            </a:endParaRPr>
          </a:p>
        </p:txBody>
      </p:sp>
      <p:sp>
        <p:nvSpPr>
          <p:cNvPr id="8" name="TextBox 8"/>
          <p:cNvSpPr txBox="1"/>
          <p:nvPr/>
        </p:nvSpPr>
        <p:spPr>
          <a:xfrm>
            <a:off x="10123459" y="4951608"/>
            <a:ext cx="8146558" cy="542813"/>
          </a:xfrm>
          <a:prstGeom prst="rect">
            <a:avLst/>
          </a:prstGeom>
        </p:spPr>
        <p:txBody>
          <a:bodyPr lIns="0" tIns="0" rIns="0" bIns="0" rtlCol="0" anchor="t">
            <a:spAutoFit/>
          </a:bodyPr>
          <a:lstStyle/>
          <a:p>
            <a:pPr>
              <a:lnSpc>
                <a:spcPts val="4445"/>
              </a:lnSpc>
            </a:pPr>
            <a:r>
              <a:rPr lang="en-US" sz="3150" err="1">
                <a:solidFill>
                  <a:srgbClr val="000000"/>
                </a:solidFill>
                <a:latin typeface="Open Sans"/>
                <a:ea typeface="Open Sans"/>
                <a:cs typeface="Open Sans"/>
                <a:sym typeface="Open Sans"/>
              </a:rPr>
              <a:t>Acesso</a:t>
            </a:r>
            <a:r>
              <a:rPr lang="en-US" sz="3150" dirty="0">
                <a:solidFill>
                  <a:srgbClr val="000000"/>
                </a:solidFill>
                <a:latin typeface="Open Sans"/>
                <a:ea typeface="Open Sans"/>
                <a:cs typeface="Open Sans"/>
                <a:sym typeface="Open Sans"/>
              </a:rPr>
              <a:t> </a:t>
            </a:r>
            <a:r>
              <a:rPr lang="en-US" sz="3150" dirty="0">
                <a:solidFill>
                  <a:srgbClr val="000000"/>
                </a:solidFill>
                <a:latin typeface="Open Sans"/>
                <a:ea typeface="Open Sans"/>
                <a:cs typeface="Open Sans"/>
                <a:sym typeface="Open Sans Bold"/>
              </a:rPr>
              <a:t>a</a:t>
            </a:r>
            <a:r>
              <a:rPr lang="en-US" sz="3150" b="1" dirty="0">
                <a:solidFill>
                  <a:srgbClr val="000000"/>
                </a:solidFill>
                <a:latin typeface="Open Sans Bold"/>
                <a:ea typeface="Open Sans Bold"/>
                <a:cs typeface="Open Sans Bold"/>
                <a:sym typeface="Open Sans Bold"/>
              </a:rPr>
              <a:t> </a:t>
            </a:r>
            <a:r>
              <a:rPr lang="en-US" sz="3150" b="1" err="1">
                <a:solidFill>
                  <a:srgbClr val="169B15"/>
                </a:solidFill>
                <a:latin typeface="Open Sans Bold"/>
                <a:ea typeface="Open Sans Bold"/>
                <a:cs typeface="Open Sans Bold"/>
                <a:sym typeface="Open Sans Bold"/>
              </a:rPr>
              <a:t>tecnologias</a:t>
            </a:r>
            <a:r>
              <a:rPr lang="en-US" sz="3150" b="1" dirty="0">
                <a:solidFill>
                  <a:srgbClr val="169B15"/>
                </a:solidFill>
                <a:latin typeface="Open Sans Bold"/>
                <a:ea typeface="Open Sans Bold"/>
                <a:cs typeface="Open Sans Bold"/>
                <a:sym typeface="Open Sans Bold"/>
              </a:rPr>
              <a:t> </a:t>
            </a:r>
            <a:r>
              <a:rPr lang="en-US" sz="3150" dirty="0">
                <a:solidFill>
                  <a:srgbClr val="000000"/>
                </a:solidFill>
                <a:latin typeface="Open Sans"/>
                <a:ea typeface="Open Sans"/>
                <a:cs typeface="Open Sans"/>
                <a:sym typeface="Open Sans Bold"/>
              </a:rPr>
              <a:t>de </a:t>
            </a:r>
            <a:r>
              <a:rPr lang="en-US" sz="3150" err="1">
                <a:solidFill>
                  <a:srgbClr val="000000"/>
                </a:solidFill>
                <a:latin typeface="Open Sans"/>
                <a:ea typeface="Open Sans"/>
                <a:cs typeface="Open Sans"/>
                <a:sym typeface="Open Sans Bold"/>
              </a:rPr>
              <a:t>ponta</a:t>
            </a:r>
            <a:endParaRPr lang="en-US" sz="3150" dirty="0" err="1">
              <a:solidFill>
                <a:srgbClr val="000000"/>
              </a:solidFill>
              <a:latin typeface="Open Sans"/>
              <a:ea typeface="Open Sans"/>
              <a:cs typeface="Open Sans"/>
            </a:endParaRPr>
          </a:p>
        </p:txBody>
      </p:sp>
      <p:sp>
        <p:nvSpPr>
          <p:cNvPr id="9" name="TextBox 9"/>
          <p:cNvSpPr txBox="1"/>
          <p:nvPr/>
        </p:nvSpPr>
        <p:spPr>
          <a:xfrm>
            <a:off x="10123459" y="5972788"/>
            <a:ext cx="8146558" cy="527517"/>
          </a:xfrm>
          <a:prstGeom prst="rect">
            <a:avLst/>
          </a:prstGeom>
        </p:spPr>
        <p:txBody>
          <a:bodyPr lIns="0" tIns="0" rIns="0" bIns="0" rtlCol="0" anchor="t">
            <a:spAutoFit/>
          </a:bodyPr>
          <a:lstStyle/>
          <a:p>
            <a:pPr>
              <a:lnSpc>
                <a:spcPts val="4445"/>
              </a:lnSpc>
            </a:pPr>
            <a:r>
              <a:rPr lang="en-US" sz="3150" dirty="0" err="1">
                <a:solidFill>
                  <a:srgbClr val="000000"/>
                </a:solidFill>
                <a:latin typeface="Open Sans"/>
                <a:ea typeface="Open Sans"/>
                <a:cs typeface="Open Sans"/>
                <a:sym typeface="Open Sans"/>
              </a:rPr>
              <a:t>Acesso</a:t>
            </a:r>
            <a:r>
              <a:rPr lang="en-US" sz="3150" dirty="0">
                <a:solidFill>
                  <a:srgbClr val="000000"/>
                </a:solidFill>
                <a:latin typeface="Open Sans"/>
                <a:ea typeface="Open Sans"/>
                <a:cs typeface="Open Sans"/>
                <a:sym typeface="Open Sans"/>
              </a:rPr>
              <a:t> a</a:t>
            </a:r>
            <a:r>
              <a:rPr lang="en-US" sz="3150" dirty="0">
                <a:solidFill>
                  <a:srgbClr val="000000"/>
                </a:solidFill>
                <a:latin typeface="Open Sans"/>
                <a:ea typeface="Open Sans"/>
                <a:cs typeface="Open Sans"/>
                <a:sym typeface="Open Sans Bold"/>
              </a:rPr>
              <a:t> </a:t>
            </a:r>
            <a:r>
              <a:rPr lang="en-US" sz="3150" dirty="0" err="1">
                <a:solidFill>
                  <a:srgbClr val="000000"/>
                </a:solidFill>
                <a:latin typeface="Open Sans"/>
                <a:ea typeface="Open Sans"/>
                <a:cs typeface="Open Sans"/>
                <a:sym typeface="Open Sans Bold"/>
              </a:rPr>
              <a:t>mão</a:t>
            </a:r>
            <a:r>
              <a:rPr lang="en-US" sz="3150" dirty="0">
                <a:solidFill>
                  <a:srgbClr val="000000"/>
                </a:solidFill>
                <a:latin typeface="Open Sans"/>
                <a:ea typeface="Open Sans"/>
                <a:cs typeface="Open Sans"/>
                <a:sym typeface="Open Sans Bold"/>
              </a:rPr>
              <a:t>-de-</a:t>
            </a:r>
            <a:r>
              <a:rPr lang="en-US" sz="3150" dirty="0" err="1">
                <a:solidFill>
                  <a:srgbClr val="000000"/>
                </a:solidFill>
                <a:latin typeface="Open Sans"/>
                <a:ea typeface="Open Sans"/>
                <a:cs typeface="Open Sans"/>
                <a:sym typeface="Open Sans Bold"/>
              </a:rPr>
              <a:t>obra</a:t>
            </a:r>
            <a:r>
              <a:rPr lang="en-US" sz="3150" dirty="0">
                <a:solidFill>
                  <a:srgbClr val="000000"/>
                </a:solidFill>
                <a:latin typeface="Open Sans"/>
                <a:ea typeface="Open Sans"/>
                <a:cs typeface="Open Sans"/>
                <a:sym typeface="Open Sans Bold"/>
              </a:rPr>
              <a:t> </a:t>
            </a:r>
            <a:r>
              <a:rPr lang="en-US" sz="3150" b="1" dirty="0" err="1">
                <a:solidFill>
                  <a:srgbClr val="169B15"/>
                </a:solidFill>
                <a:latin typeface="Open Sans Bold"/>
                <a:ea typeface="Open Sans Bold"/>
                <a:cs typeface="Open Sans Bold"/>
                <a:sym typeface="Open Sans Bold"/>
              </a:rPr>
              <a:t>qualificada</a:t>
            </a:r>
            <a:endParaRPr lang="en-US" sz="3150" dirty="0" err="1">
              <a:solidFill>
                <a:srgbClr val="000000"/>
              </a:solidFill>
              <a:latin typeface="Open Sans"/>
              <a:ea typeface="Open Sans"/>
              <a:cs typeface="Open Sans"/>
            </a:endParaRPr>
          </a:p>
        </p:txBody>
      </p:sp>
      <p:sp>
        <p:nvSpPr>
          <p:cNvPr id="10" name="TextBox 10"/>
          <p:cNvSpPr txBox="1"/>
          <p:nvPr/>
        </p:nvSpPr>
        <p:spPr>
          <a:xfrm>
            <a:off x="10123459" y="6993968"/>
            <a:ext cx="8409698" cy="527517"/>
          </a:xfrm>
          <a:prstGeom prst="rect">
            <a:avLst/>
          </a:prstGeom>
        </p:spPr>
        <p:txBody>
          <a:bodyPr wrap="square" lIns="0" tIns="0" rIns="0" bIns="0" rtlCol="0" anchor="t">
            <a:spAutoFit/>
          </a:bodyPr>
          <a:lstStyle/>
          <a:p>
            <a:pPr>
              <a:lnSpc>
                <a:spcPts val="4445"/>
              </a:lnSpc>
            </a:pPr>
            <a:r>
              <a:rPr lang="en-US" sz="3150" dirty="0" err="1">
                <a:solidFill>
                  <a:srgbClr val="000000"/>
                </a:solidFill>
                <a:latin typeface="Open Sans"/>
                <a:ea typeface="Open Sans"/>
                <a:cs typeface="Open Sans"/>
                <a:sym typeface="Open Sans"/>
              </a:rPr>
              <a:t>Acesso</a:t>
            </a:r>
            <a:r>
              <a:rPr lang="en-US" sz="3150" dirty="0">
                <a:solidFill>
                  <a:srgbClr val="000000"/>
                </a:solidFill>
                <a:latin typeface="Open Sans"/>
                <a:ea typeface="Open Sans"/>
                <a:cs typeface="Open Sans"/>
                <a:sym typeface="Open Sans"/>
              </a:rPr>
              <a:t> a </a:t>
            </a:r>
            <a:r>
              <a:rPr lang="en-US" sz="3150" dirty="0" err="1">
                <a:solidFill>
                  <a:srgbClr val="000000"/>
                </a:solidFill>
                <a:latin typeface="Open Sans"/>
                <a:ea typeface="Open Sans"/>
                <a:cs typeface="Open Sans"/>
                <a:sym typeface="Open Sans"/>
              </a:rPr>
              <a:t>grandes</a:t>
            </a:r>
            <a:r>
              <a:rPr lang="en-US" sz="3150" dirty="0">
                <a:solidFill>
                  <a:srgbClr val="000000"/>
                </a:solidFill>
                <a:latin typeface="Open Sans"/>
                <a:ea typeface="Open Sans"/>
                <a:cs typeface="Open Sans"/>
                <a:sym typeface="Open Sans"/>
              </a:rPr>
              <a:t> volumes de</a:t>
            </a:r>
            <a:r>
              <a:rPr lang="en-US" sz="3150" b="1" dirty="0">
                <a:solidFill>
                  <a:srgbClr val="169B15"/>
                </a:solidFill>
                <a:latin typeface="Open Sans Bold"/>
                <a:ea typeface="Open Sans Bold"/>
                <a:cs typeface="Open Sans Bold"/>
                <a:sym typeface="Open Sans Bold"/>
              </a:rPr>
              <a:t> </a:t>
            </a:r>
            <a:r>
              <a:rPr lang="en-US" sz="3150" b="1" dirty="0" err="1">
                <a:solidFill>
                  <a:srgbClr val="169B15"/>
                </a:solidFill>
                <a:latin typeface="Open Sans Bold"/>
                <a:ea typeface="Open Sans Bold"/>
                <a:cs typeface="Open Sans Bold"/>
                <a:sym typeface="Open Sans Bold"/>
              </a:rPr>
              <a:t>energia</a:t>
            </a:r>
            <a:r>
              <a:rPr lang="en-US" sz="3150" b="1" dirty="0">
                <a:solidFill>
                  <a:srgbClr val="169B15"/>
                </a:solidFill>
                <a:latin typeface="Open Sans Bold"/>
                <a:ea typeface="Open Sans Bold"/>
                <a:cs typeface="Open Sans Bold"/>
                <a:sym typeface="Open Sans Bold"/>
              </a:rPr>
              <a:t> limpa</a:t>
            </a:r>
          </a:p>
        </p:txBody>
      </p:sp>
      <p:grpSp>
        <p:nvGrpSpPr>
          <p:cNvPr id="11" name="Group 11"/>
          <p:cNvGrpSpPr/>
          <p:nvPr/>
        </p:nvGrpSpPr>
        <p:grpSpPr>
          <a:xfrm>
            <a:off x="1757809" y="2253338"/>
            <a:ext cx="6670438" cy="6723640"/>
            <a:chOff x="1821804" y="3942639"/>
            <a:chExt cx="11314694" cy="10437907"/>
          </a:xfrm>
        </p:grpSpPr>
        <p:sp>
          <p:nvSpPr>
            <p:cNvPr id="12" name="Freeform 12"/>
            <p:cNvSpPr/>
            <p:nvPr/>
          </p:nvSpPr>
          <p:spPr>
            <a:xfrm>
              <a:off x="1821804" y="3942639"/>
              <a:ext cx="11314694" cy="10437907"/>
            </a:xfrm>
            <a:custGeom>
              <a:avLst/>
              <a:gdLst/>
              <a:ahLst/>
              <a:cxnLst/>
              <a:rect l="l" t="t" r="r" b="b"/>
              <a:pathLst>
                <a:path w="11314694" h="10437906">
                  <a:moveTo>
                    <a:pt x="11190234" y="59690"/>
                  </a:moveTo>
                  <a:cubicBezTo>
                    <a:pt x="11225794" y="59690"/>
                    <a:pt x="11255004" y="88900"/>
                    <a:pt x="11255004" y="124460"/>
                  </a:cubicBezTo>
                  <a:lnTo>
                    <a:pt x="11255004" y="10313445"/>
                  </a:lnTo>
                  <a:cubicBezTo>
                    <a:pt x="11255004" y="10349006"/>
                    <a:pt x="11225794" y="10378215"/>
                    <a:pt x="11190234" y="10378215"/>
                  </a:cubicBezTo>
                  <a:lnTo>
                    <a:pt x="124460" y="10378215"/>
                  </a:lnTo>
                  <a:cubicBezTo>
                    <a:pt x="88900" y="10378215"/>
                    <a:pt x="59690" y="10349006"/>
                    <a:pt x="59690" y="10313445"/>
                  </a:cubicBezTo>
                  <a:lnTo>
                    <a:pt x="59690" y="124460"/>
                  </a:lnTo>
                  <a:cubicBezTo>
                    <a:pt x="59690" y="88900"/>
                    <a:pt x="88900" y="59690"/>
                    <a:pt x="124460" y="59690"/>
                  </a:cubicBezTo>
                  <a:lnTo>
                    <a:pt x="11190234" y="59690"/>
                  </a:lnTo>
                  <a:moveTo>
                    <a:pt x="11190234" y="0"/>
                  </a:moveTo>
                  <a:lnTo>
                    <a:pt x="124460" y="0"/>
                  </a:lnTo>
                  <a:cubicBezTo>
                    <a:pt x="55880" y="0"/>
                    <a:pt x="0" y="55880"/>
                    <a:pt x="0" y="124460"/>
                  </a:cubicBezTo>
                  <a:lnTo>
                    <a:pt x="0" y="10313445"/>
                  </a:lnTo>
                  <a:cubicBezTo>
                    <a:pt x="0" y="10382025"/>
                    <a:pt x="55880" y="10437906"/>
                    <a:pt x="124460" y="10437906"/>
                  </a:cubicBezTo>
                  <a:lnTo>
                    <a:pt x="11190234" y="10437906"/>
                  </a:lnTo>
                  <a:cubicBezTo>
                    <a:pt x="11258814" y="10437906"/>
                    <a:pt x="11314694" y="10382025"/>
                    <a:pt x="11314694" y="10313445"/>
                  </a:cubicBezTo>
                  <a:lnTo>
                    <a:pt x="11314694" y="124460"/>
                  </a:lnTo>
                  <a:cubicBezTo>
                    <a:pt x="11314694" y="55880"/>
                    <a:pt x="11258814" y="0"/>
                    <a:pt x="11190234" y="0"/>
                  </a:cubicBezTo>
                  <a:close/>
                </a:path>
              </a:pathLst>
            </a:custGeom>
            <a:solidFill>
              <a:srgbClr val="1F1D21"/>
            </a:solidFill>
          </p:spPr>
          <p:txBody>
            <a:bodyPr/>
            <a:lstStyle/>
            <a:p>
              <a:endParaRPr lang="pt-BR"/>
            </a:p>
          </p:txBody>
        </p:sp>
      </p:grpSp>
      <p:sp>
        <p:nvSpPr>
          <p:cNvPr id="13" name="TextBox 13"/>
          <p:cNvSpPr txBox="1"/>
          <p:nvPr/>
        </p:nvSpPr>
        <p:spPr>
          <a:xfrm>
            <a:off x="11551817" y="7999852"/>
            <a:ext cx="5187913" cy="527517"/>
          </a:xfrm>
          <a:prstGeom prst="rect">
            <a:avLst/>
          </a:prstGeom>
        </p:spPr>
        <p:txBody>
          <a:bodyPr wrap="square" lIns="0" tIns="0" rIns="0" bIns="0" rtlCol="0" anchor="t">
            <a:spAutoFit/>
          </a:bodyPr>
          <a:lstStyle/>
          <a:p>
            <a:pPr>
              <a:lnSpc>
                <a:spcPts val="4445"/>
              </a:lnSpc>
            </a:pPr>
            <a:r>
              <a:rPr lang="en-US" sz="3150" b="1" dirty="0">
                <a:solidFill>
                  <a:srgbClr val="169B15"/>
                </a:solidFill>
                <a:latin typeface="Open Sans Bold"/>
                <a:ea typeface="Open Sans Bold"/>
                <a:cs typeface="Open Sans Bold"/>
              </a:rPr>
              <a:t>O BRASIL TEM TUDO ISSO!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556102" y="1188063"/>
            <a:ext cx="18196545" cy="9047937"/>
          </a:xfrm>
          <a:prstGeom prst="rect">
            <a:avLst/>
          </a:prstGeom>
        </p:spPr>
      </p:pic>
      <p:sp>
        <p:nvSpPr>
          <p:cNvPr id="7" name="Título 1"/>
          <p:cNvSpPr>
            <a:spLocks noGrp="1"/>
          </p:cNvSpPr>
          <p:nvPr>
            <p:ph type="title"/>
          </p:nvPr>
        </p:nvSpPr>
        <p:spPr>
          <a:xfrm>
            <a:off x="1993163" y="86418"/>
            <a:ext cx="15882344" cy="1101645"/>
          </a:xfrm>
        </p:spPr>
        <p:txBody>
          <a:bodyPr>
            <a:normAutofit/>
          </a:bodyPr>
          <a:lstStyle/>
          <a:p>
            <a:r>
              <a:rPr lang="en-US" sz="4990" b="1" dirty="0" err="1">
                <a:solidFill>
                  <a:schemeClr val="accent2"/>
                </a:solidFill>
                <a:latin typeface="Arial Black" panose="020B0A04020102020204" pitchFamily="34" charset="0"/>
                <a:ea typeface="+mn-ea"/>
                <a:cs typeface="Arial" panose="020B0604020202020204" pitchFamily="34" charset="0"/>
              </a:rPr>
              <a:t>Cadeia</a:t>
            </a:r>
            <a:r>
              <a:rPr lang="en-US" sz="4990" b="1" dirty="0">
                <a:solidFill>
                  <a:schemeClr val="accent2"/>
                </a:solidFill>
                <a:latin typeface="Arial Black" panose="020B0A04020102020204" pitchFamily="34" charset="0"/>
                <a:ea typeface="+mn-ea"/>
                <a:cs typeface="Arial" panose="020B0604020202020204" pitchFamily="34" charset="0"/>
              </a:rPr>
              <a:t> de valor </a:t>
            </a:r>
            <a:r>
              <a:rPr lang="en-US" sz="4990" b="1" dirty="0">
                <a:solidFill>
                  <a:schemeClr val="tx1">
                    <a:lumMod val="65000"/>
                    <a:lumOff val="35000"/>
                  </a:schemeClr>
                </a:solidFill>
                <a:latin typeface="Arial Black" panose="020B0A04020102020204" pitchFamily="34" charset="0"/>
                <a:ea typeface="+mn-ea"/>
                <a:cs typeface="Arial" panose="020B0604020202020204" pitchFamily="34" charset="0"/>
              </a:rPr>
              <a:t>para </a:t>
            </a:r>
            <a:r>
              <a:rPr lang="en-US" sz="4990" b="1" dirty="0" err="1">
                <a:solidFill>
                  <a:schemeClr val="tx1">
                    <a:lumMod val="65000"/>
                    <a:lumOff val="35000"/>
                  </a:schemeClr>
                </a:solidFill>
                <a:latin typeface="Arial Black" panose="020B0A04020102020204" pitchFamily="34" charset="0"/>
                <a:ea typeface="+mn-ea"/>
                <a:cs typeface="Arial" panose="020B0604020202020204" pitchFamily="34" charset="0"/>
              </a:rPr>
              <a:t>bateria</a:t>
            </a:r>
            <a:r>
              <a:rPr lang="en-US" sz="4990" b="1" dirty="0">
                <a:solidFill>
                  <a:schemeClr val="tx1">
                    <a:lumMod val="65000"/>
                    <a:lumOff val="35000"/>
                  </a:schemeClr>
                </a:solidFill>
                <a:latin typeface="Arial Black" panose="020B0A04020102020204" pitchFamily="34" charset="0"/>
                <a:ea typeface="+mn-ea"/>
                <a:cs typeface="Arial" panose="020B0604020202020204" pitchFamily="34" charset="0"/>
              </a:rPr>
              <a:t> </a:t>
            </a:r>
            <a:r>
              <a:rPr lang="en-US" sz="4990" b="1" dirty="0" err="1">
                <a:solidFill>
                  <a:schemeClr val="tx1">
                    <a:lumMod val="65000"/>
                    <a:lumOff val="35000"/>
                  </a:schemeClr>
                </a:solidFill>
                <a:latin typeface="Arial Black" panose="020B0A04020102020204" pitchFamily="34" charset="0"/>
                <a:ea typeface="+mn-ea"/>
                <a:cs typeface="Arial" panose="020B0604020202020204" pitchFamily="34" charset="0"/>
              </a:rPr>
              <a:t>íon</a:t>
            </a:r>
            <a:r>
              <a:rPr lang="en-US" sz="4990" b="1" dirty="0">
                <a:solidFill>
                  <a:schemeClr val="tx1">
                    <a:lumMod val="65000"/>
                    <a:lumOff val="35000"/>
                  </a:schemeClr>
                </a:solidFill>
                <a:latin typeface="Arial Black" panose="020B0A04020102020204" pitchFamily="34" charset="0"/>
                <a:ea typeface="+mn-ea"/>
                <a:cs typeface="Arial" panose="020B0604020202020204" pitchFamily="34" charset="0"/>
              </a:rPr>
              <a:t> </a:t>
            </a:r>
            <a:r>
              <a:rPr lang="en-US" sz="4990" b="1" dirty="0" err="1">
                <a:solidFill>
                  <a:schemeClr val="tx1">
                    <a:lumMod val="65000"/>
                    <a:lumOff val="35000"/>
                  </a:schemeClr>
                </a:solidFill>
                <a:latin typeface="Arial Black" panose="020B0A04020102020204" pitchFamily="34" charset="0"/>
                <a:ea typeface="+mn-ea"/>
                <a:cs typeface="Arial" panose="020B0604020202020204" pitchFamily="34" charset="0"/>
              </a:rPr>
              <a:t>Lítio</a:t>
            </a:r>
            <a:endParaRPr lang="pt-BR" sz="4990" b="1" dirty="0">
              <a:solidFill>
                <a:schemeClr val="tx1">
                  <a:lumMod val="65000"/>
                  <a:lumOff val="35000"/>
                </a:schemeClr>
              </a:solidFill>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83789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Freeform 3"/>
          <p:cNvSpPr/>
          <p:nvPr/>
        </p:nvSpPr>
        <p:spPr>
          <a:xfrm>
            <a:off x="1075373" y="9125702"/>
            <a:ext cx="1364873" cy="552650"/>
          </a:xfrm>
          <a:custGeom>
            <a:avLst/>
            <a:gdLst/>
            <a:ahLst/>
            <a:cxnLst/>
            <a:rect l="l" t="t" r="r" b="b"/>
            <a:pathLst>
              <a:path w="1364873" h="552650">
                <a:moveTo>
                  <a:pt x="0" y="0"/>
                </a:moveTo>
                <a:lnTo>
                  <a:pt x="1364872" y="0"/>
                </a:lnTo>
                <a:lnTo>
                  <a:pt x="1364872" y="552650"/>
                </a:lnTo>
                <a:lnTo>
                  <a:pt x="0" y="552650"/>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0"/>
                </a:lnTo>
                <a:lnTo>
                  <a:pt x="0" y="552650"/>
                </a:lnTo>
                <a:lnTo>
                  <a:pt x="0" y="0"/>
                </a:lnTo>
                <a:close/>
              </a:path>
            </a:pathLst>
          </a:custGeom>
          <a:blipFill>
            <a:blip r:embed="rId4"/>
            <a:stretch>
              <a:fillRect/>
            </a:stretch>
          </a:blipFill>
        </p:spPr>
        <p:txBody>
          <a:bodyPr/>
          <a:lstStyle/>
          <a:p>
            <a:endParaRPr lang="pt-BR"/>
          </a:p>
        </p:txBody>
      </p:sp>
      <p:sp>
        <p:nvSpPr>
          <p:cNvPr id="5" name="TextBox 5"/>
          <p:cNvSpPr txBox="1"/>
          <p:nvPr/>
        </p:nvSpPr>
        <p:spPr>
          <a:xfrm>
            <a:off x="2783327" y="1409700"/>
            <a:ext cx="13454771" cy="6620467"/>
          </a:xfrm>
          <a:prstGeom prst="rect">
            <a:avLst/>
          </a:prstGeom>
        </p:spPr>
        <p:txBody>
          <a:bodyPr lIns="0" tIns="0" rIns="0" bIns="0" rtlCol="0" anchor="t">
            <a:spAutoFit/>
          </a:bodyPr>
          <a:lstStyle/>
          <a:p>
            <a:pPr algn="ctr">
              <a:lnSpc>
                <a:spcPts val="8705"/>
              </a:lnSpc>
            </a:pPr>
            <a:r>
              <a:rPr lang="en-US" sz="6200" dirty="0">
                <a:latin typeface="Open Sans"/>
                <a:ea typeface="Open Sans"/>
                <a:cs typeface="Open Sans"/>
                <a:sym typeface="Open Sans"/>
              </a:rPr>
              <a:t>BRASIL É A </a:t>
            </a:r>
            <a:r>
              <a:rPr lang="en-US" sz="6200" b="1" dirty="0">
                <a:latin typeface="Open Sans Bold"/>
                <a:ea typeface="Open Sans Bold"/>
                <a:cs typeface="Open Sans Bold"/>
                <a:sym typeface="Open Sans Bold"/>
              </a:rPr>
              <a:t>MELHOR ESCOLHA NO MUNDO </a:t>
            </a:r>
            <a:r>
              <a:rPr lang="en-US" sz="6200" b="1" dirty="0">
                <a:latin typeface="Open Sans Bold"/>
                <a:ea typeface="Open Sans Bold"/>
                <a:cs typeface="Open Sans Bold"/>
                <a:sym typeface="Open Sans"/>
              </a:rPr>
              <a:t>PARA</a:t>
            </a:r>
            <a:r>
              <a:rPr lang="en-US" sz="6200" dirty="0">
                <a:latin typeface="Open Sans"/>
                <a:ea typeface="Open Sans"/>
                <a:cs typeface="Open Sans"/>
                <a:sym typeface="Open Sans"/>
              </a:rPr>
              <a:t> </a:t>
            </a:r>
            <a:r>
              <a:rPr lang="en-US" sz="6200" dirty="0">
                <a:latin typeface="Open Sans"/>
                <a:ea typeface="Open Sans"/>
                <a:cs typeface="Open Sans"/>
                <a:sym typeface="Open Sans Bold"/>
              </a:rPr>
              <a:t>TRANSFORMAR</a:t>
            </a:r>
            <a:r>
              <a:rPr lang="en-US" sz="6200" b="1" dirty="0">
                <a:latin typeface="Open Sans Bold"/>
                <a:ea typeface="Open Sans Bold"/>
                <a:cs typeface="Open Sans Bold"/>
                <a:sym typeface="Open Sans Bold"/>
              </a:rPr>
              <a:t> MINERAIS </a:t>
            </a:r>
            <a:r>
              <a:rPr lang="en-US" sz="6200" b="1" dirty="0">
                <a:latin typeface="Open Sans Bold"/>
                <a:ea typeface="Open Sans Bold"/>
                <a:cs typeface="Open Sans Bold"/>
                <a:sym typeface="Open Sans"/>
              </a:rPr>
              <a:t>ESTRATÉGICOS </a:t>
            </a:r>
            <a:r>
              <a:rPr lang="en-US" sz="6200" dirty="0">
                <a:latin typeface="Open Sans"/>
                <a:ea typeface="Open Sans"/>
                <a:cs typeface="Open Sans"/>
                <a:sym typeface="Open Sans"/>
              </a:rPr>
              <a:t>NAS CADEIAS DE VALOR DA </a:t>
            </a:r>
            <a:r>
              <a:rPr lang="en-US" sz="6200" b="1" dirty="0">
                <a:latin typeface="Open Sans Bold"/>
                <a:ea typeface="Open Sans Bold"/>
                <a:cs typeface="Open Sans Bold"/>
                <a:sym typeface="Open Sans Bold"/>
              </a:rPr>
              <a:t>TRANSIÇÃO ENERGÉTICA.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70000"/>
            </a:blip>
            <a:stretch>
              <a:fillRect l="-19" r="-19"/>
            </a:stretch>
          </a:blipFill>
        </p:spPr>
        <p:txBody>
          <a:bodyPr/>
          <a:lstStyle/>
          <a:p>
            <a:endParaRPr lang="pt-BR"/>
          </a:p>
        </p:txBody>
      </p:sp>
      <p:sp>
        <p:nvSpPr>
          <p:cNvPr id="3" name="Freeform 3"/>
          <p:cNvSpPr/>
          <p:nvPr/>
        </p:nvSpPr>
        <p:spPr>
          <a:xfrm>
            <a:off x="1075373" y="9125702"/>
            <a:ext cx="1364873" cy="552650"/>
          </a:xfrm>
          <a:custGeom>
            <a:avLst/>
            <a:gdLst/>
            <a:ahLst/>
            <a:cxnLst/>
            <a:rect l="l" t="t" r="r" b="b"/>
            <a:pathLst>
              <a:path w="1364873" h="552650">
                <a:moveTo>
                  <a:pt x="0" y="0"/>
                </a:moveTo>
                <a:lnTo>
                  <a:pt x="1364872" y="0"/>
                </a:lnTo>
                <a:lnTo>
                  <a:pt x="1364872" y="552651"/>
                </a:lnTo>
                <a:lnTo>
                  <a:pt x="0" y="552651"/>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1"/>
                </a:lnTo>
                <a:lnTo>
                  <a:pt x="0" y="552651"/>
                </a:lnTo>
                <a:lnTo>
                  <a:pt x="0" y="0"/>
                </a:lnTo>
                <a:close/>
              </a:path>
            </a:pathLst>
          </a:custGeom>
          <a:blipFill>
            <a:blip r:embed="rId4"/>
            <a:stretch>
              <a:fillRect/>
            </a:stretch>
          </a:blipFill>
        </p:spPr>
        <p:txBody>
          <a:bodyPr/>
          <a:lstStyle/>
          <a:p>
            <a:endParaRPr lang="pt-BR"/>
          </a:p>
        </p:txBody>
      </p:sp>
      <p:sp>
        <p:nvSpPr>
          <p:cNvPr id="5" name="Freeform 5"/>
          <p:cNvSpPr/>
          <p:nvPr/>
        </p:nvSpPr>
        <p:spPr>
          <a:xfrm>
            <a:off x="494097" y="6174453"/>
            <a:ext cx="9970867" cy="2081419"/>
          </a:xfrm>
          <a:custGeom>
            <a:avLst/>
            <a:gdLst/>
            <a:ahLst/>
            <a:cxnLst/>
            <a:rect l="l" t="t" r="r" b="b"/>
            <a:pathLst>
              <a:path w="9970867" h="2081419">
                <a:moveTo>
                  <a:pt x="0" y="0"/>
                </a:moveTo>
                <a:lnTo>
                  <a:pt x="9970868" y="0"/>
                </a:lnTo>
                <a:lnTo>
                  <a:pt x="9970868" y="2081419"/>
                </a:lnTo>
                <a:lnTo>
                  <a:pt x="0" y="2081419"/>
                </a:lnTo>
                <a:lnTo>
                  <a:pt x="0" y="0"/>
                </a:lnTo>
                <a:close/>
              </a:path>
            </a:pathLst>
          </a:custGeom>
          <a:blipFill>
            <a:blip r:embed="rId5"/>
            <a:stretch>
              <a:fillRect/>
            </a:stretch>
          </a:blipFill>
        </p:spPr>
        <p:txBody>
          <a:bodyPr/>
          <a:lstStyle/>
          <a:p>
            <a:endParaRPr lang="pt-BR"/>
          </a:p>
        </p:txBody>
      </p:sp>
      <p:sp>
        <p:nvSpPr>
          <p:cNvPr id="6" name="Freeform 6"/>
          <p:cNvSpPr/>
          <p:nvPr/>
        </p:nvSpPr>
        <p:spPr>
          <a:xfrm>
            <a:off x="10113554" y="3318129"/>
            <a:ext cx="8456218" cy="4147870"/>
          </a:xfrm>
          <a:custGeom>
            <a:avLst/>
            <a:gdLst/>
            <a:ahLst/>
            <a:cxnLst/>
            <a:rect l="l" t="t" r="r" b="b"/>
            <a:pathLst>
              <a:path w="8456218" h="4147870">
                <a:moveTo>
                  <a:pt x="0" y="0"/>
                </a:moveTo>
                <a:lnTo>
                  <a:pt x="8456218" y="0"/>
                </a:lnTo>
                <a:lnTo>
                  <a:pt x="8456218" y="4147870"/>
                </a:lnTo>
                <a:lnTo>
                  <a:pt x="0" y="4147870"/>
                </a:lnTo>
                <a:lnTo>
                  <a:pt x="0" y="0"/>
                </a:lnTo>
                <a:close/>
              </a:path>
            </a:pathLst>
          </a:custGeom>
          <a:blipFill>
            <a:blip r:embed="rId6"/>
            <a:stretch>
              <a:fillRect l="-29259" t="-58380" r="-29196" b="-56980"/>
            </a:stretch>
          </a:blipFill>
        </p:spPr>
        <p:txBody>
          <a:bodyPr/>
          <a:lstStyle/>
          <a:p>
            <a:endParaRPr lang="pt-BR"/>
          </a:p>
        </p:txBody>
      </p:sp>
      <p:sp>
        <p:nvSpPr>
          <p:cNvPr id="7" name="TextBox 7"/>
          <p:cNvSpPr txBox="1"/>
          <p:nvPr/>
        </p:nvSpPr>
        <p:spPr>
          <a:xfrm>
            <a:off x="2554100" y="372361"/>
            <a:ext cx="12812749" cy="2929648"/>
          </a:xfrm>
          <a:prstGeom prst="rect">
            <a:avLst/>
          </a:prstGeom>
        </p:spPr>
        <p:txBody>
          <a:bodyPr wrap="square" lIns="0" tIns="0" rIns="0" bIns="0" rtlCol="0" anchor="t">
            <a:spAutoFit/>
          </a:bodyPr>
          <a:lstStyle/>
          <a:p>
            <a:pPr algn="ctr"/>
            <a:r>
              <a:rPr lang="en-US" sz="6100" b="1">
                <a:solidFill>
                  <a:srgbClr val="FFFFFF"/>
                </a:solidFill>
                <a:latin typeface="Times"/>
                <a:cs typeface="Times"/>
                <a:sym typeface="Times New Roman Bold"/>
              </a:rPr>
              <a:t>A </a:t>
            </a:r>
            <a:r>
              <a:rPr lang="en-US" sz="6100" b="1" err="1">
                <a:solidFill>
                  <a:srgbClr val="FFFFFF"/>
                </a:solidFill>
                <a:latin typeface="Times"/>
                <a:cs typeface="Times"/>
                <a:sym typeface="Times New Roman Bold"/>
              </a:rPr>
              <a:t>Demanda</a:t>
            </a:r>
            <a:r>
              <a:rPr lang="en-US" sz="6100" b="1">
                <a:solidFill>
                  <a:srgbClr val="FFFFFF"/>
                </a:solidFill>
                <a:latin typeface="Times"/>
                <a:cs typeface="Times"/>
                <a:sym typeface="Times New Roman Bold"/>
              </a:rPr>
              <a:t> pela Transição Energética</a:t>
            </a:r>
            <a:endParaRPr lang="pt-BR">
              <a:sym typeface="Times New Roman Bold"/>
            </a:endParaRPr>
          </a:p>
          <a:p>
            <a:pPr algn="ctr">
              <a:lnSpc>
                <a:spcPts val="8602"/>
              </a:lnSpc>
            </a:pPr>
            <a:br>
              <a:rPr lang="en-US" dirty="0">
                <a:sym typeface="Times New Roman Bold"/>
              </a:rPr>
            </a:br>
            <a:endParaRPr lang="en-US" dirty="0"/>
          </a:p>
        </p:txBody>
      </p:sp>
      <p:sp>
        <p:nvSpPr>
          <p:cNvPr id="8" name="TextBox 8"/>
          <p:cNvSpPr txBox="1"/>
          <p:nvPr/>
        </p:nvSpPr>
        <p:spPr>
          <a:xfrm>
            <a:off x="1075372" y="3084821"/>
            <a:ext cx="8435340" cy="3483646"/>
          </a:xfrm>
          <a:prstGeom prst="rect">
            <a:avLst/>
          </a:prstGeom>
        </p:spPr>
        <p:txBody>
          <a:bodyPr lIns="0" tIns="0" rIns="0" bIns="0" rtlCol="0" anchor="t">
            <a:spAutoFit/>
          </a:bodyPr>
          <a:lstStyle/>
          <a:p>
            <a:pPr algn="ctr"/>
            <a:r>
              <a:rPr lang="en-US" sz="4400">
                <a:solidFill>
                  <a:srgbClr val="FFFFFF"/>
                </a:solidFill>
                <a:latin typeface="Bree Serif"/>
                <a:ea typeface="Bree Serif"/>
                <a:cs typeface="Bree Serif"/>
                <a:sym typeface="Bree Serif"/>
              </a:rPr>
              <a:t>Segundo a  IEA, as baterias serão cruciais para as metas da transição energética.</a:t>
            </a:r>
            <a:endParaRPr lang="pt-BR" sz="4400">
              <a:sym typeface="Bree Serif"/>
            </a:endParaRPr>
          </a:p>
          <a:p>
            <a:pPr algn="ctr">
              <a:lnSpc>
                <a:spcPts val="6179"/>
              </a:lnSpc>
            </a:pPr>
            <a:br>
              <a:rPr lang="en-US" dirty="0">
                <a:sym typeface="Bree Serif"/>
              </a:rPr>
            </a:br>
            <a:endParaRPr lang="en-US" dirty="0"/>
          </a:p>
        </p:txBody>
      </p:sp>
      <p:sp>
        <p:nvSpPr>
          <p:cNvPr id="9" name="TextBox 9"/>
          <p:cNvSpPr txBox="1"/>
          <p:nvPr/>
        </p:nvSpPr>
        <p:spPr>
          <a:xfrm>
            <a:off x="1469228" y="6450806"/>
            <a:ext cx="8020606" cy="2290563"/>
          </a:xfrm>
          <a:prstGeom prst="rect">
            <a:avLst/>
          </a:prstGeom>
        </p:spPr>
        <p:txBody>
          <a:bodyPr lIns="0" tIns="0" rIns="0" bIns="0" rtlCol="0" anchor="t">
            <a:spAutoFit/>
          </a:bodyPr>
          <a:lstStyle/>
          <a:p>
            <a:pPr algn="ctr"/>
            <a:r>
              <a:rPr lang="en-US" dirty="0">
                <a:solidFill>
                  <a:srgbClr val="FFFFFF"/>
                </a:solidFill>
                <a:latin typeface="Open Sans"/>
                <a:ea typeface="Open Sans"/>
                <a:cs typeface="Open Sans"/>
                <a:sym typeface="Open Sans"/>
              </a:rPr>
              <a:t>As </a:t>
            </a:r>
            <a:r>
              <a:rPr lang="en-US" dirty="0" err="1">
                <a:solidFill>
                  <a:srgbClr val="FFFFFF"/>
                </a:solidFill>
                <a:latin typeface="Open Sans"/>
                <a:ea typeface="Open Sans"/>
                <a:cs typeface="Open Sans"/>
                <a:sym typeface="Open Sans"/>
              </a:rPr>
              <a:t>baterias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serão</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cruciais</a:t>
            </a:r>
            <a:r>
              <a:rPr lang="en-US" dirty="0">
                <a:solidFill>
                  <a:srgbClr val="FFFFFF"/>
                </a:solidFill>
                <a:latin typeface="Open Sans"/>
                <a:ea typeface="Open Sans"/>
                <a:cs typeface="Open Sans"/>
                <a:sym typeface="Open Sans"/>
              </a:rPr>
              <a:t> para </a:t>
            </a:r>
            <a:r>
              <a:rPr lang="en-US" dirty="0" err="1">
                <a:solidFill>
                  <a:srgbClr val="FFFFFF"/>
                </a:solidFill>
                <a:latin typeface="Open Sans"/>
                <a:ea typeface="Open Sans"/>
                <a:cs typeface="Open Sans"/>
                <a:sym typeface="Open Sans"/>
              </a:rPr>
              <a:t>alcançar</a:t>
            </a:r>
            <a:r>
              <a:rPr lang="en-US" dirty="0">
                <a:solidFill>
                  <a:srgbClr val="FFFFFF"/>
                </a:solidFill>
                <a:latin typeface="Open Sans"/>
                <a:ea typeface="Open Sans"/>
                <a:cs typeface="Open Sans"/>
                <a:sym typeface="Open Sans"/>
              </a:rPr>
              <a:t> as </a:t>
            </a:r>
            <a:r>
              <a:rPr lang="en-US" dirty="0" err="1">
                <a:solidFill>
                  <a:srgbClr val="FFFFFF"/>
                </a:solidFill>
                <a:latin typeface="Open Sans"/>
                <a:ea typeface="Open Sans"/>
                <a:cs typeface="Open Sans"/>
                <a:sym typeface="Open Sans"/>
              </a:rPr>
              <a:t>metas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energéticas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acordadas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por</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quase</a:t>
            </a:r>
            <a:r>
              <a:rPr lang="en-US" dirty="0">
                <a:solidFill>
                  <a:srgbClr val="FFFFFF"/>
                </a:solidFill>
                <a:latin typeface="Open Sans"/>
                <a:ea typeface="Open Sans"/>
                <a:cs typeface="Open Sans"/>
                <a:sym typeface="Open Sans"/>
              </a:rPr>
              <a:t> 200 </a:t>
            </a:r>
            <a:r>
              <a:rPr lang="en-US" dirty="0" err="1">
                <a:solidFill>
                  <a:srgbClr val="FFFFFF"/>
                </a:solidFill>
                <a:latin typeface="Open Sans"/>
                <a:ea typeface="Open Sans"/>
                <a:cs typeface="Open Sans"/>
                <a:sym typeface="Open Sans"/>
              </a:rPr>
              <a:t>países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na</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conferência</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sobre</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mudanças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climáticas</a:t>
            </a:r>
            <a:r>
              <a:rPr lang="en-US" dirty="0">
                <a:solidFill>
                  <a:srgbClr val="FFFFFF"/>
                </a:solidFill>
                <a:latin typeface="Open Sans"/>
                <a:ea typeface="Open Sans"/>
                <a:cs typeface="Open Sans"/>
                <a:sym typeface="Open Sans"/>
              </a:rPr>
              <a:t> COP28 </a:t>
            </a:r>
            <a:r>
              <a:rPr lang="en-US" dirty="0" err="1">
                <a:solidFill>
                  <a:srgbClr val="FFFFFF"/>
                </a:solidFill>
                <a:latin typeface="Open Sans"/>
                <a:ea typeface="Open Sans"/>
                <a:cs typeface="Open Sans"/>
                <a:sym typeface="Open Sans"/>
              </a:rPr>
              <a:t>em</a:t>
            </a:r>
            <a:r>
              <a:rPr lang="en-US" dirty="0">
                <a:solidFill>
                  <a:srgbClr val="FFFFFF"/>
                </a:solidFill>
                <a:latin typeface="Open Sans"/>
                <a:ea typeface="Open Sans"/>
                <a:cs typeface="Open Sans"/>
                <a:sym typeface="Open Sans"/>
              </a:rPr>
              <a:t> Dubai, </a:t>
            </a:r>
            <a:r>
              <a:rPr lang="en-US" dirty="0" err="1">
                <a:solidFill>
                  <a:srgbClr val="FFFFFF"/>
                </a:solidFill>
                <a:latin typeface="Open Sans"/>
                <a:ea typeface="Open Sans"/>
                <a:cs typeface="Open Sans"/>
                <a:sym typeface="Open Sans"/>
              </a:rPr>
              <a:t>notadamente</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triplicar</a:t>
            </a:r>
            <a:r>
              <a:rPr lang="en-US" dirty="0">
                <a:solidFill>
                  <a:srgbClr val="FFFFFF"/>
                </a:solidFill>
                <a:latin typeface="Open Sans"/>
                <a:ea typeface="Open Sans"/>
                <a:cs typeface="Open Sans"/>
                <a:sym typeface="Open Sans"/>
              </a:rPr>
              <a:t> a </a:t>
            </a:r>
            <a:r>
              <a:rPr lang="en-US" dirty="0" err="1">
                <a:solidFill>
                  <a:srgbClr val="FFFFFF"/>
                </a:solidFill>
                <a:latin typeface="Open Sans"/>
                <a:ea typeface="Open Sans"/>
                <a:cs typeface="Open Sans"/>
                <a:sym typeface="Open Sans"/>
              </a:rPr>
              <a:t>capacidade</a:t>
            </a:r>
            <a:r>
              <a:rPr lang="en-US" dirty="0">
                <a:solidFill>
                  <a:srgbClr val="FFFFFF"/>
                </a:solidFill>
                <a:latin typeface="Open Sans"/>
                <a:ea typeface="Open Sans"/>
                <a:cs typeface="Open Sans"/>
                <a:sym typeface="Open Sans"/>
              </a:rPr>
              <a:t> de </a:t>
            </a:r>
            <a:r>
              <a:rPr lang="en-US" dirty="0" err="1">
                <a:solidFill>
                  <a:srgbClr val="FFFFFF"/>
                </a:solidFill>
                <a:latin typeface="Open Sans"/>
                <a:ea typeface="Open Sans"/>
                <a:cs typeface="Open Sans"/>
                <a:sym typeface="Open Sans"/>
              </a:rPr>
              <a:t>energia</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renovável</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até</a:t>
            </a:r>
            <a:r>
              <a:rPr lang="en-US" dirty="0">
                <a:solidFill>
                  <a:srgbClr val="FFFFFF"/>
                </a:solidFill>
                <a:latin typeface="Open Sans"/>
                <a:ea typeface="Open Sans"/>
                <a:cs typeface="Open Sans"/>
                <a:sym typeface="Open Sans"/>
              </a:rPr>
              <a:t> 2030, </a:t>
            </a:r>
            <a:r>
              <a:rPr lang="en-US" dirty="0" err="1">
                <a:solidFill>
                  <a:srgbClr val="FFFFFF"/>
                </a:solidFill>
                <a:latin typeface="Open Sans"/>
                <a:ea typeface="Open Sans"/>
                <a:cs typeface="Open Sans"/>
                <a:sym typeface="Open Sans"/>
              </a:rPr>
              <a:t>dobrar</a:t>
            </a:r>
            <a:r>
              <a:rPr lang="en-US" dirty="0">
                <a:solidFill>
                  <a:srgbClr val="FFFFFF"/>
                </a:solidFill>
                <a:latin typeface="Open Sans"/>
                <a:ea typeface="Open Sans"/>
                <a:cs typeface="Open Sans"/>
                <a:sym typeface="Open Sans"/>
              </a:rPr>
              <a:t> o </a:t>
            </a:r>
            <a:r>
              <a:rPr lang="en-US" dirty="0" err="1">
                <a:solidFill>
                  <a:srgbClr val="FFFFFF"/>
                </a:solidFill>
                <a:latin typeface="Open Sans"/>
                <a:ea typeface="Open Sans"/>
                <a:cs typeface="Open Sans"/>
                <a:sym typeface="Open Sans"/>
              </a:rPr>
              <a:t>ritmo</a:t>
            </a:r>
            <a:r>
              <a:rPr lang="en-US" dirty="0">
                <a:solidFill>
                  <a:srgbClr val="FFFFFF"/>
                </a:solidFill>
                <a:latin typeface="Open Sans"/>
                <a:ea typeface="Open Sans"/>
                <a:cs typeface="Open Sans"/>
                <a:sym typeface="Open Sans"/>
              </a:rPr>
              <a:t> das </a:t>
            </a:r>
            <a:r>
              <a:rPr lang="en-US" dirty="0" err="1">
                <a:solidFill>
                  <a:srgbClr val="FFFFFF"/>
                </a:solidFill>
                <a:latin typeface="Open Sans"/>
                <a:ea typeface="Open Sans"/>
                <a:cs typeface="Open Sans"/>
                <a:sym typeface="Open Sans"/>
              </a:rPr>
              <a:t>melhorias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em</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eficiência</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energética</a:t>
            </a:r>
            <a:r>
              <a:rPr lang="en-US" dirty="0">
                <a:solidFill>
                  <a:srgbClr val="FFFFFF"/>
                </a:solidFill>
                <a:latin typeface="Open Sans"/>
                <a:ea typeface="Open Sans"/>
                <a:cs typeface="Open Sans"/>
                <a:sym typeface="Open Sans"/>
              </a:rPr>
              <a:t> e </a:t>
            </a:r>
            <a:r>
              <a:rPr lang="en-US" dirty="0" err="1">
                <a:solidFill>
                  <a:srgbClr val="FFFFFF"/>
                </a:solidFill>
                <a:latin typeface="Open Sans"/>
                <a:ea typeface="Open Sans"/>
                <a:cs typeface="Open Sans"/>
                <a:sym typeface="Open Sans"/>
              </a:rPr>
              <a:t>fazer</a:t>
            </a:r>
            <a:r>
              <a:rPr lang="en-US" dirty="0">
                <a:solidFill>
                  <a:srgbClr val="FFFFFF"/>
                </a:solidFill>
                <a:latin typeface="Open Sans"/>
                <a:ea typeface="Open Sans"/>
                <a:cs typeface="Open Sans"/>
                <a:sym typeface="Open Sans"/>
              </a:rPr>
              <a:t> a </a:t>
            </a:r>
            <a:r>
              <a:rPr lang="en-US" dirty="0" err="1">
                <a:solidFill>
                  <a:srgbClr val="FFFFFF"/>
                </a:solidFill>
                <a:latin typeface="Open Sans"/>
                <a:ea typeface="Open Sans"/>
                <a:cs typeface="Open Sans"/>
                <a:sym typeface="Open Sans"/>
              </a:rPr>
              <a:t>transição</a:t>
            </a:r>
            <a:r>
              <a:rPr lang="en-US" dirty="0">
                <a:solidFill>
                  <a:srgbClr val="FFFFFF"/>
                </a:solidFill>
                <a:latin typeface="Open Sans"/>
                <a:ea typeface="Open Sans"/>
                <a:cs typeface="Open Sans"/>
                <a:sym typeface="Open Sans"/>
              </a:rPr>
              <a:t> para </a:t>
            </a:r>
            <a:r>
              <a:rPr lang="en-US" dirty="0" err="1">
                <a:solidFill>
                  <a:srgbClr val="FFFFFF"/>
                </a:solidFill>
                <a:latin typeface="Open Sans"/>
                <a:ea typeface="Open Sans"/>
                <a:cs typeface="Open Sans"/>
                <a:sym typeface="Open Sans"/>
              </a:rPr>
              <a:t>longe</a:t>
            </a:r>
            <a:r>
              <a:rPr lang="en-US" dirty="0">
                <a:solidFill>
                  <a:srgbClr val="FFFFFF"/>
                </a:solidFill>
                <a:latin typeface="Open Sans"/>
                <a:ea typeface="Open Sans"/>
                <a:cs typeface="Open Sans"/>
                <a:sym typeface="Open Sans"/>
              </a:rPr>
              <a:t> dos </a:t>
            </a:r>
            <a:r>
              <a:rPr lang="en-US" dirty="0" err="1">
                <a:solidFill>
                  <a:srgbClr val="FFFFFF"/>
                </a:solidFill>
                <a:latin typeface="Open Sans"/>
                <a:ea typeface="Open Sans"/>
                <a:cs typeface="Open Sans"/>
                <a:sym typeface="Open Sans"/>
              </a:rPr>
              <a:t>combustíveis</a:t>
            </a:r>
            <a:r>
              <a:rPr lang="en-US" dirty="0">
                <a:solidFill>
                  <a:srgbClr val="FFFFFF"/>
                </a:solidFill>
                <a:latin typeface="Open Sans"/>
                <a:ea typeface="Open Sans"/>
                <a:cs typeface="Open Sans"/>
                <a:sym typeface="Open Sans"/>
              </a:rPr>
              <a:t> </a:t>
            </a:r>
            <a:r>
              <a:rPr lang="en-US" dirty="0" err="1">
                <a:solidFill>
                  <a:srgbClr val="FFFFFF"/>
                </a:solidFill>
                <a:latin typeface="Open Sans"/>
                <a:ea typeface="Open Sans"/>
                <a:cs typeface="Open Sans"/>
                <a:sym typeface="Open Sans"/>
              </a:rPr>
              <a:t>fósseis</a:t>
            </a:r>
            <a:r>
              <a:rPr lang="en-US" dirty="0">
                <a:solidFill>
                  <a:srgbClr val="FFFFFF"/>
                </a:solidFill>
                <a:latin typeface="Open Sans"/>
                <a:ea typeface="Open Sans"/>
                <a:cs typeface="Open Sans"/>
                <a:sym typeface="Open Sans"/>
              </a:rPr>
              <a:t>.</a:t>
            </a:r>
            <a:endParaRPr lang="pt-BR" dirty="0">
              <a:sym typeface="Open Sans"/>
            </a:endParaRPr>
          </a:p>
          <a:p>
            <a:pPr algn="ctr">
              <a:lnSpc>
                <a:spcPts val="2498"/>
              </a:lnSpc>
            </a:pPr>
            <a:br>
              <a:rPr lang="en-US" dirty="0">
                <a:sym typeface="Open Sans"/>
              </a:rPr>
            </a:br>
            <a:endParaRPr lang="en-US" dirty="0"/>
          </a:p>
          <a:p>
            <a:pPr algn="l">
              <a:lnSpc>
                <a:spcPts val="2232"/>
              </a:lnSpc>
            </a:pPr>
            <a:r>
              <a:rPr lang="en-US" sz="1550" dirty="0">
                <a:solidFill>
                  <a:srgbClr val="FFFFFF"/>
                </a:solidFill>
                <a:latin typeface="Open Sans"/>
                <a:ea typeface="Open Sans"/>
                <a:cs typeface="Open Sans"/>
                <a:sym typeface="Open Sans"/>
              </a:rPr>
              <a:t>- (IEA, 2024) </a:t>
            </a:r>
            <a:endParaRPr lang="en-US" sz="1550" dirty="0">
              <a:solidFill>
                <a:srgbClr val="FFFFFF"/>
              </a:solidFill>
              <a:latin typeface="Open Sans"/>
              <a:ea typeface="Open Sans"/>
              <a:cs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44688" y="914299"/>
            <a:ext cx="2407316" cy="192155"/>
          </a:xfrm>
          <a:prstGeom prst="rect">
            <a:avLst/>
          </a:prstGeom>
        </p:spPr>
        <p:txBody>
          <a:bodyPr vert="horz" wrap="square" lIns="0" tIns="17958" rIns="0" bIns="0" rtlCol="0">
            <a:spAutoFit/>
          </a:bodyPr>
          <a:lstStyle/>
          <a:p>
            <a:pPr marL="17958">
              <a:spcBef>
                <a:spcPts val="142"/>
              </a:spcBef>
            </a:pPr>
            <a:r>
              <a:rPr sz="1131" dirty="0">
                <a:solidFill>
                  <a:srgbClr val="B7B7B7"/>
                </a:solidFill>
                <a:latin typeface="Arial MT"/>
                <a:cs typeface="Arial MT"/>
              </a:rPr>
              <a:t>Global</a:t>
            </a:r>
            <a:r>
              <a:rPr sz="1131" spc="-42" dirty="0">
                <a:solidFill>
                  <a:srgbClr val="B7B7B7"/>
                </a:solidFill>
                <a:latin typeface="Arial MT"/>
                <a:cs typeface="Arial MT"/>
              </a:rPr>
              <a:t> </a:t>
            </a:r>
            <a:r>
              <a:rPr sz="1131" dirty="0">
                <a:solidFill>
                  <a:srgbClr val="B7B7B7"/>
                </a:solidFill>
                <a:latin typeface="Arial MT"/>
                <a:cs typeface="Arial MT"/>
              </a:rPr>
              <a:t>Critical</a:t>
            </a:r>
            <a:r>
              <a:rPr sz="1131" spc="-56" dirty="0">
                <a:solidFill>
                  <a:srgbClr val="B7B7B7"/>
                </a:solidFill>
                <a:latin typeface="Arial MT"/>
                <a:cs typeface="Arial MT"/>
              </a:rPr>
              <a:t> </a:t>
            </a:r>
            <a:r>
              <a:rPr sz="1131" dirty="0">
                <a:solidFill>
                  <a:srgbClr val="B7B7B7"/>
                </a:solidFill>
                <a:latin typeface="Arial MT"/>
                <a:cs typeface="Arial MT"/>
              </a:rPr>
              <a:t>Minerals</a:t>
            </a:r>
            <a:r>
              <a:rPr sz="1131" spc="-36" dirty="0">
                <a:solidFill>
                  <a:srgbClr val="B7B7B7"/>
                </a:solidFill>
                <a:latin typeface="Arial MT"/>
                <a:cs typeface="Arial MT"/>
              </a:rPr>
              <a:t> </a:t>
            </a:r>
            <a:r>
              <a:rPr sz="1131" dirty="0">
                <a:solidFill>
                  <a:srgbClr val="B7B7B7"/>
                </a:solidFill>
                <a:latin typeface="Arial MT"/>
                <a:cs typeface="Arial MT"/>
              </a:rPr>
              <a:t>Outlook</a:t>
            </a:r>
            <a:r>
              <a:rPr sz="1131" spc="-56" dirty="0">
                <a:solidFill>
                  <a:srgbClr val="B7B7B7"/>
                </a:solidFill>
                <a:latin typeface="Arial MT"/>
                <a:cs typeface="Arial MT"/>
              </a:rPr>
              <a:t> </a:t>
            </a:r>
            <a:r>
              <a:rPr sz="1131" spc="-28" dirty="0">
                <a:solidFill>
                  <a:srgbClr val="B7B7B7"/>
                </a:solidFill>
                <a:latin typeface="Arial MT"/>
                <a:cs typeface="Arial MT"/>
              </a:rPr>
              <a:t>2025</a:t>
            </a:r>
            <a:endParaRPr sz="1131">
              <a:latin typeface="Arial MT"/>
              <a:cs typeface="Arial MT"/>
            </a:endParaRPr>
          </a:p>
        </p:txBody>
      </p:sp>
      <p:sp>
        <p:nvSpPr>
          <p:cNvPr id="3" name="object 3"/>
          <p:cNvSpPr txBox="1"/>
          <p:nvPr/>
        </p:nvSpPr>
        <p:spPr>
          <a:xfrm>
            <a:off x="2944392" y="8572319"/>
            <a:ext cx="13141018" cy="1637259"/>
          </a:xfrm>
          <a:prstGeom prst="rect">
            <a:avLst/>
          </a:prstGeom>
        </p:spPr>
        <p:txBody>
          <a:bodyPr vert="horz" wrap="square" lIns="0" tIns="116729" rIns="0" bIns="0" rtlCol="0">
            <a:spAutoFit/>
          </a:bodyPr>
          <a:lstStyle/>
          <a:p>
            <a:pPr marR="7184" algn="r">
              <a:spcBef>
                <a:spcPts val="918"/>
              </a:spcBef>
            </a:pPr>
            <a:r>
              <a:rPr sz="1414" dirty="0">
                <a:solidFill>
                  <a:srgbClr val="959595"/>
                </a:solidFill>
                <a:latin typeface="Arial MT"/>
                <a:cs typeface="Arial MT"/>
              </a:rPr>
              <a:t>IEA.</a:t>
            </a:r>
            <a:r>
              <a:rPr sz="1414" spc="-14" dirty="0">
                <a:solidFill>
                  <a:srgbClr val="959595"/>
                </a:solidFill>
                <a:latin typeface="Arial MT"/>
                <a:cs typeface="Arial MT"/>
              </a:rPr>
              <a:t> </a:t>
            </a:r>
            <a:r>
              <a:rPr sz="1414" dirty="0">
                <a:solidFill>
                  <a:srgbClr val="959595"/>
                </a:solidFill>
                <a:latin typeface="Arial MT"/>
                <a:cs typeface="Arial MT"/>
              </a:rPr>
              <a:t>CC BY</a:t>
            </a:r>
            <a:r>
              <a:rPr sz="1414" spc="-8" dirty="0">
                <a:solidFill>
                  <a:srgbClr val="959595"/>
                </a:solidFill>
                <a:latin typeface="Arial MT"/>
                <a:cs typeface="Arial MT"/>
              </a:rPr>
              <a:t> </a:t>
            </a:r>
            <a:r>
              <a:rPr sz="1414" spc="-28" dirty="0">
                <a:solidFill>
                  <a:srgbClr val="959595"/>
                </a:solidFill>
                <a:latin typeface="Arial MT"/>
                <a:cs typeface="Arial MT"/>
              </a:rPr>
              <a:t>4.0.</a:t>
            </a:r>
            <a:endParaRPr sz="1414">
              <a:latin typeface="Arial MT"/>
              <a:cs typeface="Arial MT"/>
            </a:endParaRPr>
          </a:p>
          <a:p>
            <a:pPr marL="17958" marR="74528">
              <a:lnSpc>
                <a:spcPts val="1626"/>
              </a:lnSpc>
              <a:spcBef>
                <a:spcPts val="898"/>
              </a:spcBef>
            </a:pPr>
            <a:r>
              <a:rPr sz="1414" dirty="0">
                <a:solidFill>
                  <a:srgbClr val="1F497D"/>
                </a:solidFill>
                <a:latin typeface="Arial MT"/>
                <a:cs typeface="Arial MT"/>
              </a:rPr>
              <a:t>Notes:</a:t>
            </a:r>
            <a:r>
              <a:rPr sz="1414" spc="-22" dirty="0">
                <a:solidFill>
                  <a:srgbClr val="1F497D"/>
                </a:solidFill>
                <a:latin typeface="Arial MT"/>
                <a:cs typeface="Arial MT"/>
              </a:rPr>
              <a:t> </a:t>
            </a:r>
            <a:r>
              <a:rPr sz="1414" spc="-14" dirty="0">
                <a:solidFill>
                  <a:srgbClr val="1F497D"/>
                </a:solidFill>
                <a:latin typeface="Arial MT"/>
                <a:cs typeface="Arial MT"/>
              </a:rPr>
              <a:t>Ni-</a:t>
            </a:r>
            <a:r>
              <a:rPr sz="1414" dirty="0">
                <a:solidFill>
                  <a:srgbClr val="1F497D"/>
                </a:solidFill>
                <a:latin typeface="Arial MT"/>
                <a:cs typeface="Arial MT"/>
              </a:rPr>
              <a:t>based</a:t>
            </a:r>
            <a:r>
              <a:rPr sz="1414" spc="-22" dirty="0">
                <a:solidFill>
                  <a:srgbClr val="1F497D"/>
                </a:solidFill>
                <a:latin typeface="Arial MT"/>
                <a:cs typeface="Arial MT"/>
              </a:rPr>
              <a:t> </a:t>
            </a:r>
            <a:r>
              <a:rPr sz="1414" dirty="0">
                <a:solidFill>
                  <a:srgbClr val="1F497D"/>
                </a:solidFill>
                <a:latin typeface="Arial MT"/>
                <a:cs typeface="Arial MT"/>
              </a:rPr>
              <a:t>=</a:t>
            </a:r>
            <a:r>
              <a:rPr sz="1414" spc="-14" dirty="0">
                <a:solidFill>
                  <a:srgbClr val="1F497D"/>
                </a:solidFill>
                <a:latin typeface="Arial MT"/>
                <a:cs typeface="Arial MT"/>
              </a:rPr>
              <a:t> nickel-</a:t>
            </a:r>
            <a:r>
              <a:rPr sz="1414" dirty="0">
                <a:solidFill>
                  <a:srgbClr val="1F497D"/>
                </a:solidFill>
                <a:latin typeface="Arial MT"/>
                <a:cs typeface="Arial MT"/>
              </a:rPr>
              <a:t>based</a:t>
            </a:r>
            <a:r>
              <a:rPr sz="1414" spc="-22" dirty="0">
                <a:solidFill>
                  <a:srgbClr val="1F497D"/>
                </a:solidFill>
                <a:latin typeface="Arial MT"/>
                <a:cs typeface="Arial MT"/>
              </a:rPr>
              <a:t> </a:t>
            </a:r>
            <a:r>
              <a:rPr sz="1414" dirty="0">
                <a:solidFill>
                  <a:srgbClr val="1F497D"/>
                </a:solidFill>
                <a:latin typeface="Arial MT"/>
                <a:cs typeface="Arial MT"/>
              </a:rPr>
              <a:t>cathodes.</a:t>
            </a:r>
            <a:r>
              <a:rPr sz="1414" spc="-8" dirty="0">
                <a:solidFill>
                  <a:srgbClr val="1F497D"/>
                </a:solidFill>
                <a:latin typeface="Arial MT"/>
                <a:cs typeface="Arial MT"/>
              </a:rPr>
              <a:t> </a:t>
            </a:r>
            <a:r>
              <a:rPr sz="1414" dirty="0">
                <a:solidFill>
                  <a:srgbClr val="1F497D"/>
                </a:solidFill>
                <a:latin typeface="Arial MT"/>
                <a:cs typeface="Arial MT"/>
              </a:rPr>
              <a:t>Li</a:t>
            </a:r>
            <a:r>
              <a:rPr sz="1414" spc="-28" dirty="0">
                <a:solidFill>
                  <a:srgbClr val="1F497D"/>
                </a:solidFill>
                <a:latin typeface="Arial MT"/>
                <a:cs typeface="Arial MT"/>
              </a:rPr>
              <a:t> </a:t>
            </a:r>
            <a:r>
              <a:rPr sz="1414" dirty="0">
                <a:solidFill>
                  <a:srgbClr val="1F497D"/>
                </a:solidFill>
                <a:latin typeface="Arial MT"/>
                <a:cs typeface="Arial MT"/>
              </a:rPr>
              <a:t>=</a:t>
            </a:r>
            <a:r>
              <a:rPr sz="1414" spc="8" dirty="0">
                <a:solidFill>
                  <a:srgbClr val="1F497D"/>
                </a:solidFill>
                <a:latin typeface="Arial MT"/>
                <a:cs typeface="Arial MT"/>
              </a:rPr>
              <a:t> </a:t>
            </a:r>
            <a:r>
              <a:rPr sz="1414" dirty="0">
                <a:solidFill>
                  <a:srgbClr val="1F497D"/>
                </a:solidFill>
                <a:latin typeface="Arial MT"/>
                <a:cs typeface="Arial MT"/>
              </a:rPr>
              <a:t>lithium;</a:t>
            </a:r>
            <a:r>
              <a:rPr sz="1414" spc="-8" dirty="0">
                <a:solidFill>
                  <a:srgbClr val="1F497D"/>
                </a:solidFill>
                <a:latin typeface="Arial MT"/>
                <a:cs typeface="Arial MT"/>
              </a:rPr>
              <a:t> </a:t>
            </a:r>
            <a:r>
              <a:rPr sz="1414" dirty="0">
                <a:solidFill>
                  <a:srgbClr val="1F497D"/>
                </a:solidFill>
                <a:latin typeface="Arial MT"/>
                <a:cs typeface="Arial MT"/>
              </a:rPr>
              <a:t>Ni</a:t>
            </a:r>
            <a:r>
              <a:rPr sz="1414" spc="-22" dirty="0">
                <a:solidFill>
                  <a:srgbClr val="1F497D"/>
                </a:solidFill>
                <a:latin typeface="Arial MT"/>
                <a:cs typeface="Arial MT"/>
              </a:rPr>
              <a:t> </a:t>
            </a:r>
            <a:r>
              <a:rPr sz="1414" dirty="0">
                <a:solidFill>
                  <a:srgbClr val="1F497D"/>
                </a:solidFill>
                <a:latin typeface="Arial MT"/>
                <a:cs typeface="Arial MT"/>
              </a:rPr>
              <a:t>=</a:t>
            </a:r>
            <a:r>
              <a:rPr sz="1414" spc="-14" dirty="0">
                <a:solidFill>
                  <a:srgbClr val="1F497D"/>
                </a:solidFill>
                <a:latin typeface="Arial MT"/>
                <a:cs typeface="Arial MT"/>
              </a:rPr>
              <a:t> </a:t>
            </a:r>
            <a:r>
              <a:rPr sz="1414" dirty="0">
                <a:solidFill>
                  <a:srgbClr val="1F497D"/>
                </a:solidFill>
                <a:latin typeface="Arial MT"/>
                <a:cs typeface="Arial MT"/>
              </a:rPr>
              <a:t>nickel;</a:t>
            </a:r>
            <a:r>
              <a:rPr sz="1414" spc="-22" dirty="0">
                <a:solidFill>
                  <a:srgbClr val="1F497D"/>
                </a:solidFill>
                <a:latin typeface="Arial MT"/>
                <a:cs typeface="Arial MT"/>
              </a:rPr>
              <a:t> </a:t>
            </a:r>
            <a:r>
              <a:rPr sz="1414" dirty="0">
                <a:solidFill>
                  <a:srgbClr val="1F497D"/>
                </a:solidFill>
                <a:latin typeface="Arial MT"/>
                <a:cs typeface="Arial MT"/>
              </a:rPr>
              <a:t>Co</a:t>
            </a:r>
            <a:r>
              <a:rPr sz="1414" spc="-22" dirty="0">
                <a:solidFill>
                  <a:srgbClr val="1F497D"/>
                </a:solidFill>
                <a:latin typeface="Arial MT"/>
                <a:cs typeface="Arial MT"/>
              </a:rPr>
              <a:t> </a:t>
            </a:r>
            <a:r>
              <a:rPr sz="1414" dirty="0">
                <a:solidFill>
                  <a:srgbClr val="1F497D"/>
                </a:solidFill>
                <a:latin typeface="Arial MT"/>
                <a:cs typeface="Arial MT"/>
              </a:rPr>
              <a:t>=</a:t>
            </a:r>
            <a:r>
              <a:rPr sz="1414" spc="-14" dirty="0">
                <a:solidFill>
                  <a:srgbClr val="1F497D"/>
                </a:solidFill>
                <a:latin typeface="Arial MT"/>
                <a:cs typeface="Arial MT"/>
              </a:rPr>
              <a:t> </a:t>
            </a:r>
            <a:r>
              <a:rPr sz="1414" dirty="0">
                <a:solidFill>
                  <a:srgbClr val="1F497D"/>
                </a:solidFill>
                <a:latin typeface="Arial MT"/>
                <a:cs typeface="Arial MT"/>
              </a:rPr>
              <a:t>cobalt;</a:t>
            </a:r>
            <a:r>
              <a:rPr sz="1414" spc="-22" dirty="0">
                <a:solidFill>
                  <a:srgbClr val="1F497D"/>
                </a:solidFill>
                <a:latin typeface="Arial MT"/>
                <a:cs typeface="Arial MT"/>
              </a:rPr>
              <a:t> </a:t>
            </a:r>
            <a:r>
              <a:rPr sz="1414" dirty="0">
                <a:solidFill>
                  <a:srgbClr val="1F497D"/>
                </a:solidFill>
                <a:latin typeface="Arial MT"/>
                <a:cs typeface="Arial MT"/>
              </a:rPr>
              <a:t>Gr =</a:t>
            </a:r>
            <a:r>
              <a:rPr sz="1414" spc="-14" dirty="0">
                <a:solidFill>
                  <a:srgbClr val="1F497D"/>
                </a:solidFill>
                <a:latin typeface="Arial MT"/>
                <a:cs typeface="Arial MT"/>
              </a:rPr>
              <a:t> </a:t>
            </a:r>
            <a:r>
              <a:rPr sz="1414" dirty="0">
                <a:solidFill>
                  <a:srgbClr val="1F497D"/>
                </a:solidFill>
                <a:latin typeface="Arial MT"/>
                <a:cs typeface="Arial MT"/>
              </a:rPr>
              <a:t>graphite,</a:t>
            </a:r>
            <a:r>
              <a:rPr sz="1414" spc="-8" dirty="0">
                <a:solidFill>
                  <a:srgbClr val="1F497D"/>
                </a:solidFill>
                <a:latin typeface="Arial MT"/>
                <a:cs typeface="Arial MT"/>
              </a:rPr>
              <a:t> </a:t>
            </a:r>
            <a:r>
              <a:rPr sz="1414" dirty="0">
                <a:solidFill>
                  <a:srgbClr val="1F497D"/>
                </a:solidFill>
                <a:latin typeface="Arial MT"/>
                <a:cs typeface="Arial MT"/>
              </a:rPr>
              <a:t>Mn</a:t>
            </a:r>
            <a:r>
              <a:rPr sz="1414" spc="-22" dirty="0">
                <a:solidFill>
                  <a:srgbClr val="1F497D"/>
                </a:solidFill>
                <a:latin typeface="Arial MT"/>
                <a:cs typeface="Arial MT"/>
              </a:rPr>
              <a:t> </a:t>
            </a:r>
            <a:r>
              <a:rPr sz="1414" dirty="0">
                <a:solidFill>
                  <a:srgbClr val="1F497D"/>
                </a:solidFill>
                <a:latin typeface="Arial MT"/>
                <a:cs typeface="Arial MT"/>
              </a:rPr>
              <a:t>=</a:t>
            </a:r>
            <a:r>
              <a:rPr sz="1414" spc="8" dirty="0">
                <a:solidFill>
                  <a:srgbClr val="1F497D"/>
                </a:solidFill>
                <a:latin typeface="Arial MT"/>
                <a:cs typeface="Arial MT"/>
              </a:rPr>
              <a:t> </a:t>
            </a:r>
            <a:r>
              <a:rPr sz="1414" dirty="0">
                <a:solidFill>
                  <a:srgbClr val="1F497D"/>
                </a:solidFill>
                <a:latin typeface="Arial MT"/>
                <a:cs typeface="Arial MT"/>
              </a:rPr>
              <a:t>manganese,</a:t>
            </a:r>
            <a:r>
              <a:rPr sz="1414" spc="-14" dirty="0">
                <a:solidFill>
                  <a:srgbClr val="1F497D"/>
                </a:solidFill>
                <a:latin typeface="Arial MT"/>
                <a:cs typeface="Arial MT"/>
              </a:rPr>
              <a:t> </a:t>
            </a:r>
            <a:r>
              <a:rPr sz="1414" dirty="0">
                <a:solidFill>
                  <a:srgbClr val="1F497D"/>
                </a:solidFill>
                <a:latin typeface="Arial MT"/>
                <a:cs typeface="Arial MT"/>
              </a:rPr>
              <a:t>Ph</a:t>
            </a:r>
            <a:r>
              <a:rPr sz="1414" spc="-22" dirty="0">
                <a:solidFill>
                  <a:srgbClr val="1F497D"/>
                </a:solidFill>
                <a:latin typeface="Arial MT"/>
                <a:cs typeface="Arial MT"/>
              </a:rPr>
              <a:t> </a:t>
            </a:r>
            <a:r>
              <a:rPr sz="1414" dirty="0">
                <a:solidFill>
                  <a:srgbClr val="1F497D"/>
                </a:solidFill>
                <a:latin typeface="Arial MT"/>
                <a:cs typeface="Arial MT"/>
              </a:rPr>
              <a:t>=</a:t>
            </a:r>
            <a:r>
              <a:rPr sz="1414" spc="8" dirty="0">
                <a:solidFill>
                  <a:srgbClr val="1F497D"/>
                </a:solidFill>
                <a:latin typeface="Arial MT"/>
                <a:cs typeface="Arial MT"/>
              </a:rPr>
              <a:t> </a:t>
            </a:r>
            <a:r>
              <a:rPr sz="1414" dirty="0">
                <a:solidFill>
                  <a:srgbClr val="1F497D"/>
                </a:solidFill>
                <a:latin typeface="Arial MT"/>
                <a:cs typeface="Arial MT"/>
              </a:rPr>
              <a:t>phosphate;</a:t>
            </a:r>
            <a:r>
              <a:rPr sz="1414" spc="-22" dirty="0">
                <a:solidFill>
                  <a:srgbClr val="1F497D"/>
                </a:solidFill>
                <a:latin typeface="Arial MT"/>
                <a:cs typeface="Arial MT"/>
              </a:rPr>
              <a:t> </a:t>
            </a:r>
            <a:r>
              <a:rPr sz="1414" dirty="0">
                <a:solidFill>
                  <a:srgbClr val="1F497D"/>
                </a:solidFill>
                <a:latin typeface="Arial MT"/>
                <a:cs typeface="Arial MT"/>
              </a:rPr>
              <a:t>Material</a:t>
            </a:r>
            <a:r>
              <a:rPr sz="1414" spc="-14" dirty="0">
                <a:solidFill>
                  <a:srgbClr val="1F497D"/>
                </a:solidFill>
                <a:latin typeface="Arial MT"/>
                <a:cs typeface="Arial MT"/>
              </a:rPr>
              <a:t> </a:t>
            </a:r>
            <a:r>
              <a:rPr sz="1414" dirty="0">
                <a:solidFill>
                  <a:srgbClr val="1F497D"/>
                </a:solidFill>
                <a:latin typeface="Arial MT"/>
                <a:cs typeface="Arial MT"/>
              </a:rPr>
              <a:t>Processing:</a:t>
            </a:r>
            <a:r>
              <a:rPr sz="1414" spc="-8" dirty="0">
                <a:solidFill>
                  <a:srgbClr val="1F497D"/>
                </a:solidFill>
                <a:latin typeface="Arial MT"/>
                <a:cs typeface="Arial MT"/>
              </a:rPr>
              <a:t> </a:t>
            </a:r>
            <a:r>
              <a:rPr sz="1414" dirty="0">
                <a:solidFill>
                  <a:srgbClr val="1F497D"/>
                </a:solidFill>
                <a:latin typeface="Arial MT"/>
                <a:cs typeface="Arial MT"/>
              </a:rPr>
              <a:t>Mn</a:t>
            </a:r>
            <a:r>
              <a:rPr sz="1414" spc="-8" dirty="0">
                <a:solidFill>
                  <a:srgbClr val="1F497D"/>
                </a:solidFill>
                <a:latin typeface="Arial MT"/>
                <a:cs typeface="Arial MT"/>
              </a:rPr>
              <a:t> </a:t>
            </a:r>
            <a:r>
              <a:rPr sz="1414" dirty="0">
                <a:solidFill>
                  <a:srgbClr val="1F497D"/>
                </a:solidFill>
                <a:latin typeface="Arial MT"/>
                <a:cs typeface="Arial MT"/>
              </a:rPr>
              <a:t>=</a:t>
            </a:r>
            <a:r>
              <a:rPr sz="1414" spc="-14" dirty="0">
                <a:solidFill>
                  <a:srgbClr val="1F497D"/>
                </a:solidFill>
                <a:latin typeface="Arial MT"/>
                <a:cs typeface="Arial MT"/>
              </a:rPr>
              <a:t> battery- </a:t>
            </a:r>
            <a:r>
              <a:rPr sz="1414" dirty="0">
                <a:solidFill>
                  <a:srgbClr val="1F497D"/>
                </a:solidFill>
                <a:latin typeface="Arial MT"/>
                <a:cs typeface="Arial MT"/>
              </a:rPr>
              <a:t>grade</a:t>
            </a:r>
            <a:r>
              <a:rPr sz="1414" spc="-8" dirty="0">
                <a:solidFill>
                  <a:srgbClr val="1F497D"/>
                </a:solidFill>
                <a:latin typeface="Arial MT"/>
                <a:cs typeface="Arial MT"/>
              </a:rPr>
              <a:t> </a:t>
            </a:r>
            <a:r>
              <a:rPr sz="1414" dirty="0">
                <a:solidFill>
                  <a:srgbClr val="1F497D"/>
                </a:solidFill>
                <a:latin typeface="Arial MT"/>
                <a:cs typeface="Arial MT"/>
              </a:rPr>
              <a:t>Mn</a:t>
            </a:r>
            <a:r>
              <a:rPr sz="1414" spc="-22" dirty="0">
                <a:solidFill>
                  <a:srgbClr val="1F497D"/>
                </a:solidFill>
                <a:latin typeface="Arial MT"/>
                <a:cs typeface="Arial MT"/>
              </a:rPr>
              <a:t> </a:t>
            </a:r>
            <a:r>
              <a:rPr sz="1414" dirty="0">
                <a:solidFill>
                  <a:srgbClr val="1F497D"/>
                </a:solidFill>
                <a:latin typeface="Arial MT"/>
                <a:cs typeface="Arial MT"/>
              </a:rPr>
              <a:t>sulphate,</a:t>
            </a:r>
            <a:r>
              <a:rPr sz="1414" spc="-8" dirty="0">
                <a:solidFill>
                  <a:srgbClr val="1F497D"/>
                </a:solidFill>
                <a:latin typeface="Arial MT"/>
                <a:cs typeface="Arial MT"/>
              </a:rPr>
              <a:t> </a:t>
            </a:r>
            <a:r>
              <a:rPr sz="1414" dirty="0">
                <a:solidFill>
                  <a:srgbClr val="1F497D"/>
                </a:solidFill>
                <a:latin typeface="Arial MT"/>
                <a:cs typeface="Arial MT"/>
              </a:rPr>
              <a:t>Ph</a:t>
            </a:r>
            <a:r>
              <a:rPr sz="1414" spc="-14" dirty="0">
                <a:solidFill>
                  <a:srgbClr val="1F497D"/>
                </a:solidFill>
                <a:latin typeface="Arial MT"/>
                <a:cs typeface="Arial MT"/>
              </a:rPr>
              <a:t> </a:t>
            </a:r>
            <a:r>
              <a:rPr sz="1414" dirty="0">
                <a:solidFill>
                  <a:srgbClr val="1F497D"/>
                </a:solidFill>
                <a:latin typeface="Arial MT"/>
                <a:cs typeface="Arial MT"/>
              </a:rPr>
              <a:t>=</a:t>
            </a:r>
            <a:r>
              <a:rPr sz="1414" spc="-14" dirty="0">
                <a:solidFill>
                  <a:srgbClr val="1F497D"/>
                </a:solidFill>
                <a:latin typeface="Arial MT"/>
                <a:cs typeface="Arial MT"/>
              </a:rPr>
              <a:t> battery-</a:t>
            </a:r>
            <a:r>
              <a:rPr sz="1414" dirty="0">
                <a:solidFill>
                  <a:srgbClr val="1F497D"/>
                </a:solidFill>
                <a:latin typeface="Arial MT"/>
                <a:cs typeface="Arial MT"/>
              </a:rPr>
              <a:t>grade</a:t>
            </a:r>
            <a:r>
              <a:rPr sz="1414" spc="-8" dirty="0">
                <a:solidFill>
                  <a:srgbClr val="1F497D"/>
                </a:solidFill>
                <a:latin typeface="Arial MT"/>
                <a:cs typeface="Arial MT"/>
              </a:rPr>
              <a:t> </a:t>
            </a:r>
            <a:r>
              <a:rPr sz="1414" dirty="0">
                <a:solidFill>
                  <a:srgbClr val="1F497D"/>
                </a:solidFill>
                <a:latin typeface="Arial MT"/>
                <a:cs typeface="Arial MT"/>
              </a:rPr>
              <a:t>phosphoric</a:t>
            </a:r>
            <a:r>
              <a:rPr sz="1414" spc="-8" dirty="0">
                <a:solidFill>
                  <a:srgbClr val="1F497D"/>
                </a:solidFill>
                <a:latin typeface="Arial MT"/>
                <a:cs typeface="Arial MT"/>
              </a:rPr>
              <a:t> </a:t>
            </a:r>
            <a:r>
              <a:rPr sz="1414" dirty="0">
                <a:solidFill>
                  <a:srgbClr val="1F497D"/>
                </a:solidFill>
                <a:latin typeface="Arial MT"/>
                <a:cs typeface="Arial MT"/>
              </a:rPr>
              <a:t>acid,</a:t>
            </a:r>
            <a:r>
              <a:rPr sz="1414" spc="-22" dirty="0">
                <a:solidFill>
                  <a:srgbClr val="1F497D"/>
                </a:solidFill>
                <a:latin typeface="Arial MT"/>
                <a:cs typeface="Arial MT"/>
              </a:rPr>
              <a:t> </a:t>
            </a:r>
            <a:r>
              <a:rPr sz="1414" dirty="0">
                <a:solidFill>
                  <a:srgbClr val="1F497D"/>
                </a:solidFill>
                <a:latin typeface="Arial MT"/>
                <a:cs typeface="Arial MT"/>
              </a:rPr>
              <a:t>Gr</a:t>
            </a:r>
            <a:r>
              <a:rPr sz="1414" spc="-14" dirty="0">
                <a:solidFill>
                  <a:srgbClr val="1F497D"/>
                </a:solidFill>
                <a:latin typeface="Arial MT"/>
                <a:cs typeface="Arial MT"/>
              </a:rPr>
              <a:t> </a:t>
            </a:r>
            <a:r>
              <a:rPr sz="1414" dirty="0">
                <a:solidFill>
                  <a:srgbClr val="1F497D"/>
                </a:solidFill>
                <a:latin typeface="Arial MT"/>
                <a:cs typeface="Arial MT"/>
              </a:rPr>
              <a:t>=</a:t>
            </a:r>
            <a:r>
              <a:rPr sz="1414" spc="-8" dirty="0">
                <a:solidFill>
                  <a:srgbClr val="1F497D"/>
                </a:solidFill>
                <a:latin typeface="Arial MT"/>
                <a:cs typeface="Arial MT"/>
              </a:rPr>
              <a:t> </a:t>
            </a:r>
            <a:r>
              <a:rPr sz="1414" spc="-14" dirty="0">
                <a:solidFill>
                  <a:srgbClr val="1F497D"/>
                </a:solidFill>
                <a:latin typeface="Arial MT"/>
                <a:cs typeface="Arial MT"/>
              </a:rPr>
              <a:t>battery-</a:t>
            </a:r>
            <a:r>
              <a:rPr sz="1414" dirty="0">
                <a:solidFill>
                  <a:srgbClr val="1F497D"/>
                </a:solidFill>
                <a:latin typeface="Arial MT"/>
                <a:cs typeface="Arial MT"/>
              </a:rPr>
              <a:t>grade</a:t>
            </a:r>
            <a:r>
              <a:rPr sz="1414" spc="-22" dirty="0">
                <a:solidFill>
                  <a:srgbClr val="1F497D"/>
                </a:solidFill>
                <a:latin typeface="Arial MT"/>
                <a:cs typeface="Arial MT"/>
              </a:rPr>
              <a:t> </a:t>
            </a:r>
            <a:r>
              <a:rPr sz="1414" dirty="0">
                <a:solidFill>
                  <a:srgbClr val="1F497D"/>
                </a:solidFill>
                <a:latin typeface="Arial MT"/>
                <a:cs typeface="Arial MT"/>
              </a:rPr>
              <a:t>graphite.</a:t>
            </a:r>
            <a:r>
              <a:rPr sz="1414" spc="-8" dirty="0">
                <a:solidFill>
                  <a:srgbClr val="1F497D"/>
                </a:solidFill>
                <a:latin typeface="Arial MT"/>
                <a:cs typeface="Arial MT"/>
              </a:rPr>
              <a:t> </a:t>
            </a:r>
            <a:r>
              <a:rPr sz="1414" dirty="0">
                <a:solidFill>
                  <a:srgbClr val="1F497D"/>
                </a:solidFill>
                <a:latin typeface="Arial MT"/>
                <a:cs typeface="Arial MT"/>
              </a:rPr>
              <a:t>DRC</a:t>
            </a:r>
            <a:r>
              <a:rPr sz="1414" spc="-14" dirty="0">
                <a:solidFill>
                  <a:srgbClr val="1F497D"/>
                </a:solidFill>
                <a:latin typeface="Arial MT"/>
                <a:cs typeface="Arial MT"/>
              </a:rPr>
              <a:t> </a:t>
            </a:r>
            <a:r>
              <a:rPr sz="1414" dirty="0">
                <a:solidFill>
                  <a:srgbClr val="1F497D"/>
                </a:solidFill>
                <a:latin typeface="Arial MT"/>
                <a:cs typeface="Arial MT"/>
              </a:rPr>
              <a:t>=</a:t>
            </a:r>
            <a:r>
              <a:rPr sz="1414" spc="-14" dirty="0">
                <a:solidFill>
                  <a:srgbClr val="1F497D"/>
                </a:solidFill>
                <a:latin typeface="Arial MT"/>
                <a:cs typeface="Arial MT"/>
              </a:rPr>
              <a:t> </a:t>
            </a:r>
            <a:r>
              <a:rPr sz="1414" dirty="0">
                <a:solidFill>
                  <a:srgbClr val="1F497D"/>
                </a:solidFill>
                <a:latin typeface="Arial MT"/>
                <a:cs typeface="Arial MT"/>
              </a:rPr>
              <a:t>Democratic</a:t>
            </a:r>
            <a:r>
              <a:rPr sz="1414" spc="-14" dirty="0">
                <a:solidFill>
                  <a:srgbClr val="1F497D"/>
                </a:solidFill>
                <a:latin typeface="Arial MT"/>
                <a:cs typeface="Arial MT"/>
              </a:rPr>
              <a:t> </a:t>
            </a:r>
            <a:r>
              <a:rPr sz="1414" dirty="0">
                <a:solidFill>
                  <a:srgbClr val="1F497D"/>
                </a:solidFill>
                <a:latin typeface="Arial MT"/>
                <a:cs typeface="Arial MT"/>
              </a:rPr>
              <a:t>Republic</a:t>
            </a:r>
            <a:r>
              <a:rPr sz="1414" spc="-8" dirty="0">
                <a:solidFill>
                  <a:srgbClr val="1F497D"/>
                </a:solidFill>
                <a:latin typeface="Arial MT"/>
                <a:cs typeface="Arial MT"/>
              </a:rPr>
              <a:t> </a:t>
            </a:r>
            <a:r>
              <a:rPr sz="1414" dirty="0">
                <a:solidFill>
                  <a:srgbClr val="1F497D"/>
                </a:solidFill>
                <a:latin typeface="Arial MT"/>
                <a:cs typeface="Arial MT"/>
              </a:rPr>
              <a:t>of</a:t>
            </a:r>
            <a:r>
              <a:rPr sz="1414" spc="-22" dirty="0">
                <a:solidFill>
                  <a:srgbClr val="1F497D"/>
                </a:solidFill>
                <a:latin typeface="Arial MT"/>
                <a:cs typeface="Arial MT"/>
              </a:rPr>
              <a:t> </a:t>
            </a:r>
            <a:r>
              <a:rPr sz="1414" dirty="0">
                <a:solidFill>
                  <a:srgbClr val="1F497D"/>
                </a:solidFill>
                <a:latin typeface="Arial MT"/>
                <a:cs typeface="Arial MT"/>
              </a:rPr>
              <a:t>the</a:t>
            </a:r>
            <a:r>
              <a:rPr sz="1414" spc="-22" dirty="0">
                <a:solidFill>
                  <a:srgbClr val="1F497D"/>
                </a:solidFill>
                <a:latin typeface="Arial MT"/>
                <a:cs typeface="Arial MT"/>
              </a:rPr>
              <a:t> </a:t>
            </a:r>
            <a:r>
              <a:rPr sz="1414" spc="-14" dirty="0">
                <a:solidFill>
                  <a:srgbClr val="1F497D"/>
                </a:solidFill>
                <a:latin typeface="Arial MT"/>
                <a:cs typeface="Arial MT"/>
              </a:rPr>
              <a:t>Congo.</a:t>
            </a:r>
            <a:endParaRPr sz="1414">
              <a:latin typeface="Arial MT"/>
              <a:cs typeface="Arial MT"/>
            </a:endParaRPr>
          </a:p>
          <a:p>
            <a:pPr marL="17958">
              <a:spcBef>
                <a:spcPts val="161"/>
              </a:spcBef>
            </a:pPr>
            <a:r>
              <a:rPr sz="1414" dirty="0">
                <a:solidFill>
                  <a:srgbClr val="1F497D"/>
                </a:solidFill>
                <a:latin typeface="Arial MT"/>
                <a:cs typeface="Arial MT"/>
              </a:rPr>
              <a:t>Sources:</a:t>
            </a:r>
            <a:r>
              <a:rPr sz="1414" spc="-42" dirty="0">
                <a:solidFill>
                  <a:srgbClr val="1F497D"/>
                </a:solidFill>
                <a:latin typeface="Arial MT"/>
                <a:cs typeface="Arial MT"/>
              </a:rPr>
              <a:t> </a:t>
            </a:r>
            <a:r>
              <a:rPr sz="1414" dirty="0">
                <a:solidFill>
                  <a:srgbClr val="1F497D"/>
                </a:solidFill>
                <a:latin typeface="Arial MT"/>
                <a:cs typeface="Arial MT"/>
              </a:rPr>
              <a:t>IEA</a:t>
            </a:r>
            <a:r>
              <a:rPr sz="1414" spc="-28" dirty="0">
                <a:solidFill>
                  <a:srgbClr val="1F497D"/>
                </a:solidFill>
                <a:latin typeface="Arial MT"/>
                <a:cs typeface="Arial MT"/>
              </a:rPr>
              <a:t> </a:t>
            </a:r>
            <a:r>
              <a:rPr sz="1414" dirty="0">
                <a:solidFill>
                  <a:srgbClr val="1F497D"/>
                </a:solidFill>
                <a:latin typeface="Arial MT"/>
                <a:cs typeface="Arial MT"/>
              </a:rPr>
              <a:t>analysis</a:t>
            </a:r>
            <a:r>
              <a:rPr sz="1414" spc="-28" dirty="0">
                <a:solidFill>
                  <a:srgbClr val="1F497D"/>
                </a:solidFill>
                <a:latin typeface="Arial MT"/>
                <a:cs typeface="Arial MT"/>
              </a:rPr>
              <a:t> </a:t>
            </a:r>
            <a:r>
              <a:rPr sz="1414" dirty="0">
                <a:solidFill>
                  <a:srgbClr val="1F497D"/>
                </a:solidFill>
                <a:latin typeface="Arial MT"/>
                <a:cs typeface="Arial MT"/>
              </a:rPr>
              <a:t>based</a:t>
            </a:r>
            <a:r>
              <a:rPr sz="1414" spc="-42" dirty="0">
                <a:solidFill>
                  <a:srgbClr val="1F497D"/>
                </a:solidFill>
                <a:latin typeface="Arial MT"/>
                <a:cs typeface="Arial MT"/>
              </a:rPr>
              <a:t> </a:t>
            </a:r>
            <a:r>
              <a:rPr sz="1414" dirty="0">
                <a:solidFill>
                  <a:srgbClr val="1F497D"/>
                </a:solidFill>
                <a:latin typeface="Arial MT"/>
                <a:cs typeface="Arial MT"/>
              </a:rPr>
              <a:t>on</a:t>
            </a:r>
            <a:r>
              <a:rPr sz="1414" spc="-22" dirty="0">
                <a:solidFill>
                  <a:srgbClr val="1F497D"/>
                </a:solidFill>
                <a:latin typeface="Arial MT"/>
                <a:cs typeface="Arial MT"/>
              </a:rPr>
              <a:t> </a:t>
            </a:r>
            <a:r>
              <a:rPr sz="1414" dirty="0">
                <a:solidFill>
                  <a:srgbClr val="1F497D"/>
                </a:solidFill>
                <a:latin typeface="Arial MT"/>
                <a:cs typeface="Arial MT"/>
              </a:rPr>
              <a:t>USGS</a:t>
            </a:r>
            <a:r>
              <a:rPr sz="1414" spc="-50" dirty="0">
                <a:solidFill>
                  <a:srgbClr val="1F497D"/>
                </a:solidFill>
                <a:latin typeface="Arial MT"/>
                <a:cs typeface="Arial MT"/>
              </a:rPr>
              <a:t> </a:t>
            </a:r>
            <a:r>
              <a:rPr sz="1414" dirty="0">
                <a:solidFill>
                  <a:srgbClr val="1F497D"/>
                </a:solidFill>
                <a:latin typeface="Arial MT"/>
                <a:cs typeface="Arial MT"/>
              </a:rPr>
              <a:t>(2025),</a:t>
            </a:r>
            <a:r>
              <a:rPr sz="1414" spc="-36" dirty="0">
                <a:solidFill>
                  <a:srgbClr val="1F497D"/>
                </a:solidFill>
                <a:latin typeface="Arial MT"/>
                <a:cs typeface="Arial MT"/>
              </a:rPr>
              <a:t> </a:t>
            </a:r>
            <a:r>
              <a:rPr sz="1414" u="sng" dirty="0">
                <a:solidFill>
                  <a:srgbClr val="0000FF"/>
                </a:solidFill>
                <a:uFill>
                  <a:solidFill>
                    <a:srgbClr val="0000FF"/>
                  </a:solidFill>
                </a:uFill>
                <a:latin typeface="Arial MT"/>
                <a:cs typeface="Arial MT"/>
                <a:hlinkClick r:id="rId2"/>
              </a:rPr>
              <a:t>Mineral</a:t>
            </a:r>
            <a:r>
              <a:rPr sz="1414" u="sng" spc="-36" dirty="0">
                <a:solidFill>
                  <a:srgbClr val="0000FF"/>
                </a:solidFill>
                <a:uFill>
                  <a:solidFill>
                    <a:srgbClr val="0000FF"/>
                  </a:solidFill>
                </a:uFill>
                <a:latin typeface="Arial MT"/>
                <a:cs typeface="Arial MT"/>
                <a:hlinkClick r:id="rId2"/>
              </a:rPr>
              <a:t> </a:t>
            </a:r>
            <a:r>
              <a:rPr sz="1414" u="sng" dirty="0">
                <a:solidFill>
                  <a:srgbClr val="0000FF"/>
                </a:solidFill>
                <a:uFill>
                  <a:solidFill>
                    <a:srgbClr val="0000FF"/>
                  </a:solidFill>
                </a:uFill>
                <a:latin typeface="Arial MT"/>
                <a:cs typeface="Arial MT"/>
                <a:hlinkClick r:id="rId2"/>
              </a:rPr>
              <a:t>commodity</a:t>
            </a:r>
            <a:r>
              <a:rPr sz="1414" u="sng" spc="-28" dirty="0">
                <a:solidFill>
                  <a:srgbClr val="0000FF"/>
                </a:solidFill>
                <a:uFill>
                  <a:solidFill>
                    <a:srgbClr val="0000FF"/>
                  </a:solidFill>
                </a:uFill>
                <a:latin typeface="Arial MT"/>
                <a:cs typeface="Arial MT"/>
                <a:hlinkClick r:id="rId2"/>
              </a:rPr>
              <a:t> </a:t>
            </a:r>
            <a:r>
              <a:rPr sz="1414" u="sng" dirty="0">
                <a:solidFill>
                  <a:srgbClr val="0000FF"/>
                </a:solidFill>
                <a:uFill>
                  <a:solidFill>
                    <a:srgbClr val="0000FF"/>
                  </a:solidFill>
                </a:uFill>
                <a:latin typeface="Arial MT"/>
                <a:cs typeface="Arial MT"/>
                <a:hlinkClick r:id="rId2"/>
              </a:rPr>
              <a:t>summaries</a:t>
            </a:r>
            <a:r>
              <a:rPr sz="1414" dirty="0">
                <a:solidFill>
                  <a:srgbClr val="1F497D"/>
                </a:solidFill>
                <a:latin typeface="Arial MT"/>
                <a:cs typeface="Arial MT"/>
                <a:hlinkClick r:id="rId2"/>
              </a:rPr>
              <a:t>,</a:t>
            </a:r>
            <a:r>
              <a:rPr sz="1414" spc="-28" dirty="0">
                <a:solidFill>
                  <a:srgbClr val="1F497D"/>
                </a:solidFill>
                <a:latin typeface="Arial MT"/>
                <a:cs typeface="Arial MT"/>
              </a:rPr>
              <a:t> </a:t>
            </a:r>
            <a:r>
              <a:rPr sz="1414" dirty="0">
                <a:solidFill>
                  <a:srgbClr val="1F497D"/>
                </a:solidFill>
                <a:latin typeface="Arial MT"/>
                <a:cs typeface="Arial MT"/>
              </a:rPr>
              <a:t>BloombergNEF</a:t>
            </a:r>
            <a:r>
              <a:rPr sz="1414" spc="-22" dirty="0">
                <a:solidFill>
                  <a:srgbClr val="1F497D"/>
                </a:solidFill>
                <a:latin typeface="Arial MT"/>
                <a:cs typeface="Arial MT"/>
              </a:rPr>
              <a:t> </a:t>
            </a:r>
            <a:r>
              <a:rPr sz="1414" dirty="0">
                <a:solidFill>
                  <a:srgbClr val="1F497D"/>
                </a:solidFill>
                <a:latin typeface="Arial MT"/>
                <a:cs typeface="Arial MT"/>
              </a:rPr>
              <a:t>and</a:t>
            </a:r>
            <a:r>
              <a:rPr sz="1414" spc="-22" dirty="0">
                <a:solidFill>
                  <a:srgbClr val="1F497D"/>
                </a:solidFill>
                <a:latin typeface="Arial MT"/>
                <a:cs typeface="Arial MT"/>
              </a:rPr>
              <a:t> </a:t>
            </a:r>
            <a:r>
              <a:rPr sz="1414" dirty="0">
                <a:solidFill>
                  <a:srgbClr val="1F497D"/>
                </a:solidFill>
                <a:latin typeface="Arial MT"/>
                <a:cs typeface="Arial MT"/>
              </a:rPr>
              <a:t>Benchmark</a:t>
            </a:r>
            <a:r>
              <a:rPr sz="1414" spc="-36" dirty="0">
                <a:solidFill>
                  <a:srgbClr val="1F497D"/>
                </a:solidFill>
                <a:latin typeface="Arial MT"/>
                <a:cs typeface="Arial MT"/>
              </a:rPr>
              <a:t> </a:t>
            </a:r>
            <a:r>
              <a:rPr sz="1414" dirty="0">
                <a:solidFill>
                  <a:srgbClr val="1F497D"/>
                </a:solidFill>
                <a:latin typeface="Arial MT"/>
                <a:cs typeface="Arial MT"/>
              </a:rPr>
              <a:t>Mineral</a:t>
            </a:r>
            <a:r>
              <a:rPr sz="1414" spc="-42" dirty="0">
                <a:solidFill>
                  <a:srgbClr val="1F497D"/>
                </a:solidFill>
                <a:latin typeface="Arial MT"/>
                <a:cs typeface="Arial MT"/>
              </a:rPr>
              <a:t> </a:t>
            </a:r>
            <a:r>
              <a:rPr sz="1414" spc="-14" dirty="0">
                <a:solidFill>
                  <a:srgbClr val="1F497D"/>
                </a:solidFill>
                <a:latin typeface="Arial MT"/>
                <a:cs typeface="Arial MT"/>
              </a:rPr>
              <a:t>Intelligence.</a:t>
            </a:r>
            <a:endParaRPr sz="1414">
              <a:latin typeface="Arial MT"/>
              <a:cs typeface="Arial MT"/>
            </a:endParaRPr>
          </a:p>
          <a:p>
            <a:pPr>
              <a:spcBef>
                <a:spcPts val="1117"/>
              </a:spcBef>
            </a:pPr>
            <a:endParaRPr sz="1414">
              <a:latin typeface="Arial MT"/>
              <a:cs typeface="Arial MT"/>
            </a:endParaRPr>
          </a:p>
          <a:p>
            <a:pPr marL="3591" algn="ctr"/>
            <a:r>
              <a:rPr sz="1131" dirty="0">
                <a:latin typeface="Arial MT"/>
                <a:cs typeface="Arial MT"/>
              </a:rPr>
              <a:t>P</a:t>
            </a:r>
            <a:r>
              <a:rPr sz="918" dirty="0">
                <a:latin typeface="Arial MT"/>
                <a:cs typeface="Arial MT"/>
              </a:rPr>
              <a:t>AGE</a:t>
            </a:r>
            <a:r>
              <a:rPr sz="918" spc="-36" dirty="0">
                <a:latin typeface="Arial MT"/>
                <a:cs typeface="Arial MT"/>
              </a:rPr>
              <a:t> </a:t>
            </a:r>
            <a:r>
              <a:rPr sz="1131" dirty="0">
                <a:latin typeface="Arial MT"/>
                <a:cs typeface="Arial MT"/>
              </a:rPr>
              <a:t>|</a:t>
            </a:r>
            <a:r>
              <a:rPr sz="1131" spc="-78" dirty="0">
                <a:latin typeface="Arial MT"/>
                <a:cs typeface="Arial MT"/>
              </a:rPr>
              <a:t> </a:t>
            </a:r>
            <a:r>
              <a:rPr sz="1131" spc="-36" dirty="0">
                <a:latin typeface="Arial MT"/>
                <a:cs typeface="Arial MT"/>
              </a:rPr>
              <a:t>209</a:t>
            </a:r>
            <a:endParaRPr sz="1131">
              <a:latin typeface="Arial MT"/>
              <a:cs typeface="Arial MT"/>
            </a:endParaRPr>
          </a:p>
        </p:txBody>
      </p:sp>
      <p:sp>
        <p:nvSpPr>
          <p:cNvPr id="4" name="object 4"/>
          <p:cNvSpPr txBox="1"/>
          <p:nvPr/>
        </p:nvSpPr>
        <p:spPr>
          <a:xfrm>
            <a:off x="13186513" y="772072"/>
            <a:ext cx="2852683" cy="280185"/>
          </a:xfrm>
          <a:prstGeom prst="rect">
            <a:avLst/>
          </a:prstGeom>
          <a:solidFill>
            <a:srgbClr val="0070C0"/>
          </a:solidFill>
          <a:ln w="3175">
            <a:solidFill>
              <a:srgbClr val="0070C0"/>
            </a:solidFill>
          </a:ln>
        </p:spPr>
        <p:txBody>
          <a:bodyPr vert="horz" wrap="square" lIns="0" tIns="61956" rIns="0" bIns="0" rtlCol="0">
            <a:spAutoFit/>
          </a:bodyPr>
          <a:lstStyle/>
          <a:p>
            <a:pPr marL="914992">
              <a:spcBef>
                <a:spcPts val="488"/>
              </a:spcBef>
            </a:pPr>
            <a:r>
              <a:rPr sz="1414" dirty="0">
                <a:solidFill>
                  <a:srgbClr val="FFFFFF"/>
                </a:solidFill>
                <a:latin typeface="Arial MT"/>
                <a:cs typeface="Arial MT"/>
              </a:rPr>
              <a:t>3.</a:t>
            </a:r>
            <a:r>
              <a:rPr sz="1414" spc="176" dirty="0">
                <a:solidFill>
                  <a:srgbClr val="FFFFFF"/>
                </a:solidFill>
                <a:latin typeface="Arial MT"/>
                <a:cs typeface="Arial MT"/>
              </a:rPr>
              <a:t>  </a:t>
            </a:r>
            <a:r>
              <a:rPr sz="1414" dirty="0">
                <a:solidFill>
                  <a:srgbClr val="FFFFFF"/>
                </a:solidFill>
                <a:latin typeface="Arial MT"/>
                <a:cs typeface="Arial MT"/>
              </a:rPr>
              <a:t>Topical</a:t>
            </a:r>
            <a:r>
              <a:rPr sz="1414" spc="-8" dirty="0">
                <a:solidFill>
                  <a:srgbClr val="FFFFFF"/>
                </a:solidFill>
                <a:latin typeface="Arial MT"/>
                <a:cs typeface="Arial MT"/>
              </a:rPr>
              <a:t> </a:t>
            </a:r>
            <a:r>
              <a:rPr sz="1414" dirty="0">
                <a:solidFill>
                  <a:srgbClr val="FFFFFF"/>
                </a:solidFill>
                <a:latin typeface="Arial MT"/>
                <a:cs typeface="Arial MT"/>
              </a:rPr>
              <a:t>deep </a:t>
            </a:r>
            <a:r>
              <a:rPr sz="1414" spc="-28" dirty="0">
                <a:solidFill>
                  <a:srgbClr val="FFFFFF"/>
                </a:solidFill>
                <a:latin typeface="Arial MT"/>
                <a:cs typeface="Arial MT"/>
              </a:rPr>
              <a:t>dives</a:t>
            </a:r>
            <a:endParaRPr sz="1414">
              <a:latin typeface="Arial MT"/>
              <a:cs typeface="Arial MT"/>
            </a:endParaRPr>
          </a:p>
        </p:txBody>
      </p:sp>
      <p:sp>
        <p:nvSpPr>
          <p:cNvPr id="5" name="object 5"/>
          <p:cNvSpPr txBox="1"/>
          <p:nvPr/>
        </p:nvSpPr>
        <p:spPr>
          <a:xfrm>
            <a:off x="2944690" y="1416417"/>
            <a:ext cx="13065593" cy="716090"/>
          </a:xfrm>
          <a:prstGeom prst="rect">
            <a:avLst/>
          </a:prstGeom>
        </p:spPr>
        <p:txBody>
          <a:bodyPr vert="horz" wrap="square" lIns="0" tIns="12570" rIns="0" bIns="0" rtlCol="0">
            <a:spAutoFit/>
          </a:bodyPr>
          <a:lstStyle/>
          <a:p>
            <a:pPr marL="17958" marR="7184">
              <a:lnSpc>
                <a:spcPct val="101200"/>
              </a:lnSpc>
              <a:spcBef>
                <a:spcPts val="98"/>
              </a:spcBef>
            </a:pPr>
            <a:r>
              <a:rPr sz="2263" b="1" dirty="0">
                <a:solidFill>
                  <a:srgbClr val="1F497D"/>
                </a:solidFill>
                <a:latin typeface="Arial"/>
                <a:cs typeface="Arial"/>
              </a:rPr>
              <a:t>The</a:t>
            </a:r>
            <a:r>
              <a:rPr sz="2263" b="1" spc="-50" dirty="0">
                <a:solidFill>
                  <a:srgbClr val="1F497D"/>
                </a:solidFill>
                <a:latin typeface="Arial"/>
                <a:cs typeface="Arial"/>
              </a:rPr>
              <a:t> </a:t>
            </a:r>
            <a:r>
              <a:rPr sz="2263" b="1" dirty="0">
                <a:solidFill>
                  <a:srgbClr val="1F497D"/>
                </a:solidFill>
                <a:latin typeface="Arial"/>
                <a:cs typeface="Arial"/>
              </a:rPr>
              <a:t>LFP</a:t>
            </a:r>
            <a:r>
              <a:rPr sz="2263" b="1" spc="-42" dirty="0">
                <a:solidFill>
                  <a:srgbClr val="1F497D"/>
                </a:solidFill>
                <a:latin typeface="Arial"/>
                <a:cs typeface="Arial"/>
              </a:rPr>
              <a:t> </a:t>
            </a:r>
            <a:r>
              <a:rPr sz="2263" b="1" dirty="0">
                <a:solidFill>
                  <a:srgbClr val="1F497D"/>
                </a:solidFill>
                <a:latin typeface="Arial"/>
                <a:cs typeface="Arial"/>
              </a:rPr>
              <a:t>battery</a:t>
            </a:r>
            <a:r>
              <a:rPr sz="2263" b="1" spc="-28" dirty="0">
                <a:solidFill>
                  <a:srgbClr val="1F497D"/>
                </a:solidFill>
                <a:latin typeface="Arial"/>
                <a:cs typeface="Arial"/>
              </a:rPr>
              <a:t> </a:t>
            </a:r>
            <a:r>
              <a:rPr sz="2263" b="1" dirty="0">
                <a:solidFill>
                  <a:srgbClr val="1F497D"/>
                </a:solidFill>
                <a:latin typeface="Arial"/>
                <a:cs typeface="Arial"/>
              </a:rPr>
              <a:t>supply</a:t>
            </a:r>
            <a:r>
              <a:rPr sz="2263" b="1" spc="-50" dirty="0">
                <a:solidFill>
                  <a:srgbClr val="1F497D"/>
                </a:solidFill>
                <a:latin typeface="Arial"/>
                <a:cs typeface="Arial"/>
              </a:rPr>
              <a:t> </a:t>
            </a:r>
            <a:r>
              <a:rPr sz="2263" b="1" dirty="0">
                <a:solidFill>
                  <a:srgbClr val="1F497D"/>
                </a:solidFill>
                <a:latin typeface="Arial"/>
                <a:cs typeface="Arial"/>
              </a:rPr>
              <a:t>chain</a:t>
            </a:r>
            <a:r>
              <a:rPr sz="2263" b="1" spc="-50" dirty="0">
                <a:solidFill>
                  <a:srgbClr val="1F497D"/>
                </a:solidFill>
                <a:latin typeface="Arial"/>
                <a:cs typeface="Arial"/>
              </a:rPr>
              <a:t> </a:t>
            </a:r>
            <a:r>
              <a:rPr sz="2263" b="1" dirty="0">
                <a:solidFill>
                  <a:srgbClr val="1F497D"/>
                </a:solidFill>
                <a:latin typeface="Arial"/>
                <a:cs typeface="Arial"/>
              </a:rPr>
              <a:t>is</a:t>
            </a:r>
            <a:r>
              <a:rPr sz="2263" b="1" spc="-28" dirty="0">
                <a:solidFill>
                  <a:srgbClr val="1F497D"/>
                </a:solidFill>
                <a:latin typeface="Arial"/>
                <a:cs typeface="Arial"/>
              </a:rPr>
              <a:t> </a:t>
            </a:r>
            <a:r>
              <a:rPr sz="2263" b="1" dirty="0">
                <a:solidFill>
                  <a:srgbClr val="1F497D"/>
                </a:solidFill>
                <a:latin typeface="Arial"/>
                <a:cs typeface="Arial"/>
              </a:rPr>
              <a:t>even</a:t>
            </a:r>
            <a:r>
              <a:rPr sz="2263" b="1" spc="-36" dirty="0">
                <a:solidFill>
                  <a:srgbClr val="1F497D"/>
                </a:solidFill>
                <a:latin typeface="Arial"/>
                <a:cs typeface="Arial"/>
              </a:rPr>
              <a:t> </a:t>
            </a:r>
            <a:r>
              <a:rPr sz="2263" b="1" dirty="0">
                <a:solidFill>
                  <a:srgbClr val="1F497D"/>
                </a:solidFill>
                <a:latin typeface="Arial"/>
                <a:cs typeface="Arial"/>
              </a:rPr>
              <a:t>more</a:t>
            </a:r>
            <a:r>
              <a:rPr sz="2263" b="1" spc="-28" dirty="0">
                <a:solidFill>
                  <a:srgbClr val="1F497D"/>
                </a:solidFill>
                <a:latin typeface="Arial"/>
                <a:cs typeface="Arial"/>
              </a:rPr>
              <a:t> </a:t>
            </a:r>
            <a:r>
              <a:rPr sz="2263" b="1" dirty="0">
                <a:solidFill>
                  <a:srgbClr val="1F497D"/>
                </a:solidFill>
                <a:latin typeface="Arial"/>
                <a:cs typeface="Arial"/>
              </a:rPr>
              <a:t>dominated</a:t>
            </a:r>
            <a:r>
              <a:rPr sz="2263" b="1" spc="-42" dirty="0">
                <a:solidFill>
                  <a:srgbClr val="1F497D"/>
                </a:solidFill>
                <a:latin typeface="Arial"/>
                <a:cs typeface="Arial"/>
              </a:rPr>
              <a:t> </a:t>
            </a:r>
            <a:r>
              <a:rPr sz="2263" b="1" dirty="0">
                <a:solidFill>
                  <a:srgbClr val="1F497D"/>
                </a:solidFill>
                <a:latin typeface="Arial"/>
                <a:cs typeface="Arial"/>
              </a:rPr>
              <a:t>by</a:t>
            </a:r>
            <a:r>
              <a:rPr sz="2263" b="1" spc="-14" dirty="0">
                <a:solidFill>
                  <a:srgbClr val="1F497D"/>
                </a:solidFill>
                <a:latin typeface="Arial"/>
                <a:cs typeface="Arial"/>
              </a:rPr>
              <a:t> </a:t>
            </a:r>
            <a:r>
              <a:rPr sz="2263" b="1" dirty="0">
                <a:solidFill>
                  <a:srgbClr val="1F497D"/>
                </a:solidFill>
                <a:latin typeface="Arial"/>
                <a:cs typeface="Arial"/>
              </a:rPr>
              <a:t>China</a:t>
            </a:r>
            <a:r>
              <a:rPr sz="2263" b="1" spc="-28" dirty="0">
                <a:solidFill>
                  <a:srgbClr val="1F497D"/>
                </a:solidFill>
                <a:latin typeface="Arial"/>
                <a:cs typeface="Arial"/>
              </a:rPr>
              <a:t> </a:t>
            </a:r>
            <a:r>
              <a:rPr sz="2263" b="1" dirty="0">
                <a:solidFill>
                  <a:srgbClr val="1F497D"/>
                </a:solidFill>
                <a:latin typeface="Arial"/>
                <a:cs typeface="Arial"/>
              </a:rPr>
              <a:t>than</a:t>
            </a:r>
            <a:r>
              <a:rPr sz="2263" b="1" spc="-50" dirty="0">
                <a:solidFill>
                  <a:srgbClr val="1F497D"/>
                </a:solidFill>
                <a:latin typeface="Arial"/>
                <a:cs typeface="Arial"/>
              </a:rPr>
              <a:t> </a:t>
            </a:r>
            <a:r>
              <a:rPr sz="2263" b="1" dirty="0">
                <a:solidFill>
                  <a:srgbClr val="1F497D"/>
                </a:solidFill>
                <a:latin typeface="Arial"/>
                <a:cs typeface="Arial"/>
              </a:rPr>
              <a:t>conventional</a:t>
            </a:r>
            <a:r>
              <a:rPr sz="2263" b="1" spc="-50" dirty="0">
                <a:solidFill>
                  <a:srgbClr val="1F497D"/>
                </a:solidFill>
                <a:latin typeface="Arial"/>
                <a:cs typeface="Arial"/>
              </a:rPr>
              <a:t> </a:t>
            </a:r>
            <a:r>
              <a:rPr sz="2263" b="1" spc="-14" dirty="0">
                <a:solidFill>
                  <a:srgbClr val="1F497D"/>
                </a:solidFill>
                <a:latin typeface="Arial"/>
                <a:cs typeface="Arial"/>
              </a:rPr>
              <a:t>nickel-based </a:t>
            </a:r>
            <a:r>
              <a:rPr sz="2263" b="1" dirty="0">
                <a:solidFill>
                  <a:srgbClr val="1F497D"/>
                </a:solidFill>
                <a:latin typeface="Arial"/>
                <a:cs typeface="Arial"/>
              </a:rPr>
              <a:t>chemistry</a:t>
            </a:r>
            <a:r>
              <a:rPr sz="2263" b="1" spc="-70" dirty="0">
                <a:solidFill>
                  <a:srgbClr val="1F497D"/>
                </a:solidFill>
                <a:latin typeface="Arial"/>
                <a:cs typeface="Arial"/>
              </a:rPr>
              <a:t> </a:t>
            </a:r>
            <a:r>
              <a:rPr sz="2263" b="1" dirty="0">
                <a:solidFill>
                  <a:srgbClr val="1F497D"/>
                </a:solidFill>
                <a:latin typeface="Arial"/>
                <a:cs typeface="Arial"/>
              </a:rPr>
              <a:t>supply</a:t>
            </a:r>
            <a:r>
              <a:rPr sz="2263" b="1" spc="-70" dirty="0">
                <a:solidFill>
                  <a:srgbClr val="1F497D"/>
                </a:solidFill>
                <a:latin typeface="Arial"/>
                <a:cs typeface="Arial"/>
              </a:rPr>
              <a:t> </a:t>
            </a:r>
            <a:r>
              <a:rPr sz="2263" b="1" spc="-14" dirty="0">
                <a:solidFill>
                  <a:srgbClr val="1F497D"/>
                </a:solidFill>
                <a:latin typeface="Arial"/>
                <a:cs typeface="Arial"/>
              </a:rPr>
              <a:t>chains</a:t>
            </a:r>
            <a:endParaRPr sz="2263">
              <a:latin typeface="Arial"/>
              <a:cs typeface="Arial"/>
            </a:endParaRPr>
          </a:p>
        </p:txBody>
      </p:sp>
      <p:sp>
        <p:nvSpPr>
          <p:cNvPr id="6" name="object 6"/>
          <p:cNvSpPr txBox="1"/>
          <p:nvPr/>
        </p:nvSpPr>
        <p:spPr>
          <a:xfrm>
            <a:off x="5123396" y="2324270"/>
            <a:ext cx="8876809" cy="718288"/>
          </a:xfrm>
          <a:prstGeom prst="rect">
            <a:avLst/>
          </a:prstGeom>
        </p:spPr>
        <p:txBody>
          <a:bodyPr vert="horz" wrap="square" lIns="0" tIns="135586" rIns="0" bIns="0" rtlCol="0">
            <a:spAutoFit/>
          </a:bodyPr>
          <a:lstStyle/>
          <a:p>
            <a:pPr marL="17958">
              <a:spcBef>
                <a:spcPts val="1068"/>
              </a:spcBef>
            </a:pPr>
            <a:r>
              <a:rPr sz="1697" dirty="0">
                <a:solidFill>
                  <a:srgbClr val="1F497D"/>
                </a:solidFill>
                <a:latin typeface="Arial MT"/>
                <a:cs typeface="Arial MT"/>
              </a:rPr>
              <a:t>Geographical</a:t>
            </a:r>
            <a:r>
              <a:rPr sz="1697" spc="-36" dirty="0">
                <a:solidFill>
                  <a:srgbClr val="1F497D"/>
                </a:solidFill>
                <a:latin typeface="Arial MT"/>
                <a:cs typeface="Arial MT"/>
              </a:rPr>
              <a:t> </a:t>
            </a:r>
            <a:r>
              <a:rPr sz="1697" dirty="0">
                <a:solidFill>
                  <a:srgbClr val="1F497D"/>
                </a:solidFill>
                <a:latin typeface="Arial MT"/>
                <a:cs typeface="Arial MT"/>
              </a:rPr>
              <a:t>distribution of</a:t>
            </a:r>
            <a:r>
              <a:rPr sz="1697" spc="-8" dirty="0">
                <a:solidFill>
                  <a:srgbClr val="1F497D"/>
                </a:solidFill>
                <a:latin typeface="Arial MT"/>
                <a:cs typeface="Arial MT"/>
              </a:rPr>
              <a:t> </a:t>
            </a:r>
            <a:r>
              <a:rPr sz="1697" dirty="0">
                <a:solidFill>
                  <a:srgbClr val="1F497D"/>
                </a:solidFill>
                <a:latin typeface="Arial MT"/>
                <a:cs typeface="Arial MT"/>
              </a:rPr>
              <a:t>the</a:t>
            </a:r>
            <a:r>
              <a:rPr sz="1697" spc="-8" dirty="0">
                <a:solidFill>
                  <a:srgbClr val="1F497D"/>
                </a:solidFill>
                <a:latin typeface="Arial MT"/>
                <a:cs typeface="Arial MT"/>
              </a:rPr>
              <a:t> </a:t>
            </a:r>
            <a:r>
              <a:rPr sz="1697" dirty="0">
                <a:solidFill>
                  <a:srgbClr val="1F497D"/>
                </a:solidFill>
                <a:latin typeface="Arial MT"/>
                <a:cs typeface="Arial MT"/>
              </a:rPr>
              <a:t>LFP and</a:t>
            </a:r>
            <a:r>
              <a:rPr sz="1697" spc="-22" dirty="0">
                <a:solidFill>
                  <a:srgbClr val="1F497D"/>
                </a:solidFill>
                <a:latin typeface="Arial MT"/>
                <a:cs typeface="Arial MT"/>
              </a:rPr>
              <a:t> </a:t>
            </a:r>
            <a:r>
              <a:rPr sz="1697" spc="-14" dirty="0">
                <a:solidFill>
                  <a:srgbClr val="1F497D"/>
                </a:solidFill>
                <a:latin typeface="Arial MT"/>
                <a:cs typeface="Arial MT"/>
              </a:rPr>
              <a:t>nickel-</a:t>
            </a:r>
            <a:r>
              <a:rPr sz="1697" dirty="0">
                <a:solidFill>
                  <a:srgbClr val="1F497D"/>
                </a:solidFill>
                <a:latin typeface="Arial MT"/>
                <a:cs typeface="Arial MT"/>
              </a:rPr>
              <a:t>based</a:t>
            </a:r>
            <a:r>
              <a:rPr sz="1697" spc="-14" dirty="0">
                <a:solidFill>
                  <a:srgbClr val="1F497D"/>
                </a:solidFill>
                <a:latin typeface="Arial MT"/>
                <a:cs typeface="Arial MT"/>
              </a:rPr>
              <a:t> lithium-</a:t>
            </a:r>
            <a:r>
              <a:rPr sz="1697" dirty="0">
                <a:solidFill>
                  <a:srgbClr val="1F497D"/>
                </a:solidFill>
                <a:latin typeface="Arial MT"/>
                <a:cs typeface="Arial MT"/>
              </a:rPr>
              <a:t>ion</a:t>
            </a:r>
            <a:r>
              <a:rPr sz="1697" spc="-8" dirty="0">
                <a:solidFill>
                  <a:srgbClr val="1F497D"/>
                </a:solidFill>
                <a:latin typeface="Arial MT"/>
                <a:cs typeface="Arial MT"/>
              </a:rPr>
              <a:t> </a:t>
            </a:r>
            <a:r>
              <a:rPr sz="1697" dirty="0">
                <a:solidFill>
                  <a:srgbClr val="1F497D"/>
                </a:solidFill>
                <a:latin typeface="Arial MT"/>
                <a:cs typeface="Arial MT"/>
              </a:rPr>
              <a:t>battery</a:t>
            </a:r>
            <a:r>
              <a:rPr sz="1697" spc="-8" dirty="0">
                <a:solidFill>
                  <a:srgbClr val="1F497D"/>
                </a:solidFill>
                <a:latin typeface="Arial MT"/>
                <a:cs typeface="Arial MT"/>
              </a:rPr>
              <a:t> </a:t>
            </a:r>
            <a:r>
              <a:rPr sz="1697" dirty="0">
                <a:solidFill>
                  <a:srgbClr val="1F497D"/>
                </a:solidFill>
                <a:latin typeface="Arial MT"/>
                <a:cs typeface="Arial MT"/>
              </a:rPr>
              <a:t>supply</a:t>
            </a:r>
            <a:r>
              <a:rPr sz="1697" spc="-14" dirty="0">
                <a:solidFill>
                  <a:srgbClr val="1F497D"/>
                </a:solidFill>
                <a:latin typeface="Arial MT"/>
                <a:cs typeface="Arial MT"/>
              </a:rPr>
              <a:t> </a:t>
            </a:r>
            <a:r>
              <a:rPr sz="1697" dirty="0">
                <a:solidFill>
                  <a:srgbClr val="1F497D"/>
                </a:solidFill>
                <a:latin typeface="Arial MT"/>
                <a:cs typeface="Arial MT"/>
              </a:rPr>
              <a:t>chain,</a:t>
            </a:r>
            <a:r>
              <a:rPr sz="1697" spc="-22" dirty="0">
                <a:solidFill>
                  <a:srgbClr val="1F497D"/>
                </a:solidFill>
                <a:latin typeface="Arial MT"/>
                <a:cs typeface="Arial MT"/>
              </a:rPr>
              <a:t> </a:t>
            </a:r>
            <a:r>
              <a:rPr sz="1697" spc="-28" dirty="0">
                <a:solidFill>
                  <a:srgbClr val="1F497D"/>
                </a:solidFill>
                <a:latin typeface="Arial MT"/>
                <a:cs typeface="Arial MT"/>
              </a:rPr>
              <a:t>2024</a:t>
            </a:r>
            <a:endParaRPr sz="1697">
              <a:latin typeface="Arial MT"/>
              <a:cs typeface="Arial MT"/>
            </a:endParaRPr>
          </a:p>
          <a:p>
            <a:pPr marL="405865">
              <a:spcBef>
                <a:spcPts val="764"/>
              </a:spcBef>
              <a:tabLst>
                <a:tab pos="4393574" algn="l"/>
                <a:tab pos="7521964" algn="l"/>
              </a:tabLst>
            </a:pPr>
            <a:r>
              <a:rPr sz="1414" spc="-14" dirty="0">
                <a:latin typeface="Arial MT"/>
                <a:cs typeface="Arial MT"/>
              </a:rPr>
              <a:t>Mining</a:t>
            </a:r>
            <a:r>
              <a:rPr sz="1414" dirty="0">
                <a:latin typeface="Arial MT"/>
                <a:cs typeface="Arial MT"/>
              </a:rPr>
              <a:t>	</a:t>
            </a:r>
            <a:r>
              <a:rPr sz="2121" baseline="2777" dirty="0">
                <a:latin typeface="Arial MT"/>
                <a:cs typeface="Arial MT"/>
              </a:rPr>
              <a:t>Material</a:t>
            </a:r>
            <a:r>
              <a:rPr sz="2121" spc="-147" baseline="2777" dirty="0">
                <a:latin typeface="Arial MT"/>
                <a:cs typeface="Arial MT"/>
              </a:rPr>
              <a:t> </a:t>
            </a:r>
            <a:r>
              <a:rPr sz="2121" spc="-22" baseline="2777" dirty="0">
                <a:latin typeface="Arial MT"/>
                <a:cs typeface="Arial MT"/>
              </a:rPr>
              <a:t>processing</a:t>
            </a:r>
            <a:r>
              <a:rPr sz="2121" baseline="2777" dirty="0">
                <a:latin typeface="Arial MT"/>
                <a:cs typeface="Arial MT"/>
              </a:rPr>
              <a:t>	</a:t>
            </a:r>
            <a:r>
              <a:rPr sz="1414" dirty="0">
                <a:latin typeface="Arial MT"/>
                <a:cs typeface="Arial MT"/>
              </a:rPr>
              <a:t>Cell</a:t>
            </a:r>
            <a:r>
              <a:rPr sz="1414" spc="-50" dirty="0">
                <a:latin typeface="Arial MT"/>
                <a:cs typeface="Arial MT"/>
              </a:rPr>
              <a:t> </a:t>
            </a:r>
            <a:r>
              <a:rPr sz="1414" spc="-14" dirty="0">
                <a:latin typeface="Arial MT"/>
                <a:cs typeface="Arial MT"/>
              </a:rPr>
              <a:t>components</a:t>
            </a:r>
            <a:endParaRPr sz="1414">
              <a:latin typeface="Arial MT"/>
              <a:cs typeface="Arial MT"/>
            </a:endParaRPr>
          </a:p>
        </p:txBody>
      </p:sp>
      <p:grpSp>
        <p:nvGrpSpPr>
          <p:cNvPr id="7" name="object 7"/>
          <p:cNvGrpSpPr/>
          <p:nvPr/>
        </p:nvGrpSpPr>
        <p:grpSpPr>
          <a:xfrm>
            <a:off x="8179993" y="3191827"/>
            <a:ext cx="4148377" cy="2035578"/>
            <a:chOff x="4408994" y="2239552"/>
            <a:chExt cx="2933700" cy="1439545"/>
          </a:xfrm>
        </p:grpSpPr>
        <p:sp>
          <p:nvSpPr>
            <p:cNvPr id="8" name="object 8"/>
            <p:cNvSpPr/>
            <p:nvPr/>
          </p:nvSpPr>
          <p:spPr>
            <a:xfrm>
              <a:off x="4408994" y="2603540"/>
              <a:ext cx="2933700" cy="713740"/>
            </a:xfrm>
            <a:custGeom>
              <a:avLst/>
              <a:gdLst/>
              <a:ahLst/>
              <a:cxnLst/>
              <a:rect l="l" t="t" r="r" b="b"/>
              <a:pathLst>
                <a:path w="2933700" h="713739">
                  <a:moveTo>
                    <a:pt x="0" y="713557"/>
                  </a:moveTo>
                  <a:lnTo>
                    <a:pt x="126282" y="713557"/>
                  </a:lnTo>
                </a:path>
                <a:path w="2933700" h="713739">
                  <a:moveTo>
                    <a:pt x="460931" y="713557"/>
                  </a:moveTo>
                  <a:lnTo>
                    <a:pt x="713496" y="713557"/>
                  </a:lnTo>
                </a:path>
                <a:path w="2933700" h="713739">
                  <a:moveTo>
                    <a:pt x="2808525" y="713557"/>
                  </a:moveTo>
                  <a:lnTo>
                    <a:pt x="2933563" y="713557"/>
                  </a:lnTo>
                </a:path>
                <a:path w="2933700" h="713739">
                  <a:moveTo>
                    <a:pt x="2221311" y="713557"/>
                  </a:moveTo>
                  <a:lnTo>
                    <a:pt x="2472613" y="713557"/>
                  </a:lnTo>
                </a:path>
                <a:path w="2933700" h="713739">
                  <a:moveTo>
                    <a:pt x="1635359" y="713557"/>
                  </a:moveTo>
                  <a:lnTo>
                    <a:pt x="1886662" y="713557"/>
                  </a:lnTo>
                </a:path>
                <a:path w="2933700" h="713739">
                  <a:moveTo>
                    <a:pt x="1048145" y="713557"/>
                  </a:moveTo>
                  <a:lnTo>
                    <a:pt x="1299448" y="713557"/>
                  </a:lnTo>
                </a:path>
                <a:path w="2933700" h="713739">
                  <a:moveTo>
                    <a:pt x="460931" y="356147"/>
                  </a:moveTo>
                  <a:lnTo>
                    <a:pt x="713503" y="356147"/>
                  </a:lnTo>
                </a:path>
                <a:path w="2933700" h="713739">
                  <a:moveTo>
                    <a:pt x="0" y="356147"/>
                  </a:moveTo>
                  <a:lnTo>
                    <a:pt x="126282" y="356147"/>
                  </a:lnTo>
                </a:path>
                <a:path w="2933700" h="713739">
                  <a:moveTo>
                    <a:pt x="1048156" y="356147"/>
                  </a:moveTo>
                  <a:lnTo>
                    <a:pt x="1299448" y="356147"/>
                  </a:lnTo>
                </a:path>
                <a:path w="2933700" h="713739">
                  <a:moveTo>
                    <a:pt x="1635359" y="356147"/>
                  </a:moveTo>
                  <a:lnTo>
                    <a:pt x="1886662" y="356147"/>
                  </a:lnTo>
                </a:path>
                <a:path w="2933700" h="713739">
                  <a:moveTo>
                    <a:pt x="2221311" y="356147"/>
                  </a:moveTo>
                  <a:lnTo>
                    <a:pt x="2472613" y="356147"/>
                  </a:lnTo>
                </a:path>
                <a:path w="2933700" h="713739">
                  <a:moveTo>
                    <a:pt x="2808525" y="356147"/>
                  </a:moveTo>
                  <a:lnTo>
                    <a:pt x="2933563" y="356147"/>
                  </a:lnTo>
                </a:path>
                <a:path w="2933700" h="713739">
                  <a:moveTo>
                    <a:pt x="0" y="0"/>
                  </a:moveTo>
                  <a:lnTo>
                    <a:pt x="126282" y="0"/>
                  </a:lnTo>
                </a:path>
                <a:path w="2933700" h="713739">
                  <a:moveTo>
                    <a:pt x="460929" y="0"/>
                  </a:moveTo>
                  <a:lnTo>
                    <a:pt x="713503" y="0"/>
                  </a:lnTo>
                </a:path>
                <a:path w="2933700" h="713739">
                  <a:moveTo>
                    <a:pt x="2808525" y="0"/>
                  </a:moveTo>
                  <a:lnTo>
                    <a:pt x="2933563" y="0"/>
                  </a:lnTo>
                </a:path>
                <a:path w="2933700" h="713739">
                  <a:moveTo>
                    <a:pt x="1635359" y="0"/>
                  </a:moveTo>
                  <a:lnTo>
                    <a:pt x="1886662" y="0"/>
                  </a:lnTo>
                </a:path>
                <a:path w="2933700" h="713739">
                  <a:moveTo>
                    <a:pt x="1048156" y="0"/>
                  </a:moveTo>
                  <a:lnTo>
                    <a:pt x="1299448" y="0"/>
                  </a:lnTo>
                </a:path>
                <a:path w="2933700" h="713739">
                  <a:moveTo>
                    <a:pt x="2221311" y="0"/>
                  </a:moveTo>
                  <a:lnTo>
                    <a:pt x="2472613" y="0"/>
                  </a:lnTo>
                </a:path>
              </a:pathLst>
            </a:custGeom>
            <a:ln w="13155">
              <a:solidFill>
                <a:srgbClr val="949494"/>
              </a:solidFill>
              <a:prstDash val="dot"/>
            </a:ln>
          </p:spPr>
          <p:txBody>
            <a:bodyPr wrap="square" lIns="0" tIns="0" rIns="0" bIns="0" rtlCol="0"/>
            <a:lstStyle/>
            <a:p>
              <a:endParaRPr sz="2545"/>
            </a:p>
          </p:txBody>
        </p:sp>
        <p:sp>
          <p:nvSpPr>
            <p:cNvPr id="9" name="object 9"/>
            <p:cNvSpPr/>
            <p:nvPr/>
          </p:nvSpPr>
          <p:spPr>
            <a:xfrm>
              <a:off x="4408994" y="2246130"/>
              <a:ext cx="2933700" cy="0"/>
            </a:xfrm>
            <a:custGeom>
              <a:avLst/>
              <a:gdLst/>
              <a:ahLst/>
              <a:cxnLst/>
              <a:rect l="l" t="t" r="r" b="b"/>
              <a:pathLst>
                <a:path w="2933700">
                  <a:moveTo>
                    <a:pt x="0" y="0"/>
                  </a:moveTo>
                  <a:lnTo>
                    <a:pt x="2933563" y="0"/>
                  </a:lnTo>
                </a:path>
              </a:pathLst>
            </a:custGeom>
            <a:ln w="13155">
              <a:solidFill>
                <a:srgbClr val="949494"/>
              </a:solidFill>
              <a:prstDash val="dot"/>
            </a:ln>
          </p:spPr>
          <p:txBody>
            <a:bodyPr wrap="square" lIns="0" tIns="0" rIns="0" bIns="0" rtlCol="0"/>
            <a:lstStyle/>
            <a:p>
              <a:endParaRPr sz="2545"/>
            </a:p>
          </p:txBody>
        </p:sp>
        <p:sp>
          <p:nvSpPr>
            <p:cNvPr id="10" name="object 10"/>
            <p:cNvSpPr/>
            <p:nvPr/>
          </p:nvSpPr>
          <p:spPr>
            <a:xfrm>
              <a:off x="4535271" y="2313076"/>
              <a:ext cx="2682240" cy="1360805"/>
            </a:xfrm>
            <a:custGeom>
              <a:avLst/>
              <a:gdLst/>
              <a:ahLst/>
              <a:cxnLst/>
              <a:rect l="l" t="t" r="r" b="b"/>
              <a:pathLst>
                <a:path w="2682240" h="1360804">
                  <a:moveTo>
                    <a:pt x="334645" y="366255"/>
                  </a:moveTo>
                  <a:lnTo>
                    <a:pt x="0" y="366255"/>
                  </a:lnTo>
                  <a:lnTo>
                    <a:pt x="0" y="1360182"/>
                  </a:lnTo>
                  <a:lnTo>
                    <a:pt x="334645" y="1360182"/>
                  </a:lnTo>
                  <a:lnTo>
                    <a:pt x="334645" y="366255"/>
                  </a:lnTo>
                  <a:close/>
                </a:path>
                <a:path w="2682240" h="1360804">
                  <a:moveTo>
                    <a:pt x="921867" y="913104"/>
                  </a:moveTo>
                  <a:lnTo>
                    <a:pt x="587209" y="913104"/>
                  </a:lnTo>
                  <a:lnTo>
                    <a:pt x="587209" y="1360182"/>
                  </a:lnTo>
                  <a:lnTo>
                    <a:pt x="921867" y="1360182"/>
                  </a:lnTo>
                  <a:lnTo>
                    <a:pt x="921867" y="913104"/>
                  </a:lnTo>
                  <a:close/>
                </a:path>
                <a:path w="2682240" h="1360804">
                  <a:moveTo>
                    <a:pt x="1509077" y="241223"/>
                  </a:moveTo>
                  <a:lnTo>
                    <a:pt x="1173162" y="241223"/>
                  </a:lnTo>
                  <a:lnTo>
                    <a:pt x="1173162" y="1360182"/>
                  </a:lnTo>
                  <a:lnTo>
                    <a:pt x="1509077" y="1360182"/>
                  </a:lnTo>
                  <a:lnTo>
                    <a:pt x="1509077" y="241223"/>
                  </a:lnTo>
                  <a:close/>
                </a:path>
                <a:path w="2682240" h="1360804">
                  <a:moveTo>
                    <a:pt x="2095030" y="11366"/>
                  </a:moveTo>
                  <a:lnTo>
                    <a:pt x="1760372" y="11366"/>
                  </a:lnTo>
                  <a:lnTo>
                    <a:pt x="1760372" y="1360182"/>
                  </a:lnTo>
                  <a:lnTo>
                    <a:pt x="2095030" y="1360182"/>
                  </a:lnTo>
                  <a:lnTo>
                    <a:pt x="2095030" y="11366"/>
                  </a:lnTo>
                  <a:close/>
                </a:path>
                <a:path w="2682240" h="1360804">
                  <a:moveTo>
                    <a:pt x="2682240" y="0"/>
                  </a:moveTo>
                  <a:lnTo>
                    <a:pt x="2346325" y="0"/>
                  </a:lnTo>
                  <a:lnTo>
                    <a:pt x="2346325" y="1360182"/>
                  </a:lnTo>
                  <a:lnTo>
                    <a:pt x="2682240" y="1360182"/>
                  </a:lnTo>
                  <a:lnTo>
                    <a:pt x="2682240" y="0"/>
                  </a:lnTo>
                  <a:close/>
                </a:path>
              </a:pathLst>
            </a:custGeom>
            <a:solidFill>
              <a:srgbClr val="C00000"/>
            </a:solidFill>
          </p:spPr>
          <p:txBody>
            <a:bodyPr wrap="square" lIns="0" tIns="0" rIns="0" bIns="0" rtlCol="0"/>
            <a:lstStyle/>
            <a:p>
              <a:endParaRPr sz="2545"/>
            </a:p>
          </p:txBody>
        </p:sp>
        <p:sp>
          <p:nvSpPr>
            <p:cNvPr id="11" name="object 11"/>
            <p:cNvSpPr/>
            <p:nvPr/>
          </p:nvSpPr>
          <p:spPr>
            <a:xfrm>
              <a:off x="4535276" y="2382523"/>
              <a:ext cx="334645" cy="297180"/>
            </a:xfrm>
            <a:custGeom>
              <a:avLst/>
              <a:gdLst/>
              <a:ahLst/>
              <a:cxnLst/>
              <a:rect l="l" t="t" r="r" b="b"/>
              <a:pathLst>
                <a:path w="334645" h="297180">
                  <a:moveTo>
                    <a:pt x="334647" y="296781"/>
                  </a:moveTo>
                  <a:lnTo>
                    <a:pt x="0" y="296781"/>
                  </a:lnTo>
                  <a:lnTo>
                    <a:pt x="0" y="0"/>
                  </a:lnTo>
                  <a:lnTo>
                    <a:pt x="334647" y="0"/>
                  </a:lnTo>
                  <a:lnTo>
                    <a:pt x="334647" y="296781"/>
                  </a:lnTo>
                  <a:close/>
                </a:path>
              </a:pathLst>
            </a:custGeom>
            <a:solidFill>
              <a:srgbClr val="948A54"/>
            </a:solidFill>
          </p:spPr>
          <p:txBody>
            <a:bodyPr wrap="square" lIns="0" tIns="0" rIns="0" bIns="0" rtlCol="0"/>
            <a:lstStyle/>
            <a:p>
              <a:endParaRPr sz="2545"/>
            </a:p>
          </p:txBody>
        </p:sp>
        <p:sp>
          <p:nvSpPr>
            <p:cNvPr id="12" name="object 12"/>
            <p:cNvSpPr/>
            <p:nvPr/>
          </p:nvSpPr>
          <p:spPr>
            <a:xfrm>
              <a:off x="4535271" y="2311806"/>
              <a:ext cx="2682875" cy="914400"/>
            </a:xfrm>
            <a:custGeom>
              <a:avLst/>
              <a:gdLst/>
              <a:ahLst/>
              <a:cxnLst/>
              <a:rect l="l" t="t" r="r" b="b"/>
              <a:pathLst>
                <a:path w="2682875" h="914400">
                  <a:moveTo>
                    <a:pt x="334645" y="45466"/>
                  </a:moveTo>
                  <a:lnTo>
                    <a:pt x="0" y="45466"/>
                  </a:lnTo>
                  <a:lnTo>
                    <a:pt x="0" y="70726"/>
                  </a:lnTo>
                  <a:lnTo>
                    <a:pt x="334645" y="70726"/>
                  </a:lnTo>
                  <a:lnTo>
                    <a:pt x="334645" y="45466"/>
                  </a:lnTo>
                  <a:close/>
                </a:path>
                <a:path w="2682875" h="914400">
                  <a:moveTo>
                    <a:pt x="921867" y="881532"/>
                  </a:moveTo>
                  <a:lnTo>
                    <a:pt x="587209" y="881532"/>
                  </a:lnTo>
                  <a:lnTo>
                    <a:pt x="587209" y="914374"/>
                  </a:lnTo>
                  <a:lnTo>
                    <a:pt x="921867" y="914374"/>
                  </a:lnTo>
                  <a:lnTo>
                    <a:pt x="921867" y="881532"/>
                  </a:lnTo>
                  <a:close/>
                </a:path>
                <a:path w="2682875" h="914400">
                  <a:moveTo>
                    <a:pt x="1509077" y="228600"/>
                  </a:moveTo>
                  <a:lnTo>
                    <a:pt x="1173162" y="228600"/>
                  </a:lnTo>
                  <a:lnTo>
                    <a:pt x="1173162" y="242481"/>
                  </a:lnTo>
                  <a:lnTo>
                    <a:pt x="1509077" y="242481"/>
                  </a:lnTo>
                  <a:lnTo>
                    <a:pt x="1509077" y="228600"/>
                  </a:lnTo>
                  <a:close/>
                </a:path>
                <a:path w="2682875" h="914400">
                  <a:moveTo>
                    <a:pt x="2682252" y="0"/>
                  </a:moveTo>
                  <a:lnTo>
                    <a:pt x="2346337" y="0"/>
                  </a:lnTo>
                  <a:lnTo>
                    <a:pt x="2346337" y="1270"/>
                  </a:lnTo>
                  <a:lnTo>
                    <a:pt x="2682252" y="1270"/>
                  </a:lnTo>
                  <a:lnTo>
                    <a:pt x="2682252" y="0"/>
                  </a:lnTo>
                  <a:close/>
                </a:path>
              </a:pathLst>
            </a:custGeom>
            <a:solidFill>
              <a:srgbClr val="E46C0A"/>
            </a:solidFill>
          </p:spPr>
          <p:txBody>
            <a:bodyPr wrap="square" lIns="0" tIns="0" rIns="0" bIns="0" rtlCol="0"/>
            <a:lstStyle/>
            <a:p>
              <a:endParaRPr sz="2545"/>
            </a:p>
          </p:txBody>
        </p:sp>
        <p:sp>
          <p:nvSpPr>
            <p:cNvPr id="13" name="object 13"/>
            <p:cNvSpPr/>
            <p:nvPr/>
          </p:nvSpPr>
          <p:spPr>
            <a:xfrm>
              <a:off x="4535271" y="2276449"/>
              <a:ext cx="2682875" cy="916940"/>
            </a:xfrm>
            <a:custGeom>
              <a:avLst/>
              <a:gdLst/>
              <a:ahLst/>
              <a:cxnLst/>
              <a:rect l="l" t="t" r="r" b="b"/>
              <a:pathLst>
                <a:path w="2682875" h="916939">
                  <a:moveTo>
                    <a:pt x="334645" y="70726"/>
                  </a:moveTo>
                  <a:lnTo>
                    <a:pt x="0" y="70726"/>
                  </a:lnTo>
                  <a:lnTo>
                    <a:pt x="0" y="80822"/>
                  </a:lnTo>
                  <a:lnTo>
                    <a:pt x="334645" y="80822"/>
                  </a:lnTo>
                  <a:lnTo>
                    <a:pt x="334645" y="70726"/>
                  </a:lnTo>
                  <a:close/>
                </a:path>
                <a:path w="2682875" h="916939">
                  <a:moveTo>
                    <a:pt x="921867" y="831011"/>
                  </a:moveTo>
                  <a:lnTo>
                    <a:pt x="587209" y="831011"/>
                  </a:lnTo>
                  <a:lnTo>
                    <a:pt x="587209" y="916889"/>
                  </a:lnTo>
                  <a:lnTo>
                    <a:pt x="921867" y="916889"/>
                  </a:lnTo>
                  <a:lnTo>
                    <a:pt x="921867" y="831011"/>
                  </a:lnTo>
                  <a:close/>
                </a:path>
                <a:path w="2682875" h="916939">
                  <a:moveTo>
                    <a:pt x="1509077" y="218490"/>
                  </a:moveTo>
                  <a:lnTo>
                    <a:pt x="1173162" y="218490"/>
                  </a:lnTo>
                  <a:lnTo>
                    <a:pt x="1173162" y="263956"/>
                  </a:lnTo>
                  <a:lnTo>
                    <a:pt x="1509077" y="263956"/>
                  </a:lnTo>
                  <a:lnTo>
                    <a:pt x="1509077" y="218490"/>
                  </a:lnTo>
                  <a:close/>
                </a:path>
                <a:path w="2682875" h="916939">
                  <a:moveTo>
                    <a:pt x="2095030" y="0"/>
                  </a:moveTo>
                  <a:lnTo>
                    <a:pt x="1760385" y="0"/>
                  </a:lnTo>
                  <a:lnTo>
                    <a:pt x="1760385" y="47993"/>
                  </a:lnTo>
                  <a:lnTo>
                    <a:pt x="2095030" y="47993"/>
                  </a:lnTo>
                  <a:lnTo>
                    <a:pt x="2095030" y="0"/>
                  </a:lnTo>
                  <a:close/>
                </a:path>
                <a:path w="2682875" h="916939">
                  <a:moveTo>
                    <a:pt x="2682252" y="32829"/>
                  </a:moveTo>
                  <a:lnTo>
                    <a:pt x="2346337" y="32829"/>
                  </a:lnTo>
                  <a:lnTo>
                    <a:pt x="2346337" y="36626"/>
                  </a:lnTo>
                  <a:lnTo>
                    <a:pt x="2682252" y="36626"/>
                  </a:lnTo>
                  <a:lnTo>
                    <a:pt x="2682252" y="32829"/>
                  </a:lnTo>
                  <a:close/>
                </a:path>
              </a:pathLst>
            </a:custGeom>
            <a:solidFill>
              <a:srgbClr val="31859C"/>
            </a:solidFill>
          </p:spPr>
          <p:txBody>
            <a:bodyPr wrap="square" lIns="0" tIns="0" rIns="0" bIns="0" rtlCol="0"/>
            <a:lstStyle/>
            <a:p>
              <a:endParaRPr sz="2545"/>
            </a:p>
          </p:txBody>
        </p:sp>
        <p:sp>
          <p:nvSpPr>
            <p:cNvPr id="14" name="object 14"/>
            <p:cNvSpPr/>
            <p:nvPr/>
          </p:nvSpPr>
          <p:spPr>
            <a:xfrm>
              <a:off x="4535271" y="2305494"/>
              <a:ext cx="2682875" cy="189865"/>
            </a:xfrm>
            <a:custGeom>
              <a:avLst/>
              <a:gdLst/>
              <a:ahLst/>
              <a:cxnLst/>
              <a:rect l="l" t="t" r="r" b="b"/>
              <a:pathLst>
                <a:path w="2682875" h="189864">
                  <a:moveTo>
                    <a:pt x="334657" y="25260"/>
                  </a:moveTo>
                  <a:lnTo>
                    <a:pt x="0" y="25260"/>
                  </a:lnTo>
                  <a:lnTo>
                    <a:pt x="0" y="41681"/>
                  </a:lnTo>
                  <a:lnTo>
                    <a:pt x="334657" y="41681"/>
                  </a:lnTo>
                  <a:lnTo>
                    <a:pt x="334657" y="25260"/>
                  </a:lnTo>
                  <a:close/>
                </a:path>
                <a:path w="2682875" h="189864">
                  <a:moveTo>
                    <a:pt x="1509090" y="175552"/>
                  </a:moveTo>
                  <a:lnTo>
                    <a:pt x="1173175" y="175552"/>
                  </a:lnTo>
                  <a:lnTo>
                    <a:pt x="1173175" y="189445"/>
                  </a:lnTo>
                  <a:lnTo>
                    <a:pt x="1509090" y="189445"/>
                  </a:lnTo>
                  <a:lnTo>
                    <a:pt x="1509090" y="175552"/>
                  </a:lnTo>
                  <a:close/>
                </a:path>
                <a:path w="2682875" h="189864">
                  <a:moveTo>
                    <a:pt x="2682265" y="0"/>
                  </a:moveTo>
                  <a:lnTo>
                    <a:pt x="2346350" y="0"/>
                  </a:lnTo>
                  <a:lnTo>
                    <a:pt x="2346350" y="3784"/>
                  </a:lnTo>
                  <a:lnTo>
                    <a:pt x="2682265" y="3784"/>
                  </a:lnTo>
                  <a:lnTo>
                    <a:pt x="2682265" y="0"/>
                  </a:lnTo>
                  <a:close/>
                </a:path>
              </a:pathLst>
            </a:custGeom>
            <a:solidFill>
              <a:srgbClr val="00B050"/>
            </a:solidFill>
          </p:spPr>
          <p:txBody>
            <a:bodyPr wrap="square" lIns="0" tIns="0" rIns="0" bIns="0" rtlCol="0"/>
            <a:lstStyle/>
            <a:p>
              <a:endParaRPr sz="2545"/>
            </a:p>
          </p:txBody>
        </p:sp>
        <p:sp>
          <p:nvSpPr>
            <p:cNvPr id="15" name="object 15"/>
            <p:cNvSpPr/>
            <p:nvPr/>
          </p:nvSpPr>
          <p:spPr>
            <a:xfrm>
              <a:off x="4535271" y="2294127"/>
              <a:ext cx="2682875" cy="813435"/>
            </a:xfrm>
            <a:custGeom>
              <a:avLst/>
              <a:gdLst/>
              <a:ahLst/>
              <a:cxnLst/>
              <a:rect l="l" t="t" r="r" b="b"/>
              <a:pathLst>
                <a:path w="2682875" h="813435">
                  <a:moveTo>
                    <a:pt x="334657" y="34099"/>
                  </a:moveTo>
                  <a:lnTo>
                    <a:pt x="0" y="34099"/>
                  </a:lnTo>
                  <a:lnTo>
                    <a:pt x="0" y="36626"/>
                  </a:lnTo>
                  <a:lnTo>
                    <a:pt x="334657" y="36626"/>
                  </a:lnTo>
                  <a:lnTo>
                    <a:pt x="334657" y="34099"/>
                  </a:lnTo>
                  <a:close/>
                </a:path>
                <a:path w="2682875" h="813435">
                  <a:moveTo>
                    <a:pt x="921867" y="202069"/>
                  </a:moveTo>
                  <a:lnTo>
                    <a:pt x="587222" y="202069"/>
                  </a:lnTo>
                  <a:lnTo>
                    <a:pt x="587222" y="813333"/>
                  </a:lnTo>
                  <a:lnTo>
                    <a:pt x="921867" y="813333"/>
                  </a:lnTo>
                  <a:lnTo>
                    <a:pt x="921867" y="202069"/>
                  </a:lnTo>
                  <a:close/>
                </a:path>
                <a:path w="2682875" h="813435">
                  <a:moveTo>
                    <a:pt x="1509090" y="170497"/>
                  </a:moveTo>
                  <a:lnTo>
                    <a:pt x="1173175" y="170497"/>
                  </a:lnTo>
                  <a:lnTo>
                    <a:pt x="1173175" y="186918"/>
                  </a:lnTo>
                  <a:lnTo>
                    <a:pt x="1509090" y="186918"/>
                  </a:lnTo>
                  <a:lnTo>
                    <a:pt x="1509090" y="170497"/>
                  </a:lnTo>
                  <a:close/>
                </a:path>
                <a:path w="2682875" h="813435">
                  <a:moveTo>
                    <a:pt x="2682265" y="0"/>
                  </a:moveTo>
                  <a:lnTo>
                    <a:pt x="2346350" y="0"/>
                  </a:lnTo>
                  <a:lnTo>
                    <a:pt x="2346350" y="11366"/>
                  </a:lnTo>
                  <a:lnTo>
                    <a:pt x="2682265" y="11366"/>
                  </a:lnTo>
                  <a:lnTo>
                    <a:pt x="2682265" y="0"/>
                  </a:lnTo>
                  <a:close/>
                </a:path>
              </a:pathLst>
            </a:custGeom>
            <a:solidFill>
              <a:srgbClr val="92D050"/>
            </a:solidFill>
          </p:spPr>
          <p:txBody>
            <a:bodyPr wrap="square" lIns="0" tIns="0" rIns="0" bIns="0" rtlCol="0"/>
            <a:lstStyle/>
            <a:p>
              <a:endParaRPr sz="2545"/>
            </a:p>
          </p:txBody>
        </p:sp>
        <p:sp>
          <p:nvSpPr>
            <p:cNvPr id="16" name="object 16"/>
            <p:cNvSpPr/>
            <p:nvPr/>
          </p:nvSpPr>
          <p:spPr>
            <a:xfrm>
              <a:off x="5122481" y="2246134"/>
              <a:ext cx="2095500" cy="250190"/>
            </a:xfrm>
            <a:custGeom>
              <a:avLst/>
              <a:gdLst/>
              <a:ahLst/>
              <a:cxnLst/>
              <a:rect l="l" t="t" r="r" b="b"/>
              <a:pathLst>
                <a:path w="2095500" h="250189">
                  <a:moveTo>
                    <a:pt x="334657" y="203339"/>
                  </a:moveTo>
                  <a:lnTo>
                    <a:pt x="0" y="203339"/>
                  </a:lnTo>
                  <a:lnTo>
                    <a:pt x="0" y="250063"/>
                  </a:lnTo>
                  <a:lnTo>
                    <a:pt x="334657" y="250063"/>
                  </a:lnTo>
                  <a:lnTo>
                    <a:pt x="334657" y="203339"/>
                  </a:lnTo>
                  <a:close/>
                </a:path>
                <a:path w="2095500" h="250189">
                  <a:moveTo>
                    <a:pt x="921867" y="186918"/>
                  </a:moveTo>
                  <a:lnTo>
                    <a:pt x="585952" y="186918"/>
                  </a:lnTo>
                  <a:lnTo>
                    <a:pt x="585952" y="218490"/>
                  </a:lnTo>
                  <a:lnTo>
                    <a:pt x="921867" y="218490"/>
                  </a:lnTo>
                  <a:lnTo>
                    <a:pt x="921867" y="186918"/>
                  </a:lnTo>
                  <a:close/>
                </a:path>
                <a:path w="2095500" h="250189">
                  <a:moveTo>
                    <a:pt x="1507820" y="0"/>
                  </a:moveTo>
                  <a:lnTo>
                    <a:pt x="1173162" y="0"/>
                  </a:lnTo>
                  <a:lnTo>
                    <a:pt x="1173162" y="30314"/>
                  </a:lnTo>
                  <a:lnTo>
                    <a:pt x="1507820" y="30314"/>
                  </a:lnTo>
                  <a:lnTo>
                    <a:pt x="1507820" y="0"/>
                  </a:lnTo>
                  <a:close/>
                </a:path>
                <a:path w="2095500" h="250189">
                  <a:moveTo>
                    <a:pt x="2095030" y="13893"/>
                  </a:moveTo>
                  <a:lnTo>
                    <a:pt x="1759115" y="13893"/>
                  </a:lnTo>
                  <a:lnTo>
                    <a:pt x="1759115" y="47993"/>
                  </a:lnTo>
                  <a:lnTo>
                    <a:pt x="2095030" y="47993"/>
                  </a:lnTo>
                  <a:lnTo>
                    <a:pt x="2095030" y="13893"/>
                  </a:lnTo>
                  <a:close/>
                </a:path>
              </a:pathLst>
            </a:custGeom>
            <a:solidFill>
              <a:srgbClr val="B3A2C7"/>
            </a:solidFill>
          </p:spPr>
          <p:txBody>
            <a:bodyPr wrap="square" lIns="0" tIns="0" rIns="0" bIns="0" rtlCol="0"/>
            <a:lstStyle/>
            <a:p>
              <a:endParaRPr sz="2545"/>
            </a:p>
          </p:txBody>
        </p:sp>
        <p:sp>
          <p:nvSpPr>
            <p:cNvPr id="17" name="object 17"/>
            <p:cNvSpPr/>
            <p:nvPr/>
          </p:nvSpPr>
          <p:spPr>
            <a:xfrm>
              <a:off x="4535273" y="2325693"/>
              <a:ext cx="334645" cy="2540"/>
            </a:xfrm>
            <a:custGeom>
              <a:avLst/>
              <a:gdLst/>
              <a:ahLst/>
              <a:cxnLst/>
              <a:rect l="l" t="t" r="r" b="b"/>
              <a:pathLst>
                <a:path w="334645" h="2539">
                  <a:moveTo>
                    <a:pt x="334640" y="2525"/>
                  </a:moveTo>
                  <a:lnTo>
                    <a:pt x="0" y="2525"/>
                  </a:lnTo>
                  <a:lnTo>
                    <a:pt x="0" y="0"/>
                  </a:lnTo>
                  <a:lnTo>
                    <a:pt x="334640" y="0"/>
                  </a:lnTo>
                  <a:lnTo>
                    <a:pt x="334640" y="2525"/>
                  </a:lnTo>
                  <a:close/>
                </a:path>
              </a:pathLst>
            </a:custGeom>
            <a:solidFill>
              <a:srgbClr val="93CDDD"/>
            </a:solidFill>
          </p:spPr>
          <p:txBody>
            <a:bodyPr wrap="square" lIns="0" tIns="0" rIns="0" bIns="0" rtlCol="0"/>
            <a:lstStyle/>
            <a:p>
              <a:endParaRPr sz="2545"/>
            </a:p>
          </p:txBody>
        </p:sp>
        <p:sp>
          <p:nvSpPr>
            <p:cNvPr id="18" name="object 18"/>
            <p:cNvSpPr/>
            <p:nvPr/>
          </p:nvSpPr>
          <p:spPr>
            <a:xfrm>
              <a:off x="5122481" y="2397696"/>
              <a:ext cx="922019" cy="52069"/>
            </a:xfrm>
            <a:custGeom>
              <a:avLst/>
              <a:gdLst/>
              <a:ahLst/>
              <a:cxnLst/>
              <a:rect l="l" t="t" r="r" b="b"/>
              <a:pathLst>
                <a:path w="922020" h="52069">
                  <a:moveTo>
                    <a:pt x="334645" y="0"/>
                  </a:moveTo>
                  <a:lnTo>
                    <a:pt x="0" y="0"/>
                  </a:lnTo>
                  <a:lnTo>
                    <a:pt x="0" y="51777"/>
                  </a:lnTo>
                  <a:lnTo>
                    <a:pt x="334645" y="51777"/>
                  </a:lnTo>
                  <a:lnTo>
                    <a:pt x="334645" y="0"/>
                  </a:lnTo>
                  <a:close/>
                </a:path>
                <a:path w="922020" h="52069">
                  <a:moveTo>
                    <a:pt x="921854" y="26517"/>
                  </a:moveTo>
                  <a:lnTo>
                    <a:pt x="585952" y="26517"/>
                  </a:lnTo>
                  <a:lnTo>
                    <a:pt x="585952" y="35356"/>
                  </a:lnTo>
                  <a:lnTo>
                    <a:pt x="921854" y="35356"/>
                  </a:lnTo>
                  <a:lnTo>
                    <a:pt x="921854" y="26517"/>
                  </a:lnTo>
                  <a:close/>
                </a:path>
              </a:pathLst>
            </a:custGeom>
            <a:solidFill>
              <a:srgbClr val="604A7B"/>
            </a:solidFill>
          </p:spPr>
          <p:txBody>
            <a:bodyPr wrap="square" lIns="0" tIns="0" rIns="0" bIns="0" rtlCol="0"/>
            <a:lstStyle/>
            <a:p>
              <a:endParaRPr sz="2545"/>
            </a:p>
          </p:txBody>
        </p:sp>
        <p:sp>
          <p:nvSpPr>
            <p:cNvPr id="19" name="object 19"/>
            <p:cNvSpPr/>
            <p:nvPr/>
          </p:nvSpPr>
          <p:spPr>
            <a:xfrm>
              <a:off x="4535271" y="2246134"/>
              <a:ext cx="2682240" cy="178435"/>
            </a:xfrm>
            <a:custGeom>
              <a:avLst/>
              <a:gdLst/>
              <a:ahLst/>
              <a:cxnLst/>
              <a:rect l="l" t="t" r="r" b="b"/>
              <a:pathLst>
                <a:path w="2682240" h="178435">
                  <a:moveTo>
                    <a:pt x="334645" y="0"/>
                  </a:moveTo>
                  <a:lnTo>
                    <a:pt x="0" y="0"/>
                  </a:lnTo>
                  <a:lnTo>
                    <a:pt x="0" y="79565"/>
                  </a:lnTo>
                  <a:lnTo>
                    <a:pt x="334645" y="79565"/>
                  </a:lnTo>
                  <a:lnTo>
                    <a:pt x="334645" y="0"/>
                  </a:lnTo>
                  <a:close/>
                </a:path>
                <a:path w="2682240" h="178435">
                  <a:moveTo>
                    <a:pt x="921867" y="0"/>
                  </a:moveTo>
                  <a:lnTo>
                    <a:pt x="587209" y="0"/>
                  </a:lnTo>
                  <a:lnTo>
                    <a:pt x="587209" y="151549"/>
                  </a:lnTo>
                  <a:lnTo>
                    <a:pt x="921867" y="151549"/>
                  </a:lnTo>
                  <a:lnTo>
                    <a:pt x="921867" y="0"/>
                  </a:lnTo>
                  <a:close/>
                </a:path>
                <a:path w="2682240" h="178435">
                  <a:moveTo>
                    <a:pt x="1509077" y="0"/>
                  </a:moveTo>
                  <a:lnTo>
                    <a:pt x="1173162" y="0"/>
                  </a:lnTo>
                  <a:lnTo>
                    <a:pt x="1173162" y="178079"/>
                  </a:lnTo>
                  <a:lnTo>
                    <a:pt x="1509077" y="178079"/>
                  </a:lnTo>
                  <a:lnTo>
                    <a:pt x="1509077" y="0"/>
                  </a:lnTo>
                  <a:close/>
                </a:path>
                <a:path w="2682240" h="178435">
                  <a:moveTo>
                    <a:pt x="2682240" y="0"/>
                  </a:moveTo>
                  <a:lnTo>
                    <a:pt x="2346325" y="0"/>
                  </a:lnTo>
                  <a:lnTo>
                    <a:pt x="2346325" y="13893"/>
                  </a:lnTo>
                  <a:lnTo>
                    <a:pt x="2682240" y="13893"/>
                  </a:lnTo>
                  <a:lnTo>
                    <a:pt x="2682240" y="0"/>
                  </a:lnTo>
                  <a:close/>
                </a:path>
              </a:pathLst>
            </a:custGeom>
            <a:solidFill>
              <a:srgbClr val="DDD9C3"/>
            </a:solidFill>
          </p:spPr>
          <p:txBody>
            <a:bodyPr wrap="square" lIns="0" tIns="0" rIns="0" bIns="0" rtlCol="0"/>
            <a:lstStyle/>
            <a:p>
              <a:endParaRPr sz="2545"/>
            </a:p>
          </p:txBody>
        </p:sp>
        <p:sp>
          <p:nvSpPr>
            <p:cNvPr id="20" name="object 20"/>
            <p:cNvSpPr/>
            <p:nvPr/>
          </p:nvSpPr>
          <p:spPr>
            <a:xfrm>
              <a:off x="4408994" y="3673249"/>
              <a:ext cx="2933700" cy="0"/>
            </a:xfrm>
            <a:custGeom>
              <a:avLst/>
              <a:gdLst/>
              <a:ahLst/>
              <a:cxnLst/>
              <a:rect l="l" t="t" r="r" b="b"/>
              <a:pathLst>
                <a:path w="2933700">
                  <a:moveTo>
                    <a:pt x="0" y="0"/>
                  </a:moveTo>
                  <a:lnTo>
                    <a:pt x="2933574" y="0"/>
                  </a:lnTo>
                </a:path>
              </a:pathLst>
            </a:custGeom>
            <a:ln w="10524">
              <a:solidFill>
                <a:srgbClr val="000000"/>
              </a:solidFill>
            </a:ln>
          </p:spPr>
          <p:txBody>
            <a:bodyPr wrap="square" lIns="0" tIns="0" rIns="0" bIns="0" rtlCol="0"/>
            <a:lstStyle/>
            <a:p>
              <a:endParaRPr sz="2545"/>
            </a:p>
          </p:txBody>
        </p:sp>
      </p:grpSp>
      <p:sp>
        <p:nvSpPr>
          <p:cNvPr id="21" name="object 21"/>
          <p:cNvSpPr txBox="1"/>
          <p:nvPr/>
        </p:nvSpPr>
        <p:spPr>
          <a:xfrm>
            <a:off x="8508103" y="5318161"/>
            <a:ext cx="176889"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Li</a:t>
            </a:r>
            <a:endParaRPr sz="1414">
              <a:latin typeface="Arial MT"/>
              <a:cs typeface="Arial MT"/>
            </a:endParaRPr>
          </a:p>
        </p:txBody>
      </p:sp>
      <p:sp>
        <p:nvSpPr>
          <p:cNvPr id="22" name="object 22"/>
          <p:cNvSpPr txBox="1"/>
          <p:nvPr/>
        </p:nvSpPr>
        <p:spPr>
          <a:xfrm>
            <a:off x="9322960" y="5318161"/>
            <a:ext cx="203827"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Ni</a:t>
            </a:r>
            <a:endParaRPr sz="1414">
              <a:latin typeface="Arial MT"/>
              <a:cs typeface="Arial MT"/>
            </a:endParaRPr>
          </a:p>
        </p:txBody>
      </p:sp>
      <p:sp>
        <p:nvSpPr>
          <p:cNvPr id="23" name="object 23"/>
          <p:cNvSpPr txBox="1"/>
          <p:nvPr/>
        </p:nvSpPr>
        <p:spPr>
          <a:xfrm>
            <a:off x="10122790" y="5318161"/>
            <a:ext cx="263988"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Co</a:t>
            </a:r>
            <a:endParaRPr sz="1414">
              <a:latin typeface="Arial MT"/>
              <a:cs typeface="Arial MT"/>
            </a:endParaRPr>
          </a:p>
        </p:txBody>
      </p:sp>
      <p:sp>
        <p:nvSpPr>
          <p:cNvPr id="24" name="object 24"/>
          <p:cNvSpPr txBox="1"/>
          <p:nvPr/>
        </p:nvSpPr>
        <p:spPr>
          <a:xfrm>
            <a:off x="10942556" y="5318161"/>
            <a:ext cx="283742"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Mn</a:t>
            </a:r>
            <a:endParaRPr sz="1414">
              <a:latin typeface="Arial MT"/>
              <a:cs typeface="Arial MT"/>
            </a:endParaRPr>
          </a:p>
        </p:txBody>
      </p:sp>
      <p:sp>
        <p:nvSpPr>
          <p:cNvPr id="25" name="object 25"/>
          <p:cNvSpPr txBox="1"/>
          <p:nvPr/>
        </p:nvSpPr>
        <p:spPr>
          <a:xfrm>
            <a:off x="11797072" y="5318161"/>
            <a:ext cx="235254"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Gr</a:t>
            </a:r>
            <a:endParaRPr sz="1414">
              <a:latin typeface="Arial MT"/>
              <a:cs typeface="Arial MT"/>
            </a:endParaRPr>
          </a:p>
        </p:txBody>
      </p:sp>
      <p:grpSp>
        <p:nvGrpSpPr>
          <p:cNvPr id="26" name="object 26"/>
          <p:cNvGrpSpPr/>
          <p:nvPr/>
        </p:nvGrpSpPr>
        <p:grpSpPr>
          <a:xfrm>
            <a:off x="12510314" y="3198971"/>
            <a:ext cx="1666534" cy="2030191"/>
            <a:chOff x="7471362" y="2244604"/>
            <a:chExt cx="1178560" cy="1435735"/>
          </a:xfrm>
        </p:grpSpPr>
        <p:sp>
          <p:nvSpPr>
            <p:cNvPr id="27" name="object 27"/>
            <p:cNvSpPr/>
            <p:nvPr/>
          </p:nvSpPr>
          <p:spPr>
            <a:xfrm>
              <a:off x="7471362" y="2607333"/>
              <a:ext cx="1178560" cy="711200"/>
            </a:xfrm>
            <a:custGeom>
              <a:avLst/>
              <a:gdLst/>
              <a:ahLst/>
              <a:cxnLst/>
              <a:rect l="l" t="t" r="r" b="b"/>
              <a:pathLst>
                <a:path w="1178559" h="711200">
                  <a:moveTo>
                    <a:pt x="463463" y="711040"/>
                  </a:moveTo>
                  <a:lnTo>
                    <a:pt x="716031" y="711040"/>
                  </a:lnTo>
                </a:path>
                <a:path w="1178559" h="711200">
                  <a:moveTo>
                    <a:pt x="1051947" y="711040"/>
                  </a:moveTo>
                  <a:lnTo>
                    <a:pt x="1178209" y="711040"/>
                  </a:lnTo>
                </a:path>
                <a:path w="1178559" h="711200">
                  <a:moveTo>
                    <a:pt x="0" y="711040"/>
                  </a:moveTo>
                  <a:lnTo>
                    <a:pt x="126284" y="711040"/>
                  </a:lnTo>
                </a:path>
                <a:path w="1178559" h="711200">
                  <a:moveTo>
                    <a:pt x="0" y="356151"/>
                  </a:moveTo>
                  <a:lnTo>
                    <a:pt x="126284" y="356151"/>
                  </a:lnTo>
                </a:path>
                <a:path w="1178559" h="711200">
                  <a:moveTo>
                    <a:pt x="463463" y="356151"/>
                  </a:moveTo>
                  <a:lnTo>
                    <a:pt x="716031" y="356151"/>
                  </a:lnTo>
                </a:path>
                <a:path w="1178559" h="711200">
                  <a:moveTo>
                    <a:pt x="1051947" y="356151"/>
                  </a:moveTo>
                  <a:lnTo>
                    <a:pt x="1178209" y="356151"/>
                  </a:lnTo>
                </a:path>
                <a:path w="1178559" h="711200">
                  <a:moveTo>
                    <a:pt x="0" y="0"/>
                  </a:moveTo>
                  <a:lnTo>
                    <a:pt x="126285" y="0"/>
                  </a:lnTo>
                </a:path>
                <a:path w="1178559" h="711200">
                  <a:moveTo>
                    <a:pt x="1051947" y="0"/>
                  </a:moveTo>
                  <a:lnTo>
                    <a:pt x="1178209" y="0"/>
                  </a:lnTo>
                </a:path>
                <a:path w="1178559" h="711200">
                  <a:moveTo>
                    <a:pt x="463467" y="0"/>
                  </a:moveTo>
                  <a:lnTo>
                    <a:pt x="716031" y="0"/>
                  </a:lnTo>
                </a:path>
              </a:pathLst>
            </a:custGeom>
            <a:ln w="13155">
              <a:solidFill>
                <a:srgbClr val="949494"/>
              </a:solidFill>
              <a:prstDash val="dot"/>
            </a:ln>
          </p:spPr>
          <p:txBody>
            <a:bodyPr wrap="square" lIns="0" tIns="0" rIns="0" bIns="0" rtlCol="0"/>
            <a:lstStyle/>
            <a:p>
              <a:endParaRPr sz="2545"/>
            </a:p>
          </p:txBody>
        </p:sp>
        <p:sp>
          <p:nvSpPr>
            <p:cNvPr id="28" name="object 28"/>
            <p:cNvSpPr/>
            <p:nvPr/>
          </p:nvSpPr>
          <p:spPr>
            <a:xfrm>
              <a:off x="7471362" y="2251181"/>
              <a:ext cx="1178560" cy="0"/>
            </a:xfrm>
            <a:custGeom>
              <a:avLst/>
              <a:gdLst/>
              <a:ahLst/>
              <a:cxnLst/>
              <a:rect l="l" t="t" r="r" b="b"/>
              <a:pathLst>
                <a:path w="1178559">
                  <a:moveTo>
                    <a:pt x="0" y="0"/>
                  </a:moveTo>
                  <a:lnTo>
                    <a:pt x="1178209" y="0"/>
                  </a:lnTo>
                </a:path>
              </a:pathLst>
            </a:custGeom>
            <a:ln w="13155">
              <a:solidFill>
                <a:srgbClr val="949494"/>
              </a:solidFill>
              <a:prstDash val="dot"/>
            </a:ln>
          </p:spPr>
          <p:txBody>
            <a:bodyPr wrap="square" lIns="0" tIns="0" rIns="0" bIns="0" rtlCol="0"/>
            <a:lstStyle/>
            <a:p>
              <a:endParaRPr sz="2545"/>
            </a:p>
          </p:txBody>
        </p:sp>
        <p:sp>
          <p:nvSpPr>
            <p:cNvPr id="29" name="object 29"/>
            <p:cNvSpPr/>
            <p:nvPr/>
          </p:nvSpPr>
          <p:spPr>
            <a:xfrm>
              <a:off x="7597635" y="2352217"/>
              <a:ext cx="925830" cy="1322705"/>
            </a:xfrm>
            <a:custGeom>
              <a:avLst/>
              <a:gdLst/>
              <a:ahLst/>
              <a:cxnLst/>
              <a:rect l="l" t="t" r="r" b="b"/>
              <a:pathLst>
                <a:path w="925829" h="1322704">
                  <a:moveTo>
                    <a:pt x="337185" y="391515"/>
                  </a:moveTo>
                  <a:lnTo>
                    <a:pt x="0" y="391515"/>
                  </a:lnTo>
                  <a:lnTo>
                    <a:pt x="0" y="1322298"/>
                  </a:lnTo>
                  <a:lnTo>
                    <a:pt x="337185" y="1322298"/>
                  </a:lnTo>
                  <a:lnTo>
                    <a:pt x="337185" y="391515"/>
                  </a:lnTo>
                  <a:close/>
                </a:path>
                <a:path w="925829" h="1322704">
                  <a:moveTo>
                    <a:pt x="925664" y="0"/>
                  </a:moveTo>
                  <a:lnTo>
                    <a:pt x="589749" y="0"/>
                  </a:lnTo>
                  <a:lnTo>
                    <a:pt x="589749" y="1322298"/>
                  </a:lnTo>
                  <a:lnTo>
                    <a:pt x="925664" y="1322298"/>
                  </a:lnTo>
                  <a:lnTo>
                    <a:pt x="925664" y="0"/>
                  </a:lnTo>
                  <a:close/>
                </a:path>
              </a:pathLst>
            </a:custGeom>
            <a:solidFill>
              <a:srgbClr val="C00000"/>
            </a:solidFill>
          </p:spPr>
          <p:txBody>
            <a:bodyPr wrap="square" lIns="0" tIns="0" rIns="0" bIns="0" rtlCol="0"/>
            <a:lstStyle/>
            <a:p>
              <a:endParaRPr sz="2545"/>
            </a:p>
          </p:txBody>
        </p:sp>
        <p:sp>
          <p:nvSpPr>
            <p:cNvPr id="30" name="object 30"/>
            <p:cNvSpPr/>
            <p:nvPr/>
          </p:nvSpPr>
          <p:spPr>
            <a:xfrm>
              <a:off x="8187385" y="2350953"/>
              <a:ext cx="335915" cy="1270"/>
            </a:xfrm>
            <a:custGeom>
              <a:avLst/>
              <a:gdLst/>
              <a:ahLst/>
              <a:cxnLst/>
              <a:rect l="l" t="t" r="r" b="b"/>
              <a:pathLst>
                <a:path w="335915" h="1269">
                  <a:moveTo>
                    <a:pt x="335911" y="1262"/>
                  </a:moveTo>
                  <a:lnTo>
                    <a:pt x="0" y="1262"/>
                  </a:lnTo>
                  <a:lnTo>
                    <a:pt x="0" y="0"/>
                  </a:lnTo>
                  <a:lnTo>
                    <a:pt x="335911" y="0"/>
                  </a:lnTo>
                  <a:lnTo>
                    <a:pt x="335911" y="1262"/>
                  </a:lnTo>
                  <a:close/>
                </a:path>
              </a:pathLst>
            </a:custGeom>
            <a:solidFill>
              <a:srgbClr val="31859C"/>
            </a:solidFill>
          </p:spPr>
          <p:txBody>
            <a:bodyPr wrap="square" lIns="0" tIns="0" rIns="0" bIns="0" rtlCol="0"/>
            <a:lstStyle/>
            <a:p>
              <a:endParaRPr sz="2545"/>
            </a:p>
          </p:txBody>
        </p:sp>
        <p:sp>
          <p:nvSpPr>
            <p:cNvPr id="31" name="object 31"/>
            <p:cNvSpPr/>
            <p:nvPr/>
          </p:nvSpPr>
          <p:spPr>
            <a:xfrm>
              <a:off x="7597635" y="2347175"/>
              <a:ext cx="925830" cy="396875"/>
            </a:xfrm>
            <a:custGeom>
              <a:avLst/>
              <a:gdLst/>
              <a:ahLst/>
              <a:cxnLst/>
              <a:rect l="l" t="t" r="r" b="b"/>
              <a:pathLst>
                <a:path w="925829" h="396875">
                  <a:moveTo>
                    <a:pt x="337185" y="392760"/>
                  </a:moveTo>
                  <a:lnTo>
                    <a:pt x="0" y="392760"/>
                  </a:lnTo>
                  <a:lnTo>
                    <a:pt x="0" y="396557"/>
                  </a:lnTo>
                  <a:lnTo>
                    <a:pt x="337185" y="396557"/>
                  </a:lnTo>
                  <a:lnTo>
                    <a:pt x="337185" y="392760"/>
                  </a:lnTo>
                  <a:close/>
                </a:path>
                <a:path w="925829" h="396875">
                  <a:moveTo>
                    <a:pt x="925664" y="0"/>
                  </a:moveTo>
                  <a:lnTo>
                    <a:pt x="589749" y="0"/>
                  </a:lnTo>
                  <a:lnTo>
                    <a:pt x="589749" y="3784"/>
                  </a:lnTo>
                  <a:lnTo>
                    <a:pt x="925664" y="3784"/>
                  </a:lnTo>
                  <a:lnTo>
                    <a:pt x="925664" y="0"/>
                  </a:lnTo>
                  <a:close/>
                </a:path>
              </a:pathLst>
            </a:custGeom>
            <a:solidFill>
              <a:srgbClr val="00B050"/>
            </a:solidFill>
          </p:spPr>
          <p:txBody>
            <a:bodyPr wrap="square" lIns="0" tIns="0" rIns="0" bIns="0" rtlCol="0"/>
            <a:lstStyle/>
            <a:p>
              <a:endParaRPr sz="2545"/>
            </a:p>
          </p:txBody>
        </p:sp>
        <p:sp>
          <p:nvSpPr>
            <p:cNvPr id="32" name="object 32"/>
            <p:cNvSpPr/>
            <p:nvPr/>
          </p:nvSpPr>
          <p:spPr>
            <a:xfrm>
              <a:off x="7597635" y="2340851"/>
              <a:ext cx="925830" cy="399415"/>
            </a:xfrm>
            <a:custGeom>
              <a:avLst/>
              <a:gdLst/>
              <a:ahLst/>
              <a:cxnLst/>
              <a:rect l="l" t="t" r="r" b="b"/>
              <a:pathLst>
                <a:path w="925829" h="399414">
                  <a:moveTo>
                    <a:pt x="337185" y="310680"/>
                  </a:moveTo>
                  <a:lnTo>
                    <a:pt x="0" y="310680"/>
                  </a:lnTo>
                  <a:lnTo>
                    <a:pt x="0" y="399084"/>
                  </a:lnTo>
                  <a:lnTo>
                    <a:pt x="337185" y="399084"/>
                  </a:lnTo>
                  <a:lnTo>
                    <a:pt x="337185" y="310680"/>
                  </a:lnTo>
                  <a:close/>
                </a:path>
                <a:path w="925829" h="399414">
                  <a:moveTo>
                    <a:pt x="925664" y="0"/>
                  </a:moveTo>
                  <a:lnTo>
                    <a:pt x="589749" y="0"/>
                  </a:lnTo>
                  <a:lnTo>
                    <a:pt x="589749" y="6324"/>
                  </a:lnTo>
                  <a:lnTo>
                    <a:pt x="925664" y="6324"/>
                  </a:lnTo>
                  <a:lnTo>
                    <a:pt x="925664" y="0"/>
                  </a:lnTo>
                  <a:close/>
                </a:path>
              </a:pathLst>
            </a:custGeom>
            <a:solidFill>
              <a:srgbClr val="B3A2C7"/>
            </a:solidFill>
          </p:spPr>
          <p:txBody>
            <a:bodyPr wrap="square" lIns="0" tIns="0" rIns="0" bIns="0" rtlCol="0"/>
            <a:lstStyle/>
            <a:p>
              <a:endParaRPr sz="2545"/>
            </a:p>
          </p:txBody>
        </p:sp>
        <p:sp>
          <p:nvSpPr>
            <p:cNvPr id="33" name="object 33"/>
            <p:cNvSpPr/>
            <p:nvPr/>
          </p:nvSpPr>
          <p:spPr>
            <a:xfrm>
              <a:off x="7597648" y="2251189"/>
              <a:ext cx="925830" cy="400685"/>
            </a:xfrm>
            <a:custGeom>
              <a:avLst/>
              <a:gdLst/>
              <a:ahLst/>
              <a:cxnLst/>
              <a:rect l="l" t="t" r="r" b="b"/>
              <a:pathLst>
                <a:path w="925829" h="400685">
                  <a:moveTo>
                    <a:pt x="337172" y="0"/>
                  </a:moveTo>
                  <a:lnTo>
                    <a:pt x="0" y="0"/>
                  </a:lnTo>
                  <a:lnTo>
                    <a:pt x="0" y="400354"/>
                  </a:lnTo>
                  <a:lnTo>
                    <a:pt x="337172" y="400354"/>
                  </a:lnTo>
                  <a:lnTo>
                    <a:pt x="337172" y="0"/>
                  </a:lnTo>
                  <a:close/>
                </a:path>
                <a:path w="925829" h="400685">
                  <a:moveTo>
                    <a:pt x="925664" y="12623"/>
                  </a:moveTo>
                  <a:lnTo>
                    <a:pt x="589749" y="12623"/>
                  </a:lnTo>
                  <a:lnTo>
                    <a:pt x="589749" y="89662"/>
                  </a:lnTo>
                  <a:lnTo>
                    <a:pt x="925664" y="89662"/>
                  </a:lnTo>
                  <a:lnTo>
                    <a:pt x="925664" y="12623"/>
                  </a:lnTo>
                  <a:close/>
                </a:path>
              </a:pathLst>
            </a:custGeom>
            <a:solidFill>
              <a:srgbClr val="93CDDD"/>
            </a:solidFill>
          </p:spPr>
          <p:txBody>
            <a:bodyPr wrap="square" lIns="0" tIns="0" rIns="0" bIns="0" rtlCol="0"/>
            <a:lstStyle/>
            <a:p>
              <a:endParaRPr sz="2545"/>
            </a:p>
          </p:txBody>
        </p:sp>
        <p:sp>
          <p:nvSpPr>
            <p:cNvPr id="34" name="object 34"/>
            <p:cNvSpPr/>
            <p:nvPr/>
          </p:nvSpPr>
          <p:spPr>
            <a:xfrm>
              <a:off x="7597635" y="2249919"/>
              <a:ext cx="925830" cy="13970"/>
            </a:xfrm>
            <a:custGeom>
              <a:avLst/>
              <a:gdLst/>
              <a:ahLst/>
              <a:cxnLst/>
              <a:rect l="l" t="t" r="r" b="b"/>
              <a:pathLst>
                <a:path w="925829" h="13969">
                  <a:moveTo>
                    <a:pt x="337172" y="0"/>
                  </a:moveTo>
                  <a:lnTo>
                    <a:pt x="0" y="0"/>
                  </a:lnTo>
                  <a:lnTo>
                    <a:pt x="0" y="1270"/>
                  </a:lnTo>
                  <a:lnTo>
                    <a:pt x="337172" y="1270"/>
                  </a:lnTo>
                  <a:lnTo>
                    <a:pt x="337172" y="0"/>
                  </a:lnTo>
                  <a:close/>
                </a:path>
                <a:path w="925829" h="13969">
                  <a:moveTo>
                    <a:pt x="925652" y="1270"/>
                  </a:moveTo>
                  <a:lnTo>
                    <a:pt x="589737" y="1270"/>
                  </a:lnTo>
                  <a:lnTo>
                    <a:pt x="589737" y="13893"/>
                  </a:lnTo>
                  <a:lnTo>
                    <a:pt x="925652" y="13893"/>
                  </a:lnTo>
                  <a:lnTo>
                    <a:pt x="925652" y="1270"/>
                  </a:lnTo>
                  <a:close/>
                </a:path>
              </a:pathLst>
            </a:custGeom>
            <a:solidFill>
              <a:srgbClr val="DDD9C3"/>
            </a:solidFill>
          </p:spPr>
          <p:txBody>
            <a:bodyPr wrap="square" lIns="0" tIns="0" rIns="0" bIns="0" rtlCol="0"/>
            <a:lstStyle/>
            <a:p>
              <a:endParaRPr sz="2545"/>
            </a:p>
          </p:txBody>
        </p:sp>
        <p:sp>
          <p:nvSpPr>
            <p:cNvPr id="35" name="object 35"/>
            <p:cNvSpPr/>
            <p:nvPr/>
          </p:nvSpPr>
          <p:spPr>
            <a:xfrm>
              <a:off x="7471362" y="3674512"/>
              <a:ext cx="1178560" cy="0"/>
            </a:xfrm>
            <a:custGeom>
              <a:avLst/>
              <a:gdLst/>
              <a:ahLst/>
              <a:cxnLst/>
              <a:rect l="l" t="t" r="r" b="b"/>
              <a:pathLst>
                <a:path w="1178559">
                  <a:moveTo>
                    <a:pt x="0" y="0"/>
                  </a:moveTo>
                  <a:lnTo>
                    <a:pt x="1178204" y="0"/>
                  </a:lnTo>
                </a:path>
              </a:pathLst>
            </a:custGeom>
            <a:ln w="10524">
              <a:solidFill>
                <a:srgbClr val="000000"/>
              </a:solidFill>
            </a:ln>
          </p:spPr>
          <p:txBody>
            <a:bodyPr wrap="square" lIns="0" tIns="0" rIns="0" bIns="0" rtlCol="0"/>
            <a:lstStyle/>
            <a:p>
              <a:endParaRPr sz="2545"/>
            </a:p>
          </p:txBody>
        </p:sp>
      </p:grpSp>
      <p:sp>
        <p:nvSpPr>
          <p:cNvPr id="36" name="object 36"/>
          <p:cNvSpPr txBox="1"/>
          <p:nvPr/>
        </p:nvSpPr>
        <p:spPr>
          <a:xfrm>
            <a:off x="12552183" y="5319803"/>
            <a:ext cx="751556" cy="443008"/>
          </a:xfrm>
          <a:prstGeom prst="rect">
            <a:avLst/>
          </a:prstGeom>
        </p:spPr>
        <p:txBody>
          <a:bodyPr vert="horz" wrap="square" lIns="0" tIns="32324" rIns="0" bIns="0" rtlCol="0">
            <a:spAutoFit/>
          </a:bodyPr>
          <a:lstStyle/>
          <a:p>
            <a:pPr marL="57467" marR="7184" indent="-40407">
              <a:lnSpc>
                <a:spcPts val="1612"/>
              </a:lnSpc>
              <a:spcBef>
                <a:spcPts val="254"/>
              </a:spcBef>
            </a:pPr>
            <a:r>
              <a:rPr sz="1414" spc="-28" dirty="0">
                <a:latin typeface="Arial MT"/>
                <a:cs typeface="Arial MT"/>
              </a:rPr>
              <a:t>Ni-</a:t>
            </a:r>
            <a:r>
              <a:rPr sz="1414" spc="-14" dirty="0">
                <a:latin typeface="Arial MT"/>
                <a:cs typeface="Arial MT"/>
              </a:rPr>
              <a:t>based cathode</a:t>
            </a:r>
            <a:endParaRPr sz="1414">
              <a:latin typeface="Arial MT"/>
              <a:cs typeface="Arial MT"/>
            </a:endParaRPr>
          </a:p>
        </p:txBody>
      </p:sp>
      <p:sp>
        <p:nvSpPr>
          <p:cNvPr id="37" name="object 37"/>
          <p:cNvSpPr txBox="1"/>
          <p:nvPr/>
        </p:nvSpPr>
        <p:spPr>
          <a:xfrm>
            <a:off x="13484182" y="5319804"/>
            <a:ext cx="554015" cy="234851"/>
          </a:xfrm>
          <a:prstGeom prst="rect">
            <a:avLst/>
          </a:prstGeom>
        </p:spPr>
        <p:txBody>
          <a:bodyPr vert="horz" wrap="square" lIns="0" tIns="17061" rIns="0" bIns="0" rtlCol="0">
            <a:spAutoFit/>
          </a:bodyPr>
          <a:lstStyle/>
          <a:p>
            <a:pPr marL="17958">
              <a:spcBef>
                <a:spcPts val="134"/>
              </a:spcBef>
            </a:pPr>
            <a:r>
              <a:rPr sz="1414" spc="-28" dirty="0">
                <a:latin typeface="Arial MT"/>
                <a:cs typeface="Arial MT"/>
              </a:rPr>
              <a:t>Anode</a:t>
            </a:r>
            <a:endParaRPr sz="1414">
              <a:latin typeface="Arial MT"/>
              <a:cs typeface="Arial MT"/>
            </a:endParaRPr>
          </a:p>
        </p:txBody>
      </p:sp>
      <p:graphicFrame>
        <p:nvGraphicFramePr>
          <p:cNvPr id="38" name="object 38"/>
          <p:cNvGraphicFramePr>
            <a:graphicFrameLocks noGrp="1"/>
          </p:cNvGraphicFramePr>
          <p:nvPr/>
        </p:nvGraphicFramePr>
        <p:xfrm>
          <a:off x="14379943" y="3272560"/>
          <a:ext cx="825185" cy="1904482"/>
        </p:xfrm>
        <a:graphic>
          <a:graphicData uri="http://schemas.openxmlformats.org/drawingml/2006/table">
            <a:tbl>
              <a:tblPr firstRow="1" bandRow="1">
                <a:tableStyleId>{2D5ABB26-0587-4C30-8999-92F81FD0307C}</a:tableStyleId>
              </a:tblPr>
              <a:tblGrid>
                <a:gridCol w="176889">
                  <a:extLst>
                    <a:ext uri="{9D8B030D-6E8A-4147-A177-3AD203B41FA5}">
                      <a16:colId xmlns:a16="http://schemas.microsoft.com/office/drawing/2014/main" val="20000"/>
                    </a:ext>
                  </a:extLst>
                </a:gridCol>
                <a:gridCol w="471407">
                  <a:extLst>
                    <a:ext uri="{9D8B030D-6E8A-4147-A177-3AD203B41FA5}">
                      <a16:colId xmlns:a16="http://schemas.microsoft.com/office/drawing/2014/main" val="20001"/>
                    </a:ext>
                  </a:extLst>
                </a:gridCol>
                <a:gridCol w="176889">
                  <a:extLst>
                    <a:ext uri="{9D8B030D-6E8A-4147-A177-3AD203B41FA5}">
                      <a16:colId xmlns:a16="http://schemas.microsoft.com/office/drawing/2014/main" val="20002"/>
                    </a:ext>
                  </a:extLst>
                </a:gridCol>
              </a:tblGrid>
              <a:tr h="370840">
                <a:tc>
                  <a:txBody>
                    <a:bodyPr/>
                    <a:lstStyle/>
                    <a:p>
                      <a:pPr>
                        <a:lnSpc>
                          <a:spcPct val="100000"/>
                        </a:lnSpc>
                      </a:pPr>
                      <a:endParaRPr sz="1400">
                        <a:latin typeface="Times New Roman"/>
                        <a:cs typeface="Times New Roman"/>
                      </a:endParaRPr>
                    </a:p>
                  </a:txBody>
                  <a:tcPr marL="0" marR="0" marT="0" marB="0">
                    <a:lnB w="19050">
                      <a:solidFill>
                        <a:srgbClr val="949494"/>
                      </a:solidFill>
                      <a:prstDash val="dot"/>
                    </a:lnB>
                  </a:tcPr>
                </a:tc>
                <a:tc>
                  <a:txBody>
                    <a:bodyPr/>
                    <a:lstStyle/>
                    <a:p>
                      <a:pPr>
                        <a:lnSpc>
                          <a:spcPct val="100000"/>
                        </a:lnSpc>
                      </a:pPr>
                      <a:endParaRPr sz="1400">
                        <a:latin typeface="Times New Roman"/>
                        <a:cs typeface="Times New Roman"/>
                      </a:endParaRPr>
                    </a:p>
                  </a:txBody>
                  <a:tcPr marL="0" marR="0" marT="0" marB="0">
                    <a:lnT w="76200">
                      <a:solidFill>
                        <a:srgbClr val="93CDDD"/>
                      </a:solidFill>
                      <a:prstDash val="solid"/>
                    </a:lnT>
                    <a:solidFill>
                      <a:srgbClr val="31859C"/>
                    </a:solidFill>
                  </a:tcPr>
                </a:tc>
                <a:tc>
                  <a:txBody>
                    <a:bodyPr/>
                    <a:lstStyle/>
                    <a:p>
                      <a:pPr>
                        <a:lnSpc>
                          <a:spcPct val="100000"/>
                        </a:lnSpc>
                      </a:pPr>
                      <a:endParaRPr sz="1400">
                        <a:latin typeface="Times New Roman"/>
                        <a:cs typeface="Times New Roman"/>
                      </a:endParaRPr>
                    </a:p>
                  </a:txBody>
                  <a:tcPr marL="0" marR="0" marT="0" marB="0">
                    <a:lnB w="19050">
                      <a:solidFill>
                        <a:srgbClr val="949494"/>
                      </a:solidFill>
                      <a:prstDash val="dot"/>
                    </a:lnB>
                  </a:tcPr>
                </a:tc>
                <a:extLst>
                  <a:ext uri="{0D108BD9-81ED-4DB2-BD59-A6C34878D82A}">
                    <a16:rowId xmlns:a16="http://schemas.microsoft.com/office/drawing/2014/main" val="10000"/>
                  </a:ext>
                </a:extLst>
              </a:tr>
              <a:tr h="294516">
                <a:tc rowSpan="2">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tc>
                  <a:txBody>
                    <a:bodyPr/>
                    <a:lstStyle/>
                    <a:p>
                      <a:pPr>
                        <a:lnSpc>
                          <a:spcPct val="100000"/>
                        </a:lnSpc>
                      </a:pPr>
                      <a:endParaRPr sz="1400">
                        <a:latin typeface="Times New Roman"/>
                        <a:cs typeface="Times New Roman"/>
                      </a:endParaRPr>
                    </a:p>
                  </a:txBody>
                  <a:tcPr marL="0" marR="0" marT="0" marB="0">
                    <a:solidFill>
                      <a:srgbClr val="00B050"/>
                    </a:solidFill>
                  </a:tcPr>
                </a:tc>
                <a:tc rowSpan="2">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extLst>
                  <a:ext uri="{0D108BD9-81ED-4DB2-BD59-A6C34878D82A}">
                    <a16:rowId xmlns:a16="http://schemas.microsoft.com/office/drawing/2014/main" val="10001"/>
                  </a:ext>
                </a:extLst>
              </a:tr>
              <a:tr h="228071">
                <a:tc vMerge="1">
                  <a:txBody>
                    <a:bodyPr/>
                    <a:lstStyle/>
                    <a:p>
                      <a:endParaRPr/>
                    </a:p>
                  </a:txBody>
                  <a:tcPr marL="0" marR="0" marT="0" marB="0">
                    <a:lnT w="19050">
                      <a:solidFill>
                        <a:srgbClr val="949494"/>
                      </a:solidFill>
                      <a:prstDash val="dot"/>
                    </a:lnT>
                    <a:lnB w="19050">
                      <a:solidFill>
                        <a:srgbClr val="949494"/>
                      </a:solidFill>
                      <a:prstDash val="dot"/>
                    </a:lnB>
                  </a:tcPr>
                </a:tc>
                <a:tc rowSpan="3">
                  <a:txBody>
                    <a:bodyPr/>
                    <a:lstStyle/>
                    <a:p>
                      <a:pPr>
                        <a:lnSpc>
                          <a:spcPct val="100000"/>
                        </a:lnSpc>
                      </a:pPr>
                      <a:endParaRPr sz="1400">
                        <a:latin typeface="Times New Roman"/>
                        <a:cs typeface="Times New Roman"/>
                      </a:endParaRPr>
                    </a:p>
                  </a:txBody>
                  <a:tcPr marL="0" marR="0" marT="0" marB="0">
                    <a:lnB w="12700">
                      <a:solidFill>
                        <a:srgbClr val="000000"/>
                      </a:solidFill>
                      <a:prstDash val="solid"/>
                    </a:lnB>
                    <a:solidFill>
                      <a:srgbClr val="C00000"/>
                    </a:solidFill>
                  </a:tcPr>
                </a:tc>
                <a:tc vMerge="1">
                  <a:txBody>
                    <a:bodyPr/>
                    <a:lstStyle/>
                    <a:p>
                      <a:endParaRPr/>
                    </a:p>
                  </a:txBody>
                  <a:tcPr marL="0" marR="0" marT="0" marB="0">
                    <a:lnT w="19050">
                      <a:solidFill>
                        <a:srgbClr val="949494"/>
                      </a:solidFill>
                      <a:prstDash val="dot"/>
                    </a:lnT>
                    <a:lnB w="19050">
                      <a:solidFill>
                        <a:srgbClr val="949494"/>
                      </a:solidFill>
                      <a:prstDash val="dot"/>
                    </a:lnB>
                  </a:tcPr>
                </a:tc>
                <a:extLst>
                  <a:ext uri="{0D108BD9-81ED-4DB2-BD59-A6C34878D82A}">
                    <a16:rowId xmlns:a16="http://schemas.microsoft.com/office/drawing/2014/main" val="10002"/>
                  </a:ext>
                </a:extLst>
              </a:tr>
              <a:tr h="504629">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tc vMerge="1">
                  <a:txBody>
                    <a:bodyPr/>
                    <a:lstStyle/>
                    <a:p>
                      <a:endParaRPr/>
                    </a:p>
                  </a:txBody>
                  <a:tcPr marL="0" marR="0" marT="0" marB="0">
                    <a:lnB w="12700">
                      <a:solidFill>
                        <a:srgbClr val="000000"/>
                      </a:solidFill>
                      <a:prstDash val="solid"/>
                    </a:lnB>
                    <a:solidFill>
                      <a:srgbClr val="C00000"/>
                    </a:solidFill>
                  </a:tcPr>
                </a:tc>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extLst>
                  <a:ext uri="{0D108BD9-81ED-4DB2-BD59-A6C34878D82A}">
                    <a16:rowId xmlns:a16="http://schemas.microsoft.com/office/drawing/2014/main" val="10003"/>
                  </a:ext>
                </a:extLst>
              </a:tr>
              <a:tr h="506426">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2700">
                      <a:solidFill>
                        <a:srgbClr val="000000"/>
                      </a:solidFill>
                      <a:prstDash val="solid"/>
                    </a:lnB>
                  </a:tcPr>
                </a:tc>
                <a:tc vMerge="1">
                  <a:txBody>
                    <a:bodyPr/>
                    <a:lstStyle/>
                    <a:p>
                      <a:endParaRPr/>
                    </a:p>
                  </a:txBody>
                  <a:tcPr marL="0" marR="0" marT="0" marB="0">
                    <a:lnB w="12700">
                      <a:solidFill>
                        <a:srgbClr val="000000"/>
                      </a:solidFill>
                      <a:prstDash val="solid"/>
                    </a:lnB>
                    <a:solidFill>
                      <a:srgbClr val="C00000"/>
                    </a:solidFill>
                  </a:tcPr>
                </a:tc>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2700">
                      <a:solidFill>
                        <a:srgbClr val="000000"/>
                      </a:solidFill>
                      <a:prstDash val="solid"/>
                    </a:lnB>
                  </a:tcPr>
                </a:tc>
                <a:extLst>
                  <a:ext uri="{0D108BD9-81ED-4DB2-BD59-A6C34878D82A}">
                    <a16:rowId xmlns:a16="http://schemas.microsoft.com/office/drawing/2014/main" val="10004"/>
                  </a:ext>
                </a:extLst>
              </a:tr>
            </a:tbl>
          </a:graphicData>
        </a:graphic>
      </p:graphicFrame>
      <p:grpSp>
        <p:nvGrpSpPr>
          <p:cNvPr id="39" name="object 39"/>
          <p:cNvGrpSpPr/>
          <p:nvPr/>
        </p:nvGrpSpPr>
        <p:grpSpPr>
          <a:xfrm>
            <a:off x="14379943" y="3193611"/>
            <a:ext cx="825185" cy="79017"/>
            <a:chOff x="8793548" y="2240815"/>
            <a:chExt cx="583565" cy="55880"/>
          </a:xfrm>
        </p:grpSpPr>
        <p:sp>
          <p:nvSpPr>
            <p:cNvPr id="40" name="object 40"/>
            <p:cNvSpPr/>
            <p:nvPr/>
          </p:nvSpPr>
          <p:spPr>
            <a:xfrm>
              <a:off x="8793548" y="2247393"/>
              <a:ext cx="583565" cy="0"/>
            </a:xfrm>
            <a:custGeom>
              <a:avLst/>
              <a:gdLst/>
              <a:ahLst/>
              <a:cxnLst/>
              <a:rect l="l" t="t" r="r" b="b"/>
              <a:pathLst>
                <a:path w="583565">
                  <a:moveTo>
                    <a:pt x="0" y="0"/>
                  </a:moveTo>
                  <a:lnTo>
                    <a:pt x="583430" y="0"/>
                  </a:lnTo>
                </a:path>
              </a:pathLst>
            </a:custGeom>
            <a:ln w="13155">
              <a:solidFill>
                <a:srgbClr val="949494"/>
              </a:solidFill>
              <a:prstDash val="dot"/>
            </a:ln>
          </p:spPr>
          <p:txBody>
            <a:bodyPr wrap="square" lIns="0" tIns="0" rIns="0" bIns="0" rtlCol="0"/>
            <a:lstStyle/>
            <a:p>
              <a:endParaRPr sz="2545"/>
            </a:p>
          </p:txBody>
        </p:sp>
        <p:sp>
          <p:nvSpPr>
            <p:cNvPr id="41" name="object 41"/>
            <p:cNvSpPr/>
            <p:nvPr/>
          </p:nvSpPr>
          <p:spPr>
            <a:xfrm>
              <a:off x="8918570" y="2247393"/>
              <a:ext cx="334010" cy="49530"/>
            </a:xfrm>
            <a:custGeom>
              <a:avLst/>
              <a:gdLst/>
              <a:ahLst/>
              <a:cxnLst/>
              <a:rect l="l" t="t" r="r" b="b"/>
              <a:pathLst>
                <a:path w="334009" h="49530">
                  <a:moveTo>
                    <a:pt x="333390" y="49255"/>
                  </a:moveTo>
                  <a:lnTo>
                    <a:pt x="0" y="49255"/>
                  </a:lnTo>
                  <a:lnTo>
                    <a:pt x="0" y="0"/>
                  </a:lnTo>
                  <a:lnTo>
                    <a:pt x="333390" y="0"/>
                  </a:lnTo>
                  <a:lnTo>
                    <a:pt x="333390" y="49255"/>
                  </a:lnTo>
                  <a:close/>
                </a:path>
              </a:pathLst>
            </a:custGeom>
            <a:solidFill>
              <a:srgbClr val="B1A0C7"/>
            </a:solidFill>
          </p:spPr>
          <p:txBody>
            <a:bodyPr wrap="square" lIns="0" tIns="0" rIns="0" bIns="0" rtlCol="0"/>
            <a:lstStyle/>
            <a:p>
              <a:endParaRPr sz="2545"/>
            </a:p>
          </p:txBody>
        </p:sp>
      </p:grpSp>
      <p:sp>
        <p:nvSpPr>
          <p:cNvPr id="42" name="object 42"/>
          <p:cNvSpPr txBox="1"/>
          <p:nvPr/>
        </p:nvSpPr>
        <p:spPr>
          <a:xfrm>
            <a:off x="14417593" y="5325972"/>
            <a:ext cx="751556" cy="443008"/>
          </a:xfrm>
          <a:prstGeom prst="rect">
            <a:avLst/>
          </a:prstGeom>
        </p:spPr>
        <p:txBody>
          <a:bodyPr vert="horz" wrap="square" lIns="0" tIns="32324" rIns="0" bIns="0" rtlCol="0">
            <a:spAutoFit/>
          </a:bodyPr>
          <a:lstStyle/>
          <a:p>
            <a:pPr marL="32325" marR="7184" indent="-15265">
              <a:lnSpc>
                <a:spcPts val="1612"/>
              </a:lnSpc>
              <a:spcBef>
                <a:spcPts val="254"/>
              </a:spcBef>
            </a:pPr>
            <a:r>
              <a:rPr sz="1414" spc="-28" dirty="0">
                <a:latin typeface="Arial MT"/>
                <a:cs typeface="Arial MT"/>
              </a:rPr>
              <a:t>Ni-</a:t>
            </a:r>
            <a:r>
              <a:rPr sz="1414" spc="-14" dirty="0">
                <a:latin typeface="Arial MT"/>
                <a:cs typeface="Arial MT"/>
              </a:rPr>
              <a:t>based batteries</a:t>
            </a:r>
            <a:endParaRPr sz="1414">
              <a:latin typeface="Arial MT"/>
              <a:cs typeface="Arial MT"/>
            </a:endParaRPr>
          </a:p>
        </p:txBody>
      </p:sp>
      <p:sp>
        <p:nvSpPr>
          <p:cNvPr id="43" name="object 43"/>
          <p:cNvSpPr txBox="1"/>
          <p:nvPr/>
        </p:nvSpPr>
        <p:spPr>
          <a:xfrm>
            <a:off x="14234542" y="2793936"/>
            <a:ext cx="1009259" cy="234851"/>
          </a:xfrm>
          <a:prstGeom prst="rect">
            <a:avLst/>
          </a:prstGeom>
        </p:spPr>
        <p:txBody>
          <a:bodyPr vert="horz" wrap="square" lIns="0" tIns="17061" rIns="0" bIns="0" rtlCol="0">
            <a:spAutoFit/>
          </a:bodyPr>
          <a:lstStyle/>
          <a:p>
            <a:pPr marL="17958">
              <a:spcBef>
                <a:spcPts val="134"/>
              </a:spcBef>
            </a:pPr>
            <a:r>
              <a:rPr sz="1414" dirty="0">
                <a:latin typeface="Arial MT"/>
                <a:cs typeface="Arial MT"/>
              </a:rPr>
              <a:t>Battery</a:t>
            </a:r>
            <a:r>
              <a:rPr sz="1414" spc="-42" dirty="0">
                <a:latin typeface="Arial MT"/>
                <a:cs typeface="Arial MT"/>
              </a:rPr>
              <a:t> </a:t>
            </a:r>
            <a:r>
              <a:rPr sz="1414" spc="-14" dirty="0">
                <a:latin typeface="Arial MT"/>
                <a:cs typeface="Arial MT"/>
              </a:rPr>
              <a:t>cells</a:t>
            </a:r>
            <a:endParaRPr sz="1414">
              <a:latin typeface="Arial MT"/>
              <a:cs typeface="Arial MT"/>
            </a:endParaRPr>
          </a:p>
        </p:txBody>
      </p:sp>
      <p:grpSp>
        <p:nvGrpSpPr>
          <p:cNvPr id="44" name="object 44"/>
          <p:cNvGrpSpPr/>
          <p:nvPr/>
        </p:nvGrpSpPr>
        <p:grpSpPr>
          <a:xfrm>
            <a:off x="3663959" y="3197184"/>
            <a:ext cx="4160949" cy="2031987"/>
            <a:chOff x="1215290" y="2243341"/>
            <a:chExt cx="2942590" cy="1437005"/>
          </a:xfrm>
        </p:grpSpPr>
        <p:sp>
          <p:nvSpPr>
            <p:cNvPr id="45" name="object 45"/>
            <p:cNvSpPr/>
            <p:nvPr/>
          </p:nvSpPr>
          <p:spPr>
            <a:xfrm>
              <a:off x="1215290" y="2606066"/>
              <a:ext cx="2942590" cy="712470"/>
            </a:xfrm>
            <a:custGeom>
              <a:avLst/>
              <a:gdLst/>
              <a:ahLst/>
              <a:cxnLst/>
              <a:rect l="l" t="t" r="r" b="b"/>
              <a:pathLst>
                <a:path w="2942590" h="712470">
                  <a:moveTo>
                    <a:pt x="2227628" y="712294"/>
                  </a:moveTo>
                  <a:lnTo>
                    <a:pt x="2480190" y="712294"/>
                  </a:lnTo>
                </a:path>
                <a:path w="2942590" h="712470">
                  <a:moveTo>
                    <a:pt x="1639150" y="712294"/>
                  </a:moveTo>
                  <a:lnTo>
                    <a:pt x="1891716" y="712294"/>
                  </a:lnTo>
                </a:path>
                <a:path w="2942590" h="712470">
                  <a:moveTo>
                    <a:pt x="462199" y="712294"/>
                  </a:moveTo>
                  <a:lnTo>
                    <a:pt x="714760" y="712294"/>
                  </a:lnTo>
                </a:path>
                <a:path w="2942590" h="712470">
                  <a:moveTo>
                    <a:pt x="0" y="712294"/>
                  </a:moveTo>
                  <a:lnTo>
                    <a:pt x="126284" y="712294"/>
                  </a:lnTo>
                </a:path>
                <a:path w="2942590" h="712470">
                  <a:moveTo>
                    <a:pt x="1050672" y="712294"/>
                  </a:moveTo>
                  <a:lnTo>
                    <a:pt x="1303238" y="712294"/>
                  </a:lnTo>
                </a:path>
                <a:path w="2942590" h="712470">
                  <a:moveTo>
                    <a:pt x="2816102" y="712294"/>
                  </a:moveTo>
                  <a:lnTo>
                    <a:pt x="2942403" y="712294"/>
                  </a:lnTo>
                </a:path>
                <a:path w="2942590" h="712470">
                  <a:moveTo>
                    <a:pt x="462194" y="356147"/>
                  </a:moveTo>
                  <a:lnTo>
                    <a:pt x="714760" y="356147"/>
                  </a:lnTo>
                </a:path>
                <a:path w="2942590" h="712470">
                  <a:moveTo>
                    <a:pt x="1639150" y="356147"/>
                  </a:moveTo>
                  <a:lnTo>
                    <a:pt x="1891716" y="356147"/>
                  </a:lnTo>
                </a:path>
                <a:path w="2942590" h="712470">
                  <a:moveTo>
                    <a:pt x="1050672" y="356147"/>
                  </a:moveTo>
                  <a:lnTo>
                    <a:pt x="1303238" y="356147"/>
                  </a:lnTo>
                </a:path>
                <a:path w="2942590" h="712470">
                  <a:moveTo>
                    <a:pt x="0" y="356147"/>
                  </a:moveTo>
                  <a:lnTo>
                    <a:pt x="126282" y="356147"/>
                  </a:lnTo>
                </a:path>
                <a:path w="2942590" h="712470">
                  <a:moveTo>
                    <a:pt x="2227628" y="356147"/>
                  </a:moveTo>
                  <a:lnTo>
                    <a:pt x="2480190" y="356147"/>
                  </a:lnTo>
                </a:path>
                <a:path w="2942590" h="712470">
                  <a:moveTo>
                    <a:pt x="2816102" y="356147"/>
                  </a:moveTo>
                  <a:lnTo>
                    <a:pt x="2942403" y="356147"/>
                  </a:lnTo>
                </a:path>
                <a:path w="2942590" h="712470">
                  <a:moveTo>
                    <a:pt x="0" y="0"/>
                  </a:moveTo>
                  <a:lnTo>
                    <a:pt x="126282" y="0"/>
                  </a:lnTo>
                </a:path>
                <a:path w="2942590" h="712470">
                  <a:moveTo>
                    <a:pt x="1639150" y="0"/>
                  </a:moveTo>
                  <a:lnTo>
                    <a:pt x="1891724" y="0"/>
                  </a:lnTo>
                </a:path>
                <a:path w="2942590" h="712470">
                  <a:moveTo>
                    <a:pt x="462194" y="0"/>
                  </a:moveTo>
                  <a:lnTo>
                    <a:pt x="1303238" y="0"/>
                  </a:lnTo>
                </a:path>
                <a:path w="2942590" h="712470">
                  <a:moveTo>
                    <a:pt x="2816102" y="0"/>
                  </a:moveTo>
                  <a:lnTo>
                    <a:pt x="2942403" y="0"/>
                  </a:lnTo>
                </a:path>
                <a:path w="2942590" h="712470">
                  <a:moveTo>
                    <a:pt x="2227637" y="0"/>
                  </a:moveTo>
                  <a:lnTo>
                    <a:pt x="2480190" y="0"/>
                  </a:lnTo>
                </a:path>
              </a:pathLst>
            </a:custGeom>
            <a:ln w="13155">
              <a:solidFill>
                <a:srgbClr val="949494"/>
              </a:solidFill>
              <a:prstDash val="dot"/>
            </a:ln>
          </p:spPr>
          <p:txBody>
            <a:bodyPr wrap="square" lIns="0" tIns="0" rIns="0" bIns="0" rtlCol="0"/>
            <a:lstStyle/>
            <a:p>
              <a:endParaRPr sz="2545"/>
            </a:p>
          </p:txBody>
        </p:sp>
        <p:sp>
          <p:nvSpPr>
            <p:cNvPr id="46" name="object 46"/>
            <p:cNvSpPr/>
            <p:nvPr/>
          </p:nvSpPr>
          <p:spPr>
            <a:xfrm>
              <a:off x="1215290" y="2249919"/>
              <a:ext cx="2942590" cy="0"/>
            </a:xfrm>
            <a:custGeom>
              <a:avLst/>
              <a:gdLst/>
              <a:ahLst/>
              <a:cxnLst/>
              <a:rect l="l" t="t" r="r" b="b"/>
              <a:pathLst>
                <a:path w="2942590">
                  <a:moveTo>
                    <a:pt x="0" y="0"/>
                  </a:moveTo>
                  <a:lnTo>
                    <a:pt x="2942403" y="0"/>
                  </a:lnTo>
                </a:path>
              </a:pathLst>
            </a:custGeom>
            <a:ln w="13155">
              <a:solidFill>
                <a:srgbClr val="949494"/>
              </a:solidFill>
              <a:prstDash val="dot"/>
            </a:ln>
          </p:spPr>
          <p:txBody>
            <a:bodyPr wrap="square" lIns="0" tIns="0" rIns="0" bIns="0" rtlCol="0"/>
            <a:lstStyle/>
            <a:p>
              <a:endParaRPr sz="2545"/>
            </a:p>
          </p:txBody>
        </p:sp>
        <p:sp>
          <p:nvSpPr>
            <p:cNvPr id="47" name="object 47"/>
            <p:cNvSpPr/>
            <p:nvPr/>
          </p:nvSpPr>
          <p:spPr>
            <a:xfrm>
              <a:off x="2518528" y="2727314"/>
              <a:ext cx="335915" cy="947419"/>
            </a:xfrm>
            <a:custGeom>
              <a:avLst/>
              <a:gdLst/>
              <a:ahLst/>
              <a:cxnLst/>
              <a:rect l="l" t="t" r="r" b="b"/>
              <a:pathLst>
                <a:path w="335914" h="947420">
                  <a:moveTo>
                    <a:pt x="335912" y="947211"/>
                  </a:moveTo>
                  <a:lnTo>
                    <a:pt x="0" y="947211"/>
                  </a:lnTo>
                  <a:lnTo>
                    <a:pt x="0" y="0"/>
                  </a:lnTo>
                  <a:lnTo>
                    <a:pt x="335912" y="0"/>
                  </a:lnTo>
                  <a:lnTo>
                    <a:pt x="335912" y="947211"/>
                  </a:lnTo>
                  <a:close/>
                </a:path>
              </a:pathLst>
            </a:custGeom>
            <a:solidFill>
              <a:srgbClr val="FFC000"/>
            </a:solidFill>
          </p:spPr>
          <p:txBody>
            <a:bodyPr wrap="square" lIns="0" tIns="0" rIns="0" bIns="0" rtlCol="0"/>
            <a:lstStyle/>
            <a:p>
              <a:endParaRPr sz="2545"/>
            </a:p>
          </p:txBody>
        </p:sp>
        <p:sp>
          <p:nvSpPr>
            <p:cNvPr id="48" name="object 48"/>
            <p:cNvSpPr/>
            <p:nvPr/>
          </p:nvSpPr>
          <p:spPr>
            <a:xfrm>
              <a:off x="1930044" y="2554300"/>
              <a:ext cx="924560" cy="1120775"/>
            </a:xfrm>
            <a:custGeom>
              <a:avLst/>
              <a:gdLst/>
              <a:ahLst/>
              <a:cxnLst/>
              <a:rect l="l" t="t" r="r" b="b"/>
              <a:pathLst>
                <a:path w="924560" h="1120775">
                  <a:moveTo>
                    <a:pt x="335915" y="218490"/>
                  </a:moveTo>
                  <a:lnTo>
                    <a:pt x="0" y="218490"/>
                  </a:lnTo>
                  <a:lnTo>
                    <a:pt x="0" y="1120228"/>
                  </a:lnTo>
                  <a:lnTo>
                    <a:pt x="335915" y="1120228"/>
                  </a:lnTo>
                  <a:lnTo>
                    <a:pt x="335915" y="218490"/>
                  </a:lnTo>
                  <a:close/>
                </a:path>
                <a:path w="924560" h="1120775">
                  <a:moveTo>
                    <a:pt x="924394" y="0"/>
                  </a:moveTo>
                  <a:lnTo>
                    <a:pt x="588479" y="0"/>
                  </a:lnTo>
                  <a:lnTo>
                    <a:pt x="588479" y="173024"/>
                  </a:lnTo>
                  <a:lnTo>
                    <a:pt x="924394" y="173024"/>
                  </a:lnTo>
                  <a:lnTo>
                    <a:pt x="924394" y="0"/>
                  </a:lnTo>
                  <a:close/>
                </a:path>
              </a:pathLst>
            </a:custGeom>
            <a:solidFill>
              <a:srgbClr val="92D050"/>
            </a:solidFill>
          </p:spPr>
          <p:txBody>
            <a:bodyPr wrap="square" lIns="0" tIns="0" rIns="0" bIns="0" rtlCol="0"/>
            <a:lstStyle/>
            <a:p>
              <a:endParaRPr sz="2545"/>
            </a:p>
          </p:txBody>
        </p:sp>
        <p:sp>
          <p:nvSpPr>
            <p:cNvPr id="49" name="object 49"/>
            <p:cNvSpPr/>
            <p:nvPr/>
          </p:nvSpPr>
          <p:spPr>
            <a:xfrm>
              <a:off x="1341564" y="2521457"/>
              <a:ext cx="2101850" cy="1153160"/>
            </a:xfrm>
            <a:custGeom>
              <a:avLst/>
              <a:gdLst/>
              <a:ahLst/>
              <a:cxnLst/>
              <a:rect l="l" t="t" r="r" b="b"/>
              <a:pathLst>
                <a:path w="2101850" h="1153160">
                  <a:moveTo>
                    <a:pt x="335915" y="652945"/>
                  </a:moveTo>
                  <a:lnTo>
                    <a:pt x="0" y="652945"/>
                  </a:lnTo>
                  <a:lnTo>
                    <a:pt x="0" y="1153058"/>
                  </a:lnTo>
                  <a:lnTo>
                    <a:pt x="335915" y="1153058"/>
                  </a:lnTo>
                  <a:lnTo>
                    <a:pt x="335915" y="652945"/>
                  </a:lnTo>
                  <a:close/>
                </a:path>
                <a:path w="2101850" h="1153160">
                  <a:moveTo>
                    <a:pt x="924407" y="214693"/>
                  </a:moveTo>
                  <a:lnTo>
                    <a:pt x="588492" y="214693"/>
                  </a:lnTo>
                  <a:lnTo>
                    <a:pt x="588492" y="251320"/>
                  </a:lnTo>
                  <a:lnTo>
                    <a:pt x="924407" y="251320"/>
                  </a:lnTo>
                  <a:lnTo>
                    <a:pt x="924407" y="214693"/>
                  </a:lnTo>
                  <a:close/>
                </a:path>
                <a:path w="2101850" h="1153160">
                  <a:moveTo>
                    <a:pt x="1512887" y="0"/>
                  </a:moveTo>
                  <a:lnTo>
                    <a:pt x="1176972" y="0"/>
                  </a:lnTo>
                  <a:lnTo>
                    <a:pt x="1176972" y="32842"/>
                  </a:lnTo>
                  <a:lnTo>
                    <a:pt x="1512887" y="32842"/>
                  </a:lnTo>
                  <a:lnTo>
                    <a:pt x="1512887" y="0"/>
                  </a:lnTo>
                  <a:close/>
                </a:path>
                <a:path w="2101850" h="1153160">
                  <a:moveTo>
                    <a:pt x="2101367" y="952258"/>
                  </a:moveTo>
                  <a:lnTo>
                    <a:pt x="1765452" y="952258"/>
                  </a:lnTo>
                  <a:lnTo>
                    <a:pt x="1765452" y="1153058"/>
                  </a:lnTo>
                  <a:lnTo>
                    <a:pt x="2101367" y="1153058"/>
                  </a:lnTo>
                  <a:lnTo>
                    <a:pt x="2101367" y="952258"/>
                  </a:lnTo>
                  <a:close/>
                </a:path>
              </a:pathLst>
            </a:custGeom>
            <a:solidFill>
              <a:srgbClr val="E46C0A"/>
            </a:solidFill>
          </p:spPr>
          <p:txBody>
            <a:bodyPr wrap="square" lIns="0" tIns="0" rIns="0" bIns="0" rtlCol="0"/>
            <a:lstStyle/>
            <a:p>
              <a:endParaRPr sz="2545"/>
            </a:p>
          </p:txBody>
        </p:sp>
        <p:sp>
          <p:nvSpPr>
            <p:cNvPr id="50" name="object 50"/>
            <p:cNvSpPr/>
            <p:nvPr/>
          </p:nvSpPr>
          <p:spPr>
            <a:xfrm>
              <a:off x="1341572" y="2901588"/>
              <a:ext cx="335915" cy="273050"/>
            </a:xfrm>
            <a:custGeom>
              <a:avLst/>
              <a:gdLst/>
              <a:ahLst/>
              <a:cxnLst/>
              <a:rect l="l" t="t" r="r" b="b"/>
              <a:pathLst>
                <a:path w="335914" h="273050">
                  <a:moveTo>
                    <a:pt x="335911" y="272791"/>
                  </a:moveTo>
                  <a:lnTo>
                    <a:pt x="0" y="272791"/>
                  </a:lnTo>
                  <a:lnTo>
                    <a:pt x="0" y="0"/>
                  </a:lnTo>
                  <a:lnTo>
                    <a:pt x="335911" y="0"/>
                  </a:lnTo>
                  <a:lnTo>
                    <a:pt x="335911" y="272791"/>
                  </a:lnTo>
                  <a:close/>
                </a:path>
              </a:pathLst>
            </a:custGeom>
            <a:solidFill>
              <a:srgbClr val="948A54"/>
            </a:solidFill>
          </p:spPr>
          <p:txBody>
            <a:bodyPr wrap="square" lIns="0" tIns="0" rIns="0" bIns="0" rtlCol="0"/>
            <a:lstStyle/>
            <a:p>
              <a:endParaRPr sz="2545"/>
            </a:p>
          </p:txBody>
        </p:sp>
        <p:sp>
          <p:nvSpPr>
            <p:cNvPr id="51" name="object 51"/>
            <p:cNvSpPr/>
            <p:nvPr/>
          </p:nvSpPr>
          <p:spPr>
            <a:xfrm>
              <a:off x="1341564" y="2457043"/>
              <a:ext cx="2689860" cy="1217930"/>
            </a:xfrm>
            <a:custGeom>
              <a:avLst/>
              <a:gdLst/>
              <a:ahLst/>
              <a:cxnLst/>
              <a:rect l="l" t="t" r="r" b="b"/>
              <a:pathLst>
                <a:path w="2689860" h="1217929">
                  <a:moveTo>
                    <a:pt x="335915" y="128828"/>
                  </a:moveTo>
                  <a:lnTo>
                    <a:pt x="0" y="128828"/>
                  </a:lnTo>
                  <a:lnTo>
                    <a:pt x="0" y="444563"/>
                  </a:lnTo>
                  <a:lnTo>
                    <a:pt x="335915" y="444563"/>
                  </a:lnTo>
                  <a:lnTo>
                    <a:pt x="335915" y="128828"/>
                  </a:lnTo>
                  <a:close/>
                </a:path>
                <a:path w="2689860" h="1217929">
                  <a:moveTo>
                    <a:pt x="924394" y="229857"/>
                  </a:moveTo>
                  <a:lnTo>
                    <a:pt x="588479" y="229857"/>
                  </a:lnTo>
                  <a:lnTo>
                    <a:pt x="588479" y="279120"/>
                  </a:lnTo>
                  <a:lnTo>
                    <a:pt x="924394" y="279120"/>
                  </a:lnTo>
                  <a:lnTo>
                    <a:pt x="924394" y="229857"/>
                  </a:lnTo>
                  <a:close/>
                </a:path>
                <a:path w="2689860" h="1217929">
                  <a:moveTo>
                    <a:pt x="1512862" y="27787"/>
                  </a:moveTo>
                  <a:lnTo>
                    <a:pt x="1176959" y="27787"/>
                  </a:lnTo>
                  <a:lnTo>
                    <a:pt x="1176959" y="64414"/>
                  </a:lnTo>
                  <a:lnTo>
                    <a:pt x="1512862" y="64414"/>
                  </a:lnTo>
                  <a:lnTo>
                    <a:pt x="1512862" y="27787"/>
                  </a:lnTo>
                  <a:close/>
                </a:path>
                <a:path w="2689860" h="1217929">
                  <a:moveTo>
                    <a:pt x="2101342" y="961097"/>
                  </a:moveTo>
                  <a:lnTo>
                    <a:pt x="1765427" y="961097"/>
                  </a:lnTo>
                  <a:lnTo>
                    <a:pt x="1765427" y="1016673"/>
                  </a:lnTo>
                  <a:lnTo>
                    <a:pt x="2101342" y="1016673"/>
                  </a:lnTo>
                  <a:lnTo>
                    <a:pt x="2101342" y="961097"/>
                  </a:lnTo>
                  <a:close/>
                </a:path>
                <a:path w="2689860" h="1217929">
                  <a:moveTo>
                    <a:pt x="2689822" y="0"/>
                  </a:moveTo>
                  <a:lnTo>
                    <a:pt x="2353907" y="0"/>
                  </a:lnTo>
                  <a:lnTo>
                    <a:pt x="2353907" y="1217485"/>
                  </a:lnTo>
                  <a:lnTo>
                    <a:pt x="2689822" y="1217485"/>
                  </a:lnTo>
                  <a:lnTo>
                    <a:pt x="2689822" y="0"/>
                  </a:lnTo>
                  <a:close/>
                </a:path>
              </a:pathLst>
            </a:custGeom>
            <a:solidFill>
              <a:srgbClr val="C00000"/>
            </a:solidFill>
          </p:spPr>
          <p:txBody>
            <a:bodyPr wrap="square" lIns="0" tIns="0" rIns="0" bIns="0" rtlCol="0"/>
            <a:lstStyle/>
            <a:p>
              <a:endParaRPr sz="2545"/>
            </a:p>
          </p:txBody>
        </p:sp>
        <p:sp>
          <p:nvSpPr>
            <p:cNvPr id="52" name="object 52"/>
            <p:cNvSpPr/>
            <p:nvPr/>
          </p:nvSpPr>
          <p:spPr>
            <a:xfrm>
              <a:off x="1930044" y="2433053"/>
              <a:ext cx="2101850" cy="254000"/>
            </a:xfrm>
            <a:custGeom>
              <a:avLst/>
              <a:gdLst/>
              <a:ahLst/>
              <a:cxnLst/>
              <a:rect l="l" t="t" r="r" b="b"/>
              <a:pathLst>
                <a:path w="2101850" h="254000">
                  <a:moveTo>
                    <a:pt x="335915" y="184378"/>
                  </a:moveTo>
                  <a:lnTo>
                    <a:pt x="0" y="184378"/>
                  </a:lnTo>
                  <a:lnTo>
                    <a:pt x="0" y="253847"/>
                  </a:lnTo>
                  <a:lnTo>
                    <a:pt x="335915" y="253847"/>
                  </a:lnTo>
                  <a:lnTo>
                    <a:pt x="335915" y="184378"/>
                  </a:lnTo>
                  <a:close/>
                </a:path>
                <a:path w="2101850" h="254000">
                  <a:moveTo>
                    <a:pt x="924394" y="18935"/>
                  </a:moveTo>
                  <a:lnTo>
                    <a:pt x="588492" y="18935"/>
                  </a:lnTo>
                  <a:lnTo>
                    <a:pt x="588492" y="51777"/>
                  </a:lnTo>
                  <a:lnTo>
                    <a:pt x="924394" y="51777"/>
                  </a:lnTo>
                  <a:lnTo>
                    <a:pt x="924394" y="18935"/>
                  </a:lnTo>
                  <a:close/>
                </a:path>
                <a:path w="2101850" h="254000">
                  <a:moveTo>
                    <a:pt x="2101367" y="0"/>
                  </a:moveTo>
                  <a:lnTo>
                    <a:pt x="1765452" y="0"/>
                  </a:lnTo>
                  <a:lnTo>
                    <a:pt x="1765452" y="23990"/>
                  </a:lnTo>
                  <a:lnTo>
                    <a:pt x="2101367" y="23990"/>
                  </a:lnTo>
                  <a:lnTo>
                    <a:pt x="2101367" y="0"/>
                  </a:lnTo>
                  <a:close/>
                </a:path>
              </a:pathLst>
            </a:custGeom>
            <a:solidFill>
              <a:srgbClr val="604A7B"/>
            </a:solidFill>
          </p:spPr>
          <p:txBody>
            <a:bodyPr wrap="square" lIns="0" tIns="0" rIns="0" bIns="0" rtlCol="0"/>
            <a:lstStyle/>
            <a:p>
              <a:endParaRPr sz="2545"/>
            </a:p>
          </p:txBody>
        </p:sp>
        <p:sp>
          <p:nvSpPr>
            <p:cNvPr id="53" name="object 53"/>
            <p:cNvSpPr/>
            <p:nvPr/>
          </p:nvSpPr>
          <p:spPr>
            <a:xfrm>
              <a:off x="1341564" y="2410320"/>
              <a:ext cx="2689860" cy="207645"/>
            </a:xfrm>
            <a:custGeom>
              <a:avLst/>
              <a:gdLst/>
              <a:ahLst/>
              <a:cxnLst/>
              <a:rect l="l" t="t" r="r" b="b"/>
              <a:pathLst>
                <a:path w="2689860" h="207644">
                  <a:moveTo>
                    <a:pt x="335915" y="173012"/>
                  </a:moveTo>
                  <a:lnTo>
                    <a:pt x="0" y="173012"/>
                  </a:lnTo>
                  <a:lnTo>
                    <a:pt x="0" y="175539"/>
                  </a:lnTo>
                  <a:lnTo>
                    <a:pt x="335915" y="175539"/>
                  </a:lnTo>
                  <a:lnTo>
                    <a:pt x="335915" y="173012"/>
                  </a:lnTo>
                  <a:close/>
                </a:path>
                <a:path w="2689860" h="207644">
                  <a:moveTo>
                    <a:pt x="924394" y="180594"/>
                  </a:moveTo>
                  <a:lnTo>
                    <a:pt x="588479" y="180594"/>
                  </a:lnTo>
                  <a:lnTo>
                    <a:pt x="588479" y="207111"/>
                  </a:lnTo>
                  <a:lnTo>
                    <a:pt x="924394" y="207111"/>
                  </a:lnTo>
                  <a:lnTo>
                    <a:pt x="924394" y="180594"/>
                  </a:lnTo>
                  <a:close/>
                </a:path>
                <a:path w="2689860" h="207644">
                  <a:moveTo>
                    <a:pt x="1512874" y="0"/>
                  </a:moveTo>
                  <a:lnTo>
                    <a:pt x="1176972" y="0"/>
                  </a:lnTo>
                  <a:lnTo>
                    <a:pt x="1176972" y="41668"/>
                  </a:lnTo>
                  <a:lnTo>
                    <a:pt x="1512874" y="41668"/>
                  </a:lnTo>
                  <a:lnTo>
                    <a:pt x="1512874" y="0"/>
                  </a:lnTo>
                  <a:close/>
                </a:path>
                <a:path w="2689860" h="207644">
                  <a:moveTo>
                    <a:pt x="2689847" y="16421"/>
                  </a:moveTo>
                  <a:lnTo>
                    <a:pt x="2353932" y="16421"/>
                  </a:lnTo>
                  <a:lnTo>
                    <a:pt x="2353932" y="22733"/>
                  </a:lnTo>
                  <a:lnTo>
                    <a:pt x="2689847" y="22733"/>
                  </a:lnTo>
                  <a:lnTo>
                    <a:pt x="2689847" y="16421"/>
                  </a:lnTo>
                  <a:close/>
                </a:path>
              </a:pathLst>
            </a:custGeom>
            <a:solidFill>
              <a:srgbClr val="31859C"/>
            </a:solidFill>
          </p:spPr>
          <p:txBody>
            <a:bodyPr wrap="square" lIns="0" tIns="0" rIns="0" bIns="0" rtlCol="0"/>
            <a:lstStyle/>
            <a:p>
              <a:endParaRPr sz="2545"/>
            </a:p>
          </p:txBody>
        </p:sp>
        <p:sp>
          <p:nvSpPr>
            <p:cNvPr id="54" name="object 54"/>
            <p:cNvSpPr/>
            <p:nvPr/>
          </p:nvSpPr>
          <p:spPr>
            <a:xfrm>
              <a:off x="1341564" y="2409050"/>
              <a:ext cx="1513205" cy="182245"/>
            </a:xfrm>
            <a:custGeom>
              <a:avLst/>
              <a:gdLst/>
              <a:ahLst/>
              <a:cxnLst/>
              <a:rect l="l" t="t" r="r" b="b"/>
              <a:pathLst>
                <a:path w="1513205" h="182244">
                  <a:moveTo>
                    <a:pt x="335915" y="160401"/>
                  </a:moveTo>
                  <a:lnTo>
                    <a:pt x="0" y="160401"/>
                  </a:lnTo>
                  <a:lnTo>
                    <a:pt x="0" y="174294"/>
                  </a:lnTo>
                  <a:lnTo>
                    <a:pt x="335915" y="174294"/>
                  </a:lnTo>
                  <a:lnTo>
                    <a:pt x="335915" y="160401"/>
                  </a:lnTo>
                  <a:close/>
                </a:path>
                <a:path w="1513205" h="182244">
                  <a:moveTo>
                    <a:pt x="924394" y="178079"/>
                  </a:moveTo>
                  <a:lnTo>
                    <a:pt x="588479" y="178079"/>
                  </a:lnTo>
                  <a:lnTo>
                    <a:pt x="588479" y="181864"/>
                  </a:lnTo>
                  <a:lnTo>
                    <a:pt x="924394" y="181864"/>
                  </a:lnTo>
                  <a:lnTo>
                    <a:pt x="924394" y="178079"/>
                  </a:lnTo>
                  <a:close/>
                </a:path>
                <a:path w="1513205" h="182244">
                  <a:moveTo>
                    <a:pt x="1512887" y="0"/>
                  </a:moveTo>
                  <a:lnTo>
                    <a:pt x="1176972" y="0"/>
                  </a:lnTo>
                  <a:lnTo>
                    <a:pt x="1176972" y="1270"/>
                  </a:lnTo>
                  <a:lnTo>
                    <a:pt x="1512887" y="1270"/>
                  </a:lnTo>
                  <a:lnTo>
                    <a:pt x="1512887" y="0"/>
                  </a:lnTo>
                  <a:close/>
                </a:path>
              </a:pathLst>
            </a:custGeom>
            <a:solidFill>
              <a:srgbClr val="00B050"/>
            </a:solidFill>
          </p:spPr>
          <p:txBody>
            <a:bodyPr wrap="square" lIns="0" tIns="0" rIns="0" bIns="0" rtlCol="0"/>
            <a:lstStyle/>
            <a:p>
              <a:endParaRPr sz="2545"/>
            </a:p>
          </p:txBody>
        </p:sp>
        <p:sp>
          <p:nvSpPr>
            <p:cNvPr id="55" name="object 55"/>
            <p:cNvSpPr/>
            <p:nvPr/>
          </p:nvSpPr>
          <p:spPr>
            <a:xfrm>
              <a:off x="1341575" y="2563130"/>
              <a:ext cx="335915" cy="6350"/>
            </a:xfrm>
            <a:custGeom>
              <a:avLst/>
              <a:gdLst/>
              <a:ahLst/>
              <a:cxnLst/>
              <a:rect l="l" t="t" r="r" b="b"/>
              <a:pathLst>
                <a:path w="335914" h="6350">
                  <a:moveTo>
                    <a:pt x="335919" y="6314"/>
                  </a:moveTo>
                  <a:lnTo>
                    <a:pt x="0" y="6314"/>
                  </a:lnTo>
                  <a:lnTo>
                    <a:pt x="0" y="0"/>
                  </a:lnTo>
                  <a:lnTo>
                    <a:pt x="335919" y="0"/>
                  </a:lnTo>
                  <a:lnTo>
                    <a:pt x="335919" y="6314"/>
                  </a:lnTo>
                  <a:close/>
                </a:path>
              </a:pathLst>
            </a:custGeom>
            <a:solidFill>
              <a:srgbClr val="8064A2"/>
            </a:solidFill>
          </p:spPr>
          <p:txBody>
            <a:bodyPr wrap="square" lIns="0" tIns="0" rIns="0" bIns="0" rtlCol="0"/>
            <a:lstStyle/>
            <a:p>
              <a:endParaRPr sz="2545"/>
            </a:p>
          </p:txBody>
        </p:sp>
        <p:sp>
          <p:nvSpPr>
            <p:cNvPr id="56" name="object 56"/>
            <p:cNvSpPr/>
            <p:nvPr/>
          </p:nvSpPr>
          <p:spPr>
            <a:xfrm>
              <a:off x="3107006" y="2887699"/>
              <a:ext cx="335915" cy="530860"/>
            </a:xfrm>
            <a:custGeom>
              <a:avLst/>
              <a:gdLst/>
              <a:ahLst/>
              <a:cxnLst/>
              <a:rect l="l" t="t" r="r" b="b"/>
              <a:pathLst>
                <a:path w="335914" h="530860">
                  <a:moveTo>
                    <a:pt x="335912" y="530431"/>
                  </a:moveTo>
                  <a:lnTo>
                    <a:pt x="0" y="530431"/>
                  </a:lnTo>
                  <a:lnTo>
                    <a:pt x="0" y="0"/>
                  </a:lnTo>
                  <a:lnTo>
                    <a:pt x="335912" y="0"/>
                  </a:lnTo>
                  <a:lnTo>
                    <a:pt x="335912" y="530431"/>
                  </a:lnTo>
                  <a:close/>
                </a:path>
              </a:pathLst>
            </a:custGeom>
            <a:solidFill>
              <a:srgbClr val="77933C"/>
            </a:solidFill>
          </p:spPr>
          <p:txBody>
            <a:bodyPr wrap="square" lIns="0" tIns="0" rIns="0" bIns="0" rtlCol="0"/>
            <a:lstStyle/>
            <a:p>
              <a:endParaRPr sz="2545"/>
            </a:p>
          </p:txBody>
        </p:sp>
        <p:sp>
          <p:nvSpPr>
            <p:cNvPr id="57" name="object 57"/>
            <p:cNvSpPr/>
            <p:nvPr/>
          </p:nvSpPr>
          <p:spPr>
            <a:xfrm>
              <a:off x="3107014" y="2558078"/>
              <a:ext cx="335915" cy="330200"/>
            </a:xfrm>
            <a:custGeom>
              <a:avLst/>
              <a:gdLst/>
              <a:ahLst/>
              <a:cxnLst/>
              <a:rect l="l" t="t" r="r" b="b"/>
              <a:pathLst>
                <a:path w="335914" h="330200">
                  <a:moveTo>
                    <a:pt x="335913" y="329628"/>
                  </a:moveTo>
                  <a:lnTo>
                    <a:pt x="0" y="329628"/>
                  </a:lnTo>
                  <a:lnTo>
                    <a:pt x="0" y="0"/>
                  </a:lnTo>
                  <a:lnTo>
                    <a:pt x="335913" y="0"/>
                  </a:lnTo>
                  <a:lnTo>
                    <a:pt x="335913" y="329628"/>
                  </a:lnTo>
                  <a:close/>
                </a:path>
              </a:pathLst>
            </a:custGeom>
            <a:solidFill>
              <a:srgbClr val="AABAD7"/>
            </a:solidFill>
          </p:spPr>
          <p:txBody>
            <a:bodyPr wrap="square" lIns="0" tIns="0" rIns="0" bIns="0" rtlCol="0"/>
            <a:lstStyle/>
            <a:p>
              <a:endParaRPr sz="2545"/>
            </a:p>
          </p:txBody>
        </p:sp>
        <p:sp>
          <p:nvSpPr>
            <p:cNvPr id="58" name="object 58"/>
            <p:cNvSpPr/>
            <p:nvPr/>
          </p:nvSpPr>
          <p:spPr>
            <a:xfrm>
              <a:off x="1341564" y="2249919"/>
              <a:ext cx="2689860" cy="337820"/>
            </a:xfrm>
            <a:custGeom>
              <a:avLst/>
              <a:gdLst/>
              <a:ahLst/>
              <a:cxnLst/>
              <a:rect l="l" t="t" r="r" b="b"/>
              <a:pathLst>
                <a:path w="2689860" h="337819">
                  <a:moveTo>
                    <a:pt x="335915" y="0"/>
                  </a:moveTo>
                  <a:lnTo>
                    <a:pt x="0" y="0"/>
                  </a:lnTo>
                  <a:lnTo>
                    <a:pt x="0" y="313207"/>
                  </a:lnTo>
                  <a:lnTo>
                    <a:pt x="335915" y="313207"/>
                  </a:lnTo>
                  <a:lnTo>
                    <a:pt x="335915" y="0"/>
                  </a:lnTo>
                  <a:close/>
                </a:path>
                <a:path w="2689860" h="337819">
                  <a:moveTo>
                    <a:pt x="924394" y="0"/>
                  </a:moveTo>
                  <a:lnTo>
                    <a:pt x="588479" y="0"/>
                  </a:lnTo>
                  <a:lnTo>
                    <a:pt x="588479" y="337210"/>
                  </a:lnTo>
                  <a:lnTo>
                    <a:pt x="924394" y="337210"/>
                  </a:lnTo>
                  <a:lnTo>
                    <a:pt x="924394" y="0"/>
                  </a:lnTo>
                  <a:close/>
                </a:path>
                <a:path w="2689860" h="337819">
                  <a:moveTo>
                    <a:pt x="1512874" y="0"/>
                  </a:moveTo>
                  <a:lnTo>
                    <a:pt x="1176972" y="0"/>
                  </a:lnTo>
                  <a:lnTo>
                    <a:pt x="1176972" y="159131"/>
                  </a:lnTo>
                  <a:lnTo>
                    <a:pt x="1512874" y="159131"/>
                  </a:lnTo>
                  <a:lnTo>
                    <a:pt x="1512874" y="0"/>
                  </a:lnTo>
                  <a:close/>
                </a:path>
                <a:path w="2689860" h="337819">
                  <a:moveTo>
                    <a:pt x="2101367" y="0"/>
                  </a:moveTo>
                  <a:lnTo>
                    <a:pt x="1765452" y="0"/>
                  </a:lnTo>
                  <a:lnTo>
                    <a:pt x="1765452" y="308165"/>
                  </a:lnTo>
                  <a:lnTo>
                    <a:pt x="2101367" y="308165"/>
                  </a:lnTo>
                  <a:lnTo>
                    <a:pt x="2101367" y="0"/>
                  </a:lnTo>
                  <a:close/>
                </a:path>
                <a:path w="2689860" h="337819">
                  <a:moveTo>
                    <a:pt x="2689847" y="0"/>
                  </a:moveTo>
                  <a:lnTo>
                    <a:pt x="2353932" y="0"/>
                  </a:lnTo>
                  <a:lnTo>
                    <a:pt x="2353932" y="176822"/>
                  </a:lnTo>
                  <a:lnTo>
                    <a:pt x="2689847" y="176822"/>
                  </a:lnTo>
                  <a:lnTo>
                    <a:pt x="2689847" y="0"/>
                  </a:lnTo>
                  <a:close/>
                </a:path>
              </a:pathLst>
            </a:custGeom>
            <a:solidFill>
              <a:srgbClr val="DDD9C3"/>
            </a:solidFill>
          </p:spPr>
          <p:txBody>
            <a:bodyPr wrap="square" lIns="0" tIns="0" rIns="0" bIns="0" rtlCol="0"/>
            <a:lstStyle/>
            <a:p>
              <a:endParaRPr sz="2545"/>
            </a:p>
          </p:txBody>
        </p:sp>
        <p:sp>
          <p:nvSpPr>
            <p:cNvPr id="59" name="object 59"/>
            <p:cNvSpPr/>
            <p:nvPr/>
          </p:nvSpPr>
          <p:spPr>
            <a:xfrm>
              <a:off x="1215290" y="3674512"/>
              <a:ext cx="2942590" cy="0"/>
            </a:xfrm>
            <a:custGeom>
              <a:avLst/>
              <a:gdLst/>
              <a:ahLst/>
              <a:cxnLst/>
              <a:rect l="l" t="t" r="r" b="b"/>
              <a:pathLst>
                <a:path w="2942590">
                  <a:moveTo>
                    <a:pt x="0" y="0"/>
                  </a:moveTo>
                  <a:lnTo>
                    <a:pt x="2942413" y="0"/>
                  </a:lnTo>
                </a:path>
              </a:pathLst>
            </a:custGeom>
            <a:ln w="10524">
              <a:solidFill>
                <a:srgbClr val="000000"/>
              </a:solidFill>
            </a:ln>
          </p:spPr>
          <p:txBody>
            <a:bodyPr wrap="square" lIns="0" tIns="0" rIns="0" bIns="0" rtlCol="0"/>
            <a:lstStyle/>
            <a:p>
              <a:endParaRPr sz="2545"/>
            </a:p>
          </p:txBody>
        </p:sp>
      </p:grpSp>
      <p:sp>
        <p:nvSpPr>
          <p:cNvPr id="60" name="object 60"/>
          <p:cNvSpPr txBox="1"/>
          <p:nvPr/>
        </p:nvSpPr>
        <p:spPr>
          <a:xfrm>
            <a:off x="3135495" y="4578634"/>
            <a:ext cx="395083" cy="747043"/>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25%</a:t>
            </a:r>
            <a:endParaRPr sz="1414">
              <a:latin typeface="Arial MT"/>
              <a:cs typeface="Arial MT"/>
            </a:endParaRPr>
          </a:p>
          <a:p>
            <a:pPr>
              <a:spcBef>
                <a:spcPts val="636"/>
              </a:spcBef>
            </a:pPr>
            <a:endParaRPr sz="1414">
              <a:latin typeface="Arial MT"/>
              <a:cs typeface="Arial MT"/>
            </a:endParaRPr>
          </a:p>
          <a:p>
            <a:pPr marL="116730"/>
            <a:r>
              <a:rPr sz="1414" spc="-36" dirty="0">
                <a:latin typeface="Arial MT"/>
                <a:cs typeface="Arial MT"/>
              </a:rPr>
              <a:t>0%</a:t>
            </a:r>
            <a:endParaRPr sz="1414">
              <a:latin typeface="Arial MT"/>
              <a:cs typeface="Arial MT"/>
            </a:endParaRPr>
          </a:p>
        </p:txBody>
      </p:sp>
      <p:sp>
        <p:nvSpPr>
          <p:cNvPr id="61" name="object 61"/>
          <p:cNvSpPr txBox="1"/>
          <p:nvPr/>
        </p:nvSpPr>
        <p:spPr>
          <a:xfrm>
            <a:off x="3036166" y="3068086"/>
            <a:ext cx="493854" cy="1259234"/>
          </a:xfrm>
          <a:prstGeom prst="rect">
            <a:avLst/>
          </a:prstGeom>
        </p:spPr>
        <p:txBody>
          <a:bodyPr vert="horz" wrap="square" lIns="0" tIns="17061" rIns="0" bIns="0" rtlCol="0">
            <a:spAutoFit/>
          </a:bodyPr>
          <a:lstStyle/>
          <a:p>
            <a:pPr marL="17958">
              <a:spcBef>
                <a:spcPts val="134"/>
              </a:spcBef>
            </a:pPr>
            <a:r>
              <a:rPr sz="1414" spc="-28" dirty="0">
                <a:latin typeface="Arial MT"/>
                <a:cs typeface="Arial MT"/>
              </a:rPr>
              <a:t>100%</a:t>
            </a:r>
            <a:endParaRPr sz="1414">
              <a:latin typeface="Arial MT"/>
              <a:cs typeface="Arial MT"/>
            </a:endParaRPr>
          </a:p>
          <a:p>
            <a:pPr>
              <a:spcBef>
                <a:spcPts val="636"/>
              </a:spcBef>
            </a:pPr>
            <a:endParaRPr sz="1414">
              <a:latin typeface="Arial MT"/>
              <a:cs typeface="Arial MT"/>
            </a:endParaRPr>
          </a:p>
          <a:p>
            <a:pPr marL="116730"/>
            <a:r>
              <a:rPr sz="1414" spc="-36" dirty="0">
                <a:latin typeface="Arial MT"/>
                <a:cs typeface="Arial MT"/>
              </a:rPr>
              <a:t>75%</a:t>
            </a:r>
            <a:endParaRPr sz="1414">
              <a:latin typeface="Arial MT"/>
              <a:cs typeface="Arial MT"/>
            </a:endParaRPr>
          </a:p>
          <a:p>
            <a:pPr>
              <a:spcBef>
                <a:spcPts val="644"/>
              </a:spcBef>
            </a:pPr>
            <a:endParaRPr sz="1414">
              <a:latin typeface="Arial MT"/>
              <a:cs typeface="Arial MT"/>
            </a:endParaRPr>
          </a:p>
          <a:p>
            <a:pPr marL="116730"/>
            <a:r>
              <a:rPr sz="1414" spc="-36" dirty="0">
                <a:latin typeface="Arial MT"/>
                <a:cs typeface="Arial MT"/>
              </a:rPr>
              <a:t>50%</a:t>
            </a:r>
            <a:endParaRPr sz="1414">
              <a:latin typeface="Arial MT"/>
              <a:cs typeface="Arial MT"/>
            </a:endParaRPr>
          </a:p>
        </p:txBody>
      </p:sp>
      <p:sp>
        <p:nvSpPr>
          <p:cNvPr id="62" name="object 62"/>
          <p:cNvSpPr txBox="1"/>
          <p:nvPr/>
        </p:nvSpPr>
        <p:spPr>
          <a:xfrm>
            <a:off x="3993148" y="5319907"/>
            <a:ext cx="176889"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Li</a:t>
            </a:r>
            <a:endParaRPr sz="1414">
              <a:latin typeface="Arial MT"/>
              <a:cs typeface="Arial MT"/>
            </a:endParaRPr>
          </a:p>
        </p:txBody>
      </p:sp>
      <p:sp>
        <p:nvSpPr>
          <p:cNvPr id="63" name="object 63"/>
          <p:cNvSpPr txBox="1"/>
          <p:nvPr/>
        </p:nvSpPr>
        <p:spPr>
          <a:xfrm>
            <a:off x="4810414" y="5319907"/>
            <a:ext cx="203827"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Ni</a:t>
            </a:r>
            <a:endParaRPr sz="1414">
              <a:latin typeface="Arial MT"/>
              <a:cs typeface="Arial MT"/>
            </a:endParaRPr>
          </a:p>
        </p:txBody>
      </p:sp>
      <p:sp>
        <p:nvSpPr>
          <p:cNvPr id="64" name="object 64"/>
          <p:cNvSpPr txBox="1"/>
          <p:nvPr/>
        </p:nvSpPr>
        <p:spPr>
          <a:xfrm>
            <a:off x="5612655" y="5319907"/>
            <a:ext cx="263988"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Co</a:t>
            </a:r>
            <a:endParaRPr sz="1414">
              <a:latin typeface="Arial MT"/>
              <a:cs typeface="Arial MT"/>
            </a:endParaRPr>
          </a:p>
        </p:txBody>
      </p:sp>
      <p:sp>
        <p:nvSpPr>
          <p:cNvPr id="65" name="object 65"/>
          <p:cNvSpPr txBox="1"/>
          <p:nvPr/>
        </p:nvSpPr>
        <p:spPr>
          <a:xfrm>
            <a:off x="6434832" y="5319906"/>
            <a:ext cx="283742"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Mn</a:t>
            </a:r>
            <a:endParaRPr sz="1414">
              <a:latin typeface="Arial MT"/>
              <a:cs typeface="Arial MT"/>
            </a:endParaRPr>
          </a:p>
        </p:txBody>
      </p:sp>
      <p:sp>
        <p:nvSpPr>
          <p:cNvPr id="66" name="object 66"/>
          <p:cNvSpPr txBox="1"/>
          <p:nvPr/>
        </p:nvSpPr>
        <p:spPr>
          <a:xfrm>
            <a:off x="7291756" y="5319907"/>
            <a:ext cx="235254"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Gr</a:t>
            </a:r>
            <a:endParaRPr sz="1414">
              <a:latin typeface="Arial MT"/>
              <a:cs typeface="Arial MT"/>
            </a:endParaRPr>
          </a:p>
        </p:txBody>
      </p:sp>
      <p:sp>
        <p:nvSpPr>
          <p:cNvPr id="67" name="object 67"/>
          <p:cNvSpPr/>
          <p:nvPr/>
        </p:nvSpPr>
        <p:spPr>
          <a:xfrm>
            <a:off x="3374676"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C00000"/>
          </a:solidFill>
        </p:spPr>
        <p:txBody>
          <a:bodyPr wrap="square" lIns="0" tIns="0" rIns="0" bIns="0" rtlCol="0"/>
          <a:lstStyle/>
          <a:p>
            <a:endParaRPr sz="2545"/>
          </a:p>
        </p:txBody>
      </p:sp>
      <p:sp>
        <p:nvSpPr>
          <p:cNvPr id="68" name="object 68"/>
          <p:cNvSpPr/>
          <p:nvPr/>
        </p:nvSpPr>
        <p:spPr>
          <a:xfrm>
            <a:off x="4119312"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31859C"/>
          </a:solidFill>
        </p:spPr>
        <p:txBody>
          <a:bodyPr wrap="square" lIns="0" tIns="0" rIns="0" bIns="0" rtlCol="0"/>
          <a:lstStyle/>
          <a:p>
            <a:endParaRPr sz="2545"/>
          </a:p>
        </p:txBody>
      </p:sp>
      <p:sp>
        <p:nvSpPr>
          <p:cNvPr id="69" name="object 69"/>
          <p:cNvSpPr/>
          <p:nvPr/>
        </p:nvSpPr>
        <p:spPr>
          <a:xfrm>
            <a:off x="4974662"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00B050"/>
          </a:solidFill>
        </p:spPr>
        <p:txBody>
          <a:bodyPr wrap="square" lIns="0" tIns="0" rIns="0" bIns="0" rtlCol="0"/>
          <a:lstStyle/>
          <a:p>
            <a:endParaRPr sz="2545"/>
          </a:p>
        </p:txBody>
      </p:sp>
      <p:sp>
        <p:nvSpPr>
          <p:cNvPr id="70" name="object 70"/>
          <p:cNvSpPr/>
          <p:nvPr/>
        </p:nvSpPr>
        <p:spPr>
          <a:xfrm>
            <a:off x="6324650"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B3A2C7"/>
          </a:solidFill>
        </p:spPr>
        <p:txBody>
          <a:bodyPr wrap="square" lIns="0" tIns="0" rIns="0" bIns="0" rtlCol="0"/>
          <a:lstStyle/>
          <a:p>
            <a:endParaRPr sz="2545"/>
          </a:p>
        </p:txBody>
      </p:sp>
      <p:sp>
        <p:nvSpPr>
          <p:cNvPr id="71" name="object 71"/>
          <p:cNvSpPr/>
          <p:nvPr/>
        </p:nvSpPr>
        <p:spPr>
          <a:xfrm>
            <a:off x="7088932" y="8439018"/>
            <a:ext cx="91587" cy="89792"/>
          </a:xfrm>
          <a:custGeom>
            <a:avLst/>
            <a:gdLst/>
            <a:ahLst/>
            <a:cxnLst/>
            <a:rect l="l" t="t" r="r" b="b"/>
            <a:pathLst>
              <a:path w="64770" h="63500">
                <a:moveTo>
                  <a:pt x="64407" y="63145"/>
                </a:moveTo>
                <a:lnTo>
                  <a:pt x="0" y="63145"/>
                </a:lnTo>
                <a:lnTo>
                  <a:pt x="0" y="0"/>
                </a:lnTo>
                <a:lnTo>
                  <a:pt x="64407" y="0"/>
                </a:lnTo>
                <a:lnTo>
                  <a:pt x="64407" y="63145"/>
                </a:lnTo>
                <a:close/>
              </a:path>
            </a:pathLst>
          </a:custGeom>
          <a:solidFill>
            <a:srgbClr val="93CDDD"/>
          </a:solidFill>
        </p:spPr>
        <p:txBody>
          <a:bodyPr wrap="square" lIns="0" tIns="0" rIns="0" bIns="0" rtlCol="0"/>
          <a:lstStyle/>
          <a:p>
            <a:endParaRPr sz="2545"/>
          </a:p>
        </p:txBody>
      </p:sp>
      <p:sp>
        <p:nvSpPr>
          <p:cNvPr id="72" name="object 72"/>
          <p:cNvSpPr/>
          <p:nvPr/>
        </p:nvSpPr>
        <p:spPr>
          <a:xfrm>
            <a:off x="7844282"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FFC000"/>
          </a:solidFill>
        </p:spPr>
        <p:txBody>
          <a:bodyPr wrap="square" lIns="0" tIns="0" rIns="0" bIns="0" rtlCol="0"/>
          <a:lstStyle/>
          <a:p>
            <a:endParaRPr sz="2545"/>
          </a:p>
        </p:txBody>
      </p:sp>
      <p:sp>
        <p:nvSpPr>
          <p:cNvPr id="73" name="object 73"/>
          <p:cNvSpPr/>
          <p:nvPr/>
        </p:nvSpPr>
        <p:spPr>
          <a:xfrm>
            <a:off x="8510348"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E46C0A"/>
          </a:solidFill>
        </p:spPr>
        <p:txBody>
          <a:bodyPr wrap="square" lIns="0" tIns="0" rIns="0" bIns="0" rtlCol="0"/>
          <a:lstStyle/>
          <a:p>
            <a:endParaRPr sz="2545"/>
          </a:p>
        </p:txBody>
      </p:sp>
      <p:sp>
        <p:nvSpPr>
          <p:cNvPr id="74" name="object 74"/>
          <p:cNvSpPr/>
          <p:nvPr/>
        </p:nvSpPr>
        <p:spPr>
          <a:xfrm>
            <a:off x="9483553"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948A54"/>
          </a:solidFill>
        </p:spPr>
        <p:txBody>
          <a:bodyPr wrap="square" lIns="0" tIns="0" rIns="0" bIns="0" rtlCol="0"/>
          <a:lstStyle/>
          <a:p>
            <a:endParaRPr sz="2545"/>
          </a:p>
        </p:txBody>
      </p:sp>
      <p:sp>
        <p:nvSpPr>
          <p:cNvPr id="75" name="object 75"/>
          <p:cNvSpPr/>
          <p:nvPr/>
        </p:nvSpPr>
        <p:spPr>
          <a:xfrm>
            <a:off x="10167477" y="8439018"/>
            <a:ext cx="91587" cy="89792"/>
          </a:xfrm>
          <a:custGeom>
            <a:avLst/>
            <a:gdLst/>
            <a:ahLst/>
            <a:cxnLst/>
            <a:rect l="l" t="t" r="r" b="b"/>
            <a:pathLst>
              <a:path w="64770" h="63500">
                <a:moveTo>
                  <a:pt x="64407" y="63145"/>
                </a:moveTo>
                <a:lnTo>
                  <a:pt x="0" y="63145"/>
                </a:lnTo>
                <a:lnTo>
                  <a:pt x="0" y="0"/>
                </a:lnTo>
                <a:lnTo>
                  <a:pt x="64407" y="0"/>
                </a:lnTo>
                <a:lnTo>
                  <a:pt x="64407" y="63145"/>
                </a:lnTo>
                <a:close/>
              </a:path>
            </a:pathLst>
          </a:custGeom>
          <a:solidFill>
            <a:srgbClr val="92D050"/>
          </a:solidFill>
        </p:spPr>
        <p:txBody>
          <a:bodyPr wrap="square" lIns="0" tIns="0" rIns="0" bIns="0" rtlCol="0"/>
          <a:lstStyle/>
          <a:p>
            <a:endParaRPr sz="2545"/>
          </a:p>
        </p:txBody>
      </p:sp>
      <p:sp>
        <p:nvSpPr>
          <p:cNvPr id="76" name="object 76"/>
          <p:cNvSpPr/>
          <p:nvPr/>
        </p:nvSpPr>
        <p:spPr>
          <a:xfrm>
            <a:off x="11221038"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604A7B"/>
          </a:solidFill>
        </p:spPr>
        <p:txBody>
          <a:bodyPr wrap="square" lIns="0" tIns="0" rIns="0" bIns="0" rtlCol="0"/>
          <a:lstStyle/>
          <a:p>
            <a:endParaRPr sz="2545"/>
          </a:p>
        </p:txBody>
      </p:sp>
      <p:sp>
        <p:nvSpPr>
          <p:cNvPr id="77" name="object 77"/>
          <p:cNvSpPr txBox="1"/>
          <p:nvPr/>
        </p:nvSpPr>
        <p:spPr>
          <a:xfrm>
            <a:off x="3485730" y="8344277"/>
            <a:ext cx="8427851" cy="234851"/>
          </a:xfrm>
          <a:prstGeom prst="rect">
            <a:avLst/>
          </a:prstGeom>
        </p:spPr>
        <p:txBody>
          <a:bodyPr vert="horz" wrap="square" lIns="0" tIns="17061" rIns="0" bIns="0" rtlCol="0">
            <a:spAutoFit/>
          </a:bodyPr>
          <a:lstStyle/>
          <a:p>
            <a:pPr marL="17958">
              <a:spcBef>
                <a:spcPts val="134"/>
              </a:spcBef>
              <a:tabLst>
                <a:tab pos="762342" algn="l"/>
                <a:tab pos="1617173" algn="l"/>
                <a:tab pos="2967660" algn="l"/>
                <a:tab pos="3732697" algn="l"/>
                <a:tab pos="4486960" algn="l"/>
                <a:tab pos="5152325" algn="l"/>
                <a:tab pos="6125682" algn="l"/>
                <a:tab pos="6810804" algn="l"/>
                <a:tab pos="7864076" algn="l"/>
              </a:tabLst>
            </a:pPr>
            <a:r>
              <a:rPr sz="1414" spc="-14" dirty="0">
                <a:latin typeface="Arial MT"/>
                <a:cs typeface="Arial MT"/>
              </a:rPr>
              <a:t>China</a:t>
            </a:r>
            <a:r>
              <a:rPr sz="1414" dirty="0">
                <a:latin typeface="Arial MT"/>
                <a:cs typeface="Arial MT"/>
              </a:rPr>
              <a:t>	</a:t>
            </a:r>
            <a:r>
              <a:rPr sz="1414" spc="-14" dirty="0">
                <a:latin typeface="Arial MT"/>
                <a:cs typeface="Arial MT"/>
              </a:rPr>
              <a:t>Europe</a:t>
            </a:r>
            <a:r>
              <a:rPr sz="1414" dirty="0">
                <a:latin typeface="Arial MT"/>
                <a:cs typeface="Arial MT"/>
              </a:rPr>
              <a:t>	United</a:t>
            </a:r>
            <a:r>
              <a:rPr sz="1414" spc="-50" dirty="0">
                <a:latin typeface="Arial MT"/>
                <a:cs typeface="Arial MT"/>
              </a:rPr>
              <a:t> </a:t>
            </a:r>
            <a:r>
              <a:rPr sz="1414" spc="-14" dirty="0">
                <a:latin typeface="Arial MT"/>
                <a:cs typeface="Arial MT"/>
              </a:rPr>
              <a:t>States</a:t>
            </a:r>
            <a:r>
              <a:rPr sz="1414" dirty="0">
                <a:latin typeface="Arial MT"/>
                <a:cs typeface="Arial MT"/>
              </a:rPr>
              <a:t>	</a:t>
            </a:r>
            <a:r>
              <a:rPr sz="1414" spc="-28" dirty="0">
                <a:latin typeface="Arial MT"/>
                <a:cs typeface="Arial MT"/>
              </a:rPr>
              <a:t>Japan</a:t>
            </a:r>
            <a:r>
              <a:rPr sz="1414" dirty="0">
                <a:latin typeface="Arial MT"/>
                <a:cs typeface="Arial MT"/>
              </a:rPr>
              <a:t>	</a:t>
            </a:r>
            <a:r>
              <a:rPr sz="1414" spc="-28" dirty="0">
                <a:latin typeface="Arial MT"/>
                <a:cs typeface="Arial MT"/>
              </a:rPr>
              <a:t>Korea</a:t>
            </a:r>
            <a:r>
              <a:rPr sz="1414" dirty="0">
                <a:latin typeface="Arial MT"/>
                <a:cs typeface="Arial MT"/>
              </a:rPr>
              <a:t>	</a:t>
            </a:r>
            <a:r>
              <a:rPr sz="1414" spc="-36" dirty="0">
                <a:latin typeface="Arial MT"/>
                <a:cs typeface="Arial MT"/>
              </a:rPr>
              <a:t>DRC</a:t>
            </a:r>
            <a:r>
              <a:rPr sz="1414" dirty="0">
                <a:latin typeface="Arial MT"/>
                <a:cs typeface="Arial MT"/>
              </a:rPr>
              <a:t>	</a:t>
            </a:r>
            <a:r>
              <a:rPr sz="1414" spc="-14" dirty="0">
                <a:latin typeface="Arial MT"/>
                <a:cs typeface="Arial MT"/>
              </a:rPr>
              <a:t>Australia</a:t>
            </a:r>
            <a:r>
              <a:rPr sz="1414" dirty="0">
                <a:latin typeface="Arial MT"/>
                <a:cs typeface="Arial MT"/>
              </a:rPr>
              <a:t>	</a:t>
            </a:r>
            <a:r>
              <a:rPr sz="1414" spc="-14" dirty="0">
                <a:latin typeface="Arial MT"/>
                <a:cs typeface="Arial MT"/>
              </a:rPr>
              <a:t>Chile</a:t>
            </a:r>
            <a:r>
              <a:rPr sz="1414" dirty="0">
                <a:latin typeface="Arial MT"/>
                <a:cs typeface="Arial MT"/>
              </a:rPr>
              <a:t>	</a:t>
            </a:r>
            <a:r>
              <a:rPr sz="1414" spc="-14" dirty="0">
                <a:latin typeface="Arial MT"/>
                <a:cs typeface="Arial MT"/>
              </a:rPr>
              <a:t>Indonesia</a:t>
            </a:r>
            <a:r>
              <a:rPr sz="1414" dirty="0">
                <a:latin typeface="Arial MT"/>
                <a:cs typeface="Arial MT"/>
              </a:rPr>
              <a:t>	</a:t>
            </a:r>
            <a:r>
              <a:rPr sz="1414" spc="-14" dirty="0">
                <a:latin typeface="Arial MT"/>
                <a:cs typeface="Arial MT"/>
              </a:rPr>
              <a:t>Russia</a:t>
            </a:r>
            <a:endParaRPr sz="1414">
              <a:latin typeface="Arial MT"/>
              <a:cs typeface="Arial MT"/>
            </a:endParaRPr>
          </a:p>
        </p:txBody>
      </p:sp>
      <p:sp>
        <p:nvSpPr>
          <p:cNvPr id="78" name="object 78"/>
          <p:cNvSpPr/>
          <p:nvPr/>
        </p:nvSpPr>
        <p:spPr>
          <a:xfrm>
            <a:off x="12046031"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77933C"/>
          </a:solidFill>
        </p:spPr>
        <p:txBody>
          <a:bodyPr wrap="square" lIns="0" tIns="0" rIns="0" bIns="0" rtlCol="0"/>
          <a:lstStyle/>
          <a:p>
            <a:endParaRPr sz="2545"/>
          </a:p>
        </p:txBody>
      </p:sp>
      <p:sp>
        <p:nvSpPr>
          <p:cNvPr id="79" name="object 79"/>
          <p:cNvSpPr/>
          <p:nvPr/>
        </p:nvSpPr>
        <p:spPr>
          <a:xfrm>
            <a:off x="13296023" y="8439018"/>
            <a:ext cx="91587" cy="89792"/>
          </a:xfrm>
          <a:custGeom>
            <a:avLst/>
            <a:gdLst/>
            <a:ahLst/>
            <a:cxnLst/>
            <a:rect l="l" t="t" r="r" b="b"/>
            <a:pathLst>
              <a:path w="64770" h="63500">
                <a:moveTo>
                  <a:pt x="64407" y="63145"/>
                </a:moveTo>
                <a:lnTo>
                  <a:pt x="0" y="63145"/>
                </a:lnTo>
                <a:lnTo>
                  <a:pt x="0" y="0"/>
                </a:lnTo>
                <a:lnTo>
                  <a:pt x="64407" y="0"/>
                </a:lnTo>
                <a:lnTo>
                  <a:pt x="64407" y="63145"/>
                </a:lnTo>
                <a:close/>
              </a:path>
            </a:pathLst>
          </a:custGeom>
          <a:solidFill>
            <a:srgbClr val="AABAD7"/>
          </a:solidFill>
        </p:spPr>
        <p:txBody>
          <a:bodyPr wrap="square" lIns="0" tIns="0" rIns="0" bIns="0" rtlCol="0"/>
          <a:lstStyle/>
          <a:p>
            <a:endParaRPr sz="2545"/>
          </a:p>
        </p:txBody>
      </p:sp>
      <p:sp>
        <p:nvSpPr>
          <p:cNvPr id="80" name="object 80"/>
          <p:cNvSpPr txBox="1"/>
          <p:nvPr/>
        </p:nvSpPr>
        <p:spPr>
          <a:xfrm>
            <a:off x="13407756" y="8344277"/>
            <a:ext cx="573769" cy="234851"/>
          </a:xfrm>
          <a:prstGeom prst="rect">
            <a:avLst/>
          </a:prstGeom>
        </p:spPr>
        <p:txBody>
          <a:bodyPr vert="horz" wrap="square" lIns="0" tIns="17061" rIns="0" bIns="0" rtlCol="0">
            <a:spAutoFit/>
          </a:bodyPr>
          <a:lstStyle/>
          <a:p>
            <a:pPr marL="17958">
              <a:spcBef>
                <a:spcPts val="134"/>
              </a:spcBef>
            </a:pPr>
            <a:r>
              <a:rPr sz="1414" spc="-28" dirty="0">
                <a:latin typeface="Arial MT"/>
                <a:cs typeface="Arial MT"/>
              </a:rPr>
              <a:t>Gabon</a:t>
            </a:r>
            <a:endParaRPr sz="1414">
              <a:latin typeface="Arial MT"/>
              <a:cs typeface="Arial MT"/>
            </a:endParaRPr>
          </a:p>
        </p:txBody>
      </p:sp>
      <p:sp>
        <p:nvSpPr>
          <p:cNvPr id="81" name="object 81"/>
          <p:cNvSpPr/>
          <p:nvPr/>
        </p:nvSpPr>
        <p:spPr>
          <a:xfrm>
            <a:off x="14112085"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D9AAA9"/>
          </a:solidFill>
        </p:spPr>
        <p:txBody>
          <a:bodyPr wrap="square" lIns="0" tIns="0" rIns="0" bIns="0" rtlCol="0"/>
          <a:lstStyle/>
          <a:p>
            <a:endParaRPr sz="2545"/>
          </a:p>
        </p:txBody>
      </p:sp>
      <p:sp>
        <p:nvSpPr>
          <p:cNvPr id="82" name="object 82"/>
          <p:cNvSpPr/>
          <p:nvPr/>
        </p:nvSpPr>
        <p:spPr>
          <a:xfrm>
            <a:off x="15074578" y="8439018"/>
            <a:ext cx="89792" cy="89792"/>
          </a:xfrm>
          <a:custGeom>
            <a:avLst/>
            <a:gdLst/>
            <a:ahLst/>
            <a:cxnLst/>
            <a:rect l="l" t="t" r="r" b="b"/>
            <a:pathLst>
              <a:path w="63500" h="63500">
                <a:moveTo>
                  <a:pt x="63145" y="63145"/>
                </a:moveTo>
                <a:lnTo>
                  <a:pt x="0" y="63145"/>
                </a:lnTo>
                <a:lnTo>
                  <a:pt x="0" y="0"/>
                </a:lnTo>
                <a:lnTo>
                  <a:pt x="63145" y="0"/>
                </a:lnTo>
                <a:lnTo>
                  <a:pt x="63145" y="63145"/>
                </a:lnTo>
                <a:close/>
              </a:path>
            </a:pathLst>
          </a:custGeom>
          <a:solidFill>
            <a:srgbClr val="DDD9C3"/>
          </a:solidFill>
        </p:spPr>
        <p:txBody>
          <a:bodyPr wrap="square" lIns="0" tIns="0" rIns="0" bIns="0" rtlCol="0"/>
          <a:lstStyle/>
          <a:p>
            <a:endParaRPr sz="2545"/>
          </a:p>
        </p:txBody>
      </p:sp>
      <p:sp>
        <p:nvSpPr>
          <p:cNvPr id="83" name="object 83"/>
          <p:cNvSpPr txBox="1"/>
          <p:nvPr/>
        </p:nvSpPr>
        <p:spPr>
          <a:xfrm>
            <a:off x="15185541" y="8344277"/>
            <a:ext cx="483079" cy="234851"/>
          </a:xfrm>
          <a:prstGeom prst="rect">
            <a:avLst/>
          </a:prstGeom>
        </p:spPr>
        <p:txBody>
          <a:bodyPr vert="horz" wrap="square" lIns="0" tIns="17061" rIns="0" bIns="0" rtlCol="0">
            <a:spAutoFit/>
          </a:bodyPr>
          <a:lstStyle/>
          <a:p>
            <a:pPr marL="17958">
              <a:spcBef>
                <a:spcPts val="134"/>
              </a:spcBef>
            </a:pPr>
            <a:r>
              <a:rPr sz="1414" spc="-14" dirty="0">
                <a:latin typeface="Arial MT"/>
                <a:cs typeface="Arial MT"/>
              </a:rPr>
              <a:t>Other</a:t>
            </a:r>
            <a:endParaRPr sz="1414">
              <a:latin typeface="Arial MT"/>
              <a:cs typeface="Arial MT"/>
            </a:endParaRPr>
          </a:p>
        </p:txBody>
      </p:sp>
      <p:sp>
        <p:nvSpPr>
          <p:cNvPr id="84" name="object 84"/>
          <p:cNvSpPr txBox="1"/>
          <p:nvPr/>
        </p:nvSpPr>
        <p:spPr>
          <a:xfrm>
            <a:off x="12156512" y="7902628"/>
            <a:ext cx="1091867" cy="696516"/>
          </a:xfrm>
          <a:prstGeom prst="rect">
            <a:avLst/>
          </a:prstGeom>
        </p:spPr>
        <p:txBody>
          <a:bodyPr vert="horz" wrap="square" lIns="0" tIns="17061" rIns="0" bIns="0" rtlCol="0">
            <a:spAutoFit/>
          </a:bodyPr>
          <a:lstStyle/>
          <a:p>
            <a:pPr marL="591736">
              <a:lnSpc>
                <a:spcPts val="1655"/>
              </a:lnSpc>
              <a:spcBef>
                <a:spcPts val="134"/>
              </a:spcBef>
            </a:pPr>
            <a:r>
              <a:rPr sz="1414" spc="-36" dirty="0">
                <a:latin typeface="Arial MT"/>
                <a:cs typeface="Arial MT"/>
              </a:rPr>
              <a:t>LFP</a:t>
            </a:r>
            <a:endParaRPr sz="1414">
              <a:latin typeface="Arial MT"/>
              <a:cs typeface="Arial MT"/>
            </a:endParaRPr>
          </a:p>
          <a:p>
            <a:pPr marR="7184" algn="r">
              <a:lnSpc>
                <a:spcPts val="1655"/>
              </a:lnSpc>
            </a:pPr>
            <a:r>
              <a:rPr sz="1414" spc="-14" dirty="0">
                <a:latin typeface="Arial MT"/>
                <a:cs typeface="Arial MT"/>
              </a:rPr>
              <a:t>cathode</a:t>
            </a:r>
            <a:endParaRPr sz="1414">
              <a:latin typeface="Arial MT"/>
              <a:cs typeface="Arial MT"/>
            </a:endParaRPr>
          </a:p>
          <a:p>
            <a:pPr marR="89793" algn="r">
              <a:spcBef>
                <a:spcPts val="162"/>
              </a:spcBef>
            </a:pPr>
            <a:r>
              <a:rPr sz="1414" dirty="0">
                <a:latin typeface="Arial MT"/>
                <a:cs typeface="Arial MT"/>
              </a:rPr>
              <a:t>South</a:t>
            </a:r>
            <a:r>
              <a:rPr sz="1414" spc="-42" dirty="0">
                <a:latin typeface="Arial MT"/>
                <a:cs typeface="Arial MT"/>
              </a:rPr>
              <a:t> </a:t>
            </a:r>
            <a:r>
              <a:rPr sz="1414" spc="-14" dirty="0">
                <a:latin typeface="Arial MT"/>
                <a:cs typeface="Arial MT"/>
              </a:rPr>
              <a:t>Africa</a:t>
            </a:r>
            <a:endParaRPr sz="1414">
              <a:latin typeface="Arial MT"/>
              <a:cs typeface="Arial MT"/>
            </a:endParaRPr>
          </a:p>
        </p:txBody>
      </p:sp>
      <p:sp>
        <p:nvSpPr>
          <p:cNvPr id="85" name="object 85"/>
          <p:cNvSpPr txBox="1"/>
          <p:nvPr/>
        </p:nvSpPr>
        <p:spPr>
          <a:xfrm>
            <a:off x="14222393" y="7902021"/>
            <a:ext cx="948200" cy="696516"/>
          </a:xfrm>
          <a:prstGeom prst="rect">
            <a:avLst/>
          </a:prstGeom>
        </p:spPr>
        <p:txBody>
          <a:bodyPr vert="horz" wrap="square" lIns="0" tIns="17061" rIns="0" bIns="0" rtlCol="0">
            <a:spAutoFit/>
          </a:bodyPr>
          <a:lstStyle/>
          <a:p>
            <a:pPr marL="225380" algn="ctr">
              <a:lnSpc>
                <a:spcPts val="1655"/>
              </a:lnSpc>
              <a:spcBef>
                <a:spcPts val="134"/>
              </a:spcBef>
            </a:pPr>
            <a:r>
              <a:rPr sz="1414" spc="-36" dirty="0">
                <a:latin typeface="Arial MT"/>
                <a:cs typeface="Arial MT"/>
              </a:rPr>
              <a:t>LFP</a:t>
            </a:r>
            <a:endParaRPr sz="1414">
              <a:latin typeface="Arial MT"/>
              <a:cs typeface="Arial MT"/>
            </a:endParaRPr>
          </a:p>
          <a:p>
            <a:pPr marL="225380" algn="ctr">
              <a:lnSpc>
                <a:spcPts val="1655"/>
              </a:lnSpc>
            </a:pPr>
            <a:r>
              <a:rPr sz="1414" spc="-14" dirty="0">
                <a:latin typeface="Arial MT"/>
                <a:cs typeface="Arial MT"/>
              </a:rPr>
              <a:t>batteries</a:t>
            </a:r>
            <a:endParaRPr sz="1414">
              <a:latin typeface="Arial MT"/>
              <a:cs typeface="Arial MT"/>
            </a:endParaRPr>
          </a:p>
          <a:p>
            <a:pPr marL="17958">
              <a:spcBef>
                <a:spcPts val="161"/>
              </a:spcBef>
            </a:pPr>
            <a:r>
              <a:rPr sz="1414" spc="-14" dirty="0">
                <a:latin typeface="Arial MT"/>
                <a:cs typeface="Arial MT"/>
              </a:rPr>
              <a:t>Morocco</a:t>
            </a:r>
            <a:endParaRPr sz="1414">
              <a:latin typeface="Arial MT"/>
              <a:cs typeface="Arial MT"/>
            </a:endParaRPr>
          </a:p>
        </p:txBody>
      </p:sp>
      <p:grpSp>
        <p:nvGrpSpPr>
          <p:cNvPr id="86" name="object 86"/>
          <p:cNvGrpSpPr/>
          <p:nvPr/>
        </p:nvGrpSpPr>
        <p:grpSpPr>
          <a:xfrm>
            <a:off x="8146067" y="5772377"/>
            <a:ext cx="3373475" cy="2042761"/>
            <a:chOff x="4385000" y="4064496"/>
            <a:chExt cx="2385695" cy="1444625"/>
          </a:xfrm>
        </p:grpSpPr>
        <p:sp>
          <p:nvSpPr>
            <p:cNvPr id="87" name="object 87"/>
            <p:cNvSpPr/>
            <p:nvPr/>
          </p:nvSpPr>
          <p:spPr>
            <a:xfrm>
              <a:off x="4385000" y="4428484"/>
              <a:ext cx="2385695" cy="716280"/>
            </a:xfrm>
            <a:custGeom>
              <a:avLst/>
              <a:gdLst/>
              <a:ahLst/>
              <a:cxnLst/>
              <a:rect l="l" t="t" r="r" b="b"/>
              <a:pathLst>
                <a:path w="2385695" h="716279">
                  <a:moveTo>
                    <a:pt x="1661887" y="716081"/>
                  </a:moveTo>
                  <a:lnTo>
                    <a:pt x="1916979" y="716081"/>
                  </a:lnTo>
                </a:path>
                <a:path w="2385695" h="716279">
                  <a:moveTo>
                    <a:pt x="2257944" y="716081"/>
                  </a:moveTo>
                  <a:lnTo>
                    <a:pt x="2385487" y="716081"/>
                  </a:lnTo>
                </a:path>
                <a:path w="2385695" h="716279">
                  <a:moveTo>
                    <a:pt x="0" y="716081"/>
                  </a:moveTo>
                  <a:lnTo>
                    <a:pt x="128808" y="716081"/>
                  </a:lnTo>
                </a:path>
                <a:path w="2385695" h="716279">
                  <a:moveTo>
                    <a:pt x="468510" y="716081"/>
                  </a:moveTo>
                  <a:lnTo>
                    <a:pt x="724865" y="716081"/>
                  </a:lnTo>
                </a:path>
                <a:path w="2385695" h="716279">
                  <a:moveTo>
                    <a:pt x="1065830" y="716081"/>
                  </a:moveTo>
                  <a:lnTo>
                    <a:pt x="1320922" y="716081"/>
                  </a:lnTo>
                </a:path>
                <a:path w="2385695" h="716279">
                  <a:moveTo>
                    <a:pt x="0" y="358672"/>
                  </a:moveTo>
                  <a:lnTo>
                    <a:pt x="128808" y="358672"/>
                  </a:lnTo>
                </a:path>
                <a:path w="2385695" h="716279">
                  <a:moveTo>
                    <a:pt x="468510" y="358672"/>
                  </a:moveTo>
                  <a:lnTo>
                    <a:pt x="724865" y="358672"/>
                  </a:lnTo>
                </a:path>
                <a:path w="2385695" h="716279">
                  <a:moveTo>
                    <a:pt x="1065830" y="358672"/>
                  </a:moveTo>
                  <a:lnTo>
                    <a:pt x="1320922" y="358672"/>
                  </a:lnTo>
                </a:path>
                <a:path w="2385695" h="716279">
                  <a:moveTo>
                    <a:pt x="2257944" y="358672"/>
                  </a:moveTo>
                  <a:lnTo>
                    <a:pt x="2385487" y="358672"/>
                  </a:lnTo>
                </a:path>
                <a:path w="2385695" h="716279">
                  <a:moveTo>
                    <a:pt x="1661887" y="358672"/>
                  </a:moveTo>
                  <a:lnTo>
                    <a:pt x="1916979" y="358672"/>
                  </a:lnTo>
                </a:path>
                <a:path w="2385695" h="716279">
                  <a:moveTo>
                    <a:pt x="1661902" y="0"/>
                  </a:moveTo>
                  <a:lnTo>
                    <a:pt x="1916979" y="0"/>
                  </a:lnTo>
                </a:path>
                <a:path w="2385695" h="716279">
                  <a:moveTo>
                    <a:pt x="0" y="0"/>
                  </a:moveTo>
                  <a:lnTo>
                    <a:pt x="128807" y="0"/>
                  </a:lnTo>
                </a:path>
                <a:path w="2385695" h="716279">
                  <a:moveTo>
                    <a:pt x="2257944" y="0"/>
                  </a:moveTo>
                  <a:lnTo>
                    <a:pt x="2385487" y="0"/>
                  </a:lnTo>
                </a:path>
                <a:path w="2385695" h="716279">
                  <a:moveTo>
                    <a:pt x="1065830" y="0"/>
                  </a:moveTo>
                  <a:lnTo>
                    <a:pt x="1320934" y="0"/>
                  </a:lnTo>
                </a:path>
                <a:path w="2385695" h="716279">
                  <a:moveTo>
                    <a:pt x="468506" y="0"/>
                  </a:moveTo>
                  <a:lnTo>
                    <a:pt x="724865" y="0"/>
                  </a:lnTo>
                </a:path>
              </a:pathLst>
            </a:custGeom>
            <a:ln w="13155">
              <a:solidFill>
                <a:srgbClr val="949494"/>
              </a:solidFill>
              <a:prstDash val="dot"/>
            </a:ln>
          </p:spPr>
          <p:txBody>
            <a:bodyPr wrap="square" lIns="0" tIns="0" rIns="0" bIns="0" rtlCol="0"/>
            <a:lstStyle/>
            <a:p>
              <a:endParaRPr sz="2545"/>
            </a:p>
          </p:txBody>
        </p:sp>
        <p:sp>
          <p:nvSpPr>
            <p:cNvPr id="88" name="object 88"/>
            <p:cNvSpPr/>
            <p:nvPr/>
          </p:nvSpPr>
          <p:spPr>
            <a:xfrm>
              <a:off x="4385000" y="4071074"/>
              <a:ext cx="2385695" cy="0"/>
            </a:xfrm>
            <a:custGeom>
              <a:avLst/>
              <a:gdLst/>
              <a:ahLst/>
              <a:cxnLst/>
              <a:rect l="l" t="t" r="r" b="b"/>
              <a:pathLst>
                <a:path w="2385695">
                  <a:moveTo>
                    <a:pt x="0" y="0"/>
                  </a:moveTo>
                  <a:lnTo>
                    <a:pt x="2385487" y="0"/>
                  </a:lnTo>
                </a:path>
              </a:pathLst>
            </a:custGeom>
            <a:ln w="13155">
              <a:solidFill>
                <a:srgbClr val="949494"/>
              </a:solidFill>
              <a:prstDash val="dot"/>
            </a:ln>
          </p:spPr>
          <p:txBody>
            <a:bodyPr wrap="square" lIns="0" tIns="0" rIns="0" bIns="0" rtlCol="0"/>
            <a:lstStyle/>
            <a:p>
              <a:endParaRPr sz="2545"/>
            </a:p>
          </p:txBody>
        </p:sp>
        <p:sp>
          <p:nvSpPr>
            <p:cNvPr id="89" name="object 89"/>
            <p:cNvSpPr/>
            <p:nvPr/>
          </p:nvSpPr>
          <p:spPr>
            <a:xfrm>
              <a:off x="4513808" y="4138015"/>
              <a:ext cx="2129155" cy="1365250"/>
            </a:xfrm>
            <a:custGeom>
              <a:avLst/>
              <a:gdLst/>
              <a:ahLst/>
              <a:cxnLst/>
              <a:rect l="l" t="t" r="r" b="b"/>
              <a:pathLst>
                <a:path w="2129154" h="1365250">
                  <a:moveTo>
                    <a:pt x="339699" y="366255"/>
                  </a:moveTo>
                  <a:lnTo>
                    <a:pt x="0" y="366255"/>
                  </a:lnTo>
                  <a:lnTo>
                    <a:pt x="0" y="1365224"/>
                  </a:lnTo>
                  <a:lnTo>
                    <a:pt x="339699" y="1365224"/>
                  </a:lnTo>
                  <a:lnTo>
                    <a:pt x="339699" y="366255"/>
                  </a:lnTo>
                  <a:close/>
                </a:path>
                <a:path w="2129154" h="1365250">
                  <a:moveTo>
                    <a:pt x="937018" y="11366"/>
                  </a:moveTo>
                  <a:lnTo>
                    <a:pt x="596049" y="11366"/>
                  </a:lnTo>
                  <a:lnTo>
                    <a:pt x="596049" y="1365224"/>
                  </a:lnTo>
                  <a:lnTo>
                    <a:pt x="937018" y="1365224"/>
                  </a:lnTo>
                  <a:lnTo>
                    <a:pt x="937018" y="11366"/>
                  </a:lnTo>
                  <a:close/>
                </a:path>
                <a:path w="2129154" h="1365250">
                  <a:moveTo>
                    <a:pt x="1533067" y="314464"/>
                  </a:moveTo>
                  <a:lnTo>
                    <a:pt x="1192110" y="314464"/>
                  </a:lnTo>
                  <a:lnTo>
                    <a:pt x="1192110" y="1365224"/>
                  </a:lnTo>
                  <a:lnTo>
                    <a:pt x="1533067" y="1365224"/>
                  </a:lnTo>
                  <a:lnTo>
                    <a:pt x="1533067" y="314464"/>
                  </a:lnTo>
                  <a:close/>
                </a:path>
                <a:path w="2129154" h="1365250">
                  <a:moveTo>
                    <a:pt x="2129129" y="0"/>
                  </a:moveTo>
                  <a:lnTo>
                    <a:pt x="1788160" y="0"/>
                  </a:lnTo>
                  <a:lnTo>
                    <a:pt x="1788160" y="1365224"/>
                  </a:lnTo>
                  <a:lnTo>
                    <a:pt x="2129129" y="1365224"/>
                  </a:lnTo>
                  <a:lnTo>
                    <a:pt x="2129129" y="0"/>
                  </a:lnTo>
                  <a:close/>
                </a:path>
              </a:pathLst>
            </a:custGeom>
            <a:solidFill>
              <a:srgbClr val="C00000"/>
            </a:solidFill>
          </p:spPr>
          <p:txBody>
            <a:bodyPr wrap="square" lIns="0" tIns="0" rIns="0" bIns="0" rtlCol="0"/>
            <a:lstStyle/>
            <a:p>
              <a:endParaRPr sz="2545"/>
            </a:p>
          </p:txBody>
        </p:sp>
        <p:sp>
          <p:nvSpPr>
            <p:cNvPr id="90" name="object 90"/>
            <p:cNvSpPr/>
            <p:nvPr/>
          </p:nvSpPr>
          <p:spPr>
            <a:xfrm>
              <a:off x="4513807" y="4207467"/>
              <a:ext cx="339725" cy="297180"/>
            </a:xfrm>
            <a:custGeom>
              <a:avLst/>
              <a:gdLst/>
              <a:ahLst/>
              <a:cxnLst/>
              <a:rect l="l" t="t" r="r" b="b"/>
              <a:pathLst>
                <a:path w="339725" h="297179">
                  <a:moveTo>
                    <a:pt x="339698" y="296781"/>
                  </a:moveTo>
                  <a:lnTo>
                    <a:pt x="0" y="296781"/>
                  </a:lnTo>
                  <a:lnTo>
                    <a:pt x="0" y="0"/>
                  </a:lnTo>
                  <a:lnTo>
                    <a:pt x="339698" y="0"/>
                  </a:lnTo>
                  <a:lnTo>
                    <a:pt x="339698" y="296781"/>
                  </a:lnTo>
                  <a:close/>
                </a:path>
              </a:pathLst>
            </a:custGeom>
            <a:solidFill>
              <a:srgbClr val="948A54"/>
            </a:solidFill>
          </p:spPr>
          <p:txBody>
            <a:bodyPr wrap="square" lIns="0" tIns="0" rIns="0" bIns="0" rtlCol="0"/>
            <a:lstStyle/>
            <a:p>
              <a:endParaRPr sz="2545"/>
            </a:p>
          </p:txBody>
        </p:sp>
        <p:sp>
          <p:nvSpPr>
            <p:cNvPr id="91" name="object 91"/>
            <p:cNvSpPr/>
            <p:nvPr/>
          </p:nvSpPr>
          <p:spPr>
            <a:xfrm>
              <a:off x="4513808" y="4136758"/>
              <a:ext cx="2129155" cy="71120"/>
            </a:xfrm>
            <a:custGeom>
              <a:avLst/>
              <a:gdLst/>
              <a:ahLst/>
              <a:cxnLst/>
              <a:rect l="l" t="t" r="r" b="b"/>
              <a:pathLst>
                <a:path w="2129154" h="71120">
                  <a:moveTo>
                    <a:pt x="339699" y="44196"/>
                  </a:moveTo>
                  <a:lnTo>
                    <a:pt x="0" y="44196"/>
                  </a:lnTo>
                  <a:lnTo>
                    <a:pt x="0" y="70726"/>
                  </a:lnTo>
                  <a:lnTo>
                    <a:pt x="339699" y="70726"/>
                  </a:lnTo>
                  <a:lnTo>
                    <a:pt x="339699" y="44196"/>
                  </a:lnTo>
                  <a:close/>
                </a:path>
                <a:path w="2129154" h="71120">
                  <a:moveTo>
                    <a:pt x="2129129" y="0"/>
                  </a:moveTo>
                  <a:lnTo>
                    <a:pt x="1788160" y="0"/>
                  </a:lnTo>
                  <a:lnTo>
                    <a:pt x="1788160" y="1257"/>
                  </a:lnTo>
                  <a:lnTo>
                    <a:pt x="2129129" y="1257"/>
                  </a:lnTo>
                  <a:lnTo>
                    <a:pt x="2129129" y="0"/>
                  </a:lnTo>
                  <a:close/>
                </a:path>
              </a:pathLst>
            </a:custGeom>
            <a:solidFill>
              <a:srgbClr val="E46C0A"/>
            </a:solidFill>
          </p:spPr>
          <p:txBody>
            <a:bodyPr wrap="square" lIns="0" tIns="0" rIns="0" bIns="0" rtlCol="0"/>
            <a:lstStyle/>
            <a:p>
              <a:endParaRPr sz="2545"/>
            </a:p>
          </p:txBody>
        </p:sp>
        <p:sp>
          <p:nvSpPr>
            <p:cNvPr id="92" name="object 92"/>
            <p:cNvSpPr/>
            <p:nvPr/>
          </p:nvSpPr>
          <p:spPr>
            <a:xfrm>
              <a:off x="4513808" y="4100131"/>
              <a:ext cx="2129155" cy="352425"/>
            </a:xfrm>
            <a:custGeom>
              <a:avLst/>
              <a:gdLst/>
              <a:ahLst/>
              <a:cxnLst/>
              <a:rect l="l" t="t" r="r" b="b"/>
              <a:pathLst>
                <a:path w="2129154" h="352425">
                  <a:moveTo>
                    <a:pt x="339699" y="70726"/>
                  </a:moveTo>
                  <a:lnTo>
                    <a:pt x="0" y="70726"/>
                  </a:lnTo>
                  <a:lnTo>
                    <a:pt x="0" y="80822"/>
                  </a:lnTo>
                  <a:lnTo>
                    <a:pt x="339699" y="80822"/>
                  </a:lnTo>
                  <a:lnTo>
                    <a:pt x="339699" y="70726"/>
                  </a:lnTo>
                  <a:close/>
                </a:path>
                <a:path w="2129154" h="352425">
                  <a:moveTo>
                    <a:pt x="937031" y="0"/>
                  </a:moveTo>
                  <a:lnTo>
                    <a:pt x="596061" y="0"/>
                  </a:lnTo>
                  <a:lnTo>
                    <a:pt x="596061" y="49250"/>
                  </a:lnTo>
                  <a:lnTo>
                    <a:pt x="937031" y="49250"/>
                  </a:lnTo>
                  <a:lnTo>
                    <a:pt x="937031" y="0"/>
                  </a:lnTo>
                  <a:close/>
                </a:path>
                <a:path w="2129154" h="352425">
                  <a:moveTo>
                    <a:pt x="1533093" y="274053"/>
                  </a:moveTo>
                  <a:lnTo>
                    <a:pt x="1192123" y="274053"/>
                  </a:lnTo>
                  <a:lnTo>
                    <a:pt x="1192123" y="352361"/>
                  </a:lnTo>
                  <a:lnTo>
                    <a:pt x="1533093" y="352361"/>
                  </a:lnTo>
                  <a:lnTo>
                    <a:pt x="1533093" y="274053"/>
                  </a:lnTo>
                  <a:close/>
                </a:path>
                <a:path w="2129154" h="352425">
                  <a:moveTo>
                    <a:pt x="2129155" y="32829"/>
                  </a:moveTo>
                  <a:lnTo>
                    <a:pt x="1788185" y="32829"/>
                  </a:lnTo>
                  <a:lnTo>
                    <a:pt x="1788185" y="36626"/>
                  </a:lnTo>
                  <a:lnTo>
                    <a:pt x="2129155" y="36626"/>
                  </a:lnTo>
                  <a:lnTo>
                    <a:pt x="2129155" y="32829"/>
                  </a:lnTo>
                  <a:close/>
                </a:path>
              </a:pathLst>
            </a:custGeom>
            <a:solidFill>
              <a:srgbClr val="31859C"/>
            </a:solidFill>
          </p:spPr>
          <p:txBody>
            <a:bodyPr wrap="square" lIns="0" tIns="0" rIns="0" bIns="0" rtlCol="0"/>
            <a:lstStyle/>
            <a:p>
              <a:endParaRPr sz="2545"/>
            </a:p>
          </p:txBody>
        </p:sp>
        <p:sp>
          <p:nvSpPr>
            <p:cNvPr id="93" name="object 93"/>
            <p:cNvSpPr/>
            <p:nvPr/>
          </p:nvSpPr>
          <p:spPr>
            <a:xfrm>
              <a:off x="4513808" y="4130433"/>
              <a:ext cx="2129155" cy="243840"/>
            </a:xfrm>
            <a:custGeom>
              <a:avLst/>
              <a:gdLst/>
              <a:ahLst/>
              <a:cxnLst/>
              <a:rect l="l" t="t" r="r" b="b"/>
              <a:pathLst>
                <a:path w="2129154" h="243839">
                  <a:moveTo>
                    <a:pt x="339699" y="24003"/>
                  </a:moveTo>
                  <a:lnTo>
                    <a:pt x="0" y="24003"/>
                  </a:lnTo>
                  <a:lnTo>
                    <a:pt x="0" y="40424"/>
                  </a:lnTo>
                  <a:lnTo>
                    <a:pt x="339699" y="40424"/>
                  </a:lnTo>
                  <a:lnTo>
                    <a:pt x="339699" y="24003"/>
                  </a:lnTo>
                  <a:close/>
                </a:path>
                <a:path w="2129154" h="243839">
                  <a:moveTo>
                    <a:pt x="1533067" y="164185"/>
                  </a:moveTo>
                  <a:lnTo>
                    <a:pt x="1192110" y="164185"/>
                  </a:lnTo>
                  <a:lnTo>
                    <a:pt x="1192110" y="243751"/>
                  </a:lnTo>
                  <a:lnTo>
                    <a:pt x="1533067" y="243751"/>
                  </a:lnTo>
                  <a:lnTo>
                    <a:pt x="1533067" y="164185"/>
                  </a:lnTo>
                  <a:close/>
                </a:path>
                <a:path w="2129154" h="243839">
                  <a:moveTo>
                    <a:pt x="2129129" y="0"/>
                  </a:moveTo>
                  <a:lnTo>
                    <a:pt x="1788160" y="0"/>
                  </a:lnTo>
                  <a:lnTo>
                    <a:pt x="1788160" y="2527"/>
                  </a:lnTo>
                  <a:lnTo>
                    <a:pt x="2129129" y="2527"/>
                  </a:lnTo>
                  <a:lnTo>
                    <a:pt x="2129129" y="0"/>
                  </a:lnTo>
                  <a:close/>
                </a:path>
              </a:pathLst>
            </a:custGeom>
            <a:solidFill>
              <a:srgbClr val="00B050"/>
            </a:solidFill>
          </p:spPr>
          <p:txBody>
            <a:bodyPr wrap="square" lIns="0" tIns="0" rIns="0" bIns="0" rtlCol="0"/>
            <a:lstStyle/>
            <a:p>
              <a:endParaRPr sz="2545"/>
            </a:p>
          </p:txBody>
        </p:sp>
        <p:sp>
          <p:nvSpPr>
            <p:cNvPr id="94" name="object 94"/>
            <p:cNvSpPr/>
            <p:nvPr/>
          </p:nvSpPr>
          <p:spPr>
            <a:xfrm>
              <a:off x="4513808" y="4117809"/>
              <a:ext cx="2129155" cy="36830"/>
            </a:xfrm>
            <a:custGeom>
              <a:avLst/>
              <a:gdLst/>
              <a:ahLst/>
              <a:cxnLst/>
              <a:rect l="l" t="t" r="r" b="b"/>
              <a:pathLst>
                <a:path w="2129154" h="36829">
                  <a:moveTo>
                    <a:pt x="339699" y="35356"/>
                  </a:moveTo>
                  <a:lnTo>
                    <a:pt x="0" y="35356"/>
                  </a:lnTo>
                  <a:lnTo>
                    <a:pt x="0" y="36626"/>
                  </a:lnTo>
                  <a:lnTo>
                    <a:pt x="339699" y="36626"/>
                  </a:lnTo>
                  <a:lnTo>
                    <a:pt x="339699" y="35356"/>
                  </a:lnTo>
                  <a:close/>
                </a:path>
                <a:path w="2129154" h="36829">
                  <a:moveTo>
                    <a:pt x="2129129" y="0"/>
                  </a:moveTo>
                  <a:lnTo>
                    <a:pt x="1788160" y="0"/>
                  </a:lnTo>
                  <a:lnTo>
                    <a:pt x="1788160" y="12623"/>
                  </a:lnTo>
                  <a:lnTo>
                    <a:pt x="2129129" y="12623"/>
                  </a:lnTo>
                  <a:lnTo>
                    <a:pt x="2129129" y="0"/>
                  </a:lnTo>
                  <a:close/>
                </a:path>
              </a:pathLst>
            </a:custGeom>
            <a:solidFill>
              <a:srgbClr val="92D050"/>
            </a:solidFill>
          </p:spPr>
          <p:txBody>
            <a:bodyPr wrap="square" lIns="0" tIns="0" rIns="0" bIns="0" rtlCol="0"/>
            <a:lstStyle/>
            <a:p>
              <a:endParaRPr sz="2545"/>
            </a:p>
          </p:txBody>
        </p:sp>
        <p:sp>
          <p:nvSpPr>
            <p:cNvPr id="95" name="object 95"/>
            <p:cNvSpPr/>
            <p:nvPr/>
          </p:nvSpPr>
          <p:spPr>
            <a:xfrm>
              <a:off x="5109857" y="4071086"/>
              <a:ext cx="1533525" cy="224154"/>
            </a:xfrm>
            <a:custGeom>
              <a:avLst/>
              <a:gdLst/>
              <a:ahLst/>
              <a:cxnLst/>
              <a:rect l="l" t="t" r="r" b="b"/>
              <a:pathLst>
                <a:path w="1533525" h="224154">
                  <a:moveTo>
                    <a:pt x="340969" y="0"/>
                  </a:moveTo>
                  <a:lnTo>
                    <a:pt x="0" y="0"/>
                  </a:lnTo>
                  <a:lnTo>
                    <a:pt x="0" y="29044"/>
                  </a:lnTo>
                  <a:lnTo>
                    <a:pt x="340969" y="29044"/>
                  </a:lnTo>
                  <a:lnTo>
                    <a:pt x="340969" y="0"/>
                  </a:lnTo>
                  <a:close/>
                </a:path>
                <a:path w="1533525" h="224154">
                  <a:moveTo>
                    <a:pt x="937018" y="207111"/>
                  </a:moveTo>
                  <a:lnTo>
                    <a:pt x="596061" y="207111"/>
                  </a:lnTo>
                  <a:lnTo>
                    <a:pt x="596061" y="223532"/>
                  </a:lnTo>
                  <a:lnTo>
                    <a:pt x="937018" y="223532"/>
                  </a:lnTo>
                  <a:lnTo>
                    <a:pt x="937018" y="207111"/>
                  </a:lnTo>
                  <a:close/>
                </a:path>
                <a:path w="1533525" h="224154">
                  <a:moveTo>
                    <a:pt x="1533080" y="12623"/>
                  </a:moveTo>
                  <a:lnTo>
                    <a:pt x="1192110" y="12623"/>
                  </a:lnTo>
                  <a:lnTo>
                    <a:pt x="1192110" y="46723"/>
                  </a:lnTo>
                  <a:lnTo>
                    <a:pt x="1533080" y="46723"/>
                  </a:lnTo>
                  <a:lnTo>
                    <a:pt x="1533080" y="12623"/>
                  </a:lnTo>
                  <a:close/>
                </a:path>
              </a:pathLst>
            </a:custGeom>
            <a:solidFill>
              <a:srgbClr val="B3A2C7"/>
            </a:solidFill>
          </p:spPr>
          <p:txBody>
            <a:bodyPr wrap="square" lIns="0" tIns="0" rIns="0" bIns="0" rtlCol="0"/>
            <a:lstStyle/>
            <a:p>
              <a:endParaRPr sz="2545"/>
            </a:p>
          </p:txBody>
        </p:sp>
        <p:sp>
          <p:nvSpPr>
            <p:cNvPr id="96" name="object 96"/>
            <p:cNvSpPr/>
            <p:nvPr/>
          </p:nvSpPr>
          <p:spPr>
            <a:xfrm>
              <a:off x="4513805" y="4150637"/>
              <a:ext cx="339725" cy="2540"/>
            </a:xfrm>
            <a:custGeom>
              <a:avLst/>
              <a:gdLst/>
              <a:ahLst/>
              <a:cxnLst/>
              <a:rect l="l" t="t" r="r" b="b"/>
              <a:pathLst>
                <a:path w="339725" h="2539">
                  <a:moveTo>
                    <a:pt x="339691" y="2525"/>
                  </a:moveTo>
                  <a:lnTo>
                    <a:pt x="0" y="2525"/>
                  </a:lnTo>
                  <a:lnTo>
                    <a:pt x="0" y="0"/>
                  </a:lnTo>
                  <a:lnTo>
                    <a:pt x="339691" y="0"/>
                  </a:lnTo>
                  <a:lnTo>
                    <a:pt x="339691" y="2525"/>
                  </a:lnTo>
                  <a:close/>
                </a:path>
              </a:pathLst>
            </a:custGeom>
            <a:solidFill>
              <a:srgbClr val="93CDDD"/>
            </a:solidFill>
          </p:spPr>
          <p:txBody>
            <a:bodyPr wrap="square" lIns="0" tIns="0" rIns="0" bIns="0" rtlCol="0"/>
            <a:lstStyle/>
            <a:p>
              <a:endParaRPr sz="2545"/>
            </a:p>
          </p:txBody>
        </p:sp>
        <p:sp>
          <p:nvSpPr>
            <p:cNvPr id="97" name="object 97"/>
            <p:cNvSpPr/>
            <p:nvPr/>
          </p:nvSpPr>
          <p:spPr>
            <a:xfrm>
              <a:off x="5705929" y="4257988"/>
              <a:ext cx="340995" cy="20320"/>
            </a:xfrm>
            <a:custGeom>
              <a:avLst/>
              <a:gdLst/>
              <a:ahLst/>
              <a:cxnLst/>
              <a:rect l="l" t="t" r="r" b="b"/>
              <a:pathLst>
                <a:path w="340995" h="20320">
                  <a:moveTo>
                    <a:pt x="340966" y="20206"/>
                  </a:moveTo>
                  <a:lnTo>
                    <a:pt x="0" y="20206"/>
                  </a:lnTo>
                  <a:lnTo>
                    <a:pt x="0" y="0"/>
                  </a:lnTo>
                  <a:lnTo>
                    <a:pt x="340966" y="0"/>
                  </a:lnTo>
                  <a:lnTo>
                    <a:pt x="340966" y="20206"/>
                  </a:lnTo>
                  <a:close/>
                </a:path>
              </a:pathLst>
            </a:custGeom>
            <a:solidFill>
              <a:srgbClr val="604A7B"/>
            </a:solidFill>
          </p:spPr>
          <p:txBody>
            <a:bodyPr wrap="square" lIns="0" tIns="0" rIns="0" bIns="0" rtlCol="0"/>
            <a:lstStyle/>
            <a:p>
              <a:endParaRPr sz="2545"/>
            </a:p>
          </p:txBody>
        </p:sp>
        <p:sp>
          <p:nvSpPr>
            <p:cNvPr id="98" name="object 98"/>
            <p:cNvSpPr/>
            <p:nvPr/>
          </p:nvSpPr>
          <p:spPr>
            <a:xfrm>
              <a:off x="5705929" y="4215048"/>
              <a:ext cx="340995" cy="43180"/>
            </a:xfrm>
            <a:custGeom>
              <a:avLst/>
              <a:gdLst/>
              <a:ahLst/>
              <a:cxnLst/>
              <a:rect l="l" t="t" r="r" b="b"/>
              <a:pathLst>
                <a:path w="340995" h="43179">
                  <a:moveTo>
                    <a:pt x="340966" y="42939"/>
                  </a:moveTo>
                  <a:lnTo>
                    <a:pt x="0" y="42939"/>
                  </a:lnTo>
                  <a:lnTo>
                    <a:pt x="0" y="0"/>
                  </a:lnTo>
                  <a:lnTo>
                    <a:pt x="340966" y="0"/>
                  </a:lnTo>
                  <a:lnTo>
                    <a:pt x="340966" y="42939"/>
                  </a:lnTo>
                  <a:close/>
                </a:path>
              </a:pathLst>
            </a:custGeom>
            <a:solidFill>
              <a:srgbClr val="E6B9B8"/>
            </a:solidFill>
          </p:spPr>
          <p:txBody>
            <a:bodyPr wrap="square" lIns="0" tIns="0" rIns="0" bIns="0" rtlCol="0"/>
            <a:lstStyle/>
            <a:p>
              <a:endParaRPr sz="2545"/>
            </a:p>
          </p:txBody>
        </p:sp>
        <p:sp>
          <p:nvSpPr>
            <p:cNvPr id="99" name="object 99"/>
            <p:cNvSpPr/>
            <p:nvPr/>
          </p:nvSpPr>
          <p:spPr>
            <a:xfrm>
              <a:off x="4513808" y="4071086"/>
              <a:ext cx="2129155" cy="144145"/>
            </a:xfrm>
            <a:custGeom>
              <a:avLst/>
              <a:gdLst/>
              <a:ahLst/>
              <a:cxnLst/>
              <a:rect l="l" t="t" r="r" b="b"/>
              <a:pathLst>
                <a:path w="2129154" h="144145">
                  <a:moveTo>
                    <a:pt x="339699" y="0"/>
                  </a:moveTo>
                  <a:lnTo>
                    <a:pt x="0" y="0"/>
                  </a:lnTo>
                  <a:lnTo>
                    <a:pt x="0" y="79565"/>
                  </a:lnTo>
                  <a:lnTo>
                    <a:pt x="339699" y="79565"/>
                  </a:lnTo>
                  <a:lnTo>
                    <a:pt x="339699" y="0"/>
                  </a:lnTo>
                  <a:close/>
                </a:path>
                <a:path w="2129154" h="144145">
                  <a:moveTo>
                    <a:pt x="1533067" y="0"/>
                  </a:moveTo>
                  <a:lnTo>
                    <a:pt x="1192110" y="0"/>
                  </a:lnTo>
                  <a:lnTo>
                    <a:pt x="1192110" y="143967"/>
                  </a:lnTo>
                  <a:lnTo>
                    <a:pt x="1533067" y="143967"/>
                  </a:lnTo>
                  <a:lnTo>
                    <a:pt x="1533067" y="0"/>
                  </a:lnTo>
                  <a:close/>
                </a:path>
                <a:path w="2129154" h="144145">
                  <a:moveTo>
                    <a:pt x="2129129" y="0"/>
                  </a:moveTo>
                  <a:lnTo>
                    <a:pt x="1788160" y="0"/>
                  </a:lnTo>
                  <a:lnTo>
                    <a:pt x="1788160" y="12623"/>
                  </a:lnTo>
                  <a:lnTo>
                    <a:pt x="2129129" y="12623"/>
                  </a:lnTo>
                  <a:lnTo>
                    <a:pt x="2129129" y="0"/>
                  </a:lnTo>
                  <a:close/>
                </a:path>
              </a:pathLst>
            </a:custGeom>
            <a:solidFill>
              <a:srgbClr val="DDD9C3"/>
            </a:solidFill>
          </p:spPr>
          <p:txBody>
            <a:bodyPr wrap="square" lIns="0" tIns="0" rIns="0" bIns="0" rtlCol="0"/>
            <a:lstStyle/>
            <a:p>
              <a:endParaRPr sz="2545"/>
            </a:p>
          </p:txBody>
        </p:sp>
        <p:sp>
          <p:nvSpPr>
            <p:cNvPr id="100" name="object 100"/>
            <p:cNvSpPr/>
            <p:nvPr/>
          </p:nvSpPr>
          <p:spPr>
            <a:xfrm>
              <a:off x="4385000" y="5503245"/>
              <a:ext cx="2385695" cy="0"/>
            </a:xfrm>
            <a:custGeom>
              <a:avLst/>
              <a:gdLst/>
              <a:ahLst/>
              <a:cxnLst/>
              <a:rect l="l" t="t" r="r" b="b"/>
              <a:pathLst>
                <a:path w="2385695">
                  <a:moveTo>
                    <a:pt x="0" y="0"/>
                  </a:moveTo>
                  <a:lnTo>
                    <a:pt x="2385494" y="0"/>
                  </a:lnTo>
                </a:path>
              </a:pathLst>
            </a:custGeom>
            <a:ln w="10524">
              <a:solidFill>
                <a:srgbClr val="000000"/>
              </a:solidFill>
            </a:ln>
          </p:spPr>
          <p:txBody>
            <a:bodyPr wrap="square" lIns="0" tIns="0" rIns="0" bIns="0" rtlCol="0"/>
            <a:lstStyle/>
            <a:p>
              <a:endParaRPr sz="2545"/>
            </a:p>
          </p:txBody>
        </p:sp>
      </p:grpSp>
      <p:sp>
        <p:nvSpPr>
          <p:cNvPr id="101" name="object 101"/>
          <p:cNvSpPr txBox="1"/>
          <p:nvPr/>
        </p:nvSpPr>
        <p:spPr>
          <a:xfrm>
            <a:off x="8480932" y="7904783"/>
            <a:ext cx="176889"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Li</a:t>
            </a:r>
            <a:endParaRPr sz="1414">
              <a:latin typeface="Arial MT"/>
              <a:cs typeface="Arial MT"/>
            </a:endParaRPr>
          </a:p>
        </p:txBody>
      </p:sp>
      <p:sp>
        <p:nvSpPr>
          <p:cNvPr id="102" name="object 102"/>
          <p:cNvSpPr txBox="1"/>
          <p:nvPr/>
        </p:nvSpPr>
        <p:spPr>
          <a:xfrm>
            <a:off x="9269509" y="7904783"/>
            <a:ext cx="283742"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Mn</a:t>
            </a:r>
            <a:endParaRPr sz="1414">
              <a:latin typeface="Arial MT"/>
              <a:cs typeface="Arial MT"/>
            </a:endParaRPr>
          </a:p>
        </p:txBody>
      </p:sp>
      <p:sp>
        <p:nvSpPr>
          <p:cNvPr id="103" name="object 103"/>
          <p:cNvSpPr txBox="1"/>
          <p:nvPr/>
        </p:nvSpPr>
        <p:spPr>
          <a:xfrm>
            <a:off x="10127431" y="7904783"/>
            <a:ext cx="255906"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Ph</a:t>
            </a:r>
            <a:endParaRPr sz="1414">
              <a:latin typeface="Arial MT"/>
              <a:cs typeface="Arial MT"/>
            </a:endParaRPr>
          </a:p>
        </p:txBody>
      </p:sp>
      <p:sp>
        <p:nvSpPr>
          <p:cNvPr id="104" name="object 104"/>
          <p:cNvSpPr txBox="1"/>
          <p:nvPr/>
        </p:nvSpPr>
        <p:spPr>
          <a:xfrm>
            <a:off x="10980588" y="7904783"/>
            <a:ext cx="235254"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Gr</a:t>
            </a:r>
            <a:endParaRPr sz="1414">
              <a:latin typeface="Arial MT"/>
              <a:cs typeface="Arial MT"/>
            </a:endParaRPr>
          </a:p>
        </p:txBody>
      </p:sp>
      <p:grpSp>
        <p:nvGrpSpPr>
          <p:cNvPr id="105" name="object 105"/>
          <p:cNvGrpSpPr/>
          <p:nvPr/>
        </p:nvGrpSpPr>
        <p:grpSpPr>
          <a:xfrm>
            <a:off x="12488886" y="5777735"/>
            <a:ext cx="1695268" cy="2033782"/>
            <a:chOff x="7456209" y="4068285"/>
            <a:chExt cx="1198880" cy="1438275"/>
          </a:xfrm>
        </p:grpSpPr>
        <p:sp>
          <p:nvSpPr>
            <p:cNvPr id="106" name="object 106"/>
            <p:cNvSpPr/>
            <p:nvPr/>
          </p:nvSpPr>
          <p:spPr>
            <a:xfrm>
              <a:off x="7456209" y="4431010"/>
              <a:ext cx="1198880" cy="713740"/>
            </a:xfrm>
            <a:custGeom>
              <a:avLst/>
              <a:gdLst/>
              <a:ahLst/>
              <a:cxnLst/>
              <a:rect l="l" t="t" r="r" b="b"/>
              <a:pathLst>
                <a:path w="1198879" h="713739">
                  <a:moveTo>
                    <a:pt x="0" y="713557"/>
                  </a:moveTo>
                  <a:lnTo>
                    <a:pt x="128809" y="713557"/>
                  </a:lnTo>
                </a:path>
                <a:path w="1198879" h="713739">
                  <a:moveTo>
                    <a:pt x="471040" y="713557"/>
                  </a:moveTo>
                  <a:lnTo>
                    <a:pt x="727397" y="713557"/>
                  </a:lnTo>
                </a:path>
                <a:path w="1198879" h="713739">
                  <a:moveTo>
                    <a:pt x="1070890" y="713557"/>
                  </a:moveTo>
                  <a:lnTo>
                    <a:pt x="1198431" y="713557"/>
                  </a:lnTo>
                </a:path>
                <a:path w="1198879" h="713739">
                  <a:moveTo>
                    <a:pt x="0" y="357410"/>
                  </a:moveTo>
                  <a:lnTo>
                    <a:pt x="128809" y="357410"/>
                  </a:lnTo>
                </a:path>
                <a:path w="1198879" h="713739">
                  <a:moveTo>
                    <a:pt x="471040" y="357410"/>
                  </a:moveTo>
                  <a:lnTo>
                    <a:pt x="727397" y="357410"/>
                  </a:lnTo>
                </a:path>
                <a:path w="1198879" h="713739">
                  <a:moveTo>
                    <a:pt x="1070890" y="357410"/>
                  </a:moveTo>
                  <a:lnTo>
                    <a:pt x="1198431" y="357410"/>
                  </a:lnTo>
                </a:path>
                <a:path w="1198879" h="713739">
                  <a:moveTo>
                    <a:pt x="0" y="0"/>
                  </a:moveTo>
                  <a:lnTo>
                    <a:pt x="128809" y="0"/>
                  </a:lnTo>
                </a:path>
                <a:path w="1198879" h="713739">
                  <a:moveTo>
                    <a:pt x="471040" y="0"/>
                  </a:moveTo>
                  <a:lnTo>
                    <a:pt x="727397" y="0"/>
                  </a:lnTo>
                </a:path>
                <a:path w="1198879" h="713739">
                  <a:moveTo>
                    <a:pt x="1070890" y="0"/>
                  </a:moveTo>
                  <a:lnTo>
                    <a:pt x="1198431" y="0"/>
                  </a:lnTo>
                </a:path>
              </a:pathLst>
            </a:custGeom>
            <a:ln w="13155">
              <a:solidFill>
                <a:srgbClr val="949494"/>
              </a:solidFill>
              <a:prstDash val="dot"/>
            </a:ln>
          </p:spPr>
          <p:txBody>
            <a:bodyPr wrap="square" lIns="0" tIns="0" rIns="0" bIns="0" rtlCol="0"/>
            <a:lstStyle/>
            <a:p>
              <a:endParaRPr sz="2545"/>
            </a:p>
          </p:txBody>
        </p:sp>
        <p:sp>
          <p:nvSpPr>
            <p:cNvPr id="107" name="object 107"/>
            <p:cNvSpPr/>
            <p:nvPr/>
          </p:nvSpPr>
          <p:spPr>
            <a:xfrm>
              <a:off x="7456209" y="4074863"/>
              <a:ext cx="1198880" cy="0"/>
            </a:xfrm>
            <a:custGeom>
              <a:avLst/>
              <a:gdLst/>
              <a:ahLst/>
              <a:cxnLst/>
              <a:rect l="l" t="t" r="r" b="b"/>
              <a:pathLst>
                <a:path w="1198879">
                  <a:moveTo>
                    <a:pt x="0" y="0"/>
                  </a:moveTo>
                  <a:lnTo>
                    <a:pt x="1198431" y="0"/>
                  </a:lnTo>
                </a:path>
              </a:pathLst>
            </a:custGeom>
            <a:ln w="13155">
              <a:solidFill>
                <a:srgbClr val="949494"/>
              </a:solidFill>
              <a:prstDash val="dot"/>
            </a:ln>
          </p:spPr>
          <p:txBody>
            <a:bodyPr wrap="square" lIns="0" tIns="0" rIns="0" bIns="0" rtlCol="0"/>
            <a:lstStyle/>
            <a:p>
              <a:endParaRPr sz="2545"/>
            </a:p>
          </p:txBody>
        </p:sp>
        <p:sp>
          <p:nvSpPr>
            <p:cNvPr id="108" name="object 108"/>
            <p:cNvSpPr/>
            <p:nvPr/>
          </p:nvSpPr>
          <p:spPr>
            <a:xfrm>
              <a:off x="7585011" y="4088764"/>
              <a:ext cx="942340" cy="1412240"/>
            </a:xfrm>
            <a:custGeom>
              <a:avLst/>
              <a:gdLst/>
              <a:ahLst/>
              <a:cxnLst/>
              <a:rect l="l" t="t" r="r" b="b"/>
              <a:pathLst>
                <a:path w="942340" h="1412239">
                  <a:moveTo>
                    <a:pt x="342226" y="0"/>
                  </a:moveTo>
                  <a:lnTo>
                    <a:pt x="0" y="0"/>
                  </a:lnTo>
                  <a:lnTo>
                    <a:pt x="0" y="1411947"/>
                  </a:lnTo>
                  <a:lnTo>
                    <a:pt x="342226" y="1411947"/>
                  </a:lnTo>
                  <a:lnTo>
                    <a:pt x="342226" y="0"/>
                  </a:lnTo>
                  <a:close/>
                </a:path>
                <a:path w="942340" h="1412239">
                  <a:moveTo>
                    <a:pt x="942086" y="87134"/>
                  </a:moveTo>
                  <a:lnTo>
                    <a:pt x="598589" y="87134"/>
                  </a:lnTo>
                  <a:lnTo>
                    <a:pt x="598589" y="1411947"/>
                  </a:lnTo>
                  <a:lnTo>
                    <a:pt x="942086" y="1411947"/>
                  </a:lnTo>
                  <a:lnTo>
                    <a:pt x="942086" y="87134"/>
                  </a:lnTo>
                  <a:close/>
                </a:path>
              </a:pathLst>
            </a:custGeom>
            <a:solidFill>
              <a:srgbClr val="C00000"/>
            </a:solidFill>
          </p:spPr>
          <p:txBody>
            <a:bodyPr wrap="square" lIns="0" tIns="0" rIns="0" bIns="0" rtlCol="0"/>
            <a:lstStyle/>
            <a:p>
              <a:endParaRPr sz="2545"/>
            </a:p>
          </p:txBody>
        </p:sp>
        <p:sp>
          <p:nvSpPr>
            <p:cNvPr id="109" name="object 109"/>
            <p:cNvSpPr/>
            <p:nvPr/>
          </p:nvSpPr>
          <p:spPr>
            <a:xfrm>
              <a:off x="7585011" y="4087494"/>
              <a:ext cx="942340" cy="88900"/>
            </a:xfrm>
            <a:custGeom>
              <a:avLst/>
              <a:gdLst/>
              <a:ahLst/>
              <a:cxnLst/>
              <a:rect l="l" t="t" r="r" b="b"/>
              <a:pathLst>
                <a:path w="942340" h="88900">
                  <a:moveTo>
                    <a:pt x="342239" y="0"/>
                  </a:moveTo>
                  <a:lnTo>
                    <a:pt x="0" y="0"/>
                  </a:lnTo>
                  <a:lnTo>
                    <a:pt x="0" y="1270"/>
                  </a:lnTo>
                  <a:lnTo>
                    <a:pt x="342239" y="1270"/>
                  </a:lnTo>
                  <a:lnTo>
                    <a:pt x="342239" y="0"/>
                  </a:lnTo>
                  <a:close/>
                </a:path>
                <a:path w="942340" h="88900">
                  <a:moveTo>
                    <a:pt x="942086" y="87147"/>
                  </a:moveTo>
                  <a:lnTo>
                    <a:pt x="598589" y="87147"/>
                  </a:lnTo>
                  <a:lnTo>
                    <a:pt x="598589" y="88404"/>
                  </a:lnTo>
                  <a:lnTo>
                    <a:pt x="942086" y="88404"/>
                  </a:lnTo>
                  <a:lnTo>
                    <a:pt x="942086" y="87147"/>
                  </a:lnTo>
                  <a:close/>
                </a:path>
              </a:pathLst>
            </a:custGeom>
            <a:solidFill>
              <a:srgbClr val="31859C"/>
            </a:solidFill>
          </p:spPr>
          <p:txBody>
            <a:bodyPr wrap="square" lIns="0" tIns="0" rIns="0" bIns="0" rtlCol="0"/>
            <a:lstStyle/>
            <a:p>
              <a:endParaRPr sz="2545"/>
            </a:p>
          </p:txBody>
        </p:sp>
        <p:sp>
          <p:nvSpPr>
            <p:cNvPr id="110" name="object 110"/>
            <p:cNvSpPr/>
            <p:nvPr/>
          </p:nvSpPr>
          <p:spPr>
            <a:xfrm>
              <a:off x="8183612" y="4170847"/>
              <a:ext cx="343535" cy="3810"/>
            </a:xfrm>
            <a:custGeom>
              <a:avLst/>
              <a:gdLst/>
              <a:ahLst/>
              <a:cxnLst/>
              <a:rect l="l" t="t" r="r" b="b"/>
              <a:pathLst>
                <a:path w="343534" h="3810">
                  <a:moveTo>
                    <a:pt x="343495" y="3788"/>
                  </a:moveTo>
                  <a:lnTo>
                    <a:pt x="0" y="3788"/>
                  </a:lnTo>
                  <a:lnTo>
                    <a:pt x="0" y="0"/>
                  </a:lnTo>
                  <a:lnTo>
                    <a:pt x="343495" y="0"/>
                  </a:lnTo>
                  <a:lnTo>
                    <a:pt x="343495" y="3788"/>
                  </a:lnTo>
                  <a:close/>
                </a:path>
              </a:pathLst>
            </a:custGeom>
            <a:solidFill>
              <a:srgbClr val="00B050"/>
            </a:solidFill>
          </p:spPr>
          <p:txBody>
            <a:bodyPr wrap="square" lIns="0" tIns="0" rIns="0" bIns="0" rtlCol="0"/>
            <a:lstStyle/>
            <a:p>
              <a:endParaRPr sz="2545"/>
            </a:p>
          </p:txBody>
        </p:sp>
        <p:sp>
          <p:nvSpPr>
            <p:cNvPr id="111" name="object 111"/>
            <p:cNvSpPr/>
            <p:nvPr/>
          </p:nvSpPr>
          <p:spPr>
            <a:xfrm>
              <a:off x="7585011" y="4084967"/>
              <a:ext cx="942340" cy="86360"/>
            </a:xfrm>
            <a:custGeom>
              <a:avLst/>
              <a:gdLst/>
              <a:ahLst/>
              <a:cxnLst/>
              <a:rect l="l" t="t" r="r" b="b"/>
              <a:pathLst>
                <a:path w="942340" h="86360">
                  <a:moveTo>
                    <a:pt x="342239" y="0"/>
                  </a:moveTo>
                  <a:lnTo>
                    <a:pt x="0" y="0"/>
                  </a:lnTo>
                  <a:lnTo>
                    <a:pt x="0" y="2527"/>
                  </a:lnTo>
                  <a:lnTo>
                    <a:pt x="342239" y="2527"/>
                  </a:lnTo>
                  <a:lnTo>
                    <a:pt x="342239" y="0"/>
                  </a:lnTo>
                  <a:close/>
                </a:path>
                <a:path w="942340" h="86360">
                  <a:moveTo>
                    <a:pt x="942086" y="78308"/>
                  </a:moveTo>
                  <a:lnTo>
                    <a:pt x="598589" y="78308"/>
                  </a:lnTo>
                  <a:lnTo>
                    <a:pt x="598589" y="85890"/>
                  </a:lnTo>
                  <a:lnTo>
                    <a:pt x="942086" y="85890"/>
                  </a:lnTo>
                  <a:lnTo>
                    <a:pt x="942086" y="78308"/>
                  </a:lnTo>
                  <a:close/>
                </a:path>
              </a:pathLst>
            </a:custGeom>
            <a:solidFill>
              <a:srgbClr val="B3A2C7"/>
            </a:solidFill>
          </p:spPr>
          <p:txBody>
            <a:bodyPr wrap="square" lIns="0" tIns="0" rIns="0" bIns="0" rtlCol="0"/>
            <a:lstStyle/>
            <a:p>
              <a:endParaRPr sz="2545"/>
            </a:p>
          </p:txBody>
        </p:sp>
        <p:sp>
          <p:nvSpPr>
            <p:cNvPr id="112" name="object 112"/>
            <p:cNvSpPr/>
            <p:nvPr/>
          </p:nvSpPr>
          <p:spPr>
            <a:xfrm>
              <a:off x="7585011" y="4083710"/>
              <a:ext cx="942340" cy="80010"/>
            </a:xfrm>
            <a:custGeom>
              <a:avLst/>
              <a:gdLst/>
              <a:ahLst/>
              <a:cxnLst/>
              <a:rect l="l" t="t" r="r" b="b"/>
              <a:pathLst>
                <a:path w="942340" h="80010">
                  <a:moveTo>
                    <a:pt x="342239" y="0"/>
                  </a:moveTo>
                  <a:lnTo>
                    <a:pt x="0" y="0"/>
                  </a:lnTo>
                  <a:lnTo>
                    <a:pt x="0" y="1257"/>
                  </a:lnTo>
                  <a:lnTo>
                    <a:pt x="342239" y="1257"/>
                  </a:lnTo>
                  <a:lnTo>
                    <a:pt x="342239" y="0"/>
                  </a:lnTo>
                  <a:close/>
                </a:path>
                <a:path w="942340" h="80010">
                  <a:moveTo>
                    <a:pt x="942086" y="2527"/>
                  </a:moveTo>
                  <a:lnTo>
                    <a:pt x="598589" y="2527"/>
                  </a:lnTo>
                  <a:lnTo>
                    <a:pt x="598589" y="79565"/>
                  </a:lnTo>
                  <a:lnTo>
                    <a:pt x="942086" y="79565"/>
                  </a:lnTo>
                  <a:lnTo>
                    <a:pt x="942086" y="2527"/>
                  </a:lnTo>
                  <a:close/>
                </a:path>
              </a:pathLst>
            </a:custGeom>
            <a:solidFill>
              <a:srgbClr val="93CDDD"/>
            </a:solidFill>
          </p:spPr>
          <p:txBody>
            <a:bodyPr wrap="square" lIns="0" tIns="0" rIns="0" bIns="0" rtlCol="0"/>
            <a:lstStyle/>
            <a:p>
              <a:endParaRPr sz="2545"/>
            </a:p>
          </p:txBody>
        </p:sp>
        <p:sp>
          <p:nvSpPr>
            <p:cNvPr id="113" name="object 113"/>
            <p:cNvSpPr/>
            <p:nvPr/>
          </p:nvSpPr>
          <p:spPr>
            <a:xfrm>
              <a:off x="7585011" y="4074870"/>
              <a:ext cx="942340" cy="11430"/>
            </a:xfrm>
            <a:custGeom>
              <a:avLst/>
              <a:gdLst/>
              <a:ahLst/>
              <a:cxnLst/>
              <a:rect l="l" t="t" r="r" b="b"/>
              <a:pathLst>
                <a:path w="942340" h="11429">
                  <a:moveTo>
                    <a:pt x="342239" y="0"/>
                  </a:moveTo>
                  <a:lnTo>
                    <a:pt x="0" y="0"/>
                  </a:lnTo>
                  <a:lnTo>
                    <a:pt x="0" y="10096"/>
                  </a:lnTo>
                  <a:lnTo>
                    <a:pt x="342239" y="10096"/>
                  </a:lnTo>
                  <a:lnTo>
                    <a:pt x="342239" y="0"/>
                  </a:lnTo>
                  <a:close/>
                </a:path>
                <a:path w="942340" h="11429">
                  <a:moveTo>
                    <a:pt x="942086" y="0"/>
                  </a:moveTo>
                  <a:lnTo>
                    <a:pt x="598589" y="0"/>
                  </a:lnTo>
                  <a:lnTo>
                    <a:pt x="598589" y="11366"/>
                  </a:lnTo>
                  <a:lnTo>
                    <a:pt x="942086" y="11366"/>
                  </a:lnTo>
                  <a:lnTo>
                    <a:pt x="942086" y="0"/>
                  </a:lnTo>
                  <a:close/>
                </a:path>
              </a:pathLst>
            </a:custGeom>
            <a:solidFill>
              <a:srgbClr val="DDD9C3"/>
            </a:solidFill>
          </p:spPr>
          <p:txBody>
            <a:bodyPr wrap="square" lIns="0" tIns="0" rIns="0" bIns="0" rtlCol="0"/>
            <a:lstStyle/>
            <a:p>
              <a:endParaRPr sz="2545"/>
            </a:p>
          </p:txBody>
        </p:sp>
        <p:sp>
          <p:nvSpPr>
            <p:cNvPr id="114" name="object 114"/>
            <p:cNvSpPr/>
            <p:nvPr/>
          </p:nvSpPr>
          <p:spPr>
            <a:xfrm>
              <a:off x="7456209" y="5500719"/>
              <a:ext cx="1198880" cy="0"/>
            </a:xfrm>
            <a:custGeom>
              <a:avLst/>
              <a:gdLst/>
              <a:ahLst/>
              <a:cxnLst/>
              <a:rect l="l" t="t" r="r" b="b"/>
              <a:pathLst>
                <a:path w="1198879">
                  <a:moveTo>
                    <a:pt x="0" y="0"/>
                  </a:moveTo>
                  <a:lnTo>
                    <a:pt x="1198431" y="0"/>
                  </a:lnTo>
                </a:path>
              </a:pathLst>
            </a:custGeom>
            <a:ln w="10524">
              <a:solidFill>
                <a:srgbClr val="000000"/>
              </a:solidFill>
            </a:ln>
          </p:spPr>
          <p:txBody>
            <a:bodyPr wrap="square" lIns="0" tIns="0" rIns="0" bIns="0" rtlCol="0"/>
            <a:lstStyle/>
            <a:p>
              <a:endParaRPr sz="2545"/>
            </a:p>
          </p:txBody>
        </p:sp>
      </p:grpSp>
      <p:sp>
        <p:nvSpPr>
          <p:cNvPr id="115" name="object 115"/>
          <p:cNvSpPr txBox="1"/>
          <p:nvPr/>
        </p:nvSpPr>
        <p:spPr>
          <a:xfrm>
            <a:off x="13484305" y="7902628"/>
            <a:ext cx="554015" cy="234851"/>
          </a:xfrm>
          <a:prstGeom prst="rect">
            <a:avLst/>
          </a:prstGeom>
        </p:spPr>
        <p:txBody>
          <a:bodyPr vert="horz" wrap="square" lIns="0" tIns="17061" rIns="0" bIns="0" rtlCol="0">
            <a:spAutoFit/>
          </a:bodyPr>
          <a:lstStyle/>
          <a:p>
            <a:pPr marL="17958">
              <a:spcBef>
                <a:spcPts val="134"/>
              </a:spcBef>
            </a:pPr>
            <a:r>
              <a:rPr sz="1414" spc="-28" dirty="0">
                <a:latin typeface="Arial MT"/>
                <a:cs typeface="Arial MT"/>
              </a:rPr>
              <a:t>Anode</a:t>
            </a:r>
            <a:endParaRPr sz="1414">
              <a:latin typeface="Arial MT"/>
              <a:cs typeface="Arial MT"/>
            </a:endParaRPr>
          </a:p>
        </p:txBody>
      </p:sp>
      <p:grpSp>
        <p:nvGrpSpPr>
          <p:cNvPr id="116" name="object 116"/>
          <p:cNvGrpSpPr/>
          <p:nvPr/>
        </p:nvGrpSpPr>
        <p:grpSpPr>
          <a:xfrm>
            <a:off x="3655031" y="5763448"/>
            <a:ext cx="3357313" cy="2046354"/>
            <a:chOff x="1208976" y="4058182"/>
            <a:chExt cx="2374265" cy="1447165"/>
          </a:xfrm>
        </p:grpSpPr>
        <p:sp>
          <p:nvSpPr>
            <p:cNvPr id="117" name="object 117"/>
            <p:cNvSpPr/>
            <p:nvPr/>
          </p:nvSpPr>
          <p:spPr>
            <a:xfrm>
              <a:off x="1208976" y="4423435"/>
              <a:ext cx="2374265" cy="717550"/>
            </a:xfrm>
            <a:custGeom>
              <a:avLst/>
              <a:gdLst/>
              <a:ahLst/>
              <a:cxnLst/>
              <a:rect l="l" t="t" r="r" b="b"/>
              <a:pathLst>
                <a:path w="2374265" h="717550">
                  <a:moveTo>
                    <a:pt x="2246578" y="717350"/>
                  </a:moveTo>
                  <a:lnTo>
                    <a:pt x="2374139" y="717350"/>
                  </a:lnTo>
                </a:path>
                <a:path w="2374265" h="717550">
                  <a:moveTo>
                    <a:pt x="1653047" y="717350"/>
                  </a:moveTo>
                  <a:lnTo>
                    <a:pt x="1908139" y="717350"/>
                  </a:lnTo>
                </a:path>
                <a:path w="2374265" h="717550">
                  <a:moveTo>
                    <a:pt x="1059519" y="717350"/>
                  </a:moveTo>
                  <a:lnTo>
                    <a:pt x="1314608" y="717350"/>
                  </a:lnTo>
                </a:path>
                <a:path w="2374265" h="717550">
                  <a:moveTo>
                    <a:pt x="0" y="717350"/>
                  </a:moveTo>
                  <a:lnTo>
                    <a:pt x="127546" y="717350"/>
                  </a:lnTo>
                </a:path>
                <a:path w="2374265" h="717550">
                  <a:moveTo>
                    <a:pt x="467251" y="717350"/>
                  </a:moveTo>
                  <a:lnTo>
                    <a:pt x="721079" y="717350"/>
                  </a:lnTo>
                </a:path>
                <a:path w="2374265" h="717550">
                  <a:moveTo>
                    <a:pt x="2246578" y="358675"/>
                  </a:moveTo>
                  <a:lnTo>
                    <a:pt x="2374139" y="358675"/>
                  </a:lnTo>
                </a:path>
                <a:path w="2374265" h="717550">
                  <a:moveTo>
                    <a:pt x="1653050" y="358675"/>
                  </a:moveTo>
                  <a:lnTo>
                    <a:pt x="1908139" y="358675"/>
                  </a:lnTo>
                </a:path>
                <a:path w="2374265" h="717550">
                  <a:moveTo>
                    <a:pt x="1059519" y="358675"/>
                  </a:moveTo>
                  <a:lnTo>
                    <a:pt x="1314610" y="358675"/>
                  </a:lnTo>
                </a:path>
                <a:path w="2374265" h="717550">
                  <a:moveTo>
                    <a:pt x="0" y="358675"/>
                  </a:moveTo>
                  <a:lnTo>
                    <a:pt x="127545" y="358675"/>
                  </a:lnTo>
                </a:path>
                <a:path w="2374265" h="717550">
                  <a:moveTo>
                    <a:pt x="467245" y="358675"/>
                  </a:moveTo>
                  <a:lnTo>
                    <a:pt x="721079" y="358675"/>
                  </a:lnTo>
                </a:path>
                <a:path w="2374265" h="717550">
                  <a:moveTo>
                    <a:pt x="467247" y="0"/>
                  </a:moveTo>
                  <a:lnTo>
                    <a:pt x="721068" y="0"/>
                  </a:lnTo>
                </a:path>
                <a:path w="2374265" h="717550">
                  <a:moveTo>
                    <a:pt x="2246578" y="0"/>
                  </a:moveTo>
                  <a:lnTo>
                    <a:pt x="2374139" y="0"/>
                  </a:lnTo>
                </a:path>
                <a:path w="2374265" h="717550">
                  <a:moveTo>
                    <a:pt x="1059503" y="0"/>
                  </a:moveTo>
                  <a:lnTo>
                    <a:pt x="1908139" y="0"/>
                  </a:lnTo>
                </a:path>
                <a:path w="2374265" h="717550">
                  <a:moveTo>
                    <a:pt x="0" y="0"/>
                  </a:moveTo>
                  <a:lnTo>
                    <a:pt x="127546" y="0"/>
                  </a:lnTo>
                </a:path>
              </a:pathLst>
            </a:custGeom>
            <a:ln w="13155">
              <a:solidFill>
                <a:srgbClr val="949494"/>
              </a:solidFill>
              <a:prstDash val="dot"/>
            </a:ln>
          </p:spPr>
          <p:txBody>
            <a:bodyPr wrap="square" lIns="0" tIns="0" rIns="0" bIns="0" rtlCol="0"/>
            <a:lstStyle/>
            <a:p>
              <a:endParaRPr sz="2545"/>
            </a:p>
          </p:txBody>
        </p:sp>
        <p:sp>
          <p:nvSpPr>
            <p:cNvPr id="118" name="object 118"/>
            <p:cNvSpPr/>
            <p:nvPr/>
          </p:nvSpPr>
          <p:spPr>
            <a:xfrm>
              <a:off x="1208976" y="4064760"/>
              <a:ext cx="2374265" cy="0"/>
            </a:xfrm>
            <a:custGeom>
              <a:avLst/>
              <a:gdLst/>
              <a:ahLst/>
              <a:cxnLst/>
              <a:rect l="l" t="t" r="r" b="b"/>
              <a:pathLst>
                <a:path w="2374265">
                  <a:moveTo>
                    <a:pt x="0" y="0"/>
                  </a:moveTo>
                  <a:lnTo>
                    <a:pt x="2374139" y="0"/>
                  </a:lnTo>
                </a:path>
              </a:pathLst>
            </a:custGeom>
            <a:ln w="13155">
              <a:solidFill>
                <a:srgbClr val="949494"/>
              </a:solidFill>
              <a:prstDash val="dot"/>
            </a:ln>
          </p:spPr>
          <p:txBody>
            <a:bodyPr wrap="square" lIns="0" tIns="0" rIns="0" bIns="0" rtlCol="0"/>
            <a:lstStyle/>
            <a:p>
              <a:endParaRPr sz="2545"/>
            </a:p>
          </p:txBody>
        </p:sp>
        <p:sp>
          <p:nvSpPr>
            <p:cNvPr id="119" name="object 119"/>
            <p:cNvSpPr/>
            <p:nvPr/>
          </p:nvSpPr>
          <p:spPr>
            <a:xfrm>
              <a:off x="1336522" y="4996814"/>
              <a:ext cx="1525905" cy="502920"/>
            </a:xfrm>
            <a:custGeom>
              <a:avLst/>
              <a:gdLst/>
              <a:ahLst/>
              <a:cxnLst/>
              <a:rect l="l" t="t" r="r" b="b"/>
              <a:pathLst>
                <a:path w="1525905" h="502920">
                  <a:moveTo>
                    <a:pt x="339699" y="0"/>
                  </a:moveTo>
                  <a:lnTo>
                    <a:pt x="0" y="0"/>
                  </a:lnTo>
                  <a:lnTo>
                    <a:pt x="0" y="502653"/>
                  </a:lnTo>
                  <a:lnTo>
                    <a:pt x="339699" y="502653"/>
                  </a:lnTo>
                  <a:lnTo>
                    <a:pt x="339699" y="0"/>
                  </a:lnTo>
                  <a:close/>
                </a:path>
                <a:path w="1525905" h="502920">
                  <a:moveTo>
                    <a:pt x="931976" y="300583"/>
                  </a:moveTo>
                  <a:lnTo>
                    <a:pt x="593534" y="300583"/>
                  </a:lnTo>
                  <a:lnTo>
                    <a:pt x="593534" y="502653"/>
                  </a:lnTo>
                  <a:lnTo>
                    <a:pt x="931976" y="502653"/>
                  </a:lnTo>
                  <a:lnTo>
                    <a:pt x="931976" y="300583"/>
                  </a:lnTo>
                  <a:close/>
                </a:path>
                <a:path w="1525905" h="502920">
                  <a:moveTo>
                    <a:pt x="1525511" y="488759"/>
                  </a:moveTo>
                  <a:lnTo>
                    <a:pt x="1187069" y="488759"/>
                  </a:lnTo>
                  <a:lnTo>
                    <a:pt x="1187069" y="502653"/>
                  </a:lnTo>
                  <a:lnTo>
                    <a:pt x="1525511" y="502653"/>
                  </a:lnTo>
                  <a:lnTo>
                    <a:pt x="1525511" y="488759"/>
                  </a:lnTo>
                  <a:close/>
                </a:path>
              </a:pathLst>
            </a:custGeom>
            <a:solidFill>
              <a:srgbClr val="E46C0A"/>
            </a:solidFill>
          </p:spPr>
          <p:txBody>
            <a:bodyPr wrap="square" lIns="0" tIns="0" rIns="0" bIns="0" rtlCol="0"/>
            <a:lstStyle/>
            <a:p>
              <a:endParaRPr sz="2545"/>
            </a:p>
          </p:txBody>
        </p:sp>
        <p:sp>
          <p:nvSpPr>
            <p:cNvPr id="120" name="object 120"/>
            <p:cNvSpPr/>
            <p:nvPr/>
          </p:nvSpPr>
          <p:spPr>
            <a:xfrm>
              <a:off x="1336521" y="4721481"/>
              <a:ext cx="339725" cy="275590"/>
            </a:xfrm>
            <a:custGeom>
              <a:avLst/>
              <a:gdLst/>
              <a:ahLst/>
              <a:cxnLst/>
              <a:rect l="l" t="t" r="r" b="b"/>
              <a:pathLst>
                <a:path w="339725" h="275589">
                  <a:moveTo>
                    <a:pt x="339700" y="275317"/>
                  </a:moveTo>
                  <a:lnTo>
                    <a:pt x="0" y="275317"/>
                  </a:lnTo>
                  <a:lnTo>
                    <a:pt x="0" y="0"/>
                  </a:lnTo>
                  <a:lnTo>
                    <a:pt x="339700" y="0"/>
                  </a:lnTo>
                  <a:lnTo>
                    <a:pt x="339700" y="275317"/>
                  </a:lnTo>
                  <a:close/>
                </a:path>
              </a:pathLst>
            </a:custGeom>
            <a:solidFill>
              <a:srgbClr val="948A54"/>
            </a:solidFill>
          </p:spPr>
          <p:txBody>
            <a:bodyPr wrap="square" lIns="0" tIns="0" rIns="0" bIns="0" rtlCol="0"/>
            <a:lstStyle/>
            <a:p>
              <a:endParaRPr sz="2545"/>
            </a:p>
          </p:txBody>
        </p:sp>
        <p:sp>
          <p:nvSpPr>
            <p:cNvPr id="121" name="object 121"/>
            <p:cNvSpPr/>
            <p:nvPr/>
          </p:nvSpPr>
          <p:spPr>
            <a:xfrm>
              <a:off x="1336509" y="4273156"/>
              <a:ext cx="2119630" cy="1226820"/>
            </a:xfrm>
            <a:custGeom>
              <a:avLst/>
              <a:gdLst/>
              <a:ahLst/>
              <a:cxnLst/>
              <a:rect l="l" t="t" r="r" b="b"/>
              <a:pathLst>
                <a:path w="2119629" h="1226820">
                  <a:moveTo>
                    <a:pt x="339712" y="130073"/>
                  </a:moveTo>
                  <a:lnTo>
                    <a:pt x="0" y="130073"/>
                  </a:lnTo>
                  <a:lnTo>
                    <a:pt x="0" y="448335"/>
                  </a:lnTo>
                  <a:lnTo>
                    <a:pt x="339712" y="448335"/>
                  </a:lnTo>
                  <a:lnTo>
                    <a:pt x="339712" y="130073"/>
                  </a:lnTo>
                  <a:close/>
                </a:path>
                <a:path w="2119629" h="1226820">
                  <a:moveTo>
                    <a:pt x="931976" y="968667"/>
                  </a:moveTo>
                  <a:lnTo>
                    <a:pt x="593534" y="968667"/>
                  </a:lnTo>
                  <a:lnTo>
                    <a:pt x="593534" y="1024229"/>
                  </a:lnTo>
                  <a:lnTo>
                    <a:pt x="931976" y="1024229"/>
                  </a:lnTo>
                  <a:lnTo>
                    <a:pt x="931976" y="968667"/>
                  </a:lnTo>
                  <a:close/>
                </a:path>
                <a:path w="2119629" h="1226820">
                  <a:moveTo>
                    <a:pt x="1525511" y="554418"/>
                  </a:moveTo>
                  <a:lnTo>
                    <a:pt x="1187069" y="554418"/>
                  </a:lnTo>
                  <a:lnTo>
                    <a:pt x="1187069" y="1212405"/>
                  </a:lnTo>
                  <a:lnTo>
                    <a:pt x="1525511" y="1212405"/>
                  </a:lnTo>
                  <a:lnTo>
                    <a:pt x="1525511" y="554418"/>
                  </a:lnTo>
                  <a:close/>
                </a:path>
                <a:path w="2119629" h="1226820">
                  <a:moveTo>
                    <a:pt x="2119033" y="0"/>
                  </a:moveTo>
                  <a:lnTo>
                    <a:pt x="1780603" y="0"/>
                  </a:lnTo>
                  <a:lnTo>
                    <a:pt x="1780603" y="1226299"/>
                  </a:lnTo>
                  <a:lnTo>
                    <a:pt x="2119033" y="1226299"/>
                  </a:lnTo>
                  <a:lnTo>
                    <a:pt x="2119033" y="0"/>
                  </a:lnTo>
                  <a:close/>
                </a:path>
              </a:pathLst>
            </a:custGeom>
            <a:solidFill>
              <a:srgbClr val="C00000"/>
            </a:solidFill>
          </p:spPr>
          <p:txBody>
            <a:bodyPr wrap="square" lIns="0" tIns="0" rIns="0" bIns="0" rtlCol="0"/>
            <a:lstStyle/>
            <a:p>
              <a:endParaRPr sz="2545"/>
            </a:p>
          </p:txBody>
        </p:sp>
        <p:sp>
          <p:nvSpPr>
            <p:cNvPr id="122" name="object 122"/>
            <p:cNvSpPr/>
            <p:nvPr/>
          </p:nvSpPr>
          <p:spPr>
            <a:xfrm>
              <a:off x="2523579" y="4250423"/>
              <a:ext cx="932180" cy="577215"/>
            </a:xfrm>
            <a:custGeom>
              <a:avLst/>
              <a:gdLst/>
              <a:ahLst/>
              <a:cxnLst/>
              <a:rect l="l" t="t" r="r" b="b"/>
              <a:pathLst>
                <a:path w="932179" h="577214">
                  <a:moveTo>
                    <a:pt x="338442" y="493801"/>
                  </a:moveTo>
                  <a:lnTo>
                    <a:pt x="0" y="493801"/>
                  </a:lnTo>
                  <a:lnTo>
                    <a:pt x="0" y="577164"/>
                  </a:lnTo>
                  <a:lnTo>
                    <a:pt x="338442" y="577164"/>
                  </a:lnTo>
                  <a:lnTo>
                    <a:pt x="338442" y="493801"/>
                  </a:lnTo>
                  <a:close/>
                </a:path>
                <a:path w="932179" h="577214">
                  <a:moveTo>
                    <a:pt x="931976" y="0"/>
                  </a:moveTo>
                  <a:lnTo>
                    <a:pt x="593534" y="0"/>
                  </a:lnTo>
                  <a:lnTo>
                    <a:pt x="593534" y="22733"/>
                  </a:lnTo>
                  <a:lnTo>
                    <a:pt x="931976" y="22733"/>
                  </a:lnTo>
                  <a:lnTo>
                    <a:pt x="931976" y="0"/>
                  </a:lnTo>
                  <a:close/>
                </a:path>
              </a:pathLst>
            </a:custGeom>
            <a:solidFill>
              <a:srgbClr val="604A7B"/>
            </a:solidFill>
          </p:spPr>
          <p:txBody>
            <a:bodyPr wrap="square" lIns="0" tIns="0" rIns="0" bIns="0" rtlCol="0"/>
            <a:lstStyle/>
            <a:p>
              <a:endParaRPr sz="2545"/>
            </a:p>
          </p:txBody>
        </p:sp>
        <p:sp>
          <p:nvSpPr>
            <p:cNvPr id="123" name="object 123"/>
            <p:cNvSpPr/>
            <p:nvPr/>
          </p:nvSpPr>
          <p:spPr>
            <a:xfrm>
              <a:off x="1336509" y="4242841"/>
              <a:ext cx="2119630" cy="501650"/>
            </a:xfrm>
            <a:custGeom>
              <a:avLst/>
              <a:gdLst/>
              <a:ahLst/>
              <a:cxnLst/>
              <a:rect l="l" t="t" r="r" b="b"/>
              <a:pathLst>
                <a:path w="2119629" h="501650">
                  <a:moveTo>
                    <a:pt x="339699" y="157861"/>
                  </a:moveTo>
                  <a:lnTo>
                    <a:pt x="0" y="157861"/>
                  </a:lnTo>
                  <a:lnTo>
                    <a:pt x="0" y="160388"/>
                  </a:lnTo>
                  <a:lnTo>
                    <a:pt x="339699" y="160388"/>
                  </a:lnTo>
                  <a:lnTo>
                    <a:pt x="339699" y="157861"/>
                  </a:lnTo>
                  <a:close/>
                </a:path>
                <a:path w="2119629" h="501650">
                  <a:moveTo>
                    <a:pt x="1525498" y="495071"/>
                  </a:moveTo>
                  <a:lnTo>
                    <a:pt x="1187056" y="495071"/>
                  </a:lnTo>
                  <a:lnTo>
                    <a:pt x="1187056" y="501383"/>
                  </a:lnTo>
                  <a:lnTo>
                    <a:pt x="1525498" y="501383"/>
                  </a:lnTo>
                  <a:lnTo>
                    <a:pt x="1525498" y="495071"/>
                  </a:lnTo>
                  <a:close/>
                </a:path>
                <a:path w="2119629" h="501650">
                  <a:moveTo>
                    <a:pt x="2119020" y="0"/>
                  </a:moveTo>
                  <a:lnTo>
                    <a:pt x="1780590" y="0"/>
                  </a:lnTo>
                  <a:lnTo>
                    <a:pt x="1780590" y="7581"/>
                  </a:lnTo>
                  <a:lnTo>
                    <a:pt x="2119020" y="7581"/>
                  </a:lnTo>
                  <a:lnTo>
                    <a:pt x="2119020" y="0"/>
                  </a:lnTo>
                  <a:close/>
                </a:path>
              </a:pathLst>
            </a:custGeom>
            <a:solidFill>
              <a:srgbClr val="31859C"/>
            </a:solidFill>
          </p:spPr>
          <p:txBody>
            <a:bodyPr wrap="square" lIns="0" tIns="0" rIns="0" bIns="0" rtlCol="0"/>
            <a:lstStyle/>
            <a:p>
              <a:endParaRPr sz="2545"/>
            </a:p>
          </p:txBody>
        </p:sp>
        <p:sp>
          <p:nvSpPr>
            <p:cNvPr id="124" name="object 124"/>
            <p:cNvSpPr/>
            <p:nvPr/>
          </p:nvSpPr>
          <p:spPr>
            <a:xfrm>
              <a:off x="1336522" y="4385551"/>
              <a:ext cx="1525905" cy="352425"/>
            </a:xfrm>
            <a:custGeom>
              <a:avLst/>
              <a:gdLst/>
              <a:ahLst/>
              <a:cxnLst/>
              <a:rect l="l" t="t" r="r" b="b"/>
              <a:pathLst>
                <a:path w="1525905" h="352425">
                  <a:moveTo>
                    <a:pt x="339699" y="0"/>
                  </a:moveTo>
                  <a:lnTo>
                    <a:pt x="0" y="0"/>
                  </a:lnTo>
                  <a:lnTo>
                    <a:pt x="0" y="15151"/>
                  </a:lnTo>
                  <a:lnTo>
                    <a:pt x="339699" y="15151"/>
                  </a:lnTo>
                  <a:lnTo>
                    <a:pt x="339699" y="0"/>
                  </a:lnTo>
                  <a:close/>
                </a:path>
                <a:path w="1525905" h="352425">
                  <a:moveTo>
                    <a:pt x="1525511" y="233641"/>
                  </a:moveTo>
                  <a:lnTo>
                    <a:pt x="1187069" y="233641"/>
                  </a:lnTo>
                  <a:lnTo>
                    <a:pt x="1187069" y="352361"/>
                  </a:lnTo>
                  <a:lnTo>
                    <a:pt x="1525511" y="352361"/>
                  </a:lnTo>
                  <a:lnTo>
                    <a:pt x="1525511" y="233641"/>
                  </a:lnTo>
                  <a:close/>
                </a:path>
              </a:pathLst>
            </a:custGeom>
            <a:solidFill>
              <a:srgbClr val="00B050"/>
            </a:solidFill>
          </p:spPr>
          <p:txBody>
            <a:bodyPr wrap="square" lIns="0" tIns="0" rIns="0" bIns="0" rtlCol="0"/>
            <a:lstStyle/>
            <a:p>
              <a:endParaRPr sz="2545"/>
            </a:p>
          </p:txBody>
        </p:sp>
        <p:sp>
          <p:nvSpPr>
            <p:cNvPr id="125" name="object 125"/>
            <p:cNvSpPr/>
            <p:nvPr/>
          </p:nvSpPr>
          <p:spPr>
            <a:xfrm>
              <a:off x="1336524" y="4380497"/>
              <a:ext cx="339725" cy="5080"/>
            </a:xfrm>
            <a:custGeom>
              <a:avLst/>
              <a:gdLst/>
              <a:ahLst/>
              <a:cxnLst/>
              <a:rect l="l" t="t" r="r" b="b"/>
              <a:pathLst>
                <a:path w="339725" h="5079">
                  <a:moveTo>
                    <a:pt x="339707" y="5051"/>
                  </a:moveTo>
                  <a:lnTo>
                    <a:pt x="0" y="5051"/>
                  </a:lnTo>
                  <a:lnTo>
                    <a:pt x="0" y="0"/>
                  </a:lnTo>
                  <a:lnTo>
                    <a:pt x="339707" y="0"/>
                  </a:lnTo>
                  <a:lnTo>
                    <a:pt x="339707" y="5051"/>
                  </a:lnTo>
                  <a:close/>
                </a:path>
              </a:pathLst>
            </a:custGeom>
            <a:solidFill>
              <a:srgbClr val="8064A2"/>
            </a:solidFill>
          </p:spPr>
          <p:txBody>
            <a:bodyPr wrap="square" lIns="0" tIns="0" rIns="0" bIns="0" rtlCol="0"/>
            <a:lstStyle/>
            <a:p>
              <a:endParaRPr sz="2545"/>
            </a:p>
          </p:txBody>
        </p:sp>
        <p:sp>
          <p:nvSpPr>
            <p:cNvPr id="126" name="object 126"/>
            <p:cNvSpPr/>
            <p:nvPr/>
          </p:nvSpPr>
          <p:spPr>
            <a:xfrm>
              <a:off x="1930044" y="4605299"/>
              <a:ext cx="932180" cy="636905"/>
            </a:xfrm>
            <a:custGeom>
              <a:avLst/>
              <a:gdLst/>
              <a:ahLst/>
              <a:cxnLst/>
              <a:rect l="l" t="t" r="r" b="b"/>
              <a:pathLst>
                <a:path w="932180" h="636904">
                  <a:moveTo>
                    <a:pt x="338442" y="102298"/>
                  </a:moveTo>
                  <a:lnTo>
                    <a:pt x="0" y="102298"/>
                  </a:lnTo>
                  <a:lnTo>
                    <a:pt x="0" y="636524"/>
                  </a:lnTo>
                  <a:lnTo>
                    <a:pt x="338442" y="636524"/>
                  </a:lnTo>
                  <a:lnTo>
                    <a:pt x="338442" y="102298"/>
                  </a:lnTo>
                  <a:close/>
                </a:path>
                <a:path w="932180" h="636904">
                  <a:moveTo>
                    <a:pt x="931976" y="0"/>
                  </a:moveTo>
                  <a:lnTo>
                    <a:pt x="593534" y="0"/>
                  </a:lnTo>
                  <a:lnTo>
                    <a:pt x="593534" y="13893"/>
                  </a:lnTo>
                  <a:lnTo>
                    <a:pt x="931976" y="13893"/>
                  </a:lnTo>
                  <a:lnTo>
                    <a:pt x="931976" y="0"/>
                  </a:lnTo>
                  <a:close/>
                </a:path>
              </a:pathLst>
            </a:custGeom>
            <a:solidFill>
              <a:srgbClr val="77933C"/>
            </a:solidFill>
          </p:spPr>
          <p:txBody>
            <a:bodyPr wrap="square" lIns="0" tIns="0" rIns="0" bIns="0" rtlCol="0"/>
            <a:lstStyle/>
            <a:p>
              <a:endParaRPr sz="2545"/>
            </a:p>
          </p:txBody>
        </p:sp>
        <p:sp>
          <p:nvSpPr>
            <p:cNvPr id="127" name="object 127"/>
            <p:cNvSpPr/>
            <p:nvPr/>
          </p:nvSpPr>
          <p:spPr>
            <a:xfrm>
              <a:off x="1930044" y="4374181"/>
              <a:ext cx="338455" cy="334010"/>
            </a:xfrm>
            <a:custGeom>
              <a:avLst/>
              <a:gdLst/>
              <a:ahLst/>
              <a:cxnLst/>
              <a:rect l="l" t="t" r="r" b="b"/>
              <a:pathLst>
                <a:path w="338455" h="334010">
                  <a:moveTo>
                    <a:pt x="338434" y="333416"/>
                  </a:moveTo>
                  <a:lnTo>
                    <a:pt x="0" y="333416"/>
                  </a:lnTo>
                  <a:lnTo>
                    <a:pt x="0" y="0"/>
                  </a:lnTo>
                  <a:lnTo>
                    <a:pt x="338434" y="0"/>
                  </a:lnTo>
                  <a:lnTo>
                    <a:pt x="338434" y="333416"/>
                  </a:lnTo>
                  <a:close/>
                </a:path>
              </a:pathLst>
            </a:custGeom>
            <a:solidFill>
              <a:srgbClr val="AABAD7"/>
            </a:solidFill>
          </p:spPr>
          <p:txBody>
            <a:bodyPr wrap="square" lIns="0" tIns="0" rIns="0" bIns="0" rtlCol="0"/>
            <a:lstStyle/>
            <a:p>
              <a:endParaRPr sz="2545"/>
            </a:p>
          </p:txBody>
        </p:sp>
        <p:sp>
          <p:nvSpPr>
            <p:cNvPr id="128" name="object 128"/>
            <p:cNvSpPr/>
            <p:nvPr/>
          </p:nvSpPr>
          <p:spPr>
            <a:xfrm>
              <a:off x="2523578" y="4425962"/>
              <a:ext cx="338455" cy="179705"/>
            </a:xfrm>
            <a:custGeom>
              <a:avLst/>
              <a:gdLst/>
              <a:ahLst/>
              <a:cxnLst/>
              <a:rect l="l" t="t" r="r" b="b"/>
              <a:pathLst>
                <a:path w="338455" h="179704">
                  <a:moveTo>
                    <a:pt x="338437" y="179338"/>
                  </a:moveTo>
                  <a:lnTo>
                    <a:pt x="0" y="179338"/>
                  </a:lnTo>
                  <a:lnTo>
                    <a:pt x="0" y="0"/>
                  </a:lnTo>
                  <a:lnTo>
                    <a:pt x="338437" y="0"/>
                  </a:lnTo>
                  <a:lnTo>
                    <a:pt x="338437" y="179338"/>
                  </a:lnTo>
                  <a:close/>
                </a:path>
              </a:pathLst>
            </a:custGeom>
            <a:solidFill>
              <a:srgbClr val="D9AAA9"/>
            </a:solidFill>
          </p:spPr>
          <p:txBody>
            <a:bodyPr wrap="square" lIns="0" tIns="0" rIns="0" bIns="0" rtlCol="0"/>
            <a:lstStyle/>
            <a:p>
              <a:endParaRPr sz="2545"/>
            </a:p>
          </p:txBody>
        </p:sp>
        <p:sp>
          <p:nvSpPr>
            <p:cNvPr id="129" name="object 129"/>
            <p:cNvSpPr/>
            <p:nvPr/>
          </p:nvSpPr>
          <p:spPr>
            <a:xfrm>
              <a:off x="1336509" y="4064761"/>
              <a:ext cx="2119630" cy="361315"/>
            </a:xfrm>
            <a:custGeom>
              <a:avLst/>
              <a:gdLst/>
              <a:ahLst/>
              <a:cxnLst/>
              <a:rect l="l" t="t" r="r" b="b"/>
              <a:pathLst>
                <a:path w="2119629" h="361314">
                  <a:moveTo>
                    <a:pt x="339712" y="0"/>
                  </a:moveTo>
                  <a:lnTo>
                    <a:pt x="0" y="0"/>
                  </a:lnTo>
                  <a:lnTo>
                    <a:pt x="0" y="315747"/>
                  </a:lnTo>
                  <a:lnTo>
                    <a:pt x="339712" y="315747"/>
                  </a:lnTo>
                  <a:lnTo>
                    <a:pt x="339712" y="0"/>
                  </a:lnTo>
                  <a:close/>
                </a:path>
                <a:path w="2119629" h="361314">
                  <a:moveTo>
                    <a:pt x="931976" y="0"/>
                  </a:moveTo>
                  <a:lnTo>
                    <a:pt x="593534" y="0"/>
                  </a:lnTo>
                  <a:lnTo>
                    <a:pt x="593534" y="309422"/>
                  </a:lnTo>
                  <a:lnTo>
                    <a:pt x="931976" y="309422"/>
                  </a:lnTo>
                  <a:lnTo>
                    <a:pt x="931976" y="0"/>
                  </a:lnTo>
                  <a:close/>
                </a:path>
                <a:path w="2119629" h="361314">
                  <a:moveTo>
                    <a:pt x="1525511" y="0"/>
                  </a:moveTo>
                  <a:lnTo>
                    <a:pt x="1187069" y="0"/>
                  </a:lnTo>
                  <a:lnTo>
                    <a:pt x="1187069" y="361213"/>
                  </a:lnTo>
                  <a:lnTo>
                    <a:pt x="1525511" y="361213"/>
                  </a:lnTo>
                  <a:lnTo>
                    <a:pt x="1525511" y="0"/>
                  </a:lnTo>
                  <a:close/>
                </a:path>
                <a:path w="2119629" h="361314">
                  <a:moveTo>
                    <a:pt x="2119033" y="0"/>
                  </a:moveTo>
                  <a:lnTo>
                    <a:pt x="1780603" y="0"/>
                  </a:lnTo>
                  <a:lnTo>
                    <a:pt x="1780603" y="178079"/>
                  </a:lnTo>
                  <a:lnTo>
                    <a:pt x="2119033" y="178079"/>
                  </a:lnTo>
                  <a:lnTo>
                    <a:pt x="2119033" y="0"/>
                  </a:lnTo>
                  <a:close/>
                </a:path>
              </a:pathLst>
            </a:custGeom>
            <a:solidFill>
              <a:srgbClr val="DDD9C3"/>
            </a:solidFill>
          </p:spPr>
          <p:txBody>
            <a:bodyPr wrap="square" lIns="0" tIns="0" rIns="0" bIns="0" rtlCol="0"/>
            <a:lstStyle/>
            <a:p>
              <a:endParaRPr sz="2545"/>
            </a:p>
          </p:txBody>
        </p:sp>
        <p:sp>
          <p:nvSpPr>
            <p:cNvPr id="130" name="object 130"/>
            <p:cNvSpPr/>
            <p:nvPr/>
          </p:nvSpPr>
          <p:spPr>
            <a:xfrm>
              <a:off x="1208976" y="5499456"/>
              <a:ext cx="2374265" cy="0"/>
            </a:xfrm>
            <a:custGeom>
              <a:avLst/>
              <a:gdLst/>
              <a:ahLst/>
              <a:cxnLst/>
              <a:rect l="l" t="t" r="r" b="b"/>
              <a:pathLst>
                <a:path w="2374265">
                  <a:moveTo>
                    <a:pt x="0" y="0"/>
                  </a:moveTo>
                  <a:lnTo>
                    <a:pt x="2374129" y="0"/>
                  </a:lnTo>
                </a:path>
              </a:pathLst>
            </a:custGeom>
            <a:ln w="10524">
              <a:solidFill>
                <a:srgbClr val="000000"/>
              </a:solidFill>
            </a:ln>
          </p:spPr>
          <p:txBody>
            <a:bodyPr wrap="square" lIns="0" tIns="0" rIns="0" bIns="0" rtlCol="0"/>
            <a:lstStyle/>
            <a:p>
              <a:endParaRPr sz="2545"/>
            </a:p>
          </p:txBody>
        </p:sp>
      </p:grpSp>
      <p:sp>
        <p:nvSpPr>
          <p:cNvPr id="131" name="object 131"/>
          <p:cNvSpPr txBox="1"/>
          <p:nvPr/>
        </p:nvSpPr>
        <p:spPr>
          <a:xfrm>
            <a:off x="3126661" y="7156000"/>
            <a:ext cx="395083" cy="759867"/>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25%</a:t>
            </a:r>
            <a:endParaRPr sz="1414">
              <a:latin typeface="Arial MT"/>
              <a:cs typeface="Arial MT"/>
            </a:endParaRPr>
          </a:p>
          <a:p>
            <a:pPr>
              <a:spcBef>
                <a:spcPts val="664"/>
              </a:spcBef>
            </a:pPr>
            <a:endParaRPr sz="1414">
              <a:latin typeface="Arial MT"/>
              <a:cs typeface="Arial MT"/>
            </a:endParaRPr>
          </a:p>
          <a:p>
            <a:pPr marL="116730"/>
            <a:r>
              <a:rPr sz="1414" spc="-36" dirty="0">
                <a:latin typeface="Arial MT"/>
                <a:cs typeface="Arial MT"/>
              </a:rPr>
              <a:t>0%</a:t>
            </a:r>
            <a:endParaRPr sz="1414">
              <a:latin typeface="Arial MT"/>
              <a:cs typeface="Arial MT"/>
            </a:endParaRPr>
          </a:p>
        </p:txBody>
      </p:sp>
      <p:sp>
        <p:nvSpPr>
          <p:cNvPr id="132" name="object 132"/>
          <p:cNvSpPr txBox="1"/>
          <p:nvPr/>
        </p:nvSpPr>
        <p:spPr>
          <a:xfrm>
            <a:off x="3126663" y="6648789"/>
            <a:ext cx="392390"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50%</a:t>
            </a:r>
            <a:endParaRPr sz="1414">
              <a:latin typeface="Arial MT"/>
              <a:cs typeface="Arial MT"/>
            </a:endParaRPr>
          </a:p>
        </p:txBody>
      </p:sp>
      <p:sp>
        <p:nvSpPr>
          <p:cNvPr id="133" name="object 133"/>
          <p:cNvSpPr txBox="1"/>
          <p:nvPr/>
        </p:nvSpPr>
        <p:spPr>
          <a:xfrm>
            <a:off x="3126663" y="6141578"/>
            <a:ext cx="392390"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75%</a:t>
            </a:r>
            <a:endParaRPr sz="1414">
              <a:latin typeface="Arial MT"/>
              <a:cs typeface="Arial MT"/>
            </a:endParaRPr>
          </a:p>
        </p:txBody>
      </p:sp>
      <p:sp>
        <p:nvSpPr>
          <p:cNvPr id="134" name="object 134"/>
          <p:cNvSpPr txBox="1"/>
          <p:nvPr/>
        </p:nvSpPr>
        <p:spPr>
          <a:xfrm>
            <a:off x="3027332" y="5634368"/>
            <a:ext cx="493854" cy="234851"/>
          </a:xfrm>
          <a:prstGeom prst="rect">
            <a:avLst/>
          </a:prstGeom>
        </p:spPr>
        <p:txBody>
          <a:bodyPr vert="horz" wrap="square" lIns="0" tIns="17061" rIns="0" bIns="0" rtlCol="0">
            <a:spAutoFit/>
          </a:bodyPr>
          <a:lstStyle/>
          <a:p>
            <a:pPr marL="17958">
              <a:spcBef>
                <a:spcPts val="134"/>
              </a:spcBef>
            </a:pPr>
            <a:r>
              <a:rPr sz="1414" spc="-28" dirty="0">
                <a:latin typeface="Arial MT"/>
                <a:cs typeface="Arial MT"/>
              </a:rPr>
              <a:t>100%</a:t>
            </a:r>
            <a:endParaRPr sz="1414">
              <a:latin typeface="Arial MT"/>
              <a:cs typeface="Arial MT"/>
            </a:endParaRPr>
          </a:p>
        </p:txBody>
      </p:sp>
      <p:sp>
        <p:nvSpPr>
          <p:cNvPr id="135" name="object 135"/>
          <p:cNvSpPr txBox="1"/>
          <p:nvPr/>
        </p:nvSpPr>
        <p:spPr>
          <a:xfrm>
            <a:off x="3987791" y="7900969"/>
            <a:ext cx="176889"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Li</a:t>
            </a:r>
            <a:endParaRPr sz="1414">
              <a:latin typeface="Arial MT"/>
              <a:cs typeface="Arial MT"/>
            </a:endParaRPr>
          </a:p>
        </p:txBody>
      </p:sp>
      <p:sp>
        <p:nvSpPr>
          <p:cNvPr id="136" name="object 136"/>
          <p:cNvSpPr txBox="1"/>
          <p:nvPr/>
        </p:nvSpPr>
        <p:spPr>
          <a:xfrm>
            <a:off x="4772281" y="7900969"/>
            <a:ext cx="283742"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Mn</a:t>
            </a:r>
            <a:endParaRPr sz="1414">
              <a:latin typeface="Arial MT"/>
              <a:cs typeface="Arial MT"/>
            </a:endParaRPr>
          </a:p>
        </p:txBody>
      </p:sp>
      <p:sp>
        <p:nvSpPr>
          <p:cNvPr id="137" name="object 137"/>
          <p:cNvSpPr txBox="1"/>
          <p:nvPr/>
        </p:nvSpPr>
        <p:spPr>
          <a:xfrm>
            <a:off x="5626117" y="7900969"/>
            <a:ext cx="255906"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Ph</a:t>
            </a:r>
            <a:endParaRPr sz="1414">
              <a:latin typeface="Arial MT"/>
              <a:cs typeface="Arial MT"/>
            </a:endParaRPr>
          </a:p>
        </p:txBody>
      </p:sp>
      <p:sp>
        <p:nvSpPr>
          <p:cNvPr id="138" name="object 138"/>
          <p:cNvSpPr txBox="1"/>
          <p:nvPr/>
        </p:nvSpPr>
        <p:spPr>
          <a:xfrm>
            <a:off x="6475189" y="7900969"/>
            <a:ext cx="235254" cy="234851"/>
          </a:xfrm>
          <a:prstGeom prst="rect">
            <a:avLst/>
          </a:prstGeom>
        </p:spPr>
        <p:txBody>
          <a:bodyPr vert="horz" wrap="square" lIns="0" tIns="17061" rIns="0" bIns="0" rtlCol="0">
            <a:spAutoFit/>
          </a:bodyPr>
          <a:lstStyle/>
          <a:p>
            <a:pPr marL="17958">
              <a:spcBef>
                <a:spcPts val="134"/>
              </a:spcBef>
            </a:pPr>
            <a:r>
              <a:rPr sz="1414" spc="-36" dirty="0">
                <a:latin typeface="Arial MT"/>
                <a:cs typeface="Arial MT"/>
              </a:rPr>
              <a:t>Gr</a:t>
            </a:r>
            <a:endParaRPr sz="1414">
              <a:latin typeface="Arial MT"/>
              <a:cs typeface="Arial MT"/>
            </a:endParaRPr>
          </a:p>
        </p:txBody>
      </p:sp>
      <p:graphicFrame>
        <p:nvGraphicFramePr>
          <p:cNvPr id="139" name="object 139"/>
          <p:cNvGraphicFramePr>
            <a:graphicFrameLocks noGrp="1"/>
          </p:cNvGraphicFramePr>
          <p:nvPr/>
        </p:nvGraphicFramePr>
        <p:xfrm>
          <a:off x="14396015" y="5776133"/>
          <a:ext cx="825185" cy="2009537"/>
        </p:xfrm>
        <a:graphic>
          <a:graphicData uri="http://schemas.openxmlformats.org/drawingml/2006/table">
            <a:tbl>
              <a:tblPr firstRow="1" bandRow="1">
                <a:tableStyleId>{2D5ABB26-0587-4C30-8999-92F81FD0307C}</a:tableStyleId>
              </a:tblPr>
              <a:tblGrid>
                <a:gridCol w="176889">
                  <a:extLst>
                    <a:ext uri="{9D8B030D-6E8A-4147-A177-3AD203B41FA5}">
                      <a16:colId xmlns:a16="http://schemas.microsoft.com/office/drawing/2014/main" val="20000"/>
                    </a:ext>
                  </a:extLst>
                </a:gridCol>
                <a:gridCol w="471407">
                  <a:extLst>
                    <a:ext uri="{9D8B030D-6E8A-4147-A177-3AD203B41FA5}">
                      <a16:colId xmlns:a16="http://schemas.microsoft.com/office/drawing/2014/main" val="20001"/>
                    </a:ext>
                  </a:extLst>
                </a:gridCol>
                <a:gridCol w="176889">
                  <a:extLst>
                    <a:ext uri="{9D8B030D-6E8A-4147-A177-3AD203B41FA5}">
                      <a16:colId xmlns:a16="http://schemas.microsoft.com/office/drawing/2014/main" val="20002"/>
                    </a:ext>
                  </a:extLst>
                </a:gridCol>
              </a:tblGrid>
              <a:tr h="502833">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tc rowSpan="4">
                  <a:txBody>
                    <a:bodyPr/>
                    <a:lstStyle/>
                    <a:p>
                      <a:pPr>
                        <a:lnSpc>
                          <a:spcPct val="100000"/>
                        </a:lnSpc>
                      </a:pPr>
                      <a:endParaRPr sz="1400">
                        <a:latin typeface="Times New Roman"/>
                        <a:cs typeface="Times New Roman"/>
                      </a:endParaRPr>
                    </a:p>
                  </a:txBody>
                  <a:tcPr marL="0" marR="0" marT="0" marB="0">
                    <a:lnT w="28575">
                      <a:solidFill>
                        <a:srgbClr val="DDD9C3"/>
                      </a:solidFill>
                      <a:prstDash val="solid"/>
                    </a:lnT>
                    <a:lnB w="12700">
                      <a:solidFill>
                        <a:srgbClr val="000000"/>
                      </a:solidFill>
                      <a:prstDash val="solid"/>
                    </a:lnB>
                    <a:solidFill>
                      <a:srgbClr val="C00000"/>
                    </a:solidFill>
                  </a:tcPr>
                </a:tc>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extLst>
                  <a:ext uri="{0D108BD9-81ED-4DB2-BD59-A6C34878D82A}">
                    <a16:rowId xmlns:a16="http://schemas.microsoft.com/office/drawing/2014/main" val="10000"/>
                  </a:ext>
                </a:extLst>
              </a:tr>
              <a:tr h="502833">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tc vMerge="1">
                  <a:txBody>
                    <a:bodyPr/>
                    <a:lstStyle/>
                    <a:p>
                      <a:endParaRPr/>
                    </a:p>
                  </a:txBody>
                  <a:tcPr marL="0" marR="0" marT="0" marB="0">
                    <a:lnT w="28575">
                      <a:solidFill>
                        <a:srgbClr val="DDD9C3"/>
                      </a:solidFill>
                      <a:prstDash val="solid"/>
                    </a:lnT>
                    <a:lnB w="12700">
                      <a:solidFill>
                        <a:srgbClr val="000000"/>
                      </a:solidFill>
                      <a:prstDash val="solid"/>
                    </a:lnB>
                    <a:solidFill>
                      <a:srgbClr val="C00000"/>
                    </a:solidFill>
                  </a:tcPr>
                </a:tc>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extLst>
                  <a:ext uri="{0D108BD9-81ED-4DB2-BD59-A6C34878D82A}">
                    <a16:rowId xmlns:a16="http://schemas.microsoft.com/office/drawing/2014/main" val="10001"/>
                  </a:ext>
                </a:extLst>
              </a:tr>
              <a:tr h="501038">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tc vMerge="1">
                  <a:txBody>
                    <a:bodyPr/>
                    <a:lstStyle/>
                    <a:p>
                      <a:endParaRPr/>
                    </a:p>
                  </a:txBody>
                  <a:tcPr marL="0" marR="0" marT="0" marB="0">
                    <a:lnT w="28575">
                      <a:solidFill>
                        <a:srgbClr val="DDD9C3"/>
                      </a:solidFill>
                      <a:prstDash val="solid"/>
                    </a:lnT>
                    <a:lnB w="12700">
                      <a:solidFill>
                        <a:srgbClr val="000000"/>
                      </a:solidFill>
                      <a:prstDash val="solid"/>
                    </a:lnB>
                    <a:solidFill>
                      <a:srgbClr val="C00000"/>
                    </a:solidFill>
                  </a:tcPr>
                </a:tc>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9050">
                      <a:solidFill>
                        <a:srgbClr val="949494"/>
                      </a:solidFill>
                      <a:prstDash val="dot"/>
                    </a:lnB>
                  </a:tcPr>
                </a:tc>
                <a:extLst>
                  <a:ext uri="{0D108BD9-81ED-4DB2-BD59-A6C34878D82A}">
                    <a16:rowId xmlns:a16="http://schemas.microsoft.com/office/drawing/2014/main" val="10002"/>
                  </a:ext>
                </a:extLst>
              </a:tr>
              <a:tr h="502833">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2700">
                      <a:solidFill>
                        <a:srgbClr val="000000"/>
                      </a:solidFill>
                      <a:prstDash val="solid"/>
                    </a:lnB>
                  </a:tcPr>
                </a:tc>
                <a:tc vMerge="1">
                  <a:txBody>
                    <a:bodyPr/>
                    <a:lstStyle/>
                    <a:p>
                      <a:endParaRPr/>
                    </a:p>
                  </a:txBody>
                  <a:tcPr marL="0" marR="0" marT="0" marB="0">
                    <a:lnT w="28575">
                      <a:solidFill>
                        <a:srgbClr val="DDD9C3"/>
                      </a:solidFill>
                      <a:prstDash val="solid"/>
                    </a:lnT>
                    <a:lnB w="12700">
                      <a:solidFill>
                        <a:srgbClr val="000000"/>
                      </a:solidFill>
                      <a:prstDash val="solid"/>
                    </a:lnB>
                    <a:solidFill>
                      <a:srgbClr val="C00000"/>
                    </a:solidFill>
                  </a:tcPr>
                </a:tc>
                <a:tc>
                  <a:txBody>
                    <a:bodyPr/>
                    <a:lstStyle/>
                    <a:p>
                      <a:pPr>
                        <a:lnSpc>
                          <a:spcPct val="100000"/>
                        </a:lnSpc>
                      </a:pPr>
                      <a:endParaRPr sz="1400">
                        <a:latin typeface="Times New Roman"/>
                        <a:cs typeface="Times New Roman"/>
                      </a:endParaRPr>
                    </a:p>
                  </a:txBody>
                  <a:tcPr marL="0" marR="0" marT="0" marB="0">
                    <a:lnT w="19050">
                      <a:solidFill>
                        <a:srgbClr val="949494"/>
                      </a:solidFill>
                      <a:prstDash val="dot"/>
                    </a:lnT>
                    <a:lnB w="12700">
                      <a:solidFill>
                        <a:srgbClr val="000000"/>
                      </a:solidFill>
                      <a:prstDash val="solid"/>
                    </a:lnB>
                  </a:tcPr>
                </a:tc>
                <a:extLst>
                  <a:ext uri="{0D108BD9-81ED-4DB2-BD59-A6C34878D82A}">
                    <a16:rowId xmlns:a16="http://schemas.microsoft.com/office/drawing/2014/main" val="10003"/>
                  </a:ext>
                </a:extLst>
              </a:tr>
            </a:tbl>
          </a:graphicData>
        </a:graphic>
      </p:graphicFrame>
      <p:sp>
        <p:nvSpPr>
          <p:cNvPr id="140" name="object 140"/>
          <p:cNvSpPr txBox="1"/>
          <p:nvPr/>
        </p:nvSpPr>
        <p:spPr>
          <a:xfrm>
            <a:off x="15243199" y="4257893"/>
            <a:ext cx="792861" cy="234851"/>
          </a:xfrm>
          <a:prstGeom prst="rect">
            <a:avLst/>
          </a:prstGeom>
        </p:spPr>
        <p:txBody>
          <a:bodyPr vert="horz" wrap="square" lIns="0" tIns="17061" rIns="0" bIns="0" rtlCol="0">
            <a:spAutoFit/>
          </a:bodyPr>
          <a:lstStyle/>
          <a:p>
            <a:pPr marL="17958">
              <a:spcBef>
                <a:spcPts val="134"/>
              </a:spcBef>
            </a:pPr>
            <a:r>
              <a:rPr sz="1414" b="1" spc="-14" dirty="0">
                <a:latin typeface="Arial"/>
                <a:cs typeface="Arial"/>
              </a:rPr>
              <a:t>Ni-based</a:t>
            </a:r>
            <a:endParaRPr sz="1414">
              <a:latin typeface="Arial"/>
              <a:cs typeface="Arial"/>
            </a:endParaRPr>
          </a:p>
        </p:txBody>
      </p:sp>
      <p:sp>
        <p:nvSpPr>
          <p:cNvPr id="141" name="object 141"/>
          <p:cNvSpPr txBox="1"/>
          <p:nvPr/>
        </p:nvSpPr>
        <p:spPr>
          <a:xfrm>
            <a:off x="15243200" y="6529219"/>
            <a:ext cx="521690" cy="443008"/>
          </a:xfrm>
          <a:prstGeom prst="rect">
            <a:avLst/>
          </a:prstGeom>
        </p:spPr>
        <p:txBody>
          <a:bodyPr vert="horz" wrap="square" lIns="0" tIns="32324" rIns="0" bIns="0" rtlCol="0">
            <a:spAutoFit/>
          </a:bodyPr>
          <a:lstStyle/>
          <a:p>
            <a:pPr marL="17958" marR="7184">
              <a:lnSpc>
                <a:spcPts val="1612"/>
              </a:lnSpc>
              <a:spcBef>
                <a:spcPts val="254"/>
              </a:spcBef>
            </a:pPr>
            <a:r>
              <a:rPr sz="1414" b="1" spc="-28" dirty="0">
                <a:latin typeface="Arial"/>
                <a:cs typeface="Arial"/>
              </a:rPr>
              <a:t>LFP/ </a:t>
            </a:r>
            <a:r>
              <a:rPr sz="1414" b="1" spc="-22" dirty="0">
                <a:latin typeface="Arial"/>
                <a:cs typeface="Arial"/>
              </a:rPr>
              <a:t>LFMP</a:t>
            </a:r>
            <a:endParaRPr sz="1414">
              <a:latin typeface="Arial"/>
              <a:cs typeface="Arial"/>
            </a:endParaRPr>
          </a:p>
        </p:txBody>
      </p:sp>
      <p:sp>
        <p:nvSpPr>
          <p:cNvPr id="142" name="object 142"/>
          <p:cNvSpPr txBox="1"/>
          <p:nvPr/>
        </p:nvSpPr>
        <p:spPr>
          <a:xfrm>
            <a:off x="16417372" y="9416262"/>
            <a:ext cx="130485" cy="809024"/>
          </a:xfrm>
          <a:prstGeom prst="rect">
            <a:avLst/>
          </a:prstGeom>
        </p:spPr>
        <p:txBody>
          <a:bodyPr vert="vert270" wrap="square" lIns="0" tIns="7184" rIns="0" bIns="0" rtlCol="0">
            <a:spAutoFit/>
          </a:bodyPr>
          <a:lstStyle/>
          <a:p>
            <a:pPr marL="17958">
              <a:spcBef>
                <a:spcPts val="56"/>
              </a:spcBef>
            </a:pPr>
            <a:r>
              <a:rPr sz="848" dirty="0">
                <a:latin typeface="Arial MT"/>
                <a:cs typeface="Arial MT"/>
              </a:rPr>
              <a:t>IEA.</a:t>
            </a:r>
            <a:r>
              <a:rPr sz="848" spc="-14" dirty="0">
                <a:latin typeface="Arial MT"/>
                <a:cs typeface="Arial MT"/>
              </a:rPr>
              <a:t> </a:t>
            </a:r>
            <a:r>
              <a:rPr sz="848" dirty="0">
                <a:latin typeface="Arial MT"/>
                <a:cs typeface="Arial MT"/>
              </a:rPr>
              <a:t>CC</a:t>
            </a:r>
            <a:r>
              <a:rPr sz="848" spc="-8" dirty="0">
                <a:latin typeface="Arial MT"/>
                <a:cs typeface="Arial MT"/>
              </a:rPr>
              <a:t> </a:t>
            </a:r>
            <a:r>
              <a:rPr sz="848" dirty="0">
                <a:latin typeface="Arial MT"/>
                <a:cs typeface="Arial MT"/>
              </a:rPr>
              <a:t>BY</a:t>
            </a:r>
            <a:r>
              <a:rPr sz="848" spc="-8" dirty="0">
                <a:latin typeface="Arial MT"/>
                <a:cs typeface="Arial MT"/>
              </a:rPr>
              <a:t> </a:t>
            </a:r>
            <a:r>
              <a:rPr sz="848" spc="-28" dirty="0">
                <a:latin typeface="Arial MT"/>
                <a:cs typeface="Arial MT"/>
              </a:rPr>
              <a:t>4.0.</a:t>
            </a:r>
            <a:endParaRPr sz="848">
              <a:latin typeface="Arial MT"/>
              <a:cs typeface="Arial MT"/>
            </a:endParaRPr>
          </a:p>
        </p:txBody>
      </p:sp>
    </p:spTree>
    <p:extLst>
      <p:ext uri="{BB962C8B-B14F-4D97-AF65-F5344CB8AC3E}">
        <p14:creationId xmlns:p14="http://schemas.microsoft.com/office/powerpoint/2010/main" val="337340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Freeform 3"/>
          <p:cNvSpPr/>
          <p:nvPr/>
        </p:nvSpPr>
        <p:spPr>
          <a:xfrm>
            <a:off x="1075372" y="9125702"/>
            <a:ext cx="1364873" cy="552650"/>
          </a:xfrm>
          <a:custGeom>
            <a:avLst/>
            <a:gdLst/>
            <a:ahLst/>
            <a:cxnLst/>
            <a:rect l="l" t="t" r="r" b="b"/>
            <a:pathLst>
              <a:path w="1364873" h="552650">
                <a:moveTo>
                  <a:pt x="0" y="0"/>
                </a:moveTo>
                <a:lnTo>
                  <a:pt x="1364873" y="0"/>
                </a:lnTo>
                <a:lnTo>
                  <a:pt x="1364873" y="552650"/>
                </a:lnTo>
                <a:lnTo>
                  <a:pt x="0" y="552650"/>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0"/>
                </a:lnTo>
                <a:lnTo>
                  <a:pt x="0" y="552650"/>
                </a:lnTo>
                <a:lnTo>
                  <a:pt x="0" y="0"/>
                </a:lnTo>
                <a:close/>
              </a:path>
            </a:pathLst>
          </a:custGeom>
          <a:blipFill>
            <a:blip r:embed="rId4"/>
            <a:stretch>
              <a:fillRect/>
            </a:stretch>
          </a:blipFill>
        </p:spPr>
        <p:txBody>
          <a:bodyPr/>
          <a:lstStyle/>
          <a:p>
            <a:endParaRPr lang="pt-BR"/>
          </a:p>
        </p:txBody>
      </p:sp>
      <p:grpSp>
        <p:nvGrpSpPr>
          <p:cNvPr id="5" name="Group 5"/>
          <p:cNvGrpSpPr/>
          <p:nvPr/>
        </p:nvGrpSpPr>
        <p:grpSpPr>
          <a:xfrm>
            <a:off x="1875847" y="3376017"/>
            <a:ext cx="6101207" cy="3089937"/>
            <a:chOff x="0" y="0"/>
            <a:chExt cx="8708857" cy="5241289"/>
          </a:xfrm>
        </p:grpSpPr>
        <p:sp>
          <p:nvSpPr>
            <p:cNvPr id="6" name="Freeform 6"/>
            <p:cNvSpPr/>
            <p:nvPr/>
          </p:nvSpPr>
          <p:spPr>
            <a:xfrm>
              <a:off x="0" y="0"/>
              <a:ext cx="8708858" cy="5241289"/>
            </a:xfrm>
            <a:custGeom>
              <a:avLst/>
              <a:gdLst/>
              <a:ahLst/>
              <a:cxnLst/>
              <a:rect l="l" t="t" r="r" b="b"/>
              <a:pathLst>
                <a:path w="8708858" h="5241289">
                  <a:moveTo>
                    <a:pt x="8584397" y="59690"/>
                  </a:moveTo>
                  <a:cubicBezTo>
                    <a:pt x="8619958" y="59690"/>
                    <a:pt x="8649167" y="88900"/>
                    <a:pt x="8649167" y="124460"/>
                  </a:cubicBezTo>
                  <a:lnTo>
                    <a:pt x="8649167" y="5116829"/>
                  </a:lnTo>
                  <a:cubicBezTo>
                    <a:pt x="8649167" y="5152389"/>
                    <a:pt x="8619958" y="5181599"/>
                    <a:pt x="8584397" y="5181599"/>
                  </a:cubicBezTo>
                  <a:lnTo>
                    <a:pt x="124460" y="5181599"/>
                  </a:lnTo>
                  <a:cubicBezTo>
                    <a:pt x="88900" y="5181599"/>
                    <a:pt x="59690" y="5152389"/>
                    <a:pt x="59690" y="5116829"/>
                  </a:cubicBezTo>
                  <a:lnTo>
                    <a:pt x="59690" y="124460"/>
                  </a:lnTo>
                  <a:cubicBezTo>
                    <a:pt x="59690" y="88900"/>
                    <a:pt x="88900" y="59690"/>
                    <a:pt x="124460" y="59690"/>
                  </a:cubicBezTo>
                  <a:lnTo>
                    <a:pt x="8584398" y="59690"/>
                  </a:lnTo>
                  <a:moveTo>
                    <a:pt x="8584398" y="0"/>
                  </a:moveTo>
                  <a:lnTo>
                    <a:pt x="124460" y="0"/>
                  </a:lnTo>
                  <a:cubicBezTo>
                    <a:pt x="55880" y="0"/>
                    <a:pt x="0" y="55880"/>
                    <a:pt x="0" y="124460"/>
                  </a:cubicBezTo>
                  <a:lnTo>
                    <a:pt x="0" y="5116829"/>
                  </a:lnTo>
                  <a:cubicBezTo>
                    <a:pt x="0" y="5185409"/>
                    <a:pt x="55880" y="5241289"/>
                    <a:pt x="124460" y="5241289"/>
                  </a:cubicBezTo>
                  <a:lnTo>
                    <a:pt x="8584398" y="5241289"/>
                  </a:lnTo>
                  <a:cubicBezTo>
                    <a:pt x="8652977" y="5241289"/>
                    <a:pt x="8708858" y="5185409"/>
                    <a:pt x="8708858" y="5116829"/>
                  </a:cubicBezTo>
                  <a:lnTo>
                    <a:pt x="8708858" y="124460"/>
                  </a:lnTo>
                  <a:cubicBezTo>
                    <a:pt x="8708858" y="55880"/>
                    <a:pt x="8652977" y="0"/>
                    <a:pt x="8584398" y="0"/>
                  </a:cubicBezTo>
                  <a:close/>
                </a:path>
              </a:pathLst>
            </a:custGeom>
            <a:solidFill>
              <a:srgbClr val="1F1D21"/>
            </a:solidFill>
          </p:spPr>
          <p:txBody>
            <a:bodyPr/>
            <a:lstStyle/>
            <a:p>
              <a:endParaRPr lang="pt-BR"/>
            </a:p>
          </p:txBody>
        </p:sp>
      </p:grpSp>
      <p:grpSp>
        <p:nvGrpSpPr>
          <p:cNvPr id="7" name="Group 7"/>
          <p:cNvGrpSpPr/>
          <p:nvPr/>
        </p:nvGrpSpPr>
        <p:grpSpPr>
          <a:xfrm>
            <a:off x="1885950" y="2021863"/>
            <a:ext cx="5134199" cy="907987"/>
            <a:chOff x="0" y="0"/>
            <a:chExt cx="8708857" cy="1540168"/>
          </a:xfrm>
        </p:grpSpPr>
        <p:sp>
          <p:nvSpPr>
            <p:cNvPr id="8" name="Freeform 8"/>
            <p:cNvSpPr/>
            <p:nvPr/>
          </p:nvSpPr>
          <p:spPr>
            <a:xfrm>
              <a:off x="0" y="0"/>
              <a:ext cx="8708858" cy="1540168"/>
            </a:xfrm>
            <a:custGeom>
              <a:avLst/>
              <a:gdLst/>
              <a:ahLst/>
              <a:cxnLst/>
              <a:rect l="l" t="t" r="r" b="b"/>
              <a:pathLst>
                <a:path w="8708858" h="1540168">
                  <a:moveTo>
                    <a:pt x="8584397" y="59690"/>
                  </a:moveTo>
                  <a:cubicBezTo>
                    <a:pt x="8619958" y="59690"/>
                    <a:pt x="8649167" y="88900"/>
                    <a:pt x="8649167" y="124460"/>
                  </a:cubicBezTo>
                  <a:lnTo>
                    <a:pt x="8649167" y="1415708"/>
                  </a:lnTo>
                  <a:cubicBezTo>
                    <a:pt x="8649167" y="1451268"/>
                    <a:pt x="8619958" y="1480478"/>
                    <a:pt x="8584397" y="1480478"/>
                  </a:cubicBezTo>
                  <a:lnTo>
                    <a:pt x="124460" y="1480478"/>
                  </a:lnTo>
                  <a:cubicBezTo>
                    <a:pt x="88900" y="1480478"/>
                    <a:pt x="59690" y="1451268"/>
                    <a:pt x="59690" y="1415708"/>
                  </a:cubicBezTo>
                  <a:lnTo>
                    <a:pt x="59690" y="124460"/>
                  </a:lnTo>
                  <a:cubicBezTo>
                    <a:pt x="59690" y="88900"/>
                    <a:pt x="88900" y="59690"/>
                    <a:pt x="124460" y="59690"/>
                  </a:cubicBezTo>
                  <a:lnTo>
                    <a:pt x="8584398" y="59690"/>
                  </a:lnTo>
                  <a:moveTo>
                    <a:pt x="8584398" y="0"/>
                  </a:moveTo>
                  <a:lnTo>
                    <a:pt x="124460" y="0"/>
                  </a:lnTo>
                  <a:cubicBezTo>
                    <a:pt x="55880" y="0"/>
                    <a:pt x="0" y="55880"/>
                    <a:pt x="0" y="124460"/>
                  </a:cubicBezTo>
                  <a:lnTo>
                    <a:pt x="0" y="1415708"/>
                  </a:lnTo>
                  <a:cubicBezTo>
                    <a:pt x="0" y="1484288"/>
                    <a:pt x="55880" y="1540168"/>
                    <a:pt x="124460" y="1540168"/>
                  </a:cubicBezTo>
                  <a:lnTo>
                    <a:pt x="8584398" y="1540168"/>
                  </a:lnTo>
                  <a:cubicBezTo>
                    <a:pt x="8652977" y="1540168"/>
                    <a:pt x="8708858" y="1484288"/>
                    <a:pt x="8708858" y="1415708"/>
                  </a:cubicBezTo>
                  <a:lnTo>
                    <a:pt x="8708858" y="124460"/>
                  </a:lnTo>
                  <a:cubicBezTo>
                    <a:pt x="8708858" y="55880"/>
                    <a:pt x="8652977" y="0"/>
                    <a:pt x="8584398" y="0"/>
                  </a:cubicBezTo>
                  <a:close/>
                </a:path>
              </a:pathLst>
            </a:custGeom>
            <a:solidFill>
              <a:srgbClr val="1F1D21"/>
            </a:solidFill>
          </p:spPr>
          <p:txBody>
            <a:bodyPr/>
            <a:lstStyle/>
            <a:p>
              <a:endParaRPr lang="pt-BR"/>
            </a:p>
          </p:txBody>
        </p:sp>
      </p:grpSp>
      <p:sp>
        <p:nvSpPr>
          <p:cNvPr id="9" name="Freeform 9"/>
          <p:cNvSpPr/>
          <p:nvPr/>
        </p:nvSpPr>
        <p:spPr>
          <a:xfrm>
            <a:off x="895350" y="6989778"/>
            <a:ext cx="8382000" cy="1963722"/>
          </a:xfrm>
          <a:custGeom>
            <a:avLst/>
            <a:gdLst/>
            <a:ahLst/>
            <a:cxnLst/>
            <a:rect l="l" t="t" r="r" b="b"/>
            <a:pathLst>
              <a:path w="7702159" h="1611826">
                <a:moveTo>
                  <a:pt x="0" y="0"/>
                </a:moveTo>
                <a:lnTo>
                  <a:pt x="7702160" y="0"/>
                </a:lnTo>
                <a:lnTo>
                  <a:pt x="7702160" y="1611826"/>
                </a:lnTo>
                <a:lnTo>
                  <a:pt x="0" y="1611826"/>
                </a:lnTo>
                <a:lnTo>
                  <a:pt x="0" y="0"/>
                </a:lnTo>
                <a:close/>
              </a:path>
            </a:pathLst>
          </a:custGeom>
          <a:blipFill>
            <a:blip r:embed="rId5">
              <a:extLst>
                <a:ext uri="{96DAC541-7B7A-43D3-8B79-37D633B846F1}">
                  <asvg:svgBlip xmlns:asvg="http://schemas.microsoft.com/office/drawing/2016/SVG/main" r:embed="rId6"/>
                </a:ext>
              </a:extLst>
            </a:blip>
            <a:stretch>
              <a:fillRect l="-124" r="-124"/>
            </a:stretch>
          </a:blipFill>
        </p:spPr>
        <p:txBody>
          <a:bodyPr/>
          <a:lstStyle/>
          <a:p>
            <a:endParaRPr lang="pt-BR"/>
          </a:p>
        </p:txBody>
      </p:sp>
      <p:sp>
        <p:nvSpPr>
          <p:cNvPr id="10" name="Freeform 10"/>
          <p:cNvSpPr/>
          <p:nvPr/>
        </p:nvSpPr>
        <p:spPr>
          <a:xfrm>
            <a:off x="8990786" y="2498004"/>
            <a:ext cx="9219501" cy="5751507"/>
          </a:xfrm>
          <a:custGeom>
            <a:avLst/>
            <a:gdLst/>
            <a:ahLst/>
            <a:cxnLst/>
            <a:rect l="l" t="t" r="r" b="b"/>
            <a:pathLst>
              <a:path w="9219501" h="5751507">
                <a:moveTo>
                  <a:pt x="0" y="0"/>
                </a:moveTo>
                <a:lnTo>
                  <a:pt x="9219501" y="0"/>
                </a:lnTo>
                <a:lnTo>
                  <a:pt x="9219501" y="5751507"/>
                </a:lnTo>
                <a:lnTo>
                  <a:pt x="0" y="5751507"/>
                </a:lnTo>
                <a:lnTo>
                  <a:pt x="0" y="0"/>
                </a:lnTo>
                <a:close/>
              </a:path>
            </a:pathLst>
          </a:custGeom>
          <a:blipFill>
            <a:blip r:embed="rId7"/>
            <a:stretch>
              <a:fillRect l="-3122" r="-3821"/>
            </a:stretch>
          </a:blipFill>
        </p:spPr>
        <p:txBody>
          <a:bodyPr/>
          <a:lstStyle/>
          <a:p>
            <a:endParaRPr lang="pt-BR"/>
          </a:p>
        </p:txBody>
      </p:sp>
      <p:sp>
        <p:nvSpPr>
          <p:cNvPr id="11" name="TextBox 11"/>
          <p:cNvSpPr txBox="1"/>
          <p:nvPr/>
        </p:nvSpPr>
        <p:spPr>
          <a:xfrm>
            <a:off x="6190758" y="772687"/>
            <a:ext cx="6639908" cy="729943"/>
          </a:xfrm>
          <a:prstGeom prst="rect">
            <a:avLst/>
          </a:prstGeom>
        </p:spPr>
        <p:txBody>
          <a:bodyPr lIns="0" tIns="0" rIns="0" bIns="0" rtlCol="0" anchor="t">
            <a:spAutoFit/>
          </a:bodyPr>
          <a:lstStyle/>
          <a:p>
            <a:pPr algn="ctr">
              <a:lnSpc>
                <a:spcPts val="6222"/>
              </a:lnSpc>
            </a:pPr>
            <a:r>
              <a:rPr lang="en-US" sz="4444" b="1" dirty="0" err="1">
                <a:solidFill>
                  <a:srgbClr val="000000"/>
                </a:solidFill>
                <a:latin typeface="Times New Roman Bold"/>
                <a:ea typeface="Times New Roman Bold"/>
                <a:cs typeface="Times New Roman Bold"/>
                <a:sym typeface="Times New Roman Bold"/>
              </a:rPr>
              <a:t>Desafios</a:t>
            </a:r>
            <a:r>
              <a:rPr lang="en-US" sz="4444" b="1" dirty="0">
                <a:solidFill>
                  <a:srgbClr val="000000"/>
                </a:solidFill>
                <a:latin typeface="Times New Roman Bold"/>
                <a:ea typeface="Times New Roman Bold"/>
                <a:cs typeface="Times New Roman Bold"/>
                <a:sym typeface="Times New Roman Bold"/>
              </a:rPr>
              <a:t> à </a:t>
            </a:r>
            <a:r>
              <a:rPr lang="en-US" sz="4444" b="1" dirty="0" err="1">
                <a:solidFill>
                  <a:srgbClr val="000000"/>
                </a:solidFill>
                <a:latin typeface="Times New Roman Bold"/>
                <a:ea typeface="Times New Roman Bold"/>
                <a:cs typeface="Times New Roman Bold"/>
                <a:sym typeface="Times New Roman Bold"/>
              </a:rPr>
              <a:t>frente</a:t>
            </a:r>
            <a:r>
              <a:rPr lang="en-US" sz="4444" b="1" dirty="0">
                <a:solidFill>
                  <a:srgbClr val="000000"/>
                </a:solidFill>
                <a:latin typeface="Times New Roman Bold"/>
                <a:ea typeface="Times New Roman Bold"/>
                <a:cs typeface="Times New Roman Bold"/>
                <a:sym typeface="Times New Roman Bold"/>
              </a:rPr>
              <a:t> </a:t>
            </a:r>
            <a:r>
              <a:rPr lang="en-US" sz="4444" b="1" dirty="0" err="1">
                <a:solidFill>
                  <a:srgbClr val="000000"/>
                </a:solidFill>
                <a:latin typeface="Times New Roman Bold"/>
                <a:ea typeface="Times New Roman Bold"/>
                <a:cs typeface="Times New Roman Bold"/>
                <a:sym typeface="Times New Roman Bold"/>
              </a:rPr>
              <a:t>em</a:t>
            </a:r>
            <a:r>
              <a:rPr lang="en-US" sz="4444" b="1" dirty="0">
                <a:solidFill>
                  <a:srgbClr val="000000"/>
                </a:solidFill>
                <a:latin typeface="Times New Roman Bold"/>
                <a:ea typeface="Times New Roman Bold"/>
                <a:cs typeface="Times New Roman Bold"/>
                <a:sym typeface="Times New Roman Bold"/>
              </a:rPr>
              <a:t> 2025</a:t>
            </a:r>
          </a:p>
        </p:txBody>
      </p:sp>
      <p:grpSp>
        <p:nvGrpSpPr>
          <p:cNvPr id="12" name="Group 12"/>
          <p:cNvGrpSpPr/>
          <p:nvPr/>
        </p:nvGrpSpPr>
        <p:grpSpPr>
          <a:xfrm>
            <a:off x="1991109" y="3532138"/>
            <a:ext cx="5985947" cy="2846189"/>
            <a:chOff x="-516111" y="45987"/>
            <a:chExt cx="7981263" cy="3794919"/>
          </a:xfrm>
        </p:grpSpPr>
        <p:sp>
          <p:nvSpPr>
            <p:cNvPr id="13" name="TextBox 13"/>
            <p:cNvSpPr txBox="1"/>
            <p:nvPr/>
          </p:nvSpPr>
          <p:spPr>
            <a:xfrm>
              <a:off x="-516111" y="45987"/>
              <a:ext cx="7221498" cy="1538883"/>
            </a:xfrm>
            <a:prstGeom prst="rect">
              <a:avLst/>
            </a:prstGeom>
          </p:spPr>
          <p:txBody>
            <a:bodyPr wrap="square" lIns="0" tIns="0" rIns="0" bIns="0" rtlCol="0" anchor="t">
              <a:spAutoFit/>
            </a:bodyPr>
            <a:lstStyle/>
            <a:p>
              <a:pPr algn="l">
                <a:lnSpc>
                  <a:spcPts val="3018"/>
                </a:lnSpc>
              </a:pPr>
              <a:r>
                <a:rPr lang="en-US" sz="2625" b="1" dirty="0" err="1">
                  <a:solidFill>
                    <a:srgbClr val="000000"/>
                  </a:solidFill>
                  <a:latin typeface="Aileron Heavy Bold"/>
                  <a:ea typeface="Aileron Heavy Bold"/>
                  <a:cs typeface="Aileron Heavy Bold"/>
                  <a:sym typeface="Aileron Heavy Bold"/>
                </a:rPr>
                <a:t>Preços</a:t>
              </a:r>
              <a:r>
                <a:rPr lang="en-US" sz="2625" b="1" dirty="0">
                  <a:solidFill>
                    <a:srgbClr val="000000"/>
                  </a:solidFill>
                  <a:latin typeface="Aileron Heavy Bold"/>
                  <a:ea typeface="Aileron Heavy Bold"/>
                  <a:cs typeface="Aileron Heavy Bold"/>
                  <a:sym typeface="Aileron Heavy Bold"/>
                </a:rPr>
                <a:t> de </a:t>
              </a:r>
              <a:r>
                <a:rPr lang="en-US" sz="2625" b="1" dirty="0" err="1">
                  <a:solidFill>
                    <a:srgbClr val="000000"/>
                  </a:solidFill>
                  <a:latin typeface="Aileron Heavy Bold"/>
                  <a:ea typeface="Aileron Heavy Bold"/>
                  <a:cs typeface="Aileron Heavy Bold"/>
                  <a:sym typeface="Aileron Heavy Bold"/>
                </a:rPr>
                <a:t>minerais</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estratégicos</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continuam</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baixos</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apesar</a:t>
              </a:r>
              <a:r>
                <a:rPr lang="en-US" sz="2625" b="1" dirty="0">
                  <a:solidFill>
                    <a:srgbClr val="000000"/>
                  </a:solidFill>
                  <a:latin typeface="Aileron Heavy Bold"/>
                  <a:ea typeface="Aileron Heavy Bold"/>
                  <a:cs typeface="Aileron Heavy Bold"/>
                  <a:sym typeface="Aileron Heavy Bold"/>
                </a:rPr>
                <a:t> da </a:t>
              </a:r>
              <a:r>
                <a:rPr lang="en-US" sz="2625" b="1" dirty="0" err="1">
                  <a:solidFill>
                    <a:srgbClr val="000000"/>
                  </a:solidFill>
                  <a:latin typeface="Aileron Heavy Bold"/>
                  <a:ea typeface="Aileron Heavy Bold"/>
                  <a:cs typeface="Aileron Heavy Bold"/>
                  <a:sym typeface="Aileron Heavy Bold"/>
                </a:rPr>
                <a:t>demanda</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crescente</a:t>
              </a:r>
              <a:endParaRPr lang="en-US" sz="2625" b="1" dirty="0">
                <a:solidFill>
                  <a:srgbClr val="000000"/>
                </a:solidFill>
                <a:latin typeface="Aileron Heavy Bold"/>
                <a:ea typeface="Aileron Heavy Bold"/>
                <a:cs typeface="Aileron Heavy Bold"/>
                <a:sym typeface="Aileron Heavy Bold"/>
              </a:endParaRPr>
            </a:p>
          </p:txBody>
        </p:sp>
        <p:sp>
          <p:nvSpPr>
            <p:cNvPr id="14" name="TextBox 14"/>
            <p:cNvSpPr txBox="1"/>
            <p:nvPr/>
          </p:nvSpPr>
          <p:spPr>
            <a:xfrm>
              <a:off x="-516110" y="1686470"/>
              <a:ext cx="7981262" cy="2154436"/>
            </a:xfrm>
            <a:prstGeom prst="rect">
              <a:avLst/>
            </a:prstGeom>
          </p:spPr>
          <p:txBody>
            <a:bodyPr wrap="square" lIns="0" tIns="0" rIns="0" bIns="0" rtlCol="0" anchor="t">
              <a:spAutoFit/>
            </a:bodyPr>
            <a:lstStyle/>
            <a:p>
              <a:pPr algn="l">
                <a:lnSpc>
                  <a:spcPts val="2066"/>
                </a:lnSpc>
              </a:pPr>
              <a:r>
                <a:rPr lang="pt-BR" sz="1425" spc="57" dirty="0">
                  <a:solidFill>
                    <a:srgbClr val="000000"/>
                  </a:solidFill>
                  <a:latin typeface="Montserrat Light"/>
                  <a:ea typeface="Montserrat Light"/>
                  <a:cs typeface="Montserrat Light"/>
                  <a:sym typeface="Montserrat Light"/>
                </a:rPr>
                <a:t>“Os mercados de minerais críticos de rápido crescimento continuam turbulentos, com os preços caindo drasticamente em 2023 após dois anos de aumentos dramáticos. Os materiais para baterias sofreram quedas particularmente acentuadas, com os preços spot do lítio despencando 75% e os preços do cobalto, níquel e grafite caindo entre 30% e 45%.</a:t>
              </a:r>
              <a:endParaRPr lang="en-US" sz="1425" spc="57" dirty="0">
                <a:solidFill>
                  <a:srgbClr val="000000"/>
                </a:solidFill>
                <a:latin typeface="Montserrat Light"/>
                <a:ea typeface="Montserrat Light"/>
                <a:cs typeface="Montserrat Light"/>
                <a:sym typeface="Montserrat Light"/>
              </a:endParaRPr>
            </a:p>
          </p:txBody>
        </p:sp>
      </p:grpSp>
      <p:grpSp>
        <p:nvGrpSpPr>
          <p:cNvPr id="15" name="Group 15"/>
          <p:cNvGrpSpPr/>
          <p:nvPr/>
        </p:nvGrpSpPr>
        <p:grpSpPr>
          <a:xfrm>
            <a:off x="1991109" y="2065132"/>
            <a:ext cx="5029040" cy="1071153"/>
            <a:chOff x="0" y="9525"/>
            <a:chExt cx="6705387" cy="1428204"/>
          </a:xfrm>
        </p:grpSpPr>
        <p:sp>
          <p:nvSpPr>
            <p:cNvPr id="16" name="TextBox 16"/>
            <p:cNvSpPr txBox="1"/>
            <p:nvPr/>
          </p:nvSpPr>
          <p:spPr>
            <a:xfrm>
              <a:off x="0" y="9525"/>
              <a:ext cx="6705387" cy="1025921"/>
            </a:xfrm>
            <a:prstGeom prst="rect">
              <a:avLst/>
            </a:prstGeom>
          </p:spPr>
          <p:txBody>
            <a:bodyPr lIns="0" tIns="0" rIns="0" bIns="0" rtlCol="0" anchor="t">
              <a:spAutoFit/>
            </a:bodyPr>
            <a:lstStyle/>
            <a:p>
              <a:pPr algn="l">
                <a:lnSpc>
                  <a:spcPts val="3018"/>
                </a:lnSpc>
              </a:pPr>
              <a:r>
                <a:rPr lang="en-US" sz="2625" b="1" dirty="0" err="1">
                  <a:solidFill>
                    <a:srgbClr val="000000"/>
                  </a:solidFill>
                  <a:latin typeface="Aileron Heavy Bold"/>
                  <a:ea typeface="Aileron Heavy Bold"/>
                  <a:cs typeface="Aileron Heavy Bold"/>
                  <a:sym typeface="Aileron Heavy Bold"/>
                </a:rPr>
                <a:t>Incertezas</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sobre</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carros</a:t>
              </a:r>
              <a:r>
                <a:rPr lang="en-US" sz="2625" b="1" dirty="0">
                  <a:solidFill>
                    <a:srgbClr val="000000"/>
                  </a:solidFill>
                  <a:latin typeface="Aileron Heavy Bold"/>
                  <a:ea typeface="Aileron Heavy Bold"/>
                  <a:cs typeface="Aileron Heavy Bold"/>
                  <a:sym typeface="Aileron Heavy Bold"/>
                </a:rPr>
                <a:t> </a:t>
              </a:r>
              <a:r>
                <a:rPr lang="en-US" sz="2625" b="1" dirty="0" err="1">
                  <a:solidFill>
                    <a:srgbClr val="000000"/>
                  </a:solidFill>
                  <a:latin typeface="Aileron Heavy Bold"/>
                  <a:ea typeface="Aileron Heavy Bold"/>
                  <a:cs typeface="Aileron Heavy Bold"/>
                  <a:sym typeface="Aileron Heavy Bold"/>
                </a:rPr>
                <a:t>elétricos</a:t>
              </a:r>
              <a:endParaRPr lang="en-US" sz="2625" b="1" dirty="0">
                <a:solidFill>
                  <a:srgbClr val="000000"/>
                </a:solidFill>
                <a:latin typeface="Aileron Heavy Bold"/>
                <a:ea typeface="Aileron Heavy Bold"/>
                <a:cs typeface="Aileron Heavy Bold"/>
                <a:sym typeface="Aileron Heavy Bold"/>
              </a:endParaRPr>
            </a:p>
          </p:txBody>
        </p:sp>
        <p:sp>
          <p:nvSpPr>
            <p:cNvPr id="17" name="TextBox 17"/>
            <p:cNvSpPr txBox="1"/>
            <p:nvPr/>
          </p:nvSpPr>
          <p:spPr>
            <a:xfrm>
              <a:off x="0" y="1117054"/>
              <a:ext cx="6705387" cy="320675"/>
            </a:xfrm>
            <a:prstGeom prst="rect">
              <a:avLst/>
            </a:prstGeom>
          </p:spPr>
          <p:txBody>
            <a:bodyPr lIns="0" tIns="0" rIns="0" bIns="0" rtlCol="0" anchor="t">
              <a:spAutoFit/>
            </a:bodyPr>
            <a:lstStyle/>
            <a:p>
              <a:pPr algn="l">
                <a:lnSpc>
                  <a:spcPts val="2066"/>
                </a:lnSpc>
              </a:pPr>
              <a:endParaRPr/>
            </a:p>
          </p:txBody>
        </p:sp>
      </p:grpSp>
      <p:sp>
        <p:nvSpPr>
          <p:cNvPr id="18" name="TextBox 18"/>
          <p:cNvSpPr txBox="1"/>
          <p:nvPr/>
        </p:nvSpPr>
        <p:spPr>
          <a:xfrm>
            <a:off x="1757809" y="7143027"/>
            <a:ext cx="6616431" cy="1595758"/>
          </a:xfrm>
          <a:prstGeom prst="rect">
            <a:avLst/>
          </a:prstGeom>
        </p:spPr>
        <p:txBody>
          <a:bodyPr lIns="0" tIns="0" rIns="0" bIns="0" rtlCol="0" anchor="t">
            <a:spAutoFit/>
          </a:bodyPr>
          <a:lstStyle/>
          <a:p>
            <a:pPr algn="l">
              <a:lnSpc>
                <a:spcPts val="2077"/>
              </a:lnSpc>
            </a:pPr>
            <a:r>
              <a:rPr lang="pt-BR" sz="1484" dirty="0">
                <a:solidFill>
                  <a:srgbClr val="000000"/>
                </a:solidFill>
                <a:latin typeface="Bree Serif"/>
                <a:ea typeface="Bree Serif"/>
                <a:cs typeface="Bree Serif"/>
                <a:sym typeface="Bree Serif"/>
              </a:rPr>
              <a:t>Tanto na China quanto nos Estados Unidos, as vendas de veículos híbridos elétricos plug-in (</a:t>
            </a:r>
            <a:r>
              <a:rPr lang="pt-BR" sz="1484" dirty="0" err="1">
                <a:solidFill>
                  <a:srgbClr val="000000"/>
                </a:solidFill>
                <a:latin typeface="Bree Serif"/>
                <a:ea typeface="Bree Serif"/>
                <a:cs typeface="Bree Serif"/>
                <a:sym typeface="Bree Serif"/>
              </a:rPr>
              <a:t>PHEVs</a:t>
            </a:r>
            <a:r>
              <a:rPr lang="pt-BR" sz="1484" dirty="0">
                <a:solidFill>
                  <a:srgbClr val="000000"/>
                </a:solidFill>
                <a:latin typeface="Bree Serif"/>
                <a:ea typeface="Bree Serif"/>
                <a:cs typeface="Bree Serif"/>
                <a:sym typeface="Bree Serif"/>
              </a:rPr>
              <a:t>) cresceram significativamente mais rápido do que os veículos elétricos a bateria (</a:t>
            </a:r>
            <a:r>
              <a:rPr lang="pt-BR" sz="1484" dirty="0" err="1">
                <a:solidFill>
                  <a:srgbClr val="000000"/>
                </a:solidFill>
                <a:latin typeface="Bree Serif"/>
                <a:ea typeface="Bree Serif"/>
                <a:cs typeface="Bree Serif"/>
                <a:sym typeface="Bree Serif"/>
              </a:rPr>
              <a:t>BEVs</a:t>
            </a:r>
            <a:r>
              <a:rPr lang="pt-BR" sz="1484" dirty="0">
                <a:solidFill>
                  <a:srgbClr val="000000"/>
                </a:solidFill>
                <a:latin typeface="Bree Serif"/>
                <a:ea typeface="Bree Serif"/>
                <a:cs typeface="Bree Serif"/>
                <a:sym typeface="Bree Serif"/>
              </a:rPr>
              <a:t>) (55% contra 40% para os Estados Unidos e impressionantes 80% contra 20% na China). ... Preocupações com a autonomia de direção e a falta de infraestrutura de carregamento suficiente para os </a:t>
            </a:r>
            <a:r>
              <a:rPr lang="pt-BR" sz="1484" dirty="0" err="1">
                <a:solidFill>
                  <a:srgbClr val="000000"/>
                </a:solidFill>
                <a:latin typeface="Bree Serif"/>
                <a:ea typeface="Bree Serif"/>
                <a:cs typeface="Bree Serif"/>
                <a:sym typeface="Bree Serif"/>
              </a:rPr>
              <a:t>BEVs</a:t>
            </a:r>
            <a:r>
              <a:rPr lang="pt-BR" sz="1484" dirty="0">
                <a:solidFill>
                  <a:srgbClr val="000000"/>
                </a:solidFill>
                <a:latin typeface="Bree Serif"/>
                <a:ea typeface="Bree Serif"/>
                <a:cs typeface="Bree Serif"/>
                <a:sym typeface="Bree Serif"/>
              </a:rPr>
              <a:t> parecem ser a principal força motriz.</a:t>
            </a:r>
            <a:endParaRPr lang="en-US" sz="1484" dirty="0">
              <a:solidFill>
                <a:srgbClr val="000000"/>
              </a:solidFill>
              <a:latin typeface="Bree Serif"/>
              <a:ea typeface="Bree Serif"/>
              <a:cs typeface="Bree Serif"/>
              <a:sym typeface="Bree Serif"/>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888569"/>
            <a:ext cx="19011900" cy="889896"/>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807">
              <a:solidFill>
                <a:schemeClr val="bg1"/>
              </a:solidFill>
            </a:endParaRPr>
          </a:p>
        </p:txBody>
      </p:sp>
      <p:sp>
        <p:nvSpPr>
          <p:cNvPr id="5" name="CaixaDeTexto 4"/>
          <p:cNvSpPr txBox="1"/>
          <p:nvPr/>
        </p:nvSpPr>
        <p:spPr>
          <a:xfrm>
            <a:off x="-1412928" y="888569"/>
            <a:ext cx="11599816" cy="860235"/>
          </a:xfrm>
          <a:prstGeom prst="rect">
            <a:avLst/>
          </a:prstGeom>
          <a:noFill/>
        </p:spPr>
        <p:txBody>
          <a:bodyPr wrap="square" rtlCol="0">
            <a:spAutoFit/>
          </a:bodyPr>
          <a:lstStyle/>
          <a:p>
            <a:pPr algn="ctr"/>
            <a:r>
              <a:rPr lang="pt-BR" sz="4990" b="1" dirty="0">
                <a:latin typeface="Arial Black" panose="020B0A04020102020204" pitchFamily="34" charset="0"/>
                <a:cs typeface="Arial" panose="020B0604020202020204" pitchFamily="34" charset="0"/>
              </a:rPr>
              <a:t>Objetivos</a:t>
            </a:r>
          </a:p>
        </p:txBody>
      </p:sp>
      <p:sp>
        <p:nvSpPr>
          <p:cNvPr id="3" name="CaixaDeTexto 2"/>
          <p:cNvSpPr txBox="1"/>
          <p:nvPr/>
        </p:nvSpPr>
        <p:spPr>
          <a:xfrm>
            <a:off x="3655470" y="2410134"/>
            <a:ext cx="12340451" cy="4795287"/>
          </a:xfrm>
          <a:prstGeom prst="rect">
            <a:avLst/>
          </a:prstGeom>
          <a:noFill/>
        </p:spPr>
        <p:txBody>
          <a:bodyPr wrap="square" rtlCol="0">
            <a:spAutoFit/>
          </a:bodyPr>
          <a:lstStyle/>
          <a:p>
            <a:pPr marL="445599" indent="-445599">
              <a:buFont typeface="Wingdings" panose="05000000000000000000" pitchFamily="2" charset="2"/>
              <a:buChar char="Ø"/>
            </a:pPr>
            <a:r>
              <a:rPr lang="pt-BR" sz="4366" dirty="0"/>
              <a:t>Ampliação do conhecimento geológico, da pesquisa mineral e da produção brasileira de minerais estratégicos para a transição energética</a:t>
            </a:r>
          </a:p>
          <a:p>
            <a:r>
              <a:rPr lang="pt-BR" sz="4366" dirty="0"/>
              <a:t> </a:t>
            </a:r>
          </a:p>
          <a:p>
            <a:pPr marL="445599" indent="-445599">
              <a:buFont typeface="Wingdings" panose="05000000000000000000" pitchFamily="2" charset="2"/>
              <a:buChar char="Ø"/>
            </a:pPr>
            <a:r>
              <a:rPr lang="pt-BR" sz="4366" dirty="0"/>
              <a:t>desenvolvimento da transformação mineral brasileira dos minerais estratégicos para a transição energética</a:t>
            </a:r>
          </a:p>
        </p:txBody>
      </p:sp>
    </p:spTree>
    <p:extLst>
      <p:ext uri="{BB962C8B-B14F-4D97-AF65-F5344CB8AC3E}">
        <p14:creationId xmlns:p14="http://schemas.microsoft.com/office/powerpoint/2010/main" val="2583721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888569"/>
            <a:ext cx="19011900" cy="889896"/>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807">
              <a:solidFill>
                <a:schemeClr val="bg1"/>
              </a:solidFill>
            </a:endParaRPr>
          </a:p>
        </p:txBody>
      </p:sp>
      <p:sp>
        <p:nvSpPr>
          <p:cNvPr id="5" name="CaixaDeTexto 4"/>
          <p:cNvSpPr txBox="1"/>
          <p:nvPr/>
        </p:nvSpPr>
        <p:spPr>
          <a:xfrm>
            <a:off x="-1412928" y="888569"/>
            <a:ext cx="11599816" cy="860235"/>
          </a:xfrm>
          <a:prstGeom prst="rect">
            <a:avLst/>
          </a:prstGeom>
          <a:noFill/>
        </p:spPr>
        <p:txBody>
          <a:bodyPr wrap="square" rtlCol="0">
            <a:spAutoFit/>
          </a:bodyPr>
          <a:lstStyle/>
          <a:p>
            <a:pPr algn="ctr"/>
            <a:r>
              <a:rPr lang="pt-BR" sz="4990" b="1" dirty="0">
                <a:latin typeface="Arial Black" panose="020B0A04020102020204" pitchFamily="34" charset="0"/>
                <a:cs typeface="Arial" panose="020B0604020202020204" pitchFamily="34" charset="0"/>
              </a:rPr>
              <a:t>Diretrizes</a:t>
            </a:r>
          </a:p>
        </p:txBody>
      </p:sp>
      <p:sp>
        <p:nvSpPr>
          <p:cNvPr id="3" name="CaixaDeTexto 2"/>
          <p:cNvSpPr txBox="1"/>
          <p:nvPr/>
        </p:nvSpPr>
        <p:spPr>
          <a:xfrm>
            <a:off x="3655470" y="2410133"/>
            <a:ext cx="12340451" cy="5372368"/>
          </a:xfrm>
          <a:prstGeom prst="rect">
            <a:avLst/>
          </a:prstGeom>
          <a:noFill/>
        </p:spPr>
        <p:txBody>
          <a:bodyPr wrap="square" rtlCol="0">
            <a:spAutoFit/>
          </a:bodyPr>
          <a:lstStyle/>
          <a:p>
            <a:pPr marL="445599" indent="-445599" algn="just">
              <a:buFont typeface="Wingdings" panose="05000000000000000000" pitchFamily="2" charset="2"/>
              <a:buChar char="Ø"/>
            </a:pPr>
            <a:r>
              <a:rPr lang="pt-BR" sz="3119" dirty="0"/>
              <a:t>Priorização pela Administração Pública Federal das análises e aprovações necessárias para os atos de outorgas de pesquisa mineral e lavra dos minerais estratégicos; priorização desses minerais no mapeamento geológico, nos levantamentos geofísicos e geoquímicos, e nos estudos de avaliação de potencial mineral</a:t>
            </a:r>
          </a:p>
          <a:p>
            <a:pPr marL="445599" indent="-445599" algn="just">
              <a:buFont typeface="Wingdings" panose="05000000000000000000" pitchFamily="2" charset="2"/>
              <a:buChar char="Ø"/>
            </a:pPr>
            <a:r>
              <a:rPr lang="pt-BR" sz="3119" dirty="0"/>
              <a:t>oferta de apoio financeiro por bancos oficiais e agências de fomento para investimentos no Brasil em pesquisa mineral, mineração e transformação mineral</a:t>
            </a:r>
          </a:p>
          <a:p>
            <a:pPr marL="445599" indent="-445599" algn="just">
              <a:buFont typeface="Wingdings" panose="05000000000000000000" pitchFamily="2" charset="2"/>
              <a:buChar char="Ø"/>
            </a:pPr>
            <a:r>
              <a:rPr lang="pt-BR" sz="3119" dirty="0"/>
              <a:t>promoção internacional de oportunidades de investimento no Brasil</a:t>
            </a:r>
          </a:p>
          <a:p>
            <a:pPr marL="445599" indent="-445599" algn="just">
              <a:buFont typeface="Wingdings" panose="05000000000000000000" pitchFamily="2" charset="2"/>
              <a:buChar char="Ø"/>
            </a:pPr>
            <a:r>
              <a:rPr lang="pt-BR" sz="3119" dirty="0"/>
              <a:t>busca de parcerias internacionais para acesso a mercados e para a promoção e financiamento de investimentos no Brasil; </a:t>
            </a:r>
          </a:p>
        </p:txBody>
      </p:sp>
    </p:spTree>
    <p:extLst>
      <p:ext uri="{BB962C8B-B14F-4D97-AF65-F5344CB8AC3E}">
        <p14:creationId xmlns:p14="http://schemas.microsoft.com/office/powerpoint/2010/main" val="25350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888569"/>
            <a:ext cx="19011900" cy="889896"/>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807">
              <a:solidFill>
                <a:schemeClr val="bg1"/>
              </a:solidFill>
            </a:endParaRPr>
          </a:p>
        </p:txBody>
      </p:sp>
      <p:sp>
        <p:nvSpPr>
          <p:cNvPr id="5" name="CaixaDeTexto 4"/>
          <p:cNvSpPr txBox="1"/>
          <p:nvPr/>
        </p:nvSpPr>
        <p:spPr>
          <a:xfrm>
            <a:off x="-1412928" y="888569"/>
            <a:ext cx="11599816" cy="860235"/>
          </a:xfrm>
          <a:prstGeom prst="rect">
            <a:avLst/>
          </a:prstGeom>
          <a:noFill/>
        </p:spPr>
        <p:txBody>
          <a:bodyPr wrap="square" rtlCol="0">
            <a:spAutoFit/>
          </a:bodyPr>
          <a:lstStyle/>
          <a:p>
            <a:pPr algn="ctr"/>
            <a:r>
              <a:rPr lang="pt-BR" sz="4990" b="1" dirty="0">
                <a:latin typeface="Arial Black" panose="020B0A04020102020204" pitchFamily="34" charset="0"/>
                <a:cs typeface="Arial" panose="020B0604020202020204" pitchFamily="34" charset="0"/>
              </a:rPr>
              <a:t>Diretrizes</a:t>
            </a:r>
          </a:p>
        </p:txBody>
      </p:sp>
      <p:sp>
        <p:nvSpPr>
          <p:cNvPr id="3" name="CaixaDeTexto 2"/>
          <p:cNvSpPr txBox="1"/>
          <p:nvPr/>
        </p:nvSpPr>
        <p:spPr>
          <a:xfrm>
            <a:off x="3655470" y="2410133"/>
            <a:ext cx="12340451" cy="3932359"/>
          </a:xfrm>
          <a:prstGeom prst="rect">
            <a:avLst/>
          </a:prstGeom>
          <a:noFill/>
        </p:spPr>
        <p:txBody>
          <a:bodyPr wrap="square" rtlCol="0">
            <a:spAutoFit/>
          </a:bodyPr>
          <a:lstStyle/>
          <a:p>
            <a:pPr marL="445599" indent="-445599" algn="just">
              <a:buFont typeface="Wingdings" panose="05000000000000000000" pitchFamily="2" charset="2"/>
              <a:buChar char="Ø"/>
            </a:pPr>
            <a:r>
              <a:rPr lang="pt-BR" sz="3119" dirty="0"/>
              <a:t>desenvolvimento da infraestrutura necessária ao aproveitamento econômico dos minerais estratégicos para transição energética </a:t>
            </a:r>
          </a:p>
          <a:p>
            <a:pPr marL="445599" indent="-445599" algn="just">
              <a:buFont typeface="Wingdings" panose="05000000000000000000" pitchFamily="2" charset="2"/>
              <a:buChar char="Ø"/>
            </a:pPr>
            <a:r>
              <a:rPr lang="pt-BR" sz="3119" dirty="0"/>
              <a:t>fomento da pesquisa, desenvolvimento e inovação voltados à mineração e à transformação mineral   </a:t>
            </a:r>
          </a:p>
          <a:p>
            <a:pPr marL="445599" indent="-445599" algn="just">
              <a:buFont typeface="Wingdings" panose="05000000000000000000" pitchFamily="2" charset="2"/>
              <a:buChar char="Ø"/>
            </a:pPr>
            <a:r>
              <a:rPr lang="pt-BR" sz="3119" dirty="0"/>
              <a:t>formação de mão-de-obra especializada</a:t>
            </a:r>
          </a:p>
          <a:p>
            <a:pPr marL="445599" indent="-445599" algn="just">
              <a:buFont typeface="Wingdings" panose="05000000000000000000" pitchFamily="2" charset="2"/>
              <a:buChar char="Ø"/>
            </a:pPr>
            <a:r>
              <a:rPr lang="pt-BR" sz="3119" dirty="0"/>
              <a:t>desenvolvimento sustentável, com proteção dos recursos ambientais, respeito aos direitos humanos e promoção da diversidade e da inclusão social</a:t>
            </a:r>
          </a:p>
        </p:txBody>
      </p:sp>
    </p:spTree>
    <p:extLst>
      <p:ext uri="{BB962C8B-B14F-4D97-AF65-F5344CB8AC3E}">
        <p14:creationId xmlns:p14="http://schemas.microsoft.com/office/powerpoint/2010/main" val="737287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Freeform 3"/>
          <p:cNvSpPr/>
          <p:nvPr/>
        </p:nvSpPr>
        <p:spPr>
          <a:xfrm>
            <a:off x="524630" y="9678352"/>
            <a:ext cx="1364873" cy="552650"/>
          </a:xfrm>
          <a:custGeom>
            <a:avLst/>
            <a:gdLst/>
            <a:ahLst/>
            <a:cxnLst/>
            <a:rect l="l" t="t" r="r" b="b"/>
            <a:pathLst>
              <a:path w="1364873" h="552650">
                <a:moveTo>
                  <a:pt x="0" y="0"/>
                </a:moveTo>
                <a:lnTo>
                  <a:pt x="1364873" y="0"/>
                </a:lnTo>
                <a:lnTo>
                  <a:pt x="1364873" y="552651"/>
                </a:lnTo>
                <a:lnTo>
                  <a:pt x="0" y="552651"/>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945122" y="9678353"/>
            <a:ext cx="1206322" cy="552650"/>
          </a:xfrm>
          <a:custGeom>
            <a:avLst/>
            <a:gdLst/>
            <a:ahLst/>
            <a:cxnLst/>
            <a:rect l="l" t="t" r="r" b="b"/>
            <a:pathLst>
              <a:path w="1206322" h="552650">
                <a:moveTo>
                  <a:pt x="0" y="0"/>
                </a:moveTo>
                <a:lnTo>
                  <a:pt x="1206322" y="0"/>
                </a:lnTo>
                <a:lnTo>
                  <a:pt x="1206322" y="552650"/>
                </a:lnTo>
                <a:lnTo>
                  <a:pt x="0" y="552650"/>
                </a:lnTo>
                <a:lnTo>
                  <a:pt x="0" y="0"/>
                </a:lnTo>
                <a:close/>
              </a:path>
            </a:pathLst>
          </a:custGeom>
          <a:blipFill>
            <a:blip r:embed="rId4"/>
            <a:stretch>
              <a:fillRect/>
            </a:stretch>
          </a:blipFill>
        </p:spPr>
        <p:txBody>
          <a:bodyPr/>
          <a:lstStyle/>
          <a:p>
            <a:endParaRPr lang="pt-BR"/>
          </a:p>
        </p:txBody>
      </p:sp>
      <p:sp>
        <p:nvSpPr>
          <p:cNvPr id="5" name="TextBox 5"/>
          <p:cNvSpPr txBox="1"/>
          <p:nvPr/>
        </p:nvSpPr>
        <p:spPr>
          <a:xfrm>
            <a:off x="3786737" y="1949408"/>
            <a:ext cx="13761546" cy="7925696"/>
          </a:xfrm>
          <a:prstGeom prst="rect">
            <a:avLst/>
          </a:prstGeom>
        </p:spPr>
        <p:txBody>
          <a:bodyPr lIns="0" tIns="0" rIns="0" bIns="0" rtlCol="0" anchor="t">
            <a:spAutoFit/>
          </a:bodyPr>
          <a:lstStyle/>
          <a:p>
            <a:pPr marL="342900" indent="-342900">
              <a:lnSpc>
                <a:spcPts val="3138"/>
              </a:lnSpc>
              <a:buFont typeface="Arial"/>
              <a:buChar char="•"/>
            </a:pPr>
            <a:r>
              <a:rPr lang="en-US" sz="2200" dirty="0">
                <a:solidFill>
                  <a:srgbClr val="000000"/>
                </a:solidFill>
                <a:latin typeface="Open Sans"/>
                <a:ea typeface="Open Sans"/>
                <a:cs typeface="Open Sans"/>
                <a:sym typeface="Open Sans"/>
              </a:rPr>
              <a:t>O SGB, Serviço </a:t>
            </a:r>
            <a:r>
              <a:rPr lang="en-US" sz="2200" dirty="0" err="1">
                <a:solidFill>
                  <a:srgbClr val="000000"/>
                </a:solidFill>
                <a:latin typeface="Open Sans"/>
                <a:ea typeface="Open Sans"/>
                <a:cs typeface="Open Sans"/>
                <a:sym typeface="Open Sans"/>
              </a:rPr>
              <a:t>Geológico</a:t>
            </a:r>
            <a:r>
              <a:rPr lang="en-US" sz="2200" dirty="0">
                <a:solidFill>
                  <a:srgbClr val="000000"/>
                </a:solidFill>
                <a:latin typeface="Open Sans"/>
                <a:ea typeface="Open Sans"/>
                <a:cs typeface="Open Sans"/>
                <a:sym typeface="Open Sans"/>
              </a:rPr>
              <a:t> do </a:t>
            </a:r>
            <a:r>
              <a:rPr lang="en-US" sz="2200" dirty="0" err="1">
                <a:solidFill>
                  <a:srgbClr val="000000"/>
                </a:solidFill>
                <a:latin typeface="Open Sans"/>
                <a:ea typeface="Open Sans"/>
                <a:cs typeface="Open Sans"/>
                <a:sym typeface="Open Sans"/>
              </a:rPr>
              <a:t>Brasil</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lançou</a:t>
            </a:r>
            <a:r>
              <a:rPr lang="en-US" sz="2200" dirty="0">
                <a:solidFill>
                  <a:srgbClr val="000000"/>
                </a:solidFill>
                <a:latin typeface="Open Sans"/>
                <a:ea typeface="Open Sans"/>
                <a:cs typeface="Open Sans"/>
                <a:sym typeface="Open Sans"/>
              </a:rPr>
              <a:t> o </a:t>
            </a:r>
            <a:r>
              <a:rPr lang="en-US" sz="2200" dirty="0" err="1">
                <a:solidFill>
                  <a:srgbClr val="000000"/>
                </a:solidFill>
                <a:latin typeface="Open Sans"/>
                <a:ea typeface="Open Sans"/>
                <a:cs typeface="Open Sans"/>
                <a:sym typeface="Open Sans"/>
              </a:rPr>
              <a:t>PlanGeo</a:t>
            </a:r>
            <a:r>
              <a:rPr lang="en-US" sz="2200" dirty="0">
                <a:solidFill>
                  <a:srgbClr val="000000"/>
                </a:solidFill>
                <a:latin typeface="Open Sans"/>
                <a:ea typeface="Open Sans"/>
                <a:cs typeface="Open Sans"/>
                <a:sym typeface="Open Sans"/>
              </a:rPr>
              <a:t> 2025-2034, que </a:t>
            </a:r>
            <a:r>
              <a:rPr lang="en-US" sz="2200" dirty="0" err="1">
                <a:solidFill>
                  <a:srgbClr val="000000"/>
                </a:solidFill>
                <a:latin typeface="Open Sans"/>
                <a:ea typeface="Open Sans"/>
                <a:cs typeface="Open Sans"/>
                <a:sym typeface="Open Sans"/>
              </a:rPr>
              <a:t>prevê</a:t>
            </a:r>
            <a:r>
              <a:rPr lang="en-US" sz="2200" dirty="0">
                <a:solidFill>
                  <a:srgbClr val="000000"/>
                </a:solidFill>
                <a:latin typeface="Open Sans"/>
                <a:ea typeface="Open Sans"/>
                <a:cs typeface="Open Sans"/>
                <a:sym typeface="Open Sans"/>
              </a:rPr>
              <a:t> o </a:t>
            </a:r>
            <a:r>
              <a:rPr lang="en-US" sz="2200" dirty="0" err="1">
                <a:solidFill>
                  <a:srgbClr val="000000"/>
                </a:solidFill>
                <a:latin typeface="Open Sans"/>
                <a:ea typeface="Open Sans"/>
                <a:cs typeface="Open Sans"/>
                <a:sym typeface="Open Sans"/>
              </a:rPr>
              <a:t>mapeamento</a:t>
            </a:r>
            <a:r>
              <a:rPr lang="en-US" sz="2200" dirty="0">
                <a:solidFill>
                  <a:srgbClr val="000000"/>
                </a:solidFill>
                <a:latin typeface="Open Sans"/>
                <a:ea typeface="Open Sans"/>
                <a:cs typeface="Open Sans"/>
                <a:sym typeface="Open Sans"/>
              </a:rPr>
              <a:t> de 73 </a:t>
            </a:r>
            <a:r>
              <a:rPr lang="en-US" sz="2200" dirty="0" err="1">
                <a:solidFill>
                  <a:srgbClr val="000000"/>
                </a:solidFill>
                <a:latin typeface="Open Sans"/>
                <a:ea typeface="Open Sans"/>
                <a:cs typeface="Open Sans"/>
                <a:sym typeface="Open Sans"/>
              </a:rPr>
              <a:t>blocos</a:t>
            </a:r>
            <a:r>
              <a:rPr lang="en-US" sz="2200" dirty="0">
                <a:solidFill>
                  <a:srgbClr val="000000"/>
                </a:solidFill>
                <a:latin typeface="Open Sans"/>
                <a:ea typeface="Open Sans"/>
                <a:cs typeface="Open Sans"/>
                <a:sym typeface="Open Sans"/>
              </a:rPr>
              <a:t> (66 </a:t>
            </a:r>
            <a:r>
              <a:rPr lang="en-US" sz="2200" dirty="0" err="1">
                <a:solidFill>
                  <a:srgbClr val="000000"/>
                </a:solidFill>
                <a:latin typeface="Open Sans"/>
                <a:ea typeface="Open Sans"/>
                <a:cs typeface="Open Sans"/>
                <a:sym typeface="Open Sans"/>
              </a:rPr>
              <a:t>em</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escala</a:t>
            </a:r>
            <a:r>
              <a:rPr lang="en-US" sz="2200" dirty="0">
                <a:solidFill>
                  <a:srgbClr val="000000"/>
                </a:solidFill>
                <a:latin typeface="Open Sans"/>
                <a:ea typeface="Open Sans"/>
                <a:cs typeface="Open Sans"/>
                <a:sym typeface="Open Sans"/>
              </a:rPr>
              <a:t> 1:100.000 e 7 </a:t>
            </a:r>
            <a:r>
              <a:rPr lang="en-US" sz="2200" dirty="0" err="1">
                <a:solidFill>
                  <a:srgbClr val="000000"/>
                </a:solidFill>
                <a:latin typeface="Open Sans"/>
                <a:ea typeface="Open Sans"/>
                <a:cs typeface="Open Sans"/>
                <a:sym typeface="Open Sans"/>
              </a:rPr>
              <a:t>em</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escala</a:t>
            </a:r>
            <a:r>
              <a:rPr lang="en-US" sz="2200" dirty="0">
                <a:solidFill>
                  <a:srgbClr val="000000"/>
                </a:solidFill>
                <a:latin typeface="Open Sans"/>
                <a:ea typeface="Open Sans"/>
                <a:cs typeface="Open Sans"/>
                <a:sym typeface="Open Sans"/>
              </a:rPr>
              <a:t> 1:250.000).</a:t>
            </a:r>
            <a:endParaRPr lang="pt-BR" dirty="0">
              <a:ea typeface="Calibri"/>
              <a:cs typeface="Calibri"/>
            </a:endParaRPr>
          </a:p>
          <a:p>
            <a:pPr algn="l">
              <a:lnSpc>
                <a:spcPts val="3138"/>
              </a:lnSpc>
            </a:pPr>
            <a:endParaRPr lang="en-US" sz="2241" dirty="0">
              <a:solidFill>
                <a:srgbClr val="000000"/>
              </a:solidFill>
              <a:latin typeface="Open Sans"/>
              <a:ea typeface="Open Sans"/>
              <a:cs typeface="Open Sans"/>
              <a:sym typeface="Open Sans"/>
            </a:endParaRPr>
          </a:p>
          <a:p>
            <a:pPr algn="l">
              <a:lnSpc>
                <a:spcPts val="3138"/>
              </a:lnSpc>
            </a:pPr>
            <a:endParaRPr lang="en-US" sz="2241" dirty="0">
              <a:solidFill>
                <a:srgbClr val="000000"/>
              </a:solidFill>
              <a:latin typeface="Open Sans"/>
              <a:ea typeface="Open Sans"/>
              <a:cs typeface="Open Sans"/>
              <a:sym typeface="Open Sans"/>
            </a:endParaRPr>
          </a:p>
          <a:p>
            <a:pPr marL="342900" indent="-342900">
              <a:lnSpc>
                <a:spcPts val="3138"/>
              </a:lnSpc>
              <a:buFont typeface="Arial"/>
              <a:buChar char="•"/>
            </a:pPr>
            <a:r>
              <a:rPr lang="en-US" sz="2200" dirty="0">
                <a:solidFill>
                  <a:srgbClr val="000000"/>
                </a:solidFill>
                <a:latin typeface="Open Sans"/>
                <a:ea typeface="Open Sans"/>
                <a:cs typeface="Open Sans"/>
                <a:sym typeface="Open Sans"/>
              </a:rPr>
              <a:t>O BNDES </a:t>
            </a:r>
            <a:r>
              <a:rPr lang="en-US" sz="2200" dirty="0" err="1">
                <a:solidFill>
                  <a:srgbClr val="000000"/>
                </a:solidFill>
                <a:latin typeface="Open Sans"/>
                <a:ea typeface="Open Sans"/>
                <a:cs typeface="Open Sans"/>
                <a:sym typeface="Open Sans"/>
              </a:rPr>
              <a:t>criou</a:t>
            </a:r>
            <a:r>
              <a:rPr lang="en-US" sz="2200" dirty="0">
                <a:solidFill>
                  <a:srgbClr val="000000"/>
                </a:solidFill>
                <a:latin typeface="Open Sans"/>
                <a:ea typeface="Open Sans"/>
                <a:cs typeface="Open Sans"/>
                <a:sym typeface="Open Sans"/>
              </a:rPr>
              <a:t> o Fundo de Minerais </a:t>
            </a:r>
            <a:r>
              <a:rPr lang="en-US" sz="2200" dirty="0" err="1">
                <a:solidFill>
                  <a:srgbClr val="000000"/>
                </a:solidFill>
                <a:latin typeface="Open Sans"/>
                <a:ea typeface="Open Sans"/>
                <a:cs typeface="Open Sans"/>
                <a:sym typeface="Open Sans"/>
              </a:rPr>
              <a:t>Estratégicos</a:t>
            </a:r>
            <a:r>
              <a:rPr lang="en-US" sz="2200" dirty="0">
                <a:solidFill>
                  <a:srgbClr val="000000"/>
                </a:solidFill>
                <a:latin typeface="Open Sans"/>
                <a:ea typeface="Open Sans"/>
                <a:cs typeface="Open Sans"/>
                <a:sym typeface="Open Sans"/>
              </a:rPr>
              <a:t>, um </a:t>
            </a:r>
            <a:r>
              <a:rPr lang="en-US" sz="2200" dirty="0" err="1">
                <a:solidFill>
                  <a:srgbClr val="000000"/>
                </a:solidFill>
                <a:latin typeface="Open Sans"/>
                <a:ea typeface="Open Sans"/>
                <a:cs typeface="Open Sans"/>
                <a:sym typeface="Open Sans"/>
              </a:rPr>
              <a:t>fundo</a:t>
            </a:r>
            <a:r>
              <a:rPr lang="en-US" sz="2200" dirty="0">
                <a:solidFill>
                  <a:srgbClr val="000000"/>
                </a:solidFill>
                <a:latin typeface="Open Sans"/>
                <a:ea typeface="Open Sans"/>
                <a:cs typeface="Open Sans"/>
                <a:sym typeface="Open Sans"/>
              </a:rPr>
              <a:t> de </a:t>
            </a:r>
            <a:r>
              <a:rPr lang="en-US" sz="2200" dirty="0" err="1">
                <a:solidFill>
                  <a:srgbClr val="000000"/>
                </a:solidFill>
                <a:latin typeface="Open Sans"/>
                <a:ea typeface="Open Sans"/>
                <a:cs typeface="Open Sans"/>
                <a:sym typeface="Open Sans"/>
              </a:rPr>
              <a:t>investimento</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em</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parceria</a:t>
            </a:r>
            <a:r>
              <a:rPr lang="en-US" sz="2200" dirty="0">
                <a:solidFill>
                  <a:srgbClr val="000000"/>
                </a:solidFill>
                <a:latin typeface="Open Sans"/>
                <a:ea typeface="Open Sans"/>
                <a:cs typeface="Open Sans"/>
                <a:sym typeface="Open Sans"/>
              </a:rPr>
              <a:t> com a Vale. Este é um </a:t>
            </a:r>
            <a:r>
              <a:rPr lang="en-US" sz="2200" dirty="0" err="1">
                <a:solidFill>
                  <a:srgbClr val="000000"/>
                </a:solidFill>
                <a:latin typeface="Open Sans"/>
                <a:ea typeface="Open Sans"/>
                <a:cs typeface="Open Sans"/>
                <a:sym typeface="Open Sans"/>
              </a:rPr>
              <a:t>fundo</a:t>
            </a:r>
            <a:r>
              <a:rPr lang="en-US" sz="2200" dirty="0">
                <a:solidFill>
                  <a:srgbClr val="000000"/>
                </a:solidFill>
                <a:latin typeface="Open Sans"/>
                <a:ea typeface="Open Sans"/>
                <a:cs typeface="Open Sans"/>
                <a:sym typeface="Open Sans"/>
              </a:rPr>
              <a:t> de R$ 1 </a:t>
            </a:r>
            <a:r>
              <a:rPr lang="en-US" sz="2200" dirty="0" err="1">
                <a:solidFill>
                  <a:srgbClr val="000000"/>
                </a:solidFill>
                <a:latin typeface="Open Sans"/>
                <a:ea typeface="Open Sans"/>
                <a:cs typeface="Open Sans"/>
                <a:sym typeface="Open Sans"/>
              </a:rPr>
              <a:t>bilhão</a:t>
            </a:r>
            <a:r>
              <a:rPr lang="en-US" sz="2200" dirty="0">
                <a:solidFill>
                  <a:srgbClr val="000000"/>
                </a:solidFill>
                <a:latin typeface="Open Sans"/>
                <a:ea typeface="Open Sans"/>
                <a:cs typeface="Open Sans"/>
                <a:sym typeface="Open Sans"/>
              </a:rPr>
              <a:t>, que </a:t>
            </a:r>
            <a:r>
              <a:rPr lang="en-US" sz="2200" dirty="0" err="1">
                <a:solidFill>
                  <a:srgbClr val="000000"/>
                </a:solidFill>
                <a:latin typeface="Open Sans"/>
                <a:ea typeface="Open Sans"/>
                <a:cs typeface="Open Sans"/>
                <a:sym typeface="Open Sans"/>
              </a:rPr>
              <a:t>apoiará</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projetos</a:t>
            </a:r>
            <a:r>
              <a:rPr lang="en-US" sz="2200" dirty="0">
                <a:solidFill>
                  <a:srgbClr val="000000"/>
                </a:solidFill>
                <a:latin typeface="Open Sans"/>
                <a:ea typeface="Open Sans"/>
                <a:cs typeface="Open Sans"/>
                <a:sym typeface="Open Sans"/>
              </a:rPr>
              <a:t> de </a:t>
            </a:r>
            <a:r>
              <a:rPr lang="en-US" sz="2200" dirty="0" err="1">
                <a:solidFill>
                  <a:srgbClr val="000000"/>
                </a:solidFill>
                <a:latin typeface="Open Sans"/>
                <a:ea typeface="Open Sans"/>
                <a:cs typeface="Open Sans"/>
                <a:sym typeface="Open Sans"/>
              </a:rPr>
              <a:t>empresas</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júnior</a:t>
            </a:r>
            <a:r>
              <a:rPr lang="en-US" sz="2200" dirty="0">
                <a:solidFill>
                  <a:srgbClr val="000000"/>
                </a:solidFill>
                <a:latin typeface="Open Sans"/>
                <a:ea typeface="Open Sans"/>
                <a:cs typeface="Open Sans"/>
                <a:sym typeface="Open Sans"/>
              </a:rPr>
              <a:t> e de </a:t>
            </a:r>
            <a:r>
              <a:rPr lang="en-US" sz="2200" dirty="0" err="1">
                <a:solidFill>
                  <a:srgbClr val="000000"/>
                </a:solidFill>
                <a:latin typeface="Open Sans"/>
                <a:ea typeface="Open Sans"/>
                <a:cs typeface="Open Sans"/>
                <a:sym typeface="Open Sans"/>
              </a:rPr>
              <a:t>médio</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porte</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em</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exploração</a:t>
            </a:r>
            <a:r>
              <a:rPr lang="en-US" sz="2200" dirty="0">
                <a:solidFill>
                  <a:srgbClr val="000000"/>
                </a:solidFill>
                <a:latin typeface="Open Sans"/>
                <a:ea typeface="Open Sans"/>
                <a:cs typeface="Open Sans"/>
                <a:sym typeface="Open Sans"/>
              </a:rPr>
              <a:t> mineral, </a:t>
            </a:r>
            <a:r>
              <a:rPr lang="en-US" sz="2200" dirty="0" err="1">
                <a:solidFill>
                  <a:srgbClr val="000000"/>
                </a:solidFill>
                <a:latin typeface="Open Sans"/>
                <a:ea typeface="Open Sans"/>
                <a:cs typeface="Open Sans"/>
                <a:sym typeface="Open Sans"/>
              </a:rPr>
              <a:t>desenvolvimento</a:t>
            </a:r>
            <a:r>
              <a:rPr lang="en-US" sz="2200" dirty="0">
                <a:solidFill>
                  <a:srgbClr val="000000"/>
                </a:solidFill>
                <a:latin typeface="Open Sans"/>
                <a:ea typeface="Open Sans"/>
                <a:cs typeface="Open Sans"/>
                <a:sym typeface="Open Sans"/>
              </a:rPr>
              <a:t> e </a:t>
            </a:r>
            <a:r>
              <a:rPr lang="en-US" sz="2200" dirty="0" err="1">
                <a:solidFill>
                  <a:srgbClr val="000000"/>
                </a:solidFill>
                <a:latin typeface="Open Sans"/>
                <a:ea typeface="Open Sans"/>
                <a:cs typeface="Open Sans"/>
                <a:sym typeface="Open Sans"/>
              </a:rPr>
              <a:t>implementação</a:t>
            </a:r>
            <a:r>
              <a:rPr lang="en-US" sz="2200" dirty="0">
                <a:solidFill>
                  <a:srgbClr val="000000"/>
                </a:solidFill>
                <a:latin typeface="Open Sans"/>
                <a:ea typeface="Open Sans"/>
                <a:cs typeface="Open Sans"/>
                <a:sym typeface="Open Sans"/>
              </a:rPr>
              <a:t> de minas.</a:t>
            </a:r>
            <a:endParaRPr lang="en-US" dirty="0">
              <a:ea typeface="Calibri"/>
              <a:cs typeface="Calibri"/>
            </a:endParaRPr>
          </a:p>
          <a:p>
            <a:pPr algn="l">
              <a:lnSpc>
                <a:spcPts val="3138"/>
              </a:lnSpc>
            </a:pPr>
            <a:endParaRPr lang="en-US" sz="2241" dirty="0">
              <a:solidFill>
                <a:srgbClr val="000000"/>
              </a:solidFill>
              <a:latin typeface="Open Sans"/>
              <a:ea typeface="Open Sans"/>
              <a:cs typeface="Open Sans"/>
              <a:sym typeface="Open Sans"/>
            </a:endParaRPr>
          </a:p>
          <a:p>
            <a:pPr algn="l">
              <a:lnSpc>
                <a:spcPts val="3138"/>
              </a:lnSpc>
            </a:pPr>
            <a:endParaRPr lang="en-US" sz="2241" dirty="0">
              <a:solidFill>
                <a:srgbClr val="000000"/>
              </a:solidFill>
              <a:latin typeface="Open Sans"/>
              <a:ea typeface="Open Sans"/>
              <a:cs typeface="Open Sans"/>
              <a:sym typeface="Open Sans"/>
            </a:endParaRPr>
          </a:p>
          <a:p>
            <a:pPr marL="342900" indent="-342900">
              <a:lnSpc>
                <a:spcPts val="3138"/>
              </a:lnSpc>
              <a:buFont typeface="Arial"/>
              <a:buChar char="•"/>
            </a:pPr>
            <a:r>
              <a:rPr lang="en-US" sz="2200" dirty="0">
                <a:solidFill>
                  <a:srgbClr val="000000"/>
                </a:solidFill>
                <a:latin typeface="Open Sans"/>
                <a:ea typeface="Open Sans"/>
                <a:cs typeface="Open Sans"/>
                <a:sym typeface="Open Sans"/>
              </a:rPr>
              <a:t>O </a:t>
            </a:r>
            <a:r>
              <a:rPr lang="en-US" sz="2200" dirty="0" err="1">
                <a:solidFill>
                  <a:srgbClr val="000000"/>
                </a:solidFill>
                <a:latin typeface="Open Sans"/>
                <a:ea typeface="Open Sans"/>
                <a:cs typeface="Open Sans"/>
                <a:sym typeface="Open Sans"/>
              </a:rPr>
              <a:t>Ministério</a:t>
            </a:r>
            <a:r>
              <a:rPr lang="en-US" sz="2200" dirty="0">
                <a:solidFill>
                  <a:srgbClr val="000000"/>
                </a:solidFill>
                <a:latin typeface="Open Sans"/>
                <a:ea typeface="Open Sans"/>
                <a:cs typeface="Open Sans"/>
                <a:sym typeface="Open Sans"/>
              </a:rPr>
              <a:t> de Minas e Energia e o BNDES </a:t>
            </a:r>
            <a:r>
              <a:rPr lang="en-US" sz="2200" dirty="0" err="1">
                <a:solidFill>
                  <a:srgbClr val="000000"/>
                </a:solidFill>
                <a:latin typeface="Open Sans"/>
                <a:ea typeface="Open Sans"/>
                <a:cs typeface="Open Sans"/>
                <a:sym typeface="Open Sans"/>
              </a:rPr>
              <a:t>estão</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construindo</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parcerias</a:t>
            </a:r>
            <a:r>
              <a:rPr lang="en-US" sz="2200" dirty="0">
                <a:solidFill>
                  <a:srgbClr val="000000"/>
                </a:solidFill>
                <a:latin typeface="Open Sans"/>
                <a:ea typeface="Open Sans"/>
                <a:cs typeface="Open Sans"/>
                <a:sym typeface="Open Sans"/>
              </a:rPr>
              <a:t> com </a:t>
            </a:r>
            <a:r>
              <a:rPr lang="en-US" sz="2200" dirty="0" err="1">
                <a:solidFill>
                  <a:srgbClr val="000000"/>
                </a:solidFill>
                <a:latin typeface="Open Sans"/>
                <a:ea typeface="Open Sans"/>
                <a:cs typeface="Open Sans"/>
                <a:sym typeface="Open Sans"/>
              </a:rPr>
              <a:t>agências</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como</a:t>
            </a:r>
            <a:r>
              <a:rPr lang="en-US" sz="2200" dirty="0">
                <a:solidFill>
                  <a:srgbClr val="000000"/>
                </a:solidFill>
                <a:latin typeface="Open Sans"/>
                <a:ea typeface="Open Sans"/>
                <a:cs typeface="Open Sans"/>
                <a:sym typeface="Open Sans"/>
              </a:rPr>
              <a:t> DFC, KfW, EIB e </a:t>
            </a:r>
            <a:r>
              <a:rPr lang="en-US" sz="2200" dirty="0" err="1">
                <a:solidFill>
                  <a:srgbClr val="000000"/>
                </a:solidFill>
                <a:latin typeface="Open Sans"/>
                <a:ea typeface="Open Sans"/>
                <a:cs typeface="Open Sans"/>
                <a:sym typeface="Open Sans"/>
              </a:rPr>
              <a:t>outras</a:t>
            </a:r>
            <a:r>
              <a:rPr lang="en-US" sz="2200" dirty="0">
                <a:solidFill>
                  <a:srgbClr val="000000"/>
                </a:solidFill>
                <a:latin typeface="Open Sans"/>
                <a:ea typeface="Open Sans"/>
                <a:cs typeface="Open Sans"/>
                <a:sym typeface="Open Sans"/>
              </a:rPr>
              <a:t> para </a:t>
            </a:r>
            <a:r>
              <a:rPr lang="en-US" sz="2200" dirty="0" err="1">
                <a:solidFill>
                  <a:srgbClr val="000000"/>
                </a:solidFill>
                <a:latin typeface="Open Sans"/>
                <a:ea typeface="Open Sans"/>
                <a:cs typeface="Open Sans"/>
                <a:sym typeface="Open Sans"/>
              </a:rPr>
              <a:t>desenvolver</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soluções</a:t>
            </a:r>
            <a:r>
              <a:rPr lang="en-US" sz="2200" dirty="0">
                <a:solidFill>
                  <a:srgbClr val="000000"/>
                </a:solidFill>
                <a:latin typeface="Open Sans"/>
                <a:ea typeface="Open Sans"/>
                <a:cs typeface="Open Sans"/>
                <a:sym typeface="Open Sans"/>
              </a:rPr>
              <a:t> de </a:t>
            </a:r>
            <a:r>
              <a:rPr lang="en-US" sz="2200" dirty="0" err="1">
                <a:solidFill>
                  <a:srgbClr val="000000"/>
                </a:solidFill>
                <a:latin typeface="Open Sans"/>
                <a:ea typeface="Open Sans"/>
                <a:cs typeface="Open Sans"/>
                <a:sym typeface="Open Sans"/>
              </a:rPr>
              <a:t>apoio</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financeiro</a:t>
            </a:r>
            <a:r>
              <a:rPr lang="en-US" sz="2200" dirty="0">
                <a:solidFill>
                  <a:srgbClr val="000000"/>
                </a:solidFill>
                <a:latin typeface="Open Sans"/>
                <a:ea typeface="Open Sans"/>
                <a:cs typeface="Open Sans"/>
                <a:sym typeface="Open Sans"/>
              </a:rPr>
              <a:t> para </a:t>
            </a:r>
            <a:r>
              <a:rPr lang="en-US" sz="2200" dirty="0" err="1">
                <a:solidFill>
                  <a:srgbClr val="000000"/>
                </a:solidFill>
                <a:latin typeface="Open Sans"/>
                <a:ea typeface="Open Sans"/>
                <a:cs typeface="Open Sans"/>
                <a:sym typeface="Open Sans"/>
              </a:rPr>
              <a:t>projetos</a:t>
            </a:r>
            <a:r>
              <a:rPr lang="en-US" sz="2200" dirty="0">
                <a:solidFill>
                  <a:srgbClr val="000000"/>
                </a:solidFill>
                <a:latin typeface="Open Sans"/>
                <a:ea typeface="Open Sans"/>
                <a:cs typeface="Open Sans"/>
                <a:sym typeface="Open Sans"/>
              </a:rPr>
              <a:t> de </a:t>
            </a:r>
            <a:r>
              <a:rPr lang="en-US" sz="2200" dirty="0" err="1">
                <a:solidFill>
                  <a:srgbClr val="000000"/>
                </a:solidFill>
                <a:latin typeface="Open Sans"/>
                <a:ea typeface="Open Sans"/>
                <a:cs typeface="Open Sans"/>
                <a:sym typeface="Open Sans"/>
              </a:rPr>
              <a:t>mineração</a:t>
            </a:r>
            <a:r>
              <a:rPr lang="en-US" sz="2200" dirty="0">
                <a:solidFill>
                  <a:srgbClr val="000000"/>
                </a:solidFill>
                <a:latin typeface="Open Sans"/>
                <a:ea typeface="Open Sans"/>
                <a:cs typeface="Open Sans"/>
                <a:sym typeface="Open Sans"/>
              </a:rPr>
              <a:t> e </a:t>
            </a:r>
            <a:r>
              <a:rPr lang="en-US" sz="2200" dirty="0" err="1">
                <a:solidFill>
                  <a:srgbClr val="000000"/>
                </a:solidFill>
                <a:latin typeface="Open Sans"/>
                <a:ea typeface="Open Sans"/>
                <a:cs typeface="Open Sans"/>
                <a:sym typeface="Open Sans"/>
              </a:rPr>
              <a:t>processamento</a:t>
            </a:r>
            <a:r>
              <a:rPr lang="en-US" sz="2200" dirty="0">
                <a:solidFill>
                  <a:srgbClr val="000000"/>
                </a:solidFill>
                <a:latin typeface="Open Sans"/>
                <a:ea typeface="Open Sans"/>
                <a:cs typeface="Open Sans"/>
                <a:sym typeface="Open Sans"/>
              </a:rPr>
              <a:t> mineral.</a:t>
            </a:r>
            <a:endParaRPr lang="en-US" dirty="0">
              <a:ea typeface="Calibri"/>
              <a:cs typeface="Calibri"/>
            </a:endParaRPr>
          </a:p>
          <a:p>
            <a:pPr algn="l">
              <a:lnSpc>
                <a:spcPts val="3138"/>
              </a:lnSpc>
            </a:pPr>
            <a:endParaRPr lang="en-US" sz="2241" dirty="0">
              <a:solidFill>
                <a:srgbClr val="000000"/>
              </a:solidFill>
              <a:latin typeface="Open Sans"/>
              <a:ea typeface="Open Sans"/>
              <a:cs typeface="Open Sans"/>
              <a:sym typeface="Open Sans"/>
            </a:endParaRPr>
          </a:p>
          <a:p>
            <a:pPr marL="342900" indent="-342900">
              <a:lnSpc>
                <a:spcPts val="3138"/>
              </a:lnSpc>
              <a:buFont typeface="Arial"/>
              <a:buChar char="•"/>
            </a:pPr>
            <a:r>
              <a:rPr lang="en-US" sz="2200" dirty="0" err="1">
                <a:solidFill>
                  <a:srgbClr val="000000"/>
                </a:solidFill>
                <a:latin typeface="Open Sans"/>
                <a:ea typeface="Open Sans"/>
                <a:cs typeface="Open Sans"/>
                <a:sym typeface="Open Sans"/>
              </a:rPr>
              <a:t>Recursos</a:t>
            </a:r>
            <a:r>
              <a:rPr lang="en-US" sz="2200" dirty="0">
                <a:solidFill>
                  <a:srgbClr val="000000"/>
                </a:solidFill>
                <a:latin typeface="Open Sans"/>
                <a:ea typeface="Open Sans"/>
                <a:cs typeface="Open Sans"/>
                <a:sym typeface="Open Sans"/>
              </a:rPr>
              <a:t> do </a:t>
            </a:r>
            <a:r>
              <a:rPr lang="en-US" sz="2200" dirty="0" err="1">
                <a:solidFill>
                  <a:srgbClr val="000000"/>
                </a:solidFill>
                <a:latin typeface="Open Sans"/>
                <a:ea typeface="Open Sans"/>
                <a:cs typeface="Open Sans"/>
                <a:sym typeface="Open Sans"/>
              </a:rPr>
              <a:t>orçamento</a:t>
            </a:r>
            <a:r>
              <a:rPr lang="en-US" sz="2200" dirty="0">
                <a:solidFill>
                  <a:srgbClr val="000000"/>
                </a:solidFill>
                <a:latin typeface="Open Sans"/>
                <a:ea typeface="Open Sans"/>
                <a:cs typeface="Open Sans"/>
                <a:sym typeface="Open Sans"/>
              </a:rPr>
              <a:t> federal </a:t>
            </a:r>
            <a:r>
              <a:rPr lang="en-US" sz="2200" dirty="0" err="1">
                <a:solidFill>
                  <a:srgbClr val="000000"/>
                </a:solidFill>
                <a:latin typeface="Open Sans"/>
                <a:ea typeface="Open Sans"/>
                <a:cs typeface="Open Sans"/>
                <a:sym typeface="Open Sans"/>
              </a:rPr>
              <a:t>foram</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priorizados</a:t>
            </a:r>
            <a:r>
              <a:rPr lang="en-US" sz="2200" dirty="0">
                <a:solidFill>
                  <a:srgbClr val="000000"/>
                </a:solidFill>
                <a:latin typeface="Open Sans"/>
                <a:ea typeface="Open Sans"/>
                <a:cs typeface="Open Sans"/>
                <a:sym typeface="Open Sans"/>
              </a:rPr>
              <a:t> para </a:t>
            </a:r>
            <a:r>
              <a:rPr lang="en-US" sz="2200" dirty="0" err="1">
                <a:solidFill>
                  <a:srgbClr val="000000"/>
                </a:solidFill>
                <a:latin typeface="Open Sans"/>
                <a:ea typeface="Open Sans"/>
                <a:cs typeface="Open Sans"/>
                <a:sym typeface="Open Sans"/>
              </a:rPr>
              <a:t>investimentos</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na</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infraestrutura</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logística</a:t>
            </a:r>
            <a:r>
              <a:rPr lang="en-US" sz="2200" dirty="0">
                <a:solidFill>
                  <a:srgbClr val="000000"/>
                </a:solidFill>
                <a:latin typeface="Open Sans"/>
                <a:ea typeface="Open Sans"/>
                <a:cs typeface="Open Sans"/>
                <a:sym typeface="Open Sans"/>
              </a:rPr>
              <a:t> do Vale do </a:t>
            </a:r>
            <a:r>
              <a:rPr lang="en-US" sz="2200" dirty="0" err="1">
                <a:solidFill>
                  <a:srgbClr val="000000"/>
                </a:solidFill>
                <a:latin typeface="Open Sans"/>
                <a:ea typeface="Open Sans"/>
                <a:cs typeface="Open Sans"/>
                <a:sym typeface="Open Sans"/>
              </a:rPr>
              <a:t>Lítio</a:t>
            </a:r>
            <a:r>
              <a:rPr lang="en-US" sz="2200" dirty="0">
                <a:solidFill>
                  <a:srgbClr val="000000"/>
                </a:solidFill>
                <a:latin typeface="Open Sans"/>
                <a:ea typeface="Open Sans"/>
                <a:cs typeface="Open Sans"/>
                <a:sym typeface="Open Sans"/>
              </a:rPr>
              <a:t>.</a:t>
            </a:r>
            <a:endParaRPr lang="en-US" dirty="0">
              <a:ea typeface="Calibri"/>
              <a:cs typeface="Calibri"/>
            </a:endParaRPr>
          </a:p>
          <a:p>
            <a:pPr algn="l">
              <a:lnSpc>
                <a:spcPts val="3138"/>
              </a:lnSpc>
            </a:pPr>
            <a:endParaRPr lang="en-US" sz="2241" dirty="0">
              <a:solidFill>
                <a:srgbClr val="000000"/>
              </a:solidFill>
              <a:latin typeface="Open Sans"/>
              <a:ea typeface="Open Sans"/>
              <a:cs typeface="Open Sans"/>
              <a:sym typeface="Open Sans"/>
            </a:endParaRPr>
          </a:p>
          <a:p>
            <a:pPr algn="l">
              <a:lnSpc>
                <a:spcPts val="3138"/>
              </a:lnSpc>
            </a:pPr>
            <a:endParaRPr lang="en-US" sz="2241" dirty="0">
              <a:solidFill>
                <a:srgbClr val="000000"/>
              </a:solidFill>
              <a:latin typeface="Open Sans"/>
              <a:ea typeface="Open Sans"/>
              <a:cs typeface="Open Sans"/>
              <a:sym typeface="Open Sans"/>
            </a:endParaRPr>
          </a:p>
          <a:p>
            <a:pPr marL="342900" indent="-342900">
              <a:lnSpc>
                <a:spcPts val="3138"/>
              </a:lnSpc>
              <a:buFont typeface="Arial"/>
              <a:buChar char="•"/>
            </a:pPr>
            <a:r>
              <a:rPr lang="en-US" sz="2200" dirty="0">
                <a:solidFill>
                  <a:srgbClr val="000000"/>
                </a:solidFill>
                <a:latin typeface="Open Sans"/>
                <a:ea typeface="Open Sans"/>
                <a:cs typeface="Open Sans"/>
                <a:sym typeface="Open Sans"/>
              </a:rPr>
              <a:t>Em 2024, a </a:t>
            </a:r>
            <a:r>
              <a:rPr lang="en-US" sz="2200" dirty="0" err="1">
                <a:solidFill>
                  <a:srgbClr val="000000"/>
                </a:solidFill>
                <a:latin typeface="Open Sans"/>
                <a:ea typeface="Open Sans"/>
                <a:cs typeface="Open Sans"/>
                <a:sym typeface="Open Sans"/>
              </a:rPr>
              <a:t>Agência</a:t>
            </a:r>
            <a:r>
              <a:rPr lang="en-US" sz="2200" dirty="0">
                <a:solidFill>
                  <a:srgbClr val="000000"/>
                </a:solidFill>
                <a:latin typeface="Open Sans"/>
                <a:ea typeface="Open Sans"/>
                <a:cs typeface="Open Sans"/>
                <a:sym typeface="Open Sans"/>
              </a:rPr>
              <a:t> Nacional de Mineração </a:t>
            </a:r>
            <a:r>
              <a:rPr lang="en-US" sz="2200" dirty="0" err="1">
                <a:solidFill>
                  <a:srgbClr val="000000"/>
                </a:solidFill>
                <a:latin typeface="Open Sans"/>
                <a:ea typeface="Open Sans"/>
                <a:cs typeface="Open Sans"/>
                <a:sym typeface="Open Sans"/>
              </a:rPr>
              <a:t>autorizou</a:t>
            </a:r>
            <a:r>
              <a:rPr lang="en-US" sz="2200" dirty="0">
                <a:solidFill>
                  <a:srgbClr val="000000"/>
                </a:solidFill>
                <a:latin typeface="Open Sans"/>
                <a:ea typeface="Open Sans"/>
                <a:cs typeface="Open Sans"/>
                <a:sym typeface="Open Sans"/>
              </a:rPr>
              <a:t> 4.630 </a:t>
            </a:r>
            <a:r>
              <a:rPr lang="en-US" sz="2200" dirty="0" err="1">
                <a:solidFill>
                  <a:srgbClr val="000000"/>
                </a:solidFill>
                <a:latin typeface="Open Sans"/>
                <a:ea typeface="Open Sans"/>
                <a:cs typeface="Open Sans"/>
                <a:sym typeface="Open Sans"/>
              </a:rPr>
              <a:t>projetos</a:t>
            </a:r>
            <a:r>
              <a:rPr lang="en-US" sz="2200" dirty="0">
                <a:solidFill>
                  <a:srgbClr val="000000"/>
                </a:solidFill>
                <a:latin typeface="Open Sans"/>
                <a:ea typeface="Open Sans"/>
                <a:cs typeface="Open Sans"/>
                <a:sym typeface="Open Sans"/>
              </a:rPr>
              <a:t> de </a:t>
            </a:r>
            <a:r>
              <a:rPr lang="en-US" sz="2200" dirty="0" err="1">
                <a:solidFill>
                  <a:srgbClr val="000000"/>
                </a:solidFill>
                <a:latin typeface="Open Sans"/>
                <a:ea typeface="Open Sans"/>
                <a:cs typeface="Open Sans"/>
                <a:sym typeface="Open Sans"/>
              </a:rPr>
              <a:t>pesquisa</a:t>
            </a:r>
            <a:r>
              <a:rPr lang="en-US" sz="2200" dirty="0">
                <a:solidFill>
                  <a:srgbClr val="000000"/>
                </a:solidFill>
                <a:latin typeface="Open Sans"/>
                <a:ea typeface="Open Sans"/>
                <a:cs typeface="Open Sans"/>
                <a:sym typeface="Open Sans"/>
              </a:rPr>
              <a:t> mineral e </a:t>
            </a:r>
            <a:r>
              <a:rPr lang="en-US" sz="2200" dirty="0" err="1">
                <a:solidFill>
                  <a:srgbClr val="000000"/>
                </a:solidFill>
                <a:latin typeface="Open Sans"/>
                <a:ea typeface="Open Sans"/>
                <a:cs typeface="Open Sans"/>
                <a:sym typeface="Open Sans"/>
              </a:rPr>
              <a:t>concedeu</a:t>
            </a:r>
            <a:r>
              <a:rPr lang="en-US" sz="2200" dirty="0">
                <a:solidFill>
                  <a:srgbClr val="000000"/>
                </a:solidFill>
                <a:latin typeface="Open Sans"/>
                <a:ea typeface="Open Sans"/>
                <a:cs typeface="Open Sans"/>
                <a:sym typeface="Open Sans"/>
              </a:rPr>
              <a:t> 10 </a:t>
            </a:r>
            <a:r>
              <a:rPr lang="en-US" sz="2200" dirty="0" err="1">
                <a:solidFill>
                  <a:srgbClr val="000000"/>
                </a:solidFill>
                <a:latin typeface="Open Sans"/>
                <a:ea typeface="Open Sans"/>
                <a:cs typeface="Open Sans"/>
                <a:sym typeface="Open Sans"/>
              </a:rPr>
              <a:t>direitos</a:t>
            </a:r>
            <a:r>
              <a:rPr lang="en-US" sz="2200" dirty="0">
                <a:solidFill>
                  <a:srgbClr val="000000"/>
                </a:solidFill>
                <a:latin typeface="Open Sans"/>
                <a:ea typeface="Open Sans"/>
                <a:cs typeface="Open Sans"/>
                <a:sym typeface="Open Sans"/>
              </a:rPr>
              <a:t> de </a:t>
            </a:r>
            <a:r>
              <a:rPr lang="en-US" sz="2200" dirty="0" err="1">
                <a:solidFill>
                  <a:srgbClr val="000000"/>
                </a:solidFill>
                <a:latin typeface="Open Sans"/>
                <a:ea typeface="Open Sans"/>
                <a:cs typeface="Open Sans"/>
                <a:sym typeface="Open Sans"/>
              </a:rPr>
              <a:t>exploração</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todos</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relacionados</a:t>
            </a:r>
            <a:r>
              <a:rPr lang="en-US" sz="2200" dirty="0">
                <a:solidFill>
                  <a:srgbClr val="000000"/>
                </a:solidFill>
                <a:latin typeface="Open Sans"/>
                <a:ea typeface="Open Sans"/>
                <a:cs typeface="Open Sans"/>
                <a:sym typeface="Open Sans"/>
              </a:rPr>
              <a:t> a </a:t>
            </a:r>
            <a:r>
              <a:rPr lang="en-US" sz="2200" dirty="0" err="1">
                <a:solidFill>
                  <a:srgbClr val="000000"/>
                </a:solidFill>
                <a:latin typeface="Open Sans"/>
                <a:ea typeface="Open Sans"/>
                <a:cs typeface="Open Sans"/>
                <a:sym typeface="Open Sans"/>
              </a:rPr>
              <a:t>minerais</a:t>
            </a:r>
            <a:r>
              <a:rPr lang="en-US" sz="2200" dirty="0">
                <a:solidFill>
                  <a:srgbClr val="000000"/>
                </a:solidFill>
                <a:latin typeface="Open Sans"/>
                <a:ea typeface="Open Sans"/>
                <a:cs typeface="Open Sans"/>
                <a:sym typeface="Open Sans"/>
              </a:rPr>
              <a:t> </a:t>
            </a:r>
            <a:r>
              <a:rPr lang="en-US" sz="2200" dirty="0" err="1">
                <a:solidFill>
                  <a:srgbClr val="000000"/>
                </a:solidFill>
                <a:latin typeface="Open Sans"/>
                <a:ea typeface="Open Sans"/>
                <a:cs typeface="Open Sans"/>
                <a:sym typeface="Open Sans"/>
              </a:rPr>
              <a:t>estratégicos</a:t>
            </a:r>
            <a:r>
              <a:rPr lang="en-US" sz="2200" dirty="0">
                <a:solidFill>
                  <a:srgbClr val="000000"/>
                </a:solidFill>
                <a:latin typeface="Open Sans"/>
                <a:ea typeface="Open Sans"/>
                <a:cs typeface="Open Sans"/>
                <a:sym typeface="Open Sans"/>
              </a:rPr>
              <a:t>.</a:t>
            </a:r>
            <a:endParaRPr lang="en-US" dirty="0">
              <a:ea typeface="Calibri"/>
              <a:cs typeface="Calibri"/>
            </a:endParaRPr>
          </a:p>
          <a:p>
            <a:pPr algn="l">
              <a:lnSpc>
                <a:spcPts val="3138"/>
              </a:lnSpc>
            </a:pPr>
            <a:endParaRPr lang="en-US" sz="2241" dirty="0">
              <a:solidFill>
                <a:srgbClr val="000000"/>
              </a:solidFill>
              <a:latin typeface="Open Sans"/>
              <a:ea typeface="Open Sans"/>
              <a:cs typeface="Open Sans"/>
              <a:sym typeface="Open Sans"/>
            </a:endParaRPr>
          </a:p>
        </p:txBody>
      </p:sp>
      <p:sp>
        <p:nvSpPr>
          <p:cNvPr id="6" name="Freeform 6"/>
          <p:cNvSpPr/>
          <p:nvPr/>
        </p:nvSpPr>
        <p:spPr>
          <a:xfrm>
            <a:off x="1712788" y="3661160"/>
            <a:ext cx="1471771" cy="1108090"/>
          </a:xfrm>
          <a:custGeom>
            <a:avLst/>
            <a:gdLst/>
            <a:ahLst/>
            <a:cxnLst/>
            <a:rect l="l" t="t" r="r" b="b"/>
            <a:pathLst>
              <a:path w="1471771" h="1108090">
                <a:moveTo>
                  <a:pt x="0" y="0"/>
                </a:moveTo>
                <a:lnTo>
                  <a:pt x="1471771" y="0"/>
                </a:lnTo>
                <a:lnTo>
                  <a:pt x="1471771" y="1108090"/>
                </a:lnTo>
                <a:lnTo>
                  <a:pt x="0" y="1108090"/>
                </a:lnTo>
                <a:lnTo>
                  <a:pt x="0" y="0"/>
                </a:lnTo>
                <a:close/>
              </a:path>
            </a:pathLst>
          </a:custGeom>
          <a:blipFill>
            <a:blip r:embed="rId5"/>
            <a:stretch>
              <a:fillRect/>
            </a:stretch>
          </a:blipFill>
        </p:spPr>
        <p:txBody>
          <a:bodyPr/>
          <a:lstStyle/>
          <a:p>
            <a:endParaRPr lang="pt-BR"/>
          </a:p>
        </p:txBody>
      </p:sp>
      <p:sp>
        <p:nvSpPr>
          <p:cNvPr id="7" name="Freeform 7"/>
          <p:cNvSpPr/>
          <p:nvPr/>
        </p:nvSpPr>
        <p:spPr>
          <a:xfrm>
            <a:off x="1577997" y="5532784"/>
            <a:ext cx="1741352" cy="721759"/>
          </a:xfrm>
          <a:custGeom>
            <a:avLst/>
            <a:gdLst/>
            <a:ahLst/>
            <a:cxnLst/>
            <a:rect l="l" t="t" r="r" b="b"/>
            <a:pathLst>
              <a:path w="1741352" h="721759">
                <a:moveTo>
                  <a:pt x="0" y="0"/>
                </a:moveTo>
                <a:lnTo>
                  <a:pt x="1741352" y="0"/>
                </a:lnTo>
                <a:lnTo>
                  <a:pt x="1741352" y="721759"/>
                </a:lnTo>
                <a:lnTo>
                  <a:pt x="0" y="721759"/>
                </a:lnTo>
                <a:lnTo>
                  <a:pt x="0" y="0"/>
                </a:lnTo>
                <a:close/>
              </a:path>
            </a:pathLst>
          </a:custGeom>
          <a:blipFill>
            <a:blip r:embed="rId6"/>
            <a:stretch>
              <a:fillRect t="-66458" b="-74084"/>
            </a:stretch>
          </a:blipFill>
        </p:spPr>
        <p:txBody>
          <a:bodyPr/>
          <a:lstStyle/>
          <a:p>
            <a:endParaRPr lang="pt-BR"/>
          </a:p>
        </p:txBody>
      </p:sp>
      <p:sp>
        <p:nvSpPr>
          <p:cNvPr id="8" name="Freeform 8"/>
          <p:cNvSpPr/>
          <p:nvPr/>
        </p:nvSpPr>
        <p:spPr>
          <a:xfrm>
            <a:off x="1503336" y="2227298"/>
            <a:ext cx="1890674" cy="670328"/>
          </a:xfrm>
          <a:custGeom>
            <a:avLst/>
            <a:gdLst/>
            <a:ahLst/>
            <a:cxnLst/>
            <a:rect l="l" t="t" r="r" b="b"/>
            <a:pathLst>
              <a:path w="1890674" h="670328">
                <a:moveTo>
                  <a:pt x="0" y="0"/>
                </a:moveTo>
                <a:lnTo>
                  <a:pt x="1890674" y="0"/>
                </a:lnTo>
                <a:lnTo>
                  <a:pt x="1890674" y="670328"/>
                </a:lnTo>
                <a:lnTo>
                  <a:pt x="0" y="670328"/>
                </a:lnTo>
                <a:lnTo>
                  <a:pt x="0" y="0"/>
                </a:lnTo>
                <a:close/>
              </a:path>
            </a:pathLst>
          </a:custGeom>
          <a:blipFill>
            <a:blip r:embed="rId7"/>
            <a:stretch>
              <a:fillRect b="-55833"/>
            </a:stretch>
          </a:blipFill>
        </p:spPr>
        <p:txBody>
          <a:bodyPr/>
          <a:lstStyle/>
          <a:p>
            <a:endParaRPr lang="pt-BR"/>
          </a:p>
        </p:txBody>
      </p:sp>
      <p:sp>
        <p:nvSpPr>
          <p:cNvPr id="9" name="Freeform 9"/>
          <p:cNvSpPr/>
          <p:nvPr/>
        </p:nvSpPr>
        <p:spPr>
          <a:xfrm>
            <a:off x="1503336" y="7016735"/>
            <a:ext cx="1681222" cy="752347"/>
          </a:xfrm>
          <a:custGeom>
            <a:avLst/>
            <a:gdLst/>
            <a:ahLst/>
            <a:cxnLst/>
            <a:rect l="l" t="t" r="r" b="b"/>
            <a:pathLst>
              <a:path w="1681222" h="752347">
                <a:moveTo>
                  <a:pt x="0" y="0"/>
                </a:moveTo>
                <a:lnTo>
                  <a:pt x="1681223" y="0"/>
                </a:lnTo>
                <a:lnTo>
                  <a:pt x="1681223" y="752347"/>
                </a:lnTo>
                <a:lnTo>
                  <a:pt x="0" y="752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0" name="Freeform 10"/>
          <p:cNvSpPr/>
          <p:nvPr/>
        </p:nvSpPr>
        <p:spPr>
          <a:xfrm>
            <a:off x="1503336" y="8531082"/>
            <a:ext cx="1890674" cy="569421"/>
          </a:xfrm>
          <a:custGeom>
            <a:avLst/>
            <a:gdLst/>
            <a:ahLst/>
            <a:cxnLst/>
            <a:rect l="l" t="t" r="r" b="b"/>
            <a:pathLst>
              <a:path w="1890674" h="569421">
                <a:moveTo>
                  <a:pt x="0" y="0"/>
                </a:moveTo>
                <a:lnTo>
                  <a:pt x="1890674" y="0"/>
                </a:lnTo>
                <a:lnTo>
                  <a:pt x="1890674" y="569421"/>
                </a:lnTo>
                <a:lnTo>
                  <a:pt x="0" y="569421"/>
                </a:lnTo>
                <a:lnTo>
                  <a:pt x="0" y="0"/>
                </a:lnTo>
                <a:close/>
              </a:path>
            </a:pathLst>
          </a:custGeom>
          <a:blipFill>
            <a:blip r:embed="rId10"/>
            <a:stretch>
              <a:fillRect/>
            </a:stretch>
          </a:blipFill>
        </p:spPr>
        <p:txBody>
          <a:bodyPr/>
          <a:lstStyle/>
          <a:p>
            <a:endParaRPr lang="pt-BR"/>
          </a:p>
        </p:txBody>
      </p:sp>
      <p:sp>
        <p:nvSpPr>
          <p:cNvPr id="11" name="TextBox 11"/>
          <p:cNvSpPr txBox="1"/>
          <p:nvPr/>
        </p:nvSpPr>
        <p:spPr>
          <a:xfrm>
            <a:off x="1352551" y="530317"/>
            <a:ext cx="15779372" cy="892552"/>
          </a:xfrm>
          <a:prstGeom prst="rect">
            <a:avLst/>
          </a:prstGeom>
        </p:spPr>
        <p:txBody>
          <a:bodyPr wrap="square" lIns="0" tIns="0" rIns="0" bIns="0" rtlCol="0" anchor="t">
            <a:spAutoFit/>
          </a:bodyPr>
          <a:lstStyle/>
          <a:p>
            <a:pPr algn="ctr"/>
            <a:r>
              <a:rPr lang="en-US" sz="5800" b="1" dirty="0" err="1">
                <a:solidFill>
                  <a:srgbClr val="000000"/>
                </a:solidFill>
                <a:latin typeface="Canva Sans Bold"/>
                <a:ea typeface="+mn-lt"/>
                <a:cs typeface="+mn-lt"/>
                <a:sym typeface="Canva Sans Bold"/>
              </a:rPr>
              <a:t>Iniciativas</a:t>
            </a:r>
            <a:r>
              <a:rPr lang="en-US" sz="5800" b="1" dirty="0">
                <a:solidFill>
                  <a:srgbClr val="000000"/>
                </a:solidFill>
                <a:latin typeface="Canva Sans Bold"/>
                <a:ea typeface="+mn-lt"/>
                <a:cs typeface="+mn-lt"/>
                <a:sym typeface="Canva Sans Bold"/>
              </a:rPr>
              <a:t> </a:t>
            </a:r>
            <a:r>
              <a:rPr lang="en-US" sz="5800" b="1" dirty="0" err="1">
                <a:solidFill>
                  <a:srgbClr val="000000"/>
                </a:solidFill>
                <a:latin typeface="Canva Sans Bold"/>
                <a:ea typeface="+mn-lt"/>
                <a:cs typeface="+mn-lt"/>
                <a:sym typeface="Canva Sans Bold"/>
              </a:rPr>
              <a:t>concretas</a:t>
            </a:r>
            <a:r>
              <a:rPr lang="en-US" sz="5800" b="1" dirty="0">
                <a:solidFill>
                  <a:srgbClr val="000000"/>
                </a:solidFill>
                <a:latin typeface="Canva Sans Bold"/>
                <a:ea typeface="+mn-lt"/>
                <a:cs typeface="+mn-lt"/>
                <a:sym typeface="Canva Sans Bold"/>
              </a:rPr>
              <a:t> para </a:t>
            </a:r>
            <a:r>
              <a:rPr lang="en-US" sz="5800" b="1" dirty="0" err="1">
                <a:solidFill>
                  <a:srgbClr val="000000"/>
                </a:solidFill>
                <a:latin typeface="Canva Sans Bold"/>
                <a:ea typeface="+mn-lt"/>
                <a:cs typeface="+mn-lt"/>
                <a:sym typeface="Canva Sans Bold"/>
              </a:rPr>
              <a:t>expandir</a:t>
            </a:r>
            <a:r>
              <a:rPr lang="en-US" sz="5800" b="1" dirty="0">
                <a:solidFill>
                  <a:srgbClr val="000000"/>
                </a:solidFill>
                <a:latin typeface="Canva Sans Bold"/>
                <a:ea typeface="+mn-lt"/>
                <a:cs typeface="+mn-lt"/>
                <a:sym typeface="Canva Sans Bold"/>
              </a:rPr>
              <a:t> a </a:t>
            </a:r>
            <a:r>
              <a:rPr lang="en-US" sz="5800" b="1" dirty="0" err="1">
                <a:solidFill>
                  <a:srgbClr val="000000"/>
                </a:solidFill>
                <a:latin typeface="Canva Sans Bold"/>
                <a:ea typeface="+mn-lt"/>
                <a:cs typeface="+mn-lt"/>
                <a:sym typeface="Canva Sans Bold"/>
              </a:rPr>
              <a:t>oferta</a:t>
            </a:r>
            <a:r>
              <a:rPr lang="en-US" sz="5800" b="1" dirty="0">
                <a:solidFill>
                  <a:srgbClr val="000000"/>
                </a:solidFill>
                <a:latin typeface="Canva Sans Bold"/>
                <a:ea typeface="+mn-lt"/>
                <a:cs typeface="+mn-lt"/>
                <a:sym typeface="Canva Sans Bold"/>
              </a:rPr>
              <a:t>.</a:t>
            </a:r>
            <a:endParaRPr lang="pt-B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9999"/>
            </a:blip>
            <a:stretch>
              <a:fillRect l="-151" r="-151"/>
            </a:stretch>
          </a:blipFill>
        </p:spPr>
        <p:txBody>
          <a:bodyPr/>
          <a:lstStyle/>
          <a:p>
            <a:endParaRPr lang="pt-BR"/>
          </a:p>
        </p:txBody>
      </p:sp>
      <p:sp>
        <p:nvSpPr>
          <p:cNvPr id="3" name="Freeform 3"/>
          <p:cNvSpPr/>
          <p:nvPr/>
        </p:nvSpPr>
        <p:spPr>
          <a:xfrm>
            <a:off x="16739730" y="9125702"/>
            <a:ext cx="1206322" cy="552650"/>
          </a:xfrm>
          <a:custGeom>
            <a:avLst/>
            <a:gdLst/>
            <a:ahLst/>
            <a:cxnLst/>
            <a:rect l="l" t="t" r="r" b="b"/>
            <a:pathLst>
              <a:path w="1206322" h="552650">
                <a:moveTo>
                  <a:pt x="0" y="0"/>
                </a:moveTo>
                <a:lnTo>
                  <a:pt x="1206322" y="0"/>
                </a:lnTo>
                <a:lnTo>
                  <a:pt x="1206322" y="552650"/>
                </a:lnTo>
                <a:lnTo>
                  <a:pt x="0" y="552650"/>
                </a:lnTo>
                <a:lnTo>
                  <a:pt x="0" y="0"/>
                </a:lnTo>
                <a:close/>
              </a:path>
            </a:pathLst>
          </a:custGeom>
          <a:blipFill>
            <a:blip r:embed="rId3"/>
            <a:stretch>
              <a:fillRect/>
            </a:stretch>
          </a:blipFill>
        </p:spPr>
        <p:txBody>
          <a:bodyPr/>
          <a:lstStyle/>
          <a:p>
            <a:endParaRPr lang="pt-BR"/>
          </a:p>
        </p:txBody>
      </p:sp>
      <p:sp>
        <p:nvSpPr>
          <p:cNvPr id="4" name="TextBox 4"/>
          <p:cNvSpPr txBox="1"/>
          <p:nvPr/>
        </p:nvSpPr>
        <p:spPr>
          <a:xfrm>
            <a:off x="4361372" y="610569"/>
            <a:ext cx="10298681" cy="942181"/>
          </a:xfrm>
          <a:prstGeom prst="rect">
            <a:avLst/>
          </a:prstGeom>
        </p:spPr>
        <p:txBody>
          <a:bodyPr lIns="0" tIns="0" rIns="0" bIns="0" rtlCol="0" anchor="t">
            <a:spAutoFit/>
          </a:bodyPr>
          <a:lstStyle/>
          <a:p>
            <a:pPr algn="ctr">
              <a:lnSpc>
                <a:spcPts val="3780"/>
              </a:lnSpc>
            </a:pPr>
            <a:r>
              <a:rPr lang="en-US" sz="2700" dirty="0">
                <a:solidFill>
                  <a:srgbClr val="000000"/>
                </a:solidFill>
                <a:latin typeface="Open Sans"/>
                <a:ea typeface="Open Sans"/>
                <a:cs typeface="Open Sans"/>
                <a:sym typeface="Open Sans"/>
              </a:rPr>
              <a:t>O QUE ESTAMOS FAZENDO PARA</a:t>
            </a:r>
            <a:r>
              <a:rPr lang="en-US" sz="2700" b="1" dirty="0">
                <a:solidFill>
                  <a:srgbClr val="000000"/>
                </a:solidFill>
                <a:latin typeface="Open Sans Bold"/>
                <a:ea typeface="Open Sans Bold"/>
                <a:cs typeface="Open Sans Bold"/>
                <a:sym typeface="Open Sans Bold"/>
              </a:rPr>
              <a:t> TRANSFORMAR MINERAIS NO BRASIL?</a:t>
            </a:r>
          </a:p>
        </p:txBody>
      </p:sp>
      <p:sp>
        <p:nvSpPr>
          <p:cNvPr id="5" name="Freeform 5"/>
          <p:cNvSpPr/>
          <p:nvPr/>
        </p:nvSpPr>
        <p:spPr>
          <a:xfrm>
            <a:off x="1075373" y="2083072"/>
            <a:ext cx="3080314" cy="1041084"/>
          </a:xfrm>
          <a:custGeom>
            <a:avLst/>
            <a:gdLst/>
            <a:ahLst/>
            <a:cxnLst/>
            <a:rect l="l" t="t" r="r" b="b"/>
            <a:pathLst>
              <a:path w="3080314" h="1041084">
                <a:moveTo>
                  <a:pt x="0" y="0"/>
                </a:moveTo>
                <a:lnTo>
                  <a:pt x="3080314" y="0"/>
                </a:lnTo>
                <a:lnTo>
                  <a:pt x="3080314" y="1041084"/>
                </a:lnTo>
                <a:lnTo>
                  <a:pt x="0" y="1041084"/>
                </a:lnTo>
                <a:lnTo>
                  <a:pt x="0" y="0"/>
                </a:lnTo>
                <a:close/>
              </a:path>
            </a:pathLst>
          </a:custGeom>
          <a:blipFill>
            <a:blip r:embed="rId4">
              <a:extLst>
                <a:ext uri="{96DAC541-7B7A-43D3-8B79-37D633B846F1}">
                  <asvg:svgBlip xmlns:asvg="http://schemas.microsoft.com/office/drawing/2016/SVG/main" r:embed="rId5"/>
                </a:ext>
              </a:extLst>
            </a:blip>
            <a:stretch>
              <a:fillRect t="-99968" b="-95907"/>
            </a:stretch>
          </a:blipFill>
        </p:spPr>
        <p:txBody>
          <a:bodyPr/>
          <a:lstStyle/>
          <a:p>
            <a:endParaRPr lang="pt-BR"/>
          </a:p>
        </p:txBody>
      </p:sp>
      <p:sp>
        <p:nvSpPr>
          <p:cNvPr id="6" name="TextBox 6"/>
          <p:cNvSpPr txBox="1"/>
          <p:nvPr/>
        </p:nvSpPr>
        <p:spPr>
          <a:xfrm>
            <a:off x="4361372" y="2054497"/>
            <a:ext cx="13057650" cy="1583510"/>
          </a:xfrm>
          <a:prstGeom prst="rect">
            <a:avLst/>
          </a:prstGeom>
        </p:spPr>
        <p:txBody>
          <a:bodyPr lIns="0" tIns="0" rIns="0" bIns="0" rtlCol="0" anchor="t">
            <a:spAutoFit/>
          </a:bodyPr>
          <a:lstStyle/>
          <a:p>
            <a:pPr>
              <a:lnSpc>
                <a:spcPts val="2529"/>
              </a:lnSpc>
            </a:pPr>
            <a:r>
              <a:rPr lang="en-US" dirty="0">
                <a:solidFill>
                  <a:srgbClr val="000000"/>
                </a:solidFill>
                <a:latin typeface="Open Sans"/>
                <a:ea typeface="Open Sans"/>
                <a:cs typeface="Open Sans"/>
                <a:sym typeface="Open Sans"/>
              </a:rPr>
              <a:t>O </a:t>
            </a:r>
            <a:r>
              <a:rPr lang="en-US" dirty="0" err="1">
                <a:solidFill>
                  <a:srgbClr val="000000"/>
                </a:solidFill>
                <a:latin typeface="Open Sans"/>
                <a:ea typeface="Open Sans"/>
                <a:cs typeface="Open Sans"/>
                <a:sym typeface="Open Sans"/>
              </a:rPr>
              <a:t>Ministério</a:t>
            </a:r>
            <a:r>
              <a:rPr lang="en-US" dirty="0">
                <a:solidFill>
                  <a:srgbClr val="000000"/>
                </a:solidFill>
                <a:latin typeface="Open Sans"/>
                <a:ea typeface="Open Sans"/>
                <a:cs typeface="Open Sans"/>
                <a:sym typeface="Open Sans"/>
              </a:rPr>
              <a:t> de Minas e Energia </a:t>
            </a:r>
            <a:r>
              <a:rPr lang="en-US" dirty="0" err="1">
                <a:solidFill>
                  <a:srgbClr val="000000"/>
                </a:solidFill>
                <a:latin typeface="Open Sans"/>
                <a:ea typeface="Open Sans"/>
                <a:cs typeface="Open Sans"/>
                <a:sym typeface="Open Sans"/>
              </a:rPr>
              <a:t>está</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apoiando</a:t>
            </a:r>
            <a:r>
              <a:rPr lang="en-US" dirty="0">
                <a:solidFill>
                  <a:srgbClr val="000000"/>
                </a:solidFill>
                <a:latin typeface="Open Sans"/>
                <a:ea typeface="Open Sans"/>
                <a:cs typeface="Open Sans"/>
                <a:sym typeface="Open Sans"/>
              </a:rPr>
              <a:t> o </a:t>
            </a:r>
            <a:r>
              <a:rPr lang="en-US" dirty="0" err="1">
                <a:solidFill>
                  <a:srgbClr val="000000"/>
                </a:solidFill>
                <a:latin typeface="Open Sans"/>
                <a:ea typeface="Open Sans"/>
                <a:cs typeface="Open Sans"/>
                <a:sym typeface="Open Sans"/>
              </a:rPr>
              <a:t>Projeto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Mobilizador</a:t>
            </a:r>
            <a:r>
              <a:rPr lang="en-US" dirty="0">
                <a:solidFill>
                  <a:srgbClr val="000000"/>
                </a:solidFill>
                <a:latin typeface="Open Sans"/>
                <a:ea typeface="Open Sans"/>
                <a:cs typeface="Open Sans"/>
                <a:sym typeface="Open Sans"/>
              </a:rPr>
              <a:t> da </a:t>
            </a:r>
            <a:r>
              <a:rPr lang="en-US" dirty="0" err="1">
                <a:solidFill>
                  <a:srgbClr val="000000"/>
                </a:solidFill>
                <a:latin typeface="Open Sans"/>
                <a:ea typeface="Open Sans"/>
                <a:cs typeface="Open Sans"/>
                <a:sym typeface="Open Sans"/>
              </a:rPr>
              <a:t>Cadeia</a:t>
            </a:r>
            <a:r>
              <a:rPr lang="en-US" dirty="0">
                <a:solidFill>
                  <a:srgbClr val="000000"/>
                </a:solidFill>
                <a:latin typeface="Open Sans"/>
                <a:ea typeface="Open Sans"/>
                <a:cs typeface="Open Sans"/>
                <a:sym typeface="Open Sans"/>
              </a:rPr>
              <a:t> de Valor de Minerais </a:t>
            </a:r>
            <a:r>
              <a:rPr lang="en-US" dirty="0" err="1">
                <a:solidFill>
                  <a:srgbClr val="000000"/>
                </a:solidFill>
                <a:latin typeface="Open Sans"/>
                <a:ea typeface="Open Sans"/>
                <a:cs typeface="Open Sans"/>
                <a:sym typeface="Open Sans"/>
              </a:rPr>
              <a:t>Críticos</a:t>
            </a:r>
            <a:r>
              <a:rPr lang="en-US" dirty="0">
                <a:solidFill>
                  <a:srgbClr val="000000"/>
                </a:solidFill>
                <a:latin typeface="Open Sans"/>
                <a:ea typeface="Open Sans"/>
                <a:cs typeface="Open Sans"/>
                <a:sym typeface="Open Sans"/>
              </a:rPr>
              <a:t> do </a:t>
            </a:r>
            <a:r>
              <a:rPr lang="en-US" dirty="0" err="1">
                <a:solidFill>
                  <a:srgbClr val="000000"/>
                </a:solidFill>
                <a:latin typeface="Open Sans"/>
                <a:ea typeface="Open Sans"/>
                <a:cs typeface="Open Sans"/>
                <a:sym typeface="Open Sans"/>
              </a:rPr>
              <a:t>Senai</a:t>
            </a:r>
            <a:r>
              <a:rPr lang="en-US" dirty="0">
                <a:solidFill>
                  <a:srgbClr val="000000"/>
                </a:solidFill>
                <a:latin typeface="Open Sans"/>
                <a:ea typeface="Open Sans"/>
                <a:cs typeface="Open Sans"/>
                <a:sym typeface="Open Sans"/>
              </a:rPr>
              <a:t>, o </a:t>
            </a:r>
            <a:r>
              <a:rPr lang="en-US" dirty="0" err="1">
                <a:solidFill>
                  <a:srgbClr val="000000"/>
                </a:solidFill>
                <a:latin typeface="Open Sans"/>
                <a:ea typeface="Open Sans"/>
                <a:cs typeface="Open Sans"/>
                <a:sym typeface="Open Sans"/>
              </a:rPr>
              <a:t>Serviço</a:t>
            </a:r>
            <a:r>
              <a:rPr lang="en-US" dirty="0">
                <a:solidFill>
                  <a:srgbClr val="000000"/>
                </a:solidFill>
                <a:latin typeface="Open Sans"/>
                <a:ea typeface="Open Sans"/>
                <a:cs typeface="Open Sans"/>
                <a:sym typeface="Open Sans"/>
              </a:rPr>
              <a:t> Nacional de </a:t>
            </a:r>
            <a:r>
              <a:rPr lang="en-US" dirty="0" err="1">
                <a:solidFill>
                  <a:srgbClr val="000000"/>
                </a:solidFill>
                <a:latin typeface="Open Sans"/>
                <a:ea typeface="Open Sans"/>
                <a:cs typeface="Open Sans"/>
                <a:sym typeface="Open Sans"/>
              </a:rPr>
              <a:t>Aprendizagem</a:t>
            </a:r>
            <a:r>
              <a:rPr lang="en-US" dirty="0">
                <a:solidFill>
                  <a:srgbClr val="000000"/>
                </a:solidFill>
                <a:latin typeface="Open Sans"/>
                <a:ea typeface="Open Sans"/>
                <a:cs typeface="Open Sans"/>
                <a:sym typeface="Open Sans"/>
              </a:rPr>
              <a:t> Industrial. O </a:t>
            </a:r>
            <a:r>
              <a:rPr lang="en-US" dirty="0" err="1">
                <a:solidFill>
                  <a:srgbClr val="000000"/>
                </a:solidFill>
                <a:latin typeface="Open Sans"/>
                <a:ea typeface="Open Sans"/>
                <a:cs typeface="Open Sans"/>
                <a:sym typeface="Open Sans"/>
              </a:rPr>
              <a:t>objetivo</a:t>
            </a:r>
            <a:r>
              <a:rPr lang="en-US" dirty="0">
                <a:solidFill>
                  <a:srgbClr val="000000"/>
                </a:solidFill>
                <a:latin typeface="Open Sans"/>
                <a:ea typeface="Open Sans"/>
                <a:cs typeface="Open Sans"/>
                <a:sym typeface="Open Sans"/>
              </a:rPr>
              <a:t> é o </a:t>
            </a:r>
            <a:r>
              <a:rPr lang="en-US" dirty="0" err="1">
                <a:solidFill>
                  <a:srgbClr val="000000"/>
                </a:solidFill>
                <a:latin typeface="Open Sans"/>
                <a:ea typeface="Open Sans"/>
                <a:cs typeface="Open Sans"/>
                <a:sym typeface="Open Sans"/>
              </a:rPr>
              <a:t>desenvolvimento</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tecnologias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brasileiras</a:t>
            </a:r>
            <a:r>
              <a:rPr lang="en-US" dirty="0">
                <a:solidFill>
                  <a:srgbClr val="000000"/>
                </a:solidFill>
                <a:latin typeface="Open Sans"/>
                <a:ea typeface="Open Sans"/>
                <a:cs typeface="Open Sans"/>
                <a:sym typeface="Open Sans"/>
              </a:rPr>
              <a:t> para o </a:t>
            </a:r>
            <a:r>
              <a:rPr lang="en-US" dirty="0" err="1">
                <a:solidFill>
                  <a:srgbClr val="000000"/>
                </a:solidFill>
                <a:latin typeface="Open Sans"/>
                <a:ea typeface="Open Sans"/>
                <a:cs typeface="Open Sans"/>
                <a:sym typeface="Open Sans"/>
              </a:rPr>
              <a:t>processamento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desses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minerais</a:t>
            </a:r>
            <a:r>
              <a:rPr lang="en-US" dirty="0">
                <a:solidFill>
                  <a:srgbClr val="000000"/>
                </a:solidFill>
                <a:latin typeface="Open Sans"/>
                <a:ea typeface="Open Sans"/>
                <a:cs typeface="Open Sans"/>
                <a:sym typeface="Open Sans"/>
              </a:rPr>
              <a:t>. O </a:t>
            </a:r>
            <a:r>
              <a:rPr lang="en-US" dirty="0" err="1">
                <a:solidFill>
                  <a:srgbClr val="000000"/>
                </a:solidFill>
                <a:latin typeface="Open Sans"/>
                <a:ea typeface="Open Sans"/>
                <a:cs typeface="Open Sans"/>
                <a:sym typeface="Open Sans"/>
              </a:rPr>
              <a:t>Senai</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já</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está</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treinando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trabalhadores</a:t>
            </a:r>
            <a:r>
              <a:rPr lang="en-US" dirty="0">
                <a:solidFill>
                  <a:srgbClr val="000000"/>
                </a:solidFill>
                <a:latin typeface="Open Sans"/>
                <a:ea typeface="Open Sans"/>
                <a:cs typeface="Open Sans"/>
                <a:sym typeface="Open Sans"/>
              </a:rPr>
              <a:t> para </a:t>
            </a:r>
            <a:r>
              <a:rPr lang="en-US" dirty="0" err="1">
                <a:solidFill>
                  <a:srgbClr val="000000"/>
                </a:solidFill>
                <a:latin typeface="Open Sans"/>
                <a:ea typeface="Open Sans"/>
                <a:cs typeface="Open Sans"/>
                <a:sym typeface="Open Sans"/>
              </a:rPr>
              <a:t>projetos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minerais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críticos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Atualmente</a:t>
            </a:r>
            <a:r>
              <a:rPr lang="en-US" dirty="0">
                <a:solidFill>
                  <a:srgbClr val="000000"/>
                </a:solidFill>
                <a:latin typeface="Open Sans"/>
                <a:ea typeface="Open Sans"/>
                <a:cs typeface="Open Sans"/>
                <a:sym typeface="Open Sans"/>
              </a:rPr>
              <a:t>, o SENAI </a:t>
            </a:r>
            <a:r>
              <a:rPr lang="en-US" dirty="0" err="1">
                <a:solidFill>
                  <a:srgbClr val="000000"/>
                </a:solidFill>
                <a:latin typeface="Open Sans"/>
                <a:ea typeface="Open Sans"/>
                <a:cs typeface="Open Sans"/>
                <a:sym typeface="Open Sans"/>
              </a:rPr>
              <a:t>possui</a:t>
            </a:r>
            <a:r>
              <a:rPr lang="en-US" dirty="0">
                <a:solidFill>
                  <a:srgbClr val="000000"/>
                </a:solidFill>
                <a:latin typeface="Open Sans"/>
                <a:ea typeface="Open Sans"/>
                <a:cs typeface="Open Sans"/>
                <a:sym typeface="Open Sans"/>
              </a:rPr>
              <a:t> 523 </a:t>
            </a:r>
            <a:r>
              <a:rPr lang="en-US" dirty="0" err="1">
                <a:solidFill>
                  <a:srgbClr val="000000"/>
                </a:solidFill>
                <a:latin typeface="Open Sans"/>
                <a:ea typeface="Open Sans"/>
                <a:cs typeface="Open Sans"/>
                <a:sym typeface="Open Sans"/>
              </a:rPr>
              <a:t>unidades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operacionais</a:t>
            </a:r>
            <a:r>
              <a:rPr lang="en-US" dirty="0">
                <a:solidFill>
                  <a:srgbClr val="000000"/>
                </a:solidFill>
                <a:latin typeface="Open Sans"/>
                <a:ea typeface="Open Sans"/>
                <a:cs typeface="Open Sans"/>
                <a:sym typeface="Open Sans"/>
              </a:rPr>
              <a:t> e 465 </a:t>
            </a:r>
            <a:r>
              <a:rPr lang="en-US" dirty="0" err="1">
                <a:solidFill>
                  <a:srgbClr val="000000"/>
                </a:solidFill>
                <a:latin typeface="Open Sans"/>
                <a:ea typeface="Open Sans"/>
                <a:cs typeface="Open Sans"/>
                <a:sym typeface="Open Sans"/>
              </a:rPr>
              <a:t>unidades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móveis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incluindo</a:t>
            </a:r>
            <a:r>
              <a:rPr lang="en-US" dirty="0">
                <a:solidFill>
                  <a:srgbClr val="000000"/>
                </a:solidFill>
                <a:latin typeface="Open Sans"/>
                <a:ea typeface="Open Sans"/>
                <a:cs typeface="Open Sans"/>
                <a:sym typeface="Open Sans"/>
              </a:rPr>
              <a:t> 2 </a:t>
            </a:r>
            <a:r>
              <a:rPr lang="en-US" dirty="0" err="1">
                <a:solidFill>
                  <a:srgbClr val="000000"/>
                </a:solidFill>
                <a:latin typeface="Open Sans"/>
                <a:ea typeface="Open Sans"/>
                <a:cs typeface="Open Sans"/>
                <a:sym typeface="Open Sans"/>
              </a:rPr>
              <a:t>barcos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treinamento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Além</a:t>
            </a:r>
            <a:r>
              <a:rPr lang="en-US" dirty="0">
                <a:solidFill>
                  <a:srgbClr val="000000"/>
                </a:solidFill>
                <a:latin typeface="Open Sans"/>
                <a:ea typeface="Open Sans"/>
                <a:cs typeface="Open Sans"/>
                <a:sym typeface="Open Sans"/>
              </a:rPr>
              <a:t> disso, o SENAI </a:t>
            </a:r>
            <a:r>
              <a:rPr lang="en-US" dirty="0" err="1">
                <a:solidFill>
                  <a:srgbClr val="000000"/>
                </a:solidFill>
                <a:latin typeface="Open Sans"/>
                <a:ea typeface="Open Sans"/>
                <a:cs typeface="Open Sans"/>
                <a:sym typeface="Open Sans"/>
              </a:rPr>
              <a:t>já</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treinou</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mais</a:t>
            </a:r>
            <a:r>
              <a:rPr lang="en-US" dirty="0">
                <a:solidFill>
                  <a:srgbClr val="000000"/>
                </a:solidFill>
                <a:latin typeface="Open Sans"/>
                <a:ea typeface="Open Sans"/>
                <a:cs typeface="Open Sans"/>
                <a:sym typeface="Open Sans"/>
              </a:rPr>
              <a:t> de 80 </a:t>
            </a:r>
            <a:r>
              <a:rPr lang="en-US" dirty="0" err="1">
                <a:solidFill>
                  <a:srgbClr val="000000"/>
                </a:solidFill>
                <a:latin typeface="Open Sans"/>
                <a:ea typeface="Open Sans"/>
                <a:cs typeface="Open Sans"/>
                <a:sym typeface="Open Sans"/>
              </a:rPr>
              <a:t>milhões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alunos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ao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longo</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sua</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história</a:t>
            </a:r>
            <a:r>
              <a:rPr lang="en-US" dirty="0">
                <a:solidFill>
                  <a:srgbClr val="000000"/>
                </a:solidFill>
                <a:latin typeface="Open Sans"/>
                <a:ea typeface="Open Sans"/>
                <a:cs typeface="Open Sans"/>
                <a:sym typeface="Open Sans"/>
              </a:rPr>
              <a:t>.</a:t>
            </a:r>
            <a:endParaRPr lang="pt-BR" dirty="0"/>
          </a:p>
        </p:txBody>
      </p:sp>
      <p:sp>
        <p:nvSpPr>
          <p:cNvPr id="7" name="Freeform 7"/>
          <p:cNvSpPr/>
          <p:nvPr/>
        </p:nvSpPr>
        <p:spPr>
          <a:xfrm>
            <a:off x="1310945" y="4737692"/>
            <a:ext cx="2840025" cy="1470918"/>
          </a:xfrm>
          <a:custGeom>
            <a:avLst/>
            <a:gdLst/>
            <a:ahLst/>
            <a:cxnLst/>
            <a:rect l="l" t="t" r="r" b="b"/>
            <a:pathLst>
              <a:path w="2840025" h="1470918">
                <a:moveTo>
                  <a:pt x="0" y="0"/>
                </a:moveTo>
                <a:lnTo>
                  <a:pt x="2840025" y="0"/>
                </a:lnTo>
                <a:lnTo>
                  <a:pt x="2840025" y="1470918"/>
                </a:lnTo>
                <a:lnTo>
                  <a:pt x="0" y="1470918"/>
                </a:lnTo>
                <a:lnTo>
                  <a:pt x="0" y="0"/>
                </a:lnTo>
                <a:close/>
              </a:path>
            </a:pathLst>
          </a:custGeom>
          <a:blipFill>
            <a:blip r:embed="rId6"/>
            <a:stretch>
              <a:fillRect l="-5916" t="-28527" r="-7573" b="-26502"/>
            </a:stretch>
          </a:blipFill>
        </p:spPr>
        <p:txBody>
          <a:bodyPr/>
          <a:lstStyle/>
          <a:p>
            <a:endParaRPr lang="pt-BR"/>
          </a:p>
        </p:txBody>
      </p:sp>
      <p:sp>
        <p:nvSpPr>
          <p:cNvPr id="8" name="TextBox 8"/>
          <p:cNvSpPr txBox="1"/>
          <p:nvPr/>
        </p:nvSpPr>
        <p:spPr>
          <a:xfrm>
            <a:off x="4361372" y="5290772"/>
            <a:ext cx="13057650" cy="621965"/>
          </a:xfrm>
          <a:prstGeom prst="rect">
            <a:avLst/>
          </a:prstGeom>
        </p:spPr>
        <p:txBody>
          <a:bodyPr lIns="0" tIns="0" rIns="0" bIns="0" rtlCol="0" anchor="t">
            <a:spAutoFit/>
          </a:bodyPr>
          <a:lstStyle/>
          <a:p>
            <a:pPr>
              <a:lnSpc>
                <a:spcPts val="2529"/>
              </a:lnSpc>
            </a:pPr>
            <a:r>
              <a:rPr lang="en-US" dirty="0">
                <a:solidFill>
                  <a:srgbClr val="000000"/>
                </a:solidFill>
                <a:latin typeface="Open Sans"/>
                <a:ea typeface="Open Sans"/>
                <a:cs typeface="Open Sans"/>
                <a:sym typeface="Open Sans"/>
              </a:rPr>
              <a:t>O MME e a Apex-</a:t>
            </a:r>
            <a:r>
              <a:rPr lang="en-US" dirty="0" err="1">
                <a:solidFill>
                  <a:srgbClr val="000000"/>
                </a:solidFill>
                <a:latin typeface="Open Sans"/>
                <a:ea typeface="Open Sans"/>
                <a:cs typeface="Open Sans"/>
                <a:sym typeface="Open Sans"/>
              </a:rPr>
              <a:t>Brasil</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realizaram</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importantes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eventos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atração</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investimentos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em</a:t>
            </a:r>
            <a:r>
              <a:rPr lang="en-US" dirty="0">
                <a:solidFill>
                  <a:srgbClr val="000000"/>
                </a:solidFill>
                <a:latin typeface="Open Sans"/>
                <a:ea typeface="Open Sans"/>
                <a:cs typeface="Open Sans"/>
                <a:sym typeface="Open Sans"/>
              </a:rPr>
              <a:t> 2024, entre </a:t>
            </a:r>
            <a:r>
              <a:rPr lang="en-US" dirty="0" err="1">
                <a:solidFill>
                  <a:srgbClr val="000000"/>
                </a:solidFill>
                <a:latin typeface="Open Sans"/>
                <a:ea typeface="Open Sans"/>
                <a:cs typeface="Open Sans"/>
                <a:sym typeface="Open Sans"/>
              </a:rPr>
              <a:t>eles</a:t>
            </a:r>
            <a:r>
              <a:rPr lang="en-US" dirty="0">
                <a:solidFill>
                  <a:srgbClr val="000000"/>
                </a:solidFill>
                <a:latin typeface="Open Sans"/>
                <a:ea typeface="Open Sans"/>
                <a:cs typeface="Open Sans"/>
                <a:sym typeface="Open Sans"/>
              </a:rPr>
              <a:t> a </a:t>
            </a:r>
            <a:r>
              <a:rPr lang="en-US" dirty="0" err="1">
                <a:solidFill>
                  <a:srgbClr val="000000"/>
                </a:solidFill>
                <a:latin typeface="Open Sans"/>
                <a:ea typeface="Open Sans"/>
                <a:cs typeface="Open Sans"/>
                <a:sym typeface="Open Sans"/>
              </a:rPr>
              <a:t>Missão</a:t>
            </a:r>
            <a:r>
              <a:rPr lang="en-US" dirty="0">
                <a:solidFill>
                  <a:srgbClr val="000000"/>
                </a:solidFill>
                <a:latin typeface="Open Sans"/>
                <a:ea typeface="Open Sans"/>
                <a:cs typeface="Open Sans"/>
                <a:sym typeface="Open Sans"/>
              </a:rPr>
              <a:t> Empresarial da </a:t>
            </a:r>
            <a:r>
              <a:rPr lang="en-US" dirty="0" err="1">
                <a:solidFill>
                  <a:srgbClr val="000000"/>
                </a:solidFill>
                <a:latin typeface="Open Sans"/>
                <a:ea typeface="Open Sans"/>
                <a:cs typeface="Open Sans"/>
                <a:sym typeface="Open Sans"/>
              </a:rPr>
              <a:t>Comissão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Europeia</a:t>
            </a:r>
            <a:r>
              <a:rPr lang="en-US" dirty="0">
                <a:solidFill>
                  <a:srgbClr val="000000"/>
                </a:solidFill>
                <a:latin typeface="Open Sans"/>
                <a:ea typeface="Open Sans"/>
                <a:cs typeface="Open Sans"/>
                <a:sym typeface="Open Sans"/>
              </a:rPr>
              <a:t>.</a:t>
            </a:r>
            <a:endParaRPr lang="pt-BR" dirty="0"/>
          </a:p>
        </p:txBody>
      </p:sp>
      <p:sp>
        <p:nvSpPr>
          <p:cNvPr id="9" name="Freeform 9"/>
          <p:cNvSpPr/>
          <p:nvPr/>
        </p:nvSpPr>
        <p:spPr>
          <a:xfrm>
            <a:off x="1530619" y="6373593"/>
            <a:ext cx="1867640" cy="859587"/>
          </a:xfrm>
          <a:custGeom>
            <a:avLst/>
            <a:gdLst/>
            <a:ahLst/>
            <a:cxnLst/>
            <a:rect l="l" t="t" r="r" b="b"/>
            <a:pathLst>
              <a:path w="1867640" h="859587">
                <a:moveTo>
                  <a:pt x="0" y="0"/>
                </a:moveTo>
                <a:lnTo>
                  <a:pt x="1867639" y="0"/>
                </a:lnTo>
                <a:lnTo>
                  <a:pt x="1867639" y="859587"/>
                </a:lnTo>
                <a:lnTo>
                  <a:pt x="0" y="859587"/>
                </a:lnTo>
                <a:lnTo>
                  <a:pt x="0" y="0"/>
                </a:lnTo>
                <a:close/>
              </a:path>
            </a:pathLst>
          </a:custGeom>
          <a:blipFill>
            <a:blip r:embed="rId7"/>
            <a:stretch>
              <a:fillRect t="-55027" b="-61593"/>
            </a:stretch>
          </a:blipFill>
        </p:spPr>
        <p:txBody>
          <a:bodyPr/>
          <a:lstStyle/>
          <a:p>
            <a:endParaRPr lang="pt-BR"/>
          </a:p>
        </p:txBody>
      </p:sp>
      <p:sp>
        <p:nvSpPr>
          <p:cNvPr id="10" name="TextBox 10"/>
          <p:cNvSpPr txBox="1"/>
          <p:nvPr/>
        </p:nvSpPr>
        <p:spPr>
          <a:xfrm>
            <a:off x="4361372" y="6388173"/>
            <a:ext cx="13057650" cy="692534"/>
          </a:xfrm>
          <a:prstGeom prst="rect">
            <a:avLst/>
          </a:prstGeom>
        </p:spPr>
        <p:txBody>
          <a:bodyPr lIns="0" tIns="0" rIns="0" bIns="0" rtlCol="0" anchor="t">
            <a:spAutoFit/>
          </a:bodyPr>
          <a:lstStyle/>
          <a:p>
            <a:pPr>
              <a:lnSpc>
                <a:spcPts val="2778"/>
              </a:lnSpc>
            </a:pPr>
            <a:r>
              <a:rPr lang="en-US" sz="1950" dirty="0">
                <a:solidFill>
                  <a:srgbClr val="000000"/>
                </a:solidFill>
                <a:latin typeface="Open Sans"/>
                <a:ea typeface="Open Sans"/>
                <a:cs typeface="Open Sans"/>
                <a:sym typeface="Open Sans"/>
              </a:rPr>
              <a:t>O MME </a:t>
            </a:r>
            <a:r>
              <a:rPr lang="en-US" sz="1950" dirty="0" err="1">
                <a:solidFill>
                  <a:srgbClr val="000000"/>
                </a:solidFill>
                <a:latin typeface="Open Sans"/>
                <a:ea typeface="Open Sans"/>
                <a:cs typeface="Open Sans"/>
                <a:sym typeface="Open Sans"/>
              </a:rPr>
              <a:t>está</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engajado</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em</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diálogos</a:t>
            </a:r>
            <a:r>
              <a:rPr lang="en-US" sz="1950" dirty="0">
                <a:solidFill>
                  <a:srgbClr val="000000"/>
                </a:solidFill>
                <a:latin typeface="Open Sans"/>
                <a:ea typeface="Open Sans"/>
                <a:cs typeface="Open Sans"/>
                <a:sym typeface="Open Sans"/>
              </a:rPr>
              <a:t> com a </a:t>
            </a:r>
            <a:r>
              <a:rPr lang="en-US" sz="1950" dirty="0" err="1">
                <a:solidFill>
                  <a:srgbClr val="000000"/>
                </a:solidFill>
                <a:latin typeface="Open Sans"/>
                <a:ea typeface="Open Sans"/>
                <a:cs typeface="Open Sans"/>
                <a:sym typeface="Open Sans"/>
              </a:rPr>
              <a:t>Comissão</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Europeia</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Alemanha</a:t>
            </a:r>
            <a:r>
              <a:rPr lang="en-US" sz="1950" dirty="0">
                <a:solidFill>
                  <a:srgbClr val="000000"/>
                </a:solidFill>
                <a:latin typeface="Open Sans"/>
                <a:ea typeface="Open Sans"/>
                <a:cs typeface="Open Sans"/>
                <a:sym typeface="Open Sans"/>
              </a:rPr>
              <a:t>, EUA, </a:t>
            </a:r>
            <a:r>
              <a:rPr lang="en-US" sz="1950" dirty="0" err="1">
                <a:solidFill>
                  <a:srgbClr val="000000"/>
                </a:solidFill>
                <a:latin typeface="Open Sans"/>
                <a:ea typeface="Open Sans"/>
                <a:cs typeface="Open Sans"/>
                <a:sym typeface="Open Sans"/>
              </a:rPr>
              <a:t>Austrália</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Canadá</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Coreia</a:t>
            </a:r>
            <a:r>
              <a:rPr lang="en-US" sz="1950" dirty="0">
                <a:solidFill>
                  <a:srgbClr val="000000"/>
                </a:solidFill>
                <a:latin typeface="Open Sans"/>
                <a:ea typeface="Open Sans"/>
                <a:cs typeface="Open Sans"/>
                <a:sym typeface="Open Sans"/>
              </a:rPr>
              <a:t> e outros </a:t>
            </a:r>
            <a:r>
              <a:rPr lang="en-US" sz="1950" dirty="0" err="1">
                <a:solidFill>
                  <a:srgbClr val="000000"/>
                </a:solidFill>
                <a:latin typeface="Open Sans"/>
                <a:ea typeface="Open Sans"/>
                <a:cs typeface="Open Sans"/>
                <a:sym typeface="Open Sans"/>
              </a:rPr>
              <a:t>países</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buscando</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atrair</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investimentos</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em</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processamento</a:t>
            </a:r>
            <a:r>
              <a:rPr lang="en-US" sz="1950" dirty="0">
                <a:solidFill>
                  <a:srgbClr val="000000"/>
                </a:solidFill>
                <a:latin typeface="Open Sans"/>
                <a:ea typeface="Open Sans"/>
                <a:cs typeface="Open Sans"/>
                <a:sym typeface="Open Sans"/>
              </a:rPr>
              <a:t> mineral e </a:t>
            </a:r>
            <a:r>
              <a:rPr lang="en-US" sz="1950" dirty="0" err="1">
                <a:solidFill>
                  <a:srgbClr val="000000"/>
                </a:solidFill>
                <a:latin typeface="Open Sans"/>
                <a:ea typeface="Open Sans"/>
                <a:cs typeface="Open Sans"/>
                <a:sym typeface="Open Sans"/>
              </a:rPr>
              <a:t>apoio</a:t>
            </a:r>
            <a:r>
              <a:rPr lang="en-US" sz="1950" dirty="0">
                <a:solidFill>
                  <a:srgbClr val="000000"/>
                </a:solidFill>
                <a:latin typeface="Open Sans"/>
                <a:ea typeface="Open Sans"/>
                <a:cs typeface="Open Sans"/>
                <a:sym typeface="Open Sans"/>
              </a:rPr>
              <a:t> a </a:t>
            </a:r>
            <a:r>
              <a:rPr lang="en-US" sz="1950" dirty="0" err="1">
                <a:solidFill>
                  <a:srgbClr val="000000"/>
                </a:solidFill>
                <a:latin typeface="Open Sans"/>
                <a:ea typeface="Open Sans"/>
                <a:cs typeface="Open Sans"/>
                <a:sym typeface="Open Sans"/>
              </a:rPr>
              <a:t>projetos</a:t>
            </a:r>
            <a:r>
              <a:rPr lang="en-US" sz="1950" dirty="0">
                <a:solidFill>
                  <a:srgbClr val="000000"/>
                </a:solidFill>
                <a:latin typeface="Open Sans"/>
                <a:ea typeface="Open Sans"/>
                <a:cs typeface="Open Sans"/>
                <a:sym typeface="Open Sans"/>
              </a:rPr>
              <a:t> de P&amp;D.</a:t>
            </a:r>
            <a:endParaRPr lang="pt-BR" dirty="0"/>
          </a:p>
        </p:txBody>
      </p:sp>
      <p:sp>
        <p:nvSpPr>
          <p:cNvPr id="11" name="Freeform 11"/>
          <p:cNvSpPr/>
          <p:nvPr/>
        </p:nvSpPr>
        <p:spPr>
          <a:xfrm>
            <a:off x="1715672" y="8647398"/>
            <a:ext cx="1799715" cy="908898"/>
          </a:xfrm>
          <a:custGeom>
            <a:avLst/>
            <a:gdLst/>
            <a:ahLst/>
            <a:cxnLst/>
            <a:rect l="l" t="t" r="r" b="b"/>
            <a:pathLst>
              <a:path w="1799715" h="908898">
                <a:moveTo>
                  <a:pt x="0" y="0"/>
                </a:moveTo>
                <a:lnTo>
                  <a:pt x="1799715" y="0"/>
                </a:lnTo>
                <a:lnTo>
                  <a:pt x="1799715" y="908898"/>
                </a:lnTo>
                <a:lnTo>
                  <a:pt x="0" y="908898"/>
                </a:lnTo>
                <a:lnTo>
                  <a:pt x="0" y="0"/>
                </a:lnTo>
                <a:close/>
              </a:path>
            </a:pathLst>
          </a:custGeom>
          <a:blipFill>
            <a:blip r:embed="rId8"/>
            <a:stretch>
              <a:fillRect l="-730529"/>
            </a:stretch>
          </a:blipFill>
        </p:spPr>
        <p:txBody>
          <a:bodyPr/>
          <a:lstStyle/>
          <a:p>
            <a:endParaRPr lang="pt-BR"/>
          </a:p>
        </p:txBody>
      </p:sp>
      <p:sp>
        <p:nvSpPr>
          <p:cNvPr id="12" name="TextBox 12"/>
          <p:cNvSpPr txBox="1"/>
          <p:nvPr/>
        </p:nvSpPr>
        <p:spPr>
          <a:xfrm>
            <a:off x="4377579" y="8848967"/>
            <a:ext cx="13057650" cy="620683"/>
          </a:xfrm>
          <a:prstGeom prst="rect">
            <a:avLst/>
          </a:prstGeom>
        </p:spPr>
        <p:txBody>
          <a:bodyPr lIns="0" tIns="0" rIns="0" bIns="0" rtlCol="0" anchor="t">
            <a:spAutoFit/>
          </a:bodyPr>
          <a:lstStyle/>
          <a:p>
            <a:pPr>
              <a:lnSpc>
                <a:spcPts val="2529"/>
              </a:lnSpc>
            </a:pPr>
            <a:r>
              <a:rPr lang="en-US" sz="1950" dirty="0">
                <a:solidFill>
                  <a:srgbClr val="000000"/>
                </a:solidFill>
                <a:latin typeface="Open Sans"/>
                <a:ea typeface="Open Sans"/>
                <a:cs typeface="Open Sans"/>
                <a:sym typeface="Open Sans"/>
              </a:rPr>
              <a:t>O </a:t>
            </a:r>
            <a:r>
              <a:rPr lang="en-US" sz="1950" dirty="0" err="1">
                <a:solidFill>
                  <a:srgbClr val="000000"/>
                </a:solidFill>
                <a:latin typeface="Open Sans"/>
                <a:ea typeface="Open Sans"/>
                <a:cs typeface="Open Sans"/>
                <a:sym typeface="Open Sans"/>
              </a:rPr>
              <a:t>governo</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brasileiro</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também</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critou</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debêntures</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incentivadas</a:t>
            </a:r>
            <a:r>
              <a:rPr lang="en-US" sz="1950" dirty="0">
                <a:solidFill>
                  <a:srgbClr val="000000"/>
                </a:solidFill>
                <a:latin typeface="Open Sans"/>
                <a:ea typeface="Open Sans"/>
                <a:cs typeface="Open Sans"/>
                <a:sym typeface="Open Sans"/>
              </a:rPr>
              <a:t> para </a:t>
            </a:r>
            <a:r>
              <a:rPr lang="en-US" sz="1950" dirty="0" err="1">
                <a:solidFill>
                  <a:srgbClr val="000000"/>
                </a:solidFill>
                <a:latin typeface="Open Sans"/>
                <a:ea typeface="Open Sans"/>
                <a:cs typeface="Open Sans"/>
                <a:sym typeface="Open Sans"/>
              </a:rPr>
              <a:t>financiar</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projetos</a:t>
            </a:r>
            <a:r>
              <a:rPr lang="en-US" sz="1950" dirty="0">
                <a:solidFill>
                  <a:srgbClr val="000000"/>
                </a:solidFill>
                <a:latin typeface="Open Sans"/>
                <a:ea typeface="Open Sans"/>
                <a:cs typeface="Open Sans"/>
                <a:sym typeface="Open Sans"/>
              </a:rPr>
              <a:t> de </a:t>
            </a:r>
            <a:r>
              <a:rPr lang="en-US" sz="1950" dirty="0" err="1">
                <a:solidFill>
                  <a:srgbClr val="000000"/>
                </a:solidFill>
                <a:latin typeface="Open Sans"/>
                <a:ea typeface="Open Sans"/>
                <a:cs typeface="Open Sans"/>
                <a:sym typeface="Open Sans"/>
              </a:rPr>
              <a:t>transformação</a:t>
            </a:r>
            <a:r>
              <a:rPr lang="en-US" sz="1950" dirty="0">
                <a:solidFill>
                  <a:srgbClr val="000000"/>
                </a:solidFill>
                <a:latin typeface="Open Sans"/>
                <a:ea typeface="Open Sans"/>
                <a:cs typeface="Open Sans"/>
                <a:sym typeface="Open Sans"/>
              </a:rPr>
              <a:t> de </a:t>
            </a:r>
            <a:r>
              <a:rPr lang="en-US" sz="1950" dirty="0" err="1">
                <a:solidFill>
                  <a:srgbClr val="000000"/>
                </a:solidFill>
                <a:latin typeface="Open Sans"/>
                <a:ea typeface="Open Sans"/>
                <a:cs typeface="Open Sans"/>
                <a:sym typeface="Open Sans"/>
              </a:rPr>
              <a:t>minerais</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estratégicos</a:t>
            </a:r>
            <a:r>
              <a:rPr lang="en-US" sz="1950" dirty="0">
                <a:solidFill>
                  <a:srgbClr val="000000"/>
                </a:solidFill>
                <a:latin typeface="Open Sans"/>
                <a:ea typeface="Open Sans"/>
                <a:cs typeface="Open Sans"/>
                <a:sym typeface="Open Sans"/>
              </a:rPr>
              <a:t> para a </a:t>
            </a:r>
            <a:r>
              <a:rPr lang="en-US" sz="1950" dirty="0" err="1">
                <a:solidFill>
                  <a:srgbClr val="000000"/>
                </a:solidFill>
                <a:latin typeface="Open Sans"/>
                <a:ea typeface="Open Sans"/>
                <a:cs typeface="Open Sans"/>
                <a:sym typeface="Open Sans"/>
              </a:rPr>
              <a:t>transição</a:t>
            </a:r>
            <a:r>
              <a:rPr lang="en-US" sz="1950" dirty="0">
                <a:solidFill>
                  <a:srgbClr val="000000"/>
                </a:solidFill>
                <a:latin typeface="Open Sans"/>
                <a:ea typeface="Open Sans"/>
                <a:cs typeface="Open Sans"/>
                <a:sym typeface="Open Sans"/>
              </a:rPr>
              <a:t> </a:t>
            </a:r>
            <a:r>
              <a:rPr lang="en-US" sz="1950" dirty="0" err="1">
                <a:solidFill>
                  <a:srgbClr val="000000"/>
                </a:solidFill>
                <a:latin typeface="Open Sans"/>
                <a:ea typeface="Open Sans"/>
                <a:cs typeface="Open Sans"/>
                <a:sym typeface="Open Sans"/>
              </a:rPr>
              <a:t>energética</a:t>
            </a:r>
            <a:r>
              <a:rPr lang="en-US" sz="1950" dirty="0">
                <a:solidFill>
                  <a:srgbClr val="000000"/>
                </a:solidFill>
                <a:latin typeface="Open Sans"/>
                <a:ea typeface="Open Sans"/>
                <a:cs typeface="Open Sans"/>
                <a:sym typeface="Open Sans"/>
              </a:rPr>
              <a:t>.</a:t>
            </a:r>
          </a:p>
        </p:txBody>
      </p:sp>
      <p:sp>
        <p:nvSpPr>
          <p:cNvPr id="13" name="TextBox 13"/>
          <p:cNvSpPr txBox="1"/>
          <p:nvPr/>
        </p:nvSpPr>
        <p:spPr>
          <a:xfrm>
            <a:off x="4295615" y="3999403"/>
            <a:ext cx="13057650" cy="641201"/>
          </a:xfrm>
          <a:prstGeom prst="rect">
            <a:avLst/>
          </a:prstGeom>
        </p:spPr>
        <p:txBody>
          <a:bodyPr lIns="0" tIns="0" rIns="0" bIns="0" rtlCol="0" anchor="t">
            <a:spAutoFit/>
          </a:bodyPr>
          <a:lstStyle/>
          <a:p>
            <a:pPr>
              <a:lnSpc>
                <a:spcPts val="2529"/>
              </a:lnSpc>
            </a:pPr>
            <a:r>
              <a:rPr lang="en-US" dirty="0">
                <a:solidFill>
                  <a:srgbClr val="000000"/>
                </a:solidFill>
                <a:latin typeface="Open Sans"/>
                <a:ea typeface="Open Sans"/>
                <a:cs typeface="Open Sans"/>
                <a:sym typeface="Open Sans"/>
              </a:rPr>
              <a:t>Outros </a:t>
            </a:r>
            <a:r>
              <a:rPr lang="en-US" dirty="0" err="1">
                <a:solidFill>
                  <a:srgbClr val="000000"/>
                </a:solidFill>
                <a:latin typeface="Open Sans"/>
                <a:ea typeface="Open Sans"/>
                <a:cs typeface="Open Sans"/>
                <a:sym typeface="Open Sans"/>
              </a:rPr>
              <a:t>centros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pesquisa</a:t>
            </a:r>
            <a:r>
              <a:rPr lang="en-US" dirty="0">
                <a:solidFill>
                  <a:srgbClr val="000000"/>
                </a:solidFill>
                <a:latin typeface="Open Sans"/>
                <a:ea typeface="Open Sans"/>
                <a:cs typeface="Open Sans"/>
                <a:sym typeface="Open Sans"/>
              </a:rPr>
              <a:t> e </a:t>
            </a:r>
            <a:r>
              <a:rPr lang="en-US" dirty="0" err="1">
                <a:solidFill>
                  <a:srgbClr val="000000"/>
                </a:solidFill>
                <a:latin typeface="Open Sans"/>
                <a:ea typeface="Open Sans"/>
                <a:cs typeface="Open Sans"/>
                <a:sym typeface="Open Sans"/>
              </a:rPr>
              <a:t>institutos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tecnologia</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como</a:t>
            </a:r>
            <a:r>
              <a:rPr lang="en-US" dirty="0">
                <a:solidFill>
                  <a:srgbClr val="000000"/>
                </a:solidFill>
                <a:latin typeface="Open Sans"/>
                <a:ea typeface="Open Sans"/>
                <a:cs typeface="Open Sans"/>
                <a:sym typeface="Open Sans"/>
              </a:rPr>
              <a:t> o CETEM, </a:t>
            </a:r>
            <a:r>
              <a:rPr lang="en-US" dirty="0" err="1">
                <a:solidFill>
                  <a:srgbClr val="000000"/>
                </a:solidFill>
                <a:latin typeface="Open Sans"/>
                <a:ea typeface="Open Sans"/>
                <a:cs typeface="Open Sans"/>
                <a:sym typeface="Open Sans"/>
              </a:rPr>
              <a:t>estão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conduzindo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projetos</a:t>
            </a:r>
            <a:r>
              <a:rPr lang="en-US" dirty="0">
                <a:solidFill>
                  <a:srgbClr val="000000"/>
                </a:solidFill>
                <a:latin typeface="Open Sans"/>
                <a:ea typeface="Open Sans"/>
                <a:cs typeface="Open Sans"/>
                <a:sym typeface="Open Sans"/>
              </a:rPr>
              <a:t> de P&amp;D na </a:t>
            </a:r>
            <a:r>
              <a:rPr lang="en-US" dirty="0" err="1">
                <a:solidFill>
                  <a:srgbClr val="000000"/>
                </a:solidFill>
                <a:latin typeface="Open Sans"/>
                <a:ea typeface="Open Sans"/>
                <a:cs typeface="Open Sans"/>
                <a:sym typeface="Open Sans"/>
              </a:rPr>
              <a:t>área</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minerais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estratégicos</a:t>
            </a:r>
            <a:r>
              <a:rPr lang="en-US" dirty="0">
                <a:solidFill>
                  <a:srgbClr val="000000"/>
                </a:solidFill>
                <a:latin typeface="Open Sans"/>
                <a:ea typeface="Open Sans"/>
                <a:cs typeface="Open Sans"/>
                <a:sym typeface="Open Sans"/>
              </a:rPr>
              <a:t>.</a:t>
            </a:r>
            <a:endParaRPr lang="pt-BR" dirty="0"/>
          </a:p>
        </p:txBody>
      </p:sp>
      <p:sp>
        <p:nvSpPr>
          <p:cNvPr id="14" name="Freeform 14"/>
          <p:cNvSpPr/>
          <p:nvPr/>
        </p:nvSpPr>
        <p:spPr>
          <a:xfrm>
            <a:off x="1696475" y="3927775"/>
            <a:ext cx="1749091" cy="787619"/>
          </a:xfrm>
          <a:custGeom>
            <a:avLst/>
            <a:gdLst/>
            <a:ahLst/>
            <a:cxnLst/>
            <a:rect l="l" t="t" r="r" b="b"/>
            <a:pathLst>
              <a:path w="1749091" h="787619">
                <a:moveTo>
                  <a:pt x="0" y="0"/>
                </a:moveTo>
                <a:lnTo>
                  <a:pt x="1749091" y="0"/>
                </a:lnTo>
                <a:lnTo>
                  <a:pt x="1749091" y="787619"/>
                </a:lnTo>
                <a:lnTo>
                  <a:pt x="0" y="787619"/>
                </a:lnTo>
                <a:lnTo>
                  <a:pt x="0" y="0"/>
                </a:lnTo>
                <a:close/>
              </a:path>
            </a:pathLst>
          </a:custGeom>
          <a:blipFill>
            <a:blip r:embed="rId9"/>
            <a:stretch>
              <a:fillRect t="-61036" b="-61036"/>
            </a:stretch>
          </a:blipFill>
        </p:spPr>
        <p:txBody>
          <a:bodyPr/>
          <a:lstStyle/>
          <a:p>
            <a:endParaRPr lang="pt-BR"/>
          </a:p>
        </p:txBody>
      </p:sp>
      <p:sp>
        <p:nvSpPr>
          <p:cNvPr id="15" name="Freeform 6"/>
          <p:cNvSpPr/>
          <p:nvPr/>
        </p:nvSpPr>
        <p:spPr>
          <a:xfrm>
            <a:off x="1728553" y="7373077"/>
            <a:ext cx="1471771" cy="1108090"/>
          </a:xfrm>
          <a:custGeom>
            <a:avLst/>
            <a:gdLst/>
            <a:ahLst/>
            <a:cxnLst/>
            <a:rect l="l" t="t" r="r" b="b"/>
            <a:pathLst>
              <a:path w="1471771" h="1108090">
                <a:moveTo>
                  <a:pt x="0" y="0"/>
                </a:moveTo>
                <a:lnTo>
                  <a:pt x="1471771" y="0"/>
                </a:lnTo>
                <a:lnTo>
                  <a:pt x="1471771" y="1108090"/>
                </a:lnTo>
                <a:lnTo>
                  <a:pt x="0" y="1108090"/>
                </a:lnTo>
                <a:lnTo>
                  <a:pt x="0" y="0"/>
                </a:lnTo>
                <a:close/>
              </a:path>
            </a:pathLst>
          </a:custGeom>
          <a:blipFill>
            <a:blip r:embed="rId10"/>
            <a:stretch>
              <a:fillRect/>
            </a:stretch>
          </a:blipFill>
        </p:spPr>
        <p:txBody>
          <a:bodyPr/>
          <a:lstStyle/>
          <a:p>
            <a:endParaRPr lang="pt-BR"/>
          </a:p>
        </p:txBody>
      </p:sp>
      <p:sp>
        <p:nvSpPr>
          <p:cNvPr id="16" name="CaixaDeTexto 15"/>
          <p:cNvSpPr txBox="1"/>
          <p:nvPr/>
        </p:nvSpPr>
        <p:spPr>
          <a:xfrm>
            <a:off x="4295615" y="7680997"/>
            <a:ext cx="12981519" cy="923330"/>
          </a:xfrm>
          <a:prstGeom prst="rect">
            <a:avLst/>
          </a:prstGeom>
          <a:noFill/>
        </p:spPr>
        <p:txBody>
          <a:bodyPr wrap="square" rtlCol="0">
            <a:spAutoFit/>
          </a:bodyPr>
          <a:lstStyle/>
          <a:p>
            <a:r>
              <a:rPr lang="en-US" dirty="0">
                <a:solidFill>
                  <a:srgbClr val="000000"/>
                </a:solidFill>
                <a:latin typeface="Open Sans"/>
                <a:ea typeface="Open Sans"/>
                <a:cs typeface="Open Sans"/>
                <a:sym typeface="Open Sans"/>
              </a:rPr>
              <a:t>O BNDES </a:t>
            </a:r>
            <a:r>
              <a:rPr lang="en-US" dirty="0" err="1">
                <a:solidFill>
                  <a:srgbClr val="000000"/>
                </a:solidFill>
                <a:latin typeface="Open Sans"/>
                <a:ea typeface="Open Sans"/>
                <a:cs typeface="Open Sans"/>
                <a:sym typeface="Open Sans"/>
              </a:rPr>
              <a:t>possui</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linhas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crédito</a:t>
            </a:r>
            <a:r>
              <a:rPr lang="en-US" dirty="0">
                <a:solidFill>
                  <a:srgbClr val="000000"/>
                </a:solidFill>
                <a:latin typeface="Open Sans"/>
                <a:ea typeface="Open Sans"/>
                <a:cs typeface="Open Sans"/>
                <a:sym typeface="Open Sans"/>
              </a:rPr>
              <a:t> para </a:t>
            </a:r>
            <a:r>
              <a:rPr lang="en-US" dirty="0" err="1">
                <a:solidFill>
                  <a:srgbClr val="000000"/>
                </a:solidFill>
                <a:latin typeface="Open Sans"/>
                <a:ea typeface="Open Sans"/>
                <a:cs typeface="Open Sans"/>
                <a:sym typeface="Open Sans"/>
              </a:rPr>
              <a:t>financiar</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projetos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extração</a:t>
            </a:r>
            <a:r>
              <a:rPr lang="en-US" dirty="0">
                <a:solidFill>
                  <a:srgbClr val="000000"/>
                </a:solidFill>
                <a:latin typeface="Open Sans"/>
                <a:ea typeface="Open Sans"/>
                <a:cs typeface="Open Sans"/>
                <a:sym typeface="Open Sans"/>
              </a:rPr>
              <a:t> e </a:t>
            </a:r>
            <a:r>
              <a:rPr lang="en-US" dirty="0" err="1">
                <a:solidFill>
                  <a:srgbClr val="000000"/>
                </a:solidFill>
                <a:latin typeface="Open Sans"/>
                <a:ea typeface="Open Sans"/>
                <a:cs typeface="Open Sans"/>
                <a:sym typeface="Open Sans"/>
              </a:rPr>
              <a:t>processamento</a:t>
            </a:r>
            <a:r>
              <a:rPr lang="en-US" dirty="0">
                <a:solidFill>
                  <a:srgbClr val="000000"/>
                </a:solidFill>
                <a:latin typeface="Open Sans"/>
                <a:ea typeface="Open Sans"/>
                <a:cs typeface="Open Sans"/>
                <a:sym typeface="Open Sans"/>
              </a:rPr>
              <a:t> mineral. </a:t>
            </a:r>
            <a:br>
              <a:rPr lang="en-US" dirty="0">
                <a:solidFill>
                  <a:srgbClr val="000000"/>
                </a:solidFill>
                <a:latin typeface="Open Sans"/>
                <a:ea typeface="Open Sans"/>
                <a:cs typeface="Open Sans"/>
                <a:sym typeface="Open Sans"/>
              </a:rPr>
            </a:br>
            <a:r>
              <a:rPr lang="en-US" dirty="0">
                <a:solidFill>
                  <a:srgbClr val="000000"/>
                </a:solidFill>
                <a:latin typeface="Open Sans"/>
                <a:ea typeface="Open Sans"/>
                <a:cs typeface="Open Sans"/>
                <a:sym typeface="Open Sans"/>
              </a:rPr>
              <a:t>BNDES e FINEP </a:t>
            </a:r>
            <a:r>
              <a:rPr lang="en-US" dirty="0" err="1">
                <a:solidFill>
                  <a:srgbClr val="000000"/>
                </a:solidFill>
                <a:latin typeface="Open Sans"/>
                <a:ea typeface="Open Sans"/>
                <a:cs typeface="Open Sans"/>
                <a:sym typeface="Open Sans"/>
              </a:rPr>
              <a:t>lançaram</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Edital</a:t>
            </a:r>
            <a:r>
              <a:rPr lang="en-US" dirty="0">
                <a:solidFill>
                  <a:srgbClr val="000000"/>
                </a:solidFill>
                <a:latin typeface="Open Sans"/>
                <a:ea typeface="Open Sans"/>
                <a:cs typeface="Open Sans"/>
                <a:sym typeface="Open Sans"/>
              </a:rPr>
              <a:t> para </a:t>
            </a:r>
            <a:r>
              <a:rPr lang="en-US" dirty="0" err="1">
                <a:solidFill>
                  <a:srgbClr val="000000"/>
                </a:solidFill>
                <a:latin typeface="Open Sans"/>
                <a:ea typeface="Open Sans"/>
                <a:cs typeface="Open Sans"/>
                <a:sym typeface="Open Sans"/>
              </a:rPr>
              <a:t>Planos</a:t>
            </a:r>
            <a:r>
              <a:rPr lang="en-US" dirty="0">
                <a:solidFill>
                  <a:srgbClr val="000000"/>
                </a:solidFill>
                <a:latin typeface="Open Sans"/>
                <a:ea typeface="Open Sans"/>
                <a:cs typeface="Open Sans"/>
                <a:sym typeface="Open Sans"/>
              </a:rPr>
              <a:t> de </a:t>
            </a:r>
            <a:r>
              <a:rPr lang="en-US" dirty="0" err="1">
                <a:solidFill>
                  <a:srgbClr val="000000"/>
                </a:solidFill>
                <a:latin typeface="Open Sans"/>
                <a:ea typeface="Open Sans"/>
                <a:cs typeface="Open Sans"/>
                <a:sym typeface="Open Sans"/>
              </a:rPr>
              <a:t>Negócios</a:t>
            </a:r>
            <a:r>
              <a:rPr lang="en-US" dirty="0">
                <a:solidFill>
                  <a:srgbClr val="000000"/>
                </a:solidFill>
                <a:latin typeface="Open Sans"/>
                <a:ea typeface="Open Sans"/>
                <a:cs typeface="Open Sans"/>
                <a:sym typeface="Open Sans"/>
              </a:rPr>
              <a:t> de P&amp;D e </a:t>
            </a:r>
            <a:r>
              <a:rPr lang="en-US" dirty="0" err="1">
                <a:solidFill>
                  <a:srgbClr val="000000"/>
                </a:solidFill>
                <a:latin typeface="Open Sans"/>
                <a:ea typeface="Open Sans"/>
                <a:cs typeface="Open Sans"/>
                <a:sym typeface="Open Sans"/>
              </a:rPr>
              <a:t>Plantas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Industriais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voltadas</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ao</a:t>
            </a:r>
            <a:r>
              <a:rPr lang="en-US" dirty="0">
                <a:solidFill>
                  <a:srgbClr val="000000"/>
                </a:solidFill>
                <a:latin typeface="Open Sans"/>
                <a:ea typeface="Open Sans"/>
                <a:cs typeface="Open Sans"/>
                <a:sym typeface="Open Sans"/>
              </a:rPr>
              <a:t> </a:t>
            </a:r>
            <a:r>
              <a:rPr lang="en-US" dirty="0" err="1">
                <a:solidFill>
                  <a:srgbClr val="000000"/>
                </a:solidFill>
                <a:latin typeface="Open Sans"/>
                <a:ea typeface="Open Sans"/>
                <a:cs typeface="Open Sans"/>
                <a:sym typeface="Open Sans"/>
              </a:rPr>
              <a:t>processamento</a:t>
            </a:r>
            <a:r>
              <a:rPr lang="en-US" dirty="0">
                <a:solidFill>
                  <a:srgbClr val="000000"/>
                </a:solidFill>
                <a:latin typeface="Open Sans"/>
                <a:ea typeface="Open Sans"/>
                <a:cs typeface="Open Sans"/>
                <a:sym typeface="Open Sans"/>
              </a:rPr>
              <a:t> dos </a:t>
            </a:r>
            <a:r>
              <a:rPr lang="en-US" dirty="0" err="1">
                <a:solidFill>
                  <a:srgbClr val="000000"/>
                </a:solidFill>
                <a:latin typeface="Open Sans"/>
                <a:ea typeface="Open Sans"/>
                <a:cs typeface="Open Sans"/>
                <a:sym typeface="Open Sans"/>
              </a:rPr>
              <a:t>minerais</a:t>
            </a:r>
            <a:r>
              <a:rPr lang="en-US" dirty="0">
                <a:solidFill>
                  <a:srgbClr val="000000"/>
                </a:solidFill>
                <a:latin typeface="Open Sans"/>
                <a:ea typeface="Open Sans"/>
                <a:cs typeface="Open Sans"/>
                <a:sym typeface="Open Sans"/>
              </a:rPr>
              <a:t>. R$ 5 </a:t>
            </a:r>
            <a:r>
              <a:rPr lang="en-US" dirty="0" err="1">
                <a:solidFill>
                  <a:srgbClr val="000000"/>
                </a:solidFill>
                <a:latin typeface="Open Sans"/>
                <a:ea typeface="Open Sans"/>
                <a:cs typeface="Open Sans"/>
                <a:sym typeface="Open Sans"/>
              </a:rPr>
              <a:t>bilhões</a:t>
            </a:r>
            <a:r>
              <a:rPr lang="en-US" dirty="0">
                <a:solidFill>
                  <a:srgbClr val="000000"/>
                </a:solidFill>
                <a:latin typeface="Open Sans"/>
                <a:ea typeface="Open Sans"/>
                <a:cs typeface="Open Sans"/>
                <a:sym typeface="Open Sans"/>
              </a:rPr>
              <a:t>. </a:t>
            </a:r>
            <a:endParaRPr lang="pt-B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145533" cy="10753725"/>
          </a:xfrm>
          <a:custGeom>
            <a:avLst/>
            <a:gdLst/>
            <a:ahLst/>
            <a:cxnLst/>
            <a:rect l="l" t="t" r="r" b="b"/>
            <a:pathLst>
              <a:path w="19145533" h="10753725">
                <a:moveTo>
                  <a:pt x="0" y="0"/>
                </a:moveTo>
                <a:lnTo>
                  <a:pt x="19145533" y="0"/>
                </a:lnTo>
                <a:lnTo>
                  <a:pt x="19145533" y="10753725"/>
                </a:lnTo>
                <a:lnTo>
                  <a:pt x="0" y="10753725"/>
                </a:lnTo>
                <a:lnTo>
                  <a:pt x="0" y="0"/>
                </a:lnTo>
                <a:close/>
              </a:path>
            </a:pathLst>
          </a:custGeom>
          <a:blipFill>
            <a:blip r:embed="rId2"/>
            <a:stretch>
              <a:fillRect t="-10434" r="-24829" b="-15209"/>
            </a:stretch>
          </a:blipFill>
        </p:spPr>
        <p:txBody>
          <a:bodyPr/>
          <a:lstStyle/>
          <a:p>
            <a:endParaRPr lang="pt-BR"/>
          </a:p>
        </p:txBody>
      </p:sp>
      <p:grpSp>
        <p:nvGrpSpPr>
          <p:cNvPr id="3" name="Group 3"/>
          <p:cNvGrpSpPr/>
          <p:nvPr/>
        </p:nvGrpSpPr>
        <p:grpSpPr>
          <a:xfrm>
            <a:off x="0" y="6633316"/>
            <a:ext cx="19021425" cy="4120409"/>
            <a:chOff x="0" y="0"/>
            <a:chExt cx="4792328" cy="1038111"/>
          </a:xfrm>
        </p:grpSpPr>
        <p:sp>
          <p:nvSpPr>
            <p:cNvPr id="4" name="Freeform 4"/>
            <p:cNvSpPr/>
            <p:nvPr/>
          </p:nvSpPr>
          <p:spPr>
            <a:xfrm>
              <a:off x="0" y="0"/>
              <a:ext cx="4792328" cy="1038111"/>
            </a:xfrm>
            <a:custGeom>
              <a:avLst/>
              <a:gdLst/>
              <a:ahLst/>
              <a:cxnLst/>
              <a:rect l="l" t="t" r="r" b="b"/>
              <a:pathLst>
                <a:path w="4792328" h="1038111">
                  <a:moveTo>
                    <a:pt x="0" y="0"/>
                  </a:moveTo>
                  <a:lnTo>
                    <a:pt x="4792328" y="0"/>
                  </a:lnTo>
                  <a:lnTo>
                    <a:pt x="4792328" y="1038111"/>
                  </a:lnTo>
                  <a:lnTo>
                    <a:pt x="0" y="1038111"/>
                  </a:lnTo>
                  <a:close/>
                </a:path>
              </a:pathLst>
            </a:custGeom>
            <a:solidFill>
              <a:srgbClr val="FFFFFF"/>
            </a:solidFill>
          </p:spPr>
          <p:txBody>
            <a:bodyPr/>
            <a:lstStyle/>
            <a:p>
              <a:endParaRPr lang="pt-BR"/>
            </a:p>
          </p:txBody>
        </p:sp>
        <p:sp>
          <p:nvSpPr>
            <p:cNvPr id="5" name="TextBox 5"/>
            <p:cNvSpPr txBox="1"/>
            <p:nvPr/>
          </p:nvSpPr>
          <p:spPr>
            <a:xfrm>
              <a:off x="0" y="-28575"/>
              <a:ext cx="4792328" cy="1066686"/>
            </a:xfrm>
            <a:prstGeom prst="rect">
              <a:avLst/>
            </a:prstGeom>
          </p:spPr>
          <p:txBody>
            <a:bodyPr lIns="50800" tIns="50800" rIns="50800" bIns="50800" rtlCol="0" anchor="ctr"/>
            <a:lstStyle/>
            <a:p>
              <a:pPr algn="ctr">
                <a:lnSpc>
                  <a:spcPts val="2583"/>
                </a:lnSpc>
              </a:pPr>
              <a:endParaRPr/>
            </a:p>
          </p:txBody>
        </p:sp>
      </p:grpSp>
      <p:sp>
        <p:nvSpPr>
          <p:cNvPr id="6" name="Freeform 6"/>
          <p:cNvSpPr/>
          <p:nvPr/>
        </p:nvSpPr>
        <p:spPr>
          <a:xfrm>
            <a:off x="15616908" y="8513815"/>
            <a:ext cx="2329145" cy="1067047"/>
          </a:xfrm>
          <a:custGeom>
            <a:avLst/>
            <a:gdLst/>
            <a:ahLst/>
            <a:cxnLst/>
            <a:rect l="l" t="t" r="r" b="b"/>
            <a:pathLst>
              <a:path w="2329145" h="1067047">
                <a:moveTo>
                  <a:pt x="0" y="0"/>
                </a:moveTo>
                <a:lnTo>
                  <a:pt x="2329144" y="0"/>
                </a:lnTo>
                <a:lnTo>
                  <a:pt x="2329144" y="1067047"/>
                </a:lnTo>
                <a:lnTo>
                  <a:pt x="0" y="1067047"/>
                </a:lnTo>
                <a:lnTo>
                  <a:pt x="0" y="0"/>
                </a:lnTo>
                <a:close/>
              </a:path>
            </a:pathLst>
          </a:custGeom>
          <a:blipFill>
            <a:blip r:embed="rId3"/>
            <a:stretch>
              <a:fillRect/>
            </a:stretch>
          </a:blipFill>
        </p:spPr>
        <p:txBody>
          <a:bodyPr/>
          <a:lstStyle/>
          <a:p>
            <a:endParaRPr lang="pt-BR"/>
          </a:p>
        </p:txBody>
      </p:sp>
      <p:sp>
        <p:nvSpPr>
          <p:cNvPr id="7" name="Freeform 7"/>
          <p:cNvSpPr/>
          <p:nvPr/>
        </p:nvSpPr>
        <p:spPr>
          <a:xfrm>
            <a:off x="1075372" y="8513815"/>
            <a:ext cx="2668243" cy="1164537"/>
          </a:xfrm>
          <a:custGeom>
            <a:avLst/>
            <a:gdLst/>
            <a:ahLst/>
            <a:cxnLst/>
            <a:rect l="l" t="t" r="r" b="b"/>
            <a:pathLst>
              <a:path w="2668243" h="1164537">
                <a:moveTo>
                  <a:pt x="0" y="0"/>
                </a:moveTo>
                <a:lnTo>
                  <a:pt x="2668243" y="0"/>
                </a:lnTo>
                <a:lnTo>
                  <a:pt x="2668243" y="1164537"/>
                </a:lnTo>
                <a:lnTo>
                  <a:pt x="0" y="1164537"/>
                </a:lnTo>
                <a:lnTo>
                  <a:pt x="0" y="0"/>
                </a:lnTo>
                <a:close/>
              </a:path>
            </a:pathLst>
          </a:custGeom>
          <a:blipFill>
            <a:blip r:embed="rId4"/>
            <a:stretch>
              <a:fillRect l="-87717"/>
            </a:stretch>
          </a:blipFill>
        </p:spPr>
        <p:txBody>
          <a:bodyPr/>
          <a:lstStyle/>
          <a:p>
            <a:endParaRPr lang="pt-BR"/>
          </a:p>
        </p:txBody>
      </p:sp>
      <p:sp>
        <p:nvSpPr>
          <p:cNvPr id="8" name="TextBox 8"/>
          <p:cNvSpPr txBox="1"/>
          <p:nvPr/>
        </p:nvSpPr>
        <p:spPr>
          <a:xfrm>
            <a:off x="5527028" y="1951046"/>
            <a:ext cx="7967370" cy="1114205"/>
          </a:xfrm>
          <a:prstGeom prst="rect">
            <a:avLst/>
          </a:prstGeom>
        </p:spPr>
        <p:txBody>
          <a:bodyPr lIns="0" tIns="0" rIns="0" bIns="0" rtlCol="0" anchor="t">
            <a:spAutoFit/>
          </a:bodyPr>
          <a:lstStyle/>
          <a:p>
            <a:pPr algn="ctr">
              <a:lnSpc>
                <a:spcPts val="9109"/>
              </a:lnSpc>
            </a:pPr>
            <a:r>
              <a:rPr lang="en-US" sz="6507" b="1" dirty="0">
                <a:solidFill>
                  <a:srgbClr val="FFFFFF"/>
                </a:solidFill>
                <a:latin typeface="Open Sans Bold"/>
                <a:ea typeface="Open Sans Bold"/>
                <a:cs typeface="Open Sans Bold"/>
                <a:sym typeface="Open Sans Bold"/>
              </a:rPr>
              <a:t>OBRIGADO!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18000"/>
            </a:blip>
            <a:stretch>
              <a:fillRect/>
            </a:stretch>
          </a:blipFill>
        </p:spPr>
        <p:txBody>
          <a:bodyPr/>
          <a:lstStyle/>
          <a:p>
            <a:endParaRPr lang="pt-BR"/>
          </a:p>
        </p:txBody>
      </p:sp>
      <p:sp>
        <p:nvSpPr>
          <p:cNvPr id="3" name="Freeform 3"/>
          <p:cNvSpPr/>
          <p:nvPr/>
        </p:nvSpPr>
        <p:spPr>
          <a:xfrm>
            <a:off x="1075373" y="9125702"/>
            <a:ext cx="1364873" cy="552650"/>
          </a:xfrm>
          <a:custGeom>
            <a:avLst/>
            <a:gdLst/>
            <a:ahLst/>
            <a:cxnLst/>
            <a:rect l="l" t="t" r="r" b="b"/>
            <a:pathLst>
              <a:path w="1364873" h="552650">
                <a:moveTo>
                  <a:pt x="0" y="0"/>
                </a:moveTo>
                <a:lnTo>
                  <a:pt x="1364872" y="0"/>
                </a:lnTo>
                <a:lnTo>
                  <a:pt x="1364872" y="552651"/>
                </a:lnTo>
                <a:lnTo>
                  <a:pt x="0" y="552651"/>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1"/>
                </a:lnTo>
                <a:lnTo>
                  <a:pt x="0" y="552651"/>
                </a:lnTo>
                <a:lnTo>
                  <a:pt x="0" y="0"/>
                </a:lnTo>
                <a:close/>
              </a:path>
            </a:pathLst>
          </a:custGeom>
          <a:blipFill>
            <a:blip r:embed="rId4"/>
            <a:stretch>
              <a:fillRect/>
            </a:stretch>
          </a:blipFill>
        </p:spPr>
        <p:txBody>
          <a:bodyPr/>
          <a:lstStyle/>
          <a:p>
            <a:endParaRPr lang="pt-BR"/>
          </a:p>
        </p:txBody>
      </p:sp>
      <p:pic>
        <p:nvPicPr>
          <p:cNvPr id="5" name="Picture 5"/>
          <p:cNvPicPr>
            <a:picLocks noChangeAspect="1"/>
          </p:cNvPicPr>
          <p:nvPr/>
        </p:nvPicPr>
        <p:blipFill>
          <a:blip r:embed="rId5"/>
          <a:stretch>
            <a:fillRect/>
          </a:stretch>
        </p:blipFill>
        <p:spPr>
          <a:xfrm>
            <a:off x="10680104" y="1337788"/>
            <a:ext cx="7938797" cy="8074181"/>
          </a:xfrm>
          <a:prstGeom prst="rect">
            <a:avLst/>
          </a:prstGeom>
        </p:spPr>
      </p:pic>
      <p:sp>
        <p:nvSpPr>
          <p:cNvPr id="6" name="TextBox 6"/>
          <p:cNvSpPr txBox="1"/>
          <p:nvPr/>
        </p:nvSpPr>
        <p:spPr>
          <a:xfrm>
            <a:off x="1828446" y="2800772"/>
            <a:ext cx="8435340" cy="3754233"/>
          </a:xfrm>
          <a:prstGeom prst="rect">
            <a:avLst/>
          </a:prstGeom>
        </p:spPr>
        <p:txBody>
          <a:bodyPr lIns="0" tIns="0" rIns="0" bIns="0" rtlCol="0" anchor="t">
            <a:spAutoFit/>
          </a:bodyPr>
          <a:lstStyle/>
          <a:p>
            <a:r>
              <a:rPr lang="en-US" sz="3400" dirty="0">
                <a:solidFill>
                  <a:srgbClr val="000000"/>
                </a:solidFill>
                <a:latin typeface="Bree Serif"/>
                <a:ea typeface="Bree Serif"/>
                <a:cs typeface="Bree Serif"/>
                <a:sym typeface="Bree Serif"/>
              </a:rPr>
              <a:t>A </a:t>
            </a:r>
            <a:r>
              <a:rPr lang="en-US" sz="3400" dirty="0" err="1">
                <a:solidFill>
                  <a:srgbClr val="000000"/>
                </a:solidFill>
                <a:latin typeface="Bree Serif"/>
                <a:ea typeface="Bree Serif"/>
                <a:cs typeface="Bree Serif"/>
                <a:sym typeface="Bree Serif"/>
              </a:rPr>
              <a:t>demanda</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por</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baterias</a:t>
            </a:r>
            <a:r>
              <a:rPr lang="en-US" sz="3400" dirty="0">
                <a:solidFill>
                  <a:srgbClr val="000000"/>
                </a:solidFill>
                <a:latin typeface="Bree Serif"/>
                <a:ea typeface="Bree Serif"/>
                <a:cs typeface="Bree Serif"/>
                <a:sym typeface="Bree Serif"/>
              </a:rPr>
              <a:t> para </a:t>
            </a:r>
            <a:r>
              <a:rPr lang="en-US" sz="3400" dirty="0" err="1">
                <a:solidFill>
                  <a:srgbClr val="000000"/>
                </a:solidFill>
                <a:latin typeface="Bree Serif"/>
                <a:ea typeface="Bree Serif"/>
                <a:cs typeface="Bree Serif"/>
                <a:sym typeface="Bree Serif"/>
              </a:rPr>
              <a:t>veículos</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elétricos</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aumentará</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sete</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vezes</a:t>
            </a:r>
            <a:r>
              <a:rPr lang="en-US" sz="3400" dirty="0">
                <a:solidFill>
                  <a:srgbClr val="000000"/>
                </a:solidFill>
                <a:latin typeface="Bree Serif"/>
                <a:ea typeface="Bree Serif"/>
                <a:cs typeface="Bree Serif"/>
                <a:sym typeface="Bree Serif"/>
              </a:rPr>
              <a:t>, </a:t>
            </a:r>
            <a:r>
              <a:rPr lang="en-US" sz="3400" dirty="0" err="1">
                <a:solidFill>
                  <a:srgbClr val="000000"/>
                </a:solidFill>
                <a:latin typeface="Bree Serif"/>
                <a:ea typeface="Bree Serif"/>
                <a:cs typeface="Bree Serif"/>
                <a:sym typeface="Bree Serif"/>
              </a:rPr>
              <a:t>chegando</a:t>
            </a:r>
            <a:r>
              <a:rPr lang="en-US" sz="3400" dirty="0">
                <a:solidFill>
                  <a:srgbClr val="000000"/>
                </a:solidFill>
                <a:latin typeface="Bree Serif"/>
                <a:ea typeface="Bree Serif"/>
                <a:cs typeface="Bree Serif"/>
                <a:sym typeface="Bree Serif"/>
              </a:rPr>
              <a:t> a 6 TWh </a:t>
            </a:r>
            <a:r>
              <a:rPr lang="en-US" sz="3400" dirty="0" err="1">
                <a:solidFill>
                  <a:srgbClr val="000000"/>
                </a:solidFill>
                <a:latin typeface="Bree Serif"/>
                <a:ea typeface="Bree Serif"/>
                <a:cs typeface="Bree Serif"/>
                <a:sym typeface="Bree Serif"/>
              </a:rPr>
              <a:t>em</a:t>
            </a:r>
            <a:r>
              <a:rPr lang="en-US" sz="3400" dirty="0">
                <a:solidFill>
                  <a:srgbClr val="000000"/>
                </a:solidFill>
                <a:latin typeface="Bree Serif"/>
                <a:ea typeface="Bree Serif"/>
                <a:cs typeface="Bree Serif"/>
                <a:sym typeface="Bree Serif"/>
              </a:rPr>
              <a:t> 2030.</a:t>
            </a:r>
            <a:endParaRPr lang="pt-BR" dirty="0">
              <a:sym typeface="Bree Serif"/>
            </a:endParaRPr>
          </a:p>
          <a:p>
            <a:r>
              <a:rPr lang="en-US" sz="3400" dirty="0">
                <a:solidFill>
                  <a:srgbClr val="000000"/>
                </a:solidFill>
                <a:latin typeface="Bree Serif"/>
                <a:sym typeface="Bree Serif"/>
              </a:rPr>
              <a:t>A </a:t>
            </a:r>
            <a:r>
              <a:rPr lang="en-US" sz="3400" dirty="0" err="1">
                <a:solidFill>
                  <a:srgbClr val="000000"/>
                </a:solidFill>
                <a:latin typeface="Bree Serif"/>
                <a:sym typeface="Bree Serif"/>
              </a:rPr>
              <a:t>necessidade</a:t>
            </a:r>
            <a:r>
              <a:rPr lang="en-US" sz="3400" dirty="0">
                <a:solidFill>
                  <a:srgbClr val="000000"/>
                </a:solidFill>
                <a:latin typeface="Bree Serif"/>
                <a:sym typeface="Bree Serif"/>
              </a:rPr>
              <a:t> de </a:t>
            </a:r>
            <a:r>
              <a:rPr lang="en-US" sz="3400" dirty="0" err="1">
                <a:solidFill>
                  <a:srgbClr val="000000"/>
                </a:solidFill>
                <a:latin typeface="Bree Serif"/>
                <a:sym typeface="Bree Serif"/>
              </a:rPr>
              <a:t>armazenamento</a:t>
            </a:r>
            <a:r>
              <a:rPr lang="en-US" sz="3400" dirty="0">
                <a:solidFill>
                  <a:srgbClr val="000000"/>
                </a:solidFill>
                <a:latin typeface="Bree Serif"/>
                <a:sym typeface="Bree Serif"/>
              </a:rPr>
              <a:t> de </a:t>
            </a:r>
            <a:r>
              <a:rPr lang="en-US" sz="3400" dirty="0" err="1">
                <a:solidFill>
                  <a:srgbClr val="000000"/>
                </a:solidFill>
                <a:latin typeface="Bree Serif"/>
                <a:sym typeface="Bree Serif"/>
              </a:rPr>
              <a:t>energia</a:t>
            </a:r>
            <a:r>
              <a:rPr lang="en-US" sz="3400" dirty="0">
                <a:solidFill>
                  <a:srgbClr val="000000"/>
                </a:solidFill>
                <a:latin typeface="Bree Serif"/>
                <a:sym typeface="Bree Serif"/>
              </a:rPr>
              <a:t> </a:t>
            </a:r>
            <a:r>
              <a:rPr lang="en-US" sz="3400" dirty="0" err="1">
                <a:solidFill>
                  <a:srgbClr val="000000"/>
                </a:solidFill>
                <a:latin typeface="Bree Serif"/>
                <a:sym typeface="Bree Serif"/>
              </a:rPr>
              <a:t>deve</a:t>
            </a:r>
            <a:r>
              <a:rPr lang="en-US" sz="3400" dirty="0">
                <a:solidFill>
                  <a:srgbClr val="000000"/>
                </a:solidFill>
                <a:latin typeface="Bree Serif"/>
                <a:sym typeface="Bree Serif"/>
              </a:rPr>
              <a:t> </a:t>
            </a:r>
            <a:r>
              <a:rPr lang="en-US" sz="3400" dirty="0" err="1">
                <a:solidFill>
                  <a:srgbClr val="000000"/>
                </a:solidFill>
                <a:latin typeface="Bree Serif"/>
                <a:sym typeface="Bree Serif"/>
              </a:rPr>
              <a:t>aumentar</a:t>
            </a:r>
            <a:r>
              <a:rPr lang="en-US" sz="3400" dirty="0">
                <a:solidFill>
                  <a:srgbClr val="000000"/>
                </a:solidFill>
                <a:latin typeface="Bree Serif"/>
                <a:sym typeface="Bree Serif"/>
              </a:rPr>
              <a:t> seis </a:t>
            </a:r>
            <a:r>
              <a:rPr lang="en-US" sz="3400" dirty="0" err="1">
                <a:solidFill>
                  <a:srgbClr val="000000"/>
                </a:solidFill>
                <a:latin typeface="Bree Serif"/>
                <a:sym typeface="Bree Serif"/>
              </a:rPr>
              <a:t>vezes</a:t>
            </a:r>
            <a:r>
              <a:rPr lang="en-US" sz="3400" dirty="0">
                <a:solidFill>
                  <a:srgbClr val="000000"/>
                </a:solidFill>
                <a:latin typeface="Bree Serif"/>
                <a:sym typeface="Bree Serif"/>
              </a:rPr>
              <a:t>.</a:t>
            </a:r>
            <a:endParaRPr lang="en-US" dirty="0">
              <a:sym typeface="Bree Serif"/>
            </a:endParaRPr>
          </a:p>
          <a:p>
            <a:pPr>
              <a:lnSpc>
                <a:spcPts val="4779"/>
              </a:lnSpc>
            </a:pPr>
            <a:br>
              <a:rPr lang="en-US" dirty="0">
                <a:sym typeface="Bree Serif"/>
              </a:rPr>
            </a:br>
            <a:endParaRPr lang="en-US" dirty="0"/>
          </a:p>
        </p:txBody>
      </p:sp>
      <p:sp>
        <p:nvSpPr>
          <p:cNvPr id="7" name="Freeform 7"/>
          <p:cNvSpPr/>
          <p:nvPr/>
        </p:nvSpPr>
        <p:spPr>
          <a:xfrm>
            <a:off x="1484284" y="6542020"/>
            <a:ext cx="9123663" cy="1904565"/>
          </a:xfrm>
          <a:custGeom>
            <a:avLst/>
            <a:gdLst/>
            <a:ahLst/>
            <a:cxnLst/>
            <a:rect l="l" t="t" r="r" b="b"/>
            <a:pathLst>
              <a:path w="9123663" h="1904565">
                <a:moveTo>
                  <a:pt x="0" y="0"/>
                </a:moveTo>
                <a:lnTo>
                  <a:pt x="9123663" y="0"/>
                </a:lnTo>
                <a:lnTo>
                  <a:pt x="9123663" y="1904565"/>
                </a:lnTo>
                <a:lnTo>
                  <a:pt x="0" y="1904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8" name="TextBox 8"/>
          <p:cNvSpPr txBox="1"/>
          <p:nvPr/>
        </p:nvSpPr>
        <p:spPr>
          <a:xfrm>
            <a:off x="2442924" y="6743853"/>
            <a:ext cx="7162545" cy="1530547"/>
          </a:xfrm>
          <a:prstGeom prst="rect">
            <a:avLst/>
          </a:prstGeom>
        </p:spPr>
        <p:txBody>
          <a:bodyPr lIns="0" tIns="0" rIns="0" bIns="0" rtlCol="0" anchor="t">
            <a:spAutoFit/>
          </a:bodyPr>
          <a:lstStyle/>
          <a:p>
            <a:pPr algn="ctr"/>
            <a:r>
              <a:rPr lang="en-US" sz="2000" dirty="0">
                <a:solidFill>
                  <a:srgbClr val="000000"/>
                </a:solidFill>
                <a:latin typeface="Open Sans"/>
                <a:ea typeface="Open Sans"/>
                <a:cs typeface="Open Sans"/>
                <a:sym typeface="Open Sans"/>
              </a:rPr>
              <a:t>Em um </a:t>
            </a:r>
            <a:r>
              <a:rPr lang="en-US" sz="2000" dirty="0" err="1">
                <a:solidFill>
                  <a:srgbClr val="000000"/>
                </a:solidFill>
                <a:latin typeface="Open Sans"/>
                <a:ea typeface="Open Sans"/>
                <a:cs typeface="Open Sans"/>
                <a:sym typeface="Open Sans"/>
              </a:rPr>
              <a:t>cenário</a:t>
            </a:r>
            <a:r>
              <a:rPr lang="en-US" sz="2000" dirty="0">
                <a:solidFill>
                  <a:srgbClr val="000000"/>
                </a:solidFill>
                <a:latin typeface="Open Sans"/>
                <a:ea typeface="Open Sans"/>
                <a:cs typeface="Open Sans"/>
                <a:sym typeface="Open Sans"/>
              </a:rPr>
              <a:t> que </a:t>
            </a:r>
            <a:r>
              <a:rPr lang="en-US" sz="2000" dirty="0" err="1">
                <a:solidFill>
                  <a:srgbClr val="000000"/>
                </a:solidFill>
                <a:latin typeface="Open Sans"/>
                <a:ea typeface="Open Sans"/>
                <a:cs typeface="Open Sans"/>
                <a:sym typeface="Open Sans"/>
              </a:rPr>
              <a:t>limita</a:t>
            </a:r>
            <a:r>
              <a:rPr lang="en-US" sz="2000" dirty="0">
                <a:solidFill>
                  <a:srgbClr val="000000"/>
                </a:solidFill>
                <a:latin typeface="Open Sans"/>
                <a:ea typeface="Open Sans"/>
                <a:cs typeface="Open Sans"/>
                <a:sym typeface="Open Sans"/>
              </a:rPr>
              <a:t> o </a:t>
            </a:r>
            <a:r>
              <a:rPr lang="en-US" sz="2000" dirty="0" err="1">
                <a:solidFill>
                  <a:srgbClr val="000000"/>
                </a:solidFill>
                <a:latin typeface="Open Sans"/>
                <a:ea typeface="Open Sans"/>
                <a:cs typeface="Open Sans"/>
                <a:sym typeface="Open Sans"/>
              </a:rPr>
              <a:t>aquecimento</a:t>
            </a:r>
            <a:r>
              <a:rPr lang="en-US" sz="2000" dirty="0">
                <a:solidFill>
                  <a:srgbClr val="000000"/>
                </a:solidFill>
                <a:latin typeface="Open Sans"/>
                <a:ea typeface="Open Sans"/>
                <a:cs typeface="Open Sans"/>
                <a:sym typeface="Open Sans"/>
              </a:rPr>
              <a:t> global a 1,5 °C [NZE], a </a:t>
            </a:r>
            <a:r>
              <a:rPr lang="en-US" sz="2000" dirty="0" err="1">
                <a:solidFill>
                  <a:srgbClr val="000000"/>
                </a:solidFill>
                <a:latin typeface="Open Sans"/>
                <a:ea typeface="Open Sans"/>
                <a:cs typeface="Open Sans"/>
                <a:sym typeface="Open Sans"/>
              </a:rPr>
              <a:t>participação</a:t>
            </a:r>
            <a:r>
              <a:rPr lang="en-US" sz="2000" dirty="0">
                <a:solidFill>
                  <a:srgbClr val="000000"/>
                </a:solidFill>
                <a:latin typeface="Open Sans"/>
                <a:ea typeface="Open Sans"/>
                <a:cs typeface="Open Sans"/>
                <a:sym typeface="Open Sans"/>
              </a:rPr>
              <a:t> das </a:t>
            </a:r>
            <a:r>
              <a:rPr lang="en-US" sz="2000" dirty="0" err="1">
                <a:solidFill>
                  <a:srgbClr val="000000"/>
                </a:solidFill>
                <a:latin typeface="Open Sans"/>
                <a:ea typeface="Open Sans"/>
                <a:cs typeface="Open Sans"/>
                <a:sym typeface="Open Sans"/>
              </a:rPr>
              <a:t>vendas</a:t>
            </a:r>
            <a:r>
              <a:rPr lang="en-US" sz="2000" dirty="0">
                <a:solidFill>
                  <a:srgbClr val="000000"/>
                </a:solidFill>
                <a:latin typeface="Open Sans"/>
                <a:ea typeface="Open Sans"/>
                <a:cs typeface="Open Sans"/>
                <a:sym typeface="Open Sans"/>
              </a:rPr>
              <a:t> de </a:t>
            </a:r>
            <a:r>
              <a:rPr lang="en-US" sz="2000" dirty="0" err="1">
                <a:solidFill>
                  <a:srgbClr val="000000"/>
                </a:solidFill>
                <a:latin typeface="Open Sans"/>
                <a:ea typeface="Open Sans"/>
                <a:cs typeface="Open Sans"/>
                <a:sym typeface="Open Sans"/>
              </a:rPr>
              <a:t>carros</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elétricos</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sobe</a:t>
            </a:r>
            <a:r>
              <a:rPr lang="en-US" sz="2000" dirty="0">
                <a:solidFill>
                  <a:srgbClr val="000000"/>
                </a:solidFill>
                <a:latin typeface="Open Sans"/>
                <a:ea typeface="Open Sans"/>
                <a:cs typeface="Open Sans"/>
                <a:sym typeface="Open Sans"/>
              </a:rPr>
              <a:t> de 18% </a:t>
            </a:r>
            <a:r>
              <a:rPr lang="en-US" sz="2000" dirty="0" err="1">
                <a:solidFill>
                  <a:srgbClr val="000000"/>
                </a:solidFill>
                <a:latin typeface="Open Sans"/>
                <a:ea typeface="Open Sans"/>
                <a:cs typeface="Open Sans"/>
                <a:sym typeface="Open Sans"/>
              </a:rPr>
              <a:t>hoje</a:t>
            </a:r>
            <a:r>
              <a:rPr lang="en-US" sz="2000" dirty="0">
                <a:solidFill>
                  <a:srgbClr val="000000"/>
                </a:solidFill>
                <a:latin typeface="Open Sans"/>
                <a:ea typeface="Open Sans"/>
                <a:cs typeface="Open Sans"/>
                <a:sym typeface="Open Sans"/>
              </a:rPr>
              <a:t> para 65% </a:t>
            </a:r>
            <a:r>
              <a:rPr lang="en-US" sz="2000" dirty="0" err="1">
                <a:solidFill>
                  <a:srgbClr val="000000"/>
                </a:solidFill>
                <a:latin typeface="Open Sans"/>
                <a:ea typeface="Open Sans"/>
                <a:cs typeface="Open Sans"/>
                <a:sym typeface="Open Sans"/>
              </a:rPr>
              <a:t>em</a:t>
            </a:r>
            <a:r>
              <a:rPr lang="en-US" sz="2000" dirty="0">
                <a:solidFill>
                  <a:srgbClr val="000000"/>
                </a:solidFill>
                <a:latin typeface="Open Sans"/>
                <a:ea typeface="Open Sans"/>
                <a:cs typeface="Open Sans"/>
                <a:sym typeface="Open Sans"/>
              </a:rPr>
              <a:t> 2030, </a:t>
            </a:r>
            <a:r>
              <a:rPr lang="en-US" sz="2000" dirty="0" err="1">
                <a:solidFill>
                  <a:srgbClr val="000000"/>
                </a:solidFill>
                <a:latin typeface="Open Sans"/>
                <a:ea typeface="Open Sans"/>
                <a:cs typeface="Open Sans"/>
                <a:sym typeface="Open Sans"/>
              </a:rPr>
              <a:t>aumentando</a:t>
            </a:r>
            <a:r>
              <a:rPr lang="en-US" sz="2000" dirty="0">
                <a:solidFill>
                  <a:srgbClr val="000000"/>
                </a:solidFill>
                <a:latin typeface="Open Sans"/>
                <a:ea typeface="Open Sans"/>
                <a:cs typeface="Open Sans"/>
                <a:sym typeface="Open Sans"/>
              </a:rPr>
              <a:t> a </a:t>
            </a:r>
            <a:r>
              <a:rPr lang="en-US" sz="2000" dirty="0" err="1">
                <a:solidFill>
                  <a:srgbClr val="000000"/>
                </a:solidFill>
                <a:latin typeface="Open Sans"/>
                <a:ea typeface="Open Sans"/>
                <a:cs typeface="Open Sans"/>
                <a:sym typeface="Open Sans"/>
              </a:rPr>
              <a:t>demanda</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por</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baterias</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em</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sete</a:t>
            </a:r>
            <a:r>
              <a:rPr lang="en-US" sz="2000" dirty="0">
                <a:solidFill>
                  <a:srgbClr val="000000"/>
                </a:solidFill>
                <a:latin typeface="Open Sans"/>
                <a:ea typeface="Open Sans"/>
                <a:cs typeface="Open Sans"/>
                <a:sym typeface="Open Sans"/>
              </a:rPr>
              <a:t> </a:t>
            </a:r>
            <a:r>
              <a:rPr lang="en-US" sz="2000" dirty="0" err="1">
                <a:solidFill>
                  <a:srgbClr val="000000"/>
                </a:solidFill>
                <a:latin typeface="Open Sans"/>
                <a:ea typeface="Open Sans"/>
                <a:cs typeface="Open Sans"/>
                <a:sym typeface="Open Sans"/>
              </a:rPr>
              <a:t>vezes</a:t>
            </a:r>
            <a:r>
              <a:rPr lang="en-US" sz="2000" dirty="0">
                <a:solidFill>
                  <a:srgbClr val="000000"/>
                </a:solidFill>
                <a:latin typeface="Open Sans"/>
                <a:ea typeface="Open Sans"/>
                <a:cs typeface="Open Sans"/>
                <a:sym typeface="Open Sans"/>
              </a:rPr>
              <a:t>, para 6 TWh </a:t>
            </a:r>
            <a:r>
              <a:rPr lang="en-US" sz="2000" dirty="0" err="1">
                <a:solidFill>
                  <a:srgbClr val="000000"/>
                </a:solidFill>
                <a:latin typeface="Open Sans"/>
                <a:ea typeface="Open Sans"/>
                <a:cs typeface="Open Sans"/>
                <a:sym typeface="Open Sans"/>
              </a:rPr>
              <a:t>em</a:t>
            </a:r>
            <a:r>
              <a:rPr lang="en-US" sz="2000" dirty="0">
                <a:solidFill>
                  <a:srgbClr val="000000"/>
                </a:solidFill>
                <a:latin typeface="Open Sans"/>
                <a:ea typeface="Open Sans"/>
                <a:cs typeface="Open Sans"/>
                <a:sym typeface="Open Sans"/>
              </a:rPr>
              <a:t> 2030.</a:t>
            </a:r>
            <a:endParaRPr lang="pt-BR" sz="2000" dirty="0">
              <a:sym typeface="Open Sans"/>
            </a:endParaRPr>
          </a:p>
          <a:p>
            <a:pPr algn="l">
              <a:lnSpc>
                <a:spcPts val="2493"/>
              </a:lnSpc>
            </a:pPr>
            <a:r>
              <a:rPr lang="en-US" sz="1750" dirty="0">
                <a:solidFill>
                  <a:srgbClr val="000000"/>
                </a:solidFill>
                <a:latin typeface="Open Sans"/>
                <a:ea typeface="Open Sans"/>
                <a:cs typeface="Open Sans"/>
                <a:sym typeface="Open Sans"/>
              </a:rPr>
              <a:t>- (IEA, 2024) </a:t>
            </a:r>
            <a:endParaRPr lang="en-US" sz="1750" dirty="0">
              <a:solidFill>
                <a:srgbClr val="000000"/>
              </a:solidFill>
              <a:latin typeface="Open Sans"/>
              <a:ea typeface="Open Sans"/>
              <a:cs typeface="Open Sans"/>
            </a:endParaRPr>
          </a:p>
        </p:txBody>
      </p:sp>
      <p:sp>
        <p:nvSpPr>
          <p:cNvPr id="9" name="TextBox 9"/>
          <p:cNvSpPr txBox="1"/>
          <p:nvPr/>
        </p:nvSpPr>
        <p:spPr>
          <a:xfrm>
            <a:off x="2862456" y="338569"/>
            <a:ext cx="13128112" cy="1949252"/>
          </a:xfrm>
          <a:prstGeom prst="rect">
            <a:avLst/>
          </a:prstGeom>
        </p:spPr>
        <p:txBody>
          <a:bodyPr wrap="square" lIns="0" tIns="0" rIns="0" bIns="0" rtlCol="0" anchor="t">
            <a:spAutoFit/>
          </a:bodyPr>
          <a:lstStyle/>
          <a:p>
            <a:pPr algn="ctr"/>
            <a:r>
              <a:rPr lang="en-US" sz="6100" b="1">
                <a:solidFill>
                  <a:srgbClr val="000000"/>
                </a:solidFill>
                <a:latin typeface="Times"/>
                <a:ea typeface="Times New Roman Bold"/>
                <a:cs typeface="Times"/>
                <a:sym typeface="Times New Roman Bold"/>
              </a:rPr>
              <a:t>A </a:t>
            </a:r>
            <a:r>
              <a:rPr lang="en-US" sz="6100" b="1" err="1">
                <a:solidFill>
                  <a:srgbClr val="000000"/>
                </a:solidFill>
                <a:latin typeface="Times"/>
                <a:ea typeface="Times New Roman Bold"/>
                <a:cs typeface="Times"/>
                <a:sym typeface="Times New Roman Bold"/>
              </a:rPr>
              <a:t>Demanda</a:t>
            </a:r>
            <a:r>
              <a:rPr lang="en-US" sz="6100" b="1">
                <a:solidFill>
                  <a:srgbClr val="000000"/>
                </a:solidFill>
                <a:latin typeface="Times"/>
                <a:ea typeface="Times New Roman Bold"/>
                <a:cs typeface="Times"/>
                <a:sym typeface="Times New Roman Bold"/>
              </a:rPr>
              <a:t> pela </a:t>
            </a:r>
            <a:r>
              <a:rPr lang="en-US" sz="6100" b="1" err="1">
                <a:solidFill>
                  <a:srgbClr val="000000"/>
                </a:solidFill>
                <a:latin typeface="Times"/>
                <a:ea typeface="Times New Roman Bold"/>
                <a:cs typeface="Times"/>
                <a:sym typeface="Times New Roman Bold"/>
              </a:rPr>
              <a:t>Transição</a:t>
            </a:r>
            <a:r>
              <a:rPr lang="en-US" sz="6100" b="1">
                <a:solidFill>
                  <a:srgbClr val="000000"/>
                </a:solidFill>
                <a:latin typeface="Times"/>
                <a:ea typeface="Times New Roman Bold"/>
                <a:cs typeface="Times"/>
                <a:sym typeface="Times New Roman Bold"/>
              </a:rPr>
              <a:t> Energética</a:t>
            </a:r>
            <a:endParaRPr lang="en-US" sz="6100">
              <a:solidFill>
                <a:srgbClr val="000000"/>
              </a:solidFill>
              <a:latin typeface="Times"/>
              <a:ea typeface="Times New Roman Bold"/>
              <a:cs typeface="Times"/>
              <a:sym typeface="Times New Roman Bold"/>
            </a:endParaRPr>
          </a:p>
          <a:p>
            <a:pPr algn="ctr">
              <a:lnSpc>
                <a:spcPts val="8602"/>
              </a:lnSpc>
            </a:pPr>
            <a:endParaRPr lang="en-US" sz="6100" b="1" dirty="0">
              <a:solidFill>
                <a:srgbClr val="000000"/>
              </a:solidFill>
              <a:latin typeface="Times New Roman Bold"/>
              <a:ea typeface="Times New Roman Bold"/>
              <a:cs typeface="Times New Roman Bold"/>
            </a:endParaRPr>
          </a:p>
        </p:txBody>
      </p:sp>
      <p:sp>
        <p:nvSpPr>
          <p:cNvPr id="10" name="Freeform 10"/>
          <p:cNvSpPr/>
          <p:nvPr/>
        </p:nvSpPr>
        <p:spPr>
          <a:xfrm>
            <a:off x="3461178" y="8739120"/>
            <a:ext cx="7146769" cy="1491888"/>
          </a:xfrm>
          <a:custGeom>
            <a:avLst/>
            <a:gdLst/>
            <a:ahLst/>
            <a:cxnLst/>
            <a:rect l="l" t="t" r="r" b="b"/>
            <a:pathLst>
              <a:path w="7146769" h="1491888">
                <a:moveTo>
                  <a:pt x="0" y="0"/>
                </a:moveTo>
                <a:lnTo>
                  <a:pt x="7146769" y="0"/>
                </a:lnTo>
                <a:lnTo>
                  <a:pt x="7146769" y="1491888"/>
                </a:lnTo>
                <a:lnTo>
                  <a:pt x="0" y="14918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11" name="TextBox 11"/>
          <p:cNvSpPr txBox="1"/>
          <p:nvPr/>
        </p:nvSpPr>
        <p:spPr>
          <a:xfrm>
            <a:off x="4346132" y="8965574"/>
            <a:ext cx="5653842" cy="1774845"/>
          </a:xfrm>
          <a:prstGeom prst="rect">
            <a:avLst/>
          </a:prstGeom>
        </p:spPr>
        <p:txBody>
          <a:bodyPr lIns="0" tIns="0" rIns="0" bIns="0" rtlCol="0" anchor="t">
            <a:spAutoFit/>
          </a:bodyPr>
          <a:lstStyle/>
          <a:p>
            <a:pPr algn="ctr"/>
            <a:r>
              <a:rPr lang="en-US" dirty="0">
                <a:solidFill>
                  <a:srgbClr val="000000"/>
                </a:solidFill>
                <a:latin typeface="Open Sans"/>
                <a:ea typeface="Open Sans"/>
                <a:cs typeface="Open Sans"/>
                <a:sym typeface="Open Sans"/>
              </a:rPr>
              <a:t>Para </a:t>
            </a:r>
            <a:r>
              <a:rPr lang="en-US" err="1">
                <a:solidFill>
                  <a:srgbClr val="000000"/>
                </a:solidFill>
                <a:latin typeface="Open Sans"/>
                <a:ea typeface="Open Sans"/>
                <a:cs typeface="Open Sans"/>
                <a:sym typeface="Open Sans"/>
              </a:rPr>
              <a:t>triplicar</a:t>
            </a:r>
            <a:r>
              <a:rPr lang="en-US" dirty="0">
                <a:solidFill>
                  <a:srgbClr val="000000"/>
                </a:solidFill>
                <a:latin typeface="Open Sans"/>
                <a:ea typeface="Open Sans"/>
                <a:cs typeface="Open Sans"/>
                <a:sym typeface="Open Sans"/>
              </a:rPr>
              <a:t> a </a:t>
            </a:r>
            <a:r>
              <a:rPr lang="en-US" err="1">
                <a:solidFill>
                  <a:srgbClr val="000000"/>
                </a:solidFill>
                <a:latin typeface="Open Sans"/>
                <a:ea typeface="Open Sans"/>
                <a:cs typeface="Open Sans"/>
                <a:sym typeface="Open Sans"/>
              </a:rPr>
              <a:t>capacidade</a:t>
            </a:r>
            <a:r>
              <a:rPr lang="en-US" dirty="0">
                <a:solidFill>
                  <a:srgbClr val="000000"/>
                </a:solidFill>
                <a:latin typeface="Open Sans"/>
                <a:ea typeface="Open Sans"/>
                <a:cs typeface="Open Sans"/>
                <a:sym typeface="Open Sans"/>
              </a:rPr>
              <a:t> global de </a:t>
            </a:r>
            <a:r>
              <a:rPr lang="en-US" err="1">
                <a:solidFill>
                  <a:srgbClr val="000000"/>
                </a:solidFill>
                <a:latin typeface="Open Sans"/>
                <a:ea typeface="Open Sans"/>
                <a:cs typeface="Open Sans"/>
                <a:sym typeface="Open Sans"/>
              </a:rPr>
              <a:t>energia</a:t>
            </a:r>
            <a:r>
              <a:rPr lang="en-US" dirty="0">
                <a:solidFill>
                  <a:srgbClr val="000000"/>
                </a:solidFill>
                <a:latin typeface="Open Sans"/>
                <a:ea typeface="Open Sans"/>
                <a:cs typeface="Open Sans"/>
                <a:sym typeface="Open Sans"/>
              </a:rPr>
              <a:t> </a:t>
            </a:r>
            <a:r>
              <a:rPr lang="en-US" err="1">
                <a:solidFill>
                  <a:srgbClr val="000000"/>
                </a:solidFill>
                <a:latin typeface="Open Sans"/>
                <a:ea typeface="Open Sans"/>
                <a:cs typeface="Open Sans"/>
                <a:sym typeface="Open Sans"/>
              </a:rPr>
              <a:t>renovável</a:t>
            </a:r>
            <a:r>
              <a:rPr lang="en-US" dirty="0">
                <a:solidFill>
                  <a:srgbClr val="000000"/>
                </a:solidFill>
                <a:latin typeface="Open Sans"/>
                <a:ea typeface="Open Sans"/>
                <a:cs typeface="Open Sans"/>
                <a:sym typeface="Open Sans"/>
              </a:rPr>
              <a:t> </a:t>
            </a:r>
            <a:r>
              <a:rPr lang="en-US" err="1">
                <a:solidFill>
                  <a:srgbClr val="000000"/>
                </a:solidFill>
                <a:latin typeface="Open Sans"/>
                <a:ea typeface="Open Sans"/>
                <a:cs typeface="Open Sans"/>
                <a:sym typeface="Open Sans"/>
              </a:rPr>
              <a:t>até</a:t>
            </a:r>
            <a:r>
              <a:rPr lang="en-US" dirty="0">
                <a:solidFill>
                  <a:srgbClr val="000000"/>
                </a:solidFill>
                <a:latin typeface="Open Sans"/>
                <a:ea typeface="Open Sans"/>
                <a:cs typeface="Open Sans"/>
                <a:sym typeface="Open Sans"/>
              </a:rPr>
              <a:t> 2030, </a:t>
            </a:r>
            <a:r>
              <a:rPr lang="en-US" err="1">
                <a:solidFill>
                  <a:srgbClr val="000000"/>
                </a:solidFill>
                <a:latin typeface="Open Sans"/>
                <a:ea typeface="Open Sans"/>
                <a:cs typeface="Open Sans"/>
                <a:sym typeface="Open Sans"/>
              </a:rPr>
              <a:t>mantendo</a:t>
            </a:r>
            <a:r>
              <a:rPr lang="en-US" dirty="0">
                <a:solidFill>
                  <a:srgbClr val="000000"/>
                </a:solidFill>
                <a:latin typeface="Open Sans"/>
                <a:ea typeface="Open Sans"/>
                <a:cs typeface="Open Sans"/>
                <a:sym typeface="Open Sans"/>
              </a:rPr>
              <a:t> a </a:t>
            </a:r>
            <a:r>
              <a:rPr lang="en-US" err="1">
                <a:solidFill>
                  <a:srgbClr val="000000"/>
                </a:solidFill>
                <a:latin typeface="Open Sans"/>
                <a:ea typeface="Open Sans"/>
                <a:cs typeface="Open Sans"/>
                <a:sym typeface="Open Sans"/>
              </a:rPr>
              <a:t>segurança</a:t>
            </a:r>
            <a:r>
              <a:rPr lang="en-US" dirty="0">
                <a:solidFill>
                  <a:srgbClr val="000000"/>
                </a:solidFill>
                <a:latin typeface="Open Sans"/>
                <a:ea typeface="Open Sans"/>
                <a:cs typeface="Open Sans"/>
                <a:sym typeface="Open Sans"/>
              </a:rPr>
              <a:t> </a:t>
            </a:r>
            <a:r>
              <a:rPr lang="en-US" err="1">
                <a:solidFill>
                  <a:srgbClr val="000000"/>
                </a:solidFill>
                <a:latin typeface="Open Sans"/>
                <a:ea typeface="Open Sans"/>
                <a:cs typeface="Open Sans"/>
                <a:sym typeface="Open Sans"/>
              </a:rPr>
              <a:t>elétrica</a:t>
            </a:r>
            <a:r>
              <a:rPr lang="en-US" dirty="0">
                <a:solidFill>
                  <a:srgbClr val="000000"/>
                </a:solidFill>
                <a:latin typeface="Open Sans"/>
                <a:ea typeface="Open Sans"/>
                <a:cs typeface="Open Sans"/>
                <a:sym typeface="Open Sans"/>
              </a:rPr>
              <a:t>, o </a:t>
            </a:r>
            <a:r>
              <a:rPr lang="en-US" err="1">
                <a:solidFill>
                  <a:srgbClr val="000000"/>
                </a:solidFill>
                <a:latin typeface="Open Sans"/>
                <a:ea typeface="Open Sans"/>
                <a:cs typeface="Open Sans"/>
                <a:sym typeface="Open Sans"/>
              </a:rPr>
              <a:t>armazenamento</a:t>
            </a:r>
            <a:r>
              <a:rPr lang="en-US" dirty="0">
                <a:solidFill>
                  <a:srgbClr val="000000"/>
                </a:solidFill>
                <a:latin typeface="Open Sans"/>
                <a:ea typeface="Open Sans"/>
                <a:cs typeface="Open Sans"/>
                <a:sym typeface="Open Sans"/>
              </a:rPr>
              <a:t> </a:t>
            </a:r>
            <a:r>
              <a:rPr lang="en-US" err="1">
                <a:solidFill>
                  <a:srgbClr val="000000"/>
                </a:solidFill>
                <a:latin typeface="Open Sans"/>
                <a:ea typeface="Open Sans"/>
                <a:cs typeface="Open Sans"/>
                <a:sym typeface="Open Sans"/>
              </a:rPr>
              <a:t>precisa</a:t>
            </a:r>
            <a:r>
              <a:rPr lang="en-US" dirty="0">
                <a:solidFill>
                  <a:srgbClr val="000000"/>
                </a:solidFill>
                <a:latin typeface="Open Sans"/>
                <a:ea typeface="Open Sans"/>
                <a:cs typeface="Open Sans"/>
                <a:sym typeface="Open Sans"/>
              </a:rPr>
              <a:t> </a:t>
            </a:r>
            <a:r>
              <a:rPr lang="en-US" err="1">
                <a:solidFill>
                  <a:srgbClr val="000000"/>
                </a:solidFill>
                <a:latin typeface="Open Sans"/>
                <a:ea typeface="Open Sans"/>
                <a:cs typeface="Open Sans"/>
                <a:sym typeface="Open Sans"/>
              </a:rPr>
              <a:t>aumentar</a:t>
            </a:r>
            <a:r>
              <a:rPr lang="en-US" dirty="0">
                <a:solidFill>
                  <a:srgbClr val="000000"/>
                </a:solidFill>
                <a:latin typeface="Open Sans"/>
                <a:ea typeface="Open Sans"/>
                <a:cs typeface="Open Sans"/>
                <a:sym typeface="Open Sans"/>
              </a:rPr>
              <a:t> seis </a:t>
            </a:r>
            <a:r>
              <a:rPr lang="en-US" err="1">
                <a:solidFill>
                  <a:srgbClr val="000000"/>
                </a:solidFill>
                <a:latin typeface="Open Sans"/>
                <a:ea typeface="Open Sans"/>
                <a:cs typeface="Open Sans"/>
                <a:sym typeface="Open Sans"/>
              </a:rPr>
              <a:t>vezes</a:t>
            </a:r>
            <a:r>
              <a:rPr lang="en-US" dirty="0">
                <a:solidFill>
                  <a:srgbClr val="000000"/>
                </a:solidFill>
                <a:latin typeface="Open Sans"/>
                <a:ea typeface="Open Sans"/>
                <a:cs typeface="Open Sans"/>
                <a:sym typeface="Open Sans"/>
              </a:rPr>
              <a:t>.</a:t>
            </a:r>
            <a:endParaRPr lang="pt-BR" dirty="0">
              <a:solidFill>
                <a:srgbClr val="000000"/>
              </a:solidFill>
              <a:latin typeface="Calibri"/>
              <a:ea typeface="Calibri"/>
              <a:cs typeface="Calibri"/>
            </a:endParaRPr>
          </a:p>
          <a:p>
            <a:r>
              <a:rPr lang="en-US" dirty="0">
                <a:solidFill>
                  <a:srgbClr val="000000"/>
                </a:solidFill>
                <a:latin typeface="Open Sans"/>
                <a:ea typeface="Open Sans"/>
                <a:cs typeface="Open Sans"/>
                <a:sym typeface="Open Sans"/>
              </a:rPr>
              <a:t>IEA (2024)</a:t>
            </a:r>
            <a:endParaRPr lang="pt-BR" dirty="0">
              <a:ea typeface="Calibri"/>
              <a:cs typeface="Calibri"/>
            </a:endParaRPr>
          </a:p>
          <a:p>
            <a:pPr>
              <a:lnSpc>
                <a:spcPts val="2652"/>
              </a:lnSpc>
            </a:pPr>
            <a:br>
              <a:rPr lang="en-US" dirty="0">
                <a:sym typeface="Open Sans"/>
              </a:rPr>
            </a:b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70000"/>
            </a:blip>
            <a:stretch>
              <a:fillRect l="-19" r="-19"/>
            </a:stretch>
          </a:blipFill>
        </p:spPr>
        <p:txBody>
          <a:bodyPr/>
          <a:lstStyle/>
          <a:p>
            <a:endParaRPr lang="pt-BR"/>
          </a:p>
        </p:txBody>
      </p:sp>
      <p:sp>
        <p:nvSpPr>
          <p:cNvPr id="3" name="Freeform 3"/>
          <p:cNvSpPr/>
          <p:nvPr/>
        </p:nvSpPr>
        <p:spPr>
          <a:xfrm>
            <a:off x="521535" y="9402027"/>
            <a:ext cx="1364873" cy="552650"/>
          </a:xfrm>
          <a:custGeom>
            <a:avLst/>
            <a:gdLst/>
            <a:ahLst/>
            <a:cxnLst/>
            <a:rect l="l" t="t" r="r" b="b"/>
            <a:pathLst>
              <a:path w="1364873" h="552650">
                <a:moveTo>
                  <a:pt x="0" y="0"/>
                </a:moveTo>
                <a:lnTo>
                  <a:pt x="1364872" y="0"/>
                </a:lnTo>
                <a:lnTo>
                  <a:pt x="1364872" y="552651"/>
                </a:lnTo>
                <a:lnTo>
                  <a:pt x="0" y="552651"/>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7342891" y="9402027"/>
            <a:ext cx="1206322" cy="552650"/>
          </a:xfrm>
          <a:custGeom>
            <a:avLst/>
            <a:gdLst/>
            <a:ahLst/>
            <a:cxnLst/>
            <a:rect l="l" t="t" r="r" b="b"/>
            <a:pathLst>
              <a:path w="1206322" h="552650">
                <a:moveTo>
                  <a:pt x="0" y="0"/>
                </a:moveTo>
                <a:lnTo>
                  <a:pt x="1206323" y="0"/>
                </a:lnTo>
                <a:lnTo>
                  <a:pt x="1206323" y="552651"/>
                </a:lnTo>
                <a:lnTo>
                  <a:pt x="0" y="552651"/>
                </a:lnTo>
                <a:lnTo>
                  <a:pt x="0" y="0"/>
                </a:lnTo>
                <a:close/>
              </a:path>
            </a:pathLst>
          </a:custGeom>
          <a:blipFill>
            <a:blip r:embed="rId4"/>
            <a:stretch>
              <a:fillRect/>
            </a:stretch>
          </a:blipFill>
        </p:spPr>
        <p:txBody>
          <a:bodyPr/>
          <a:lstStyle/>
          <a:p>
            <a:endParaRPr lang="pt-BR"/>
          </a:p>
        </p:txBody>
      </p:sp>
      <p:sp>
        <p:nvSpPr>
          <p:cNvPr id="5" name="Freeform 5"/>
          <p:cNvSpPr/>
          <p:nvPr/>
        </p:nvSpPr>
        <p:spPr>
          <a:xfrm>
            <a:off x="871384" y="4367472"/>
            <a:ext cx="8085942" cy="1687940"/>
          </a:xfrm>
          <a:custGeom>
            <a:avLst/>
            <a:gdLst/>
            <a:ahLst/>
            <a:cxnLst/>
            <a:rect l="l" t="t" r="r" b="b"/>
            <a:pathLst>
              <a:path w="8085942" h="1687940">
                <a:moveTo>
                  <a:pt x="0" y="0"/>
                </a:moveTo>
                <a:lnTo>
                  <a:pt x="8085942" y="0"/>
                </a:lnTo>
                <a:lnTo>
                  <a:pt x="8085942" y="1687941"/>
                </a:lnTo>
                <a:lnTo>
                  <a:pt x="0" y="1687941"/>
                </a:lnTo>
                <a:lnTo>
                  <a:pt x="0" y="0"/>
                </a:lnTo>
                <a:close/>
              </a:path>
            </a:pathLst>
          </a:custGeom>
          <a:blipFill>
            <a:blip r:embed="rId5"/>
            <a:stretch>
              <a:fillRect/>
            </a:stretch>
          </a:blipFill>
        </p:spPr>
        <p:txBody>
          <a:bodyPr/>
          <a:lstStyle/>
          <a:p>
            <a:endParaRPr lang="pt-BR"/>
          </a:p>
        </p:txBody>
      </p:sp>
      <p:sp>
        <p:nvSpPr>
          <p:cNvPr id="6" name="Freeform 6"/>
          <p:cNvSpPr/>
          <p:nvPr/>
        </p:nvSpPr>
        <p:spPr>
          <a:xfrm>
            <a:off x="2527518" y="6188763"/>
            <a:ext cx="962597" cy="962597"/>
          </a:xfrm>
          <a:custGeom>
            <a:avLst/>
            <a:gdLst/>
            <a:ahLst/>
            <a:cxnLst/>
            <a:rect l="l" t="t" r="r" b="b"/>
            <a:pathLst>
              <a:path w="962597" h="962597">
                <a:moveTo>
                  <a:pt x="0" y="0"/>
                </a:moveTo>
                <a:lnTo>
                  <a:pt x="962597" y="0"/>
                </a:lnTo>
                <a:lnTo>
                  <a:pt x="962597" y="962597"/>
                </a:lnTo>
                <a:lnTo>
                  <a:pt x="0" y="962597"/>
                </a:lnTo>
                <a:lnTo>
                  <a:pt x="0" y="0"/>
                </a:lnTo>
                <a:close/>
              </a:path>
            </a:pathLst>
          </a:custGeom>
          <a:blipFill>
            <a:blip r:embed="rId6"/>
            <a:stretch>
              <a:fillRect/>
            </a:stretch>
          </a:blipFill>
        </p:spPr>
        <p:txBody>
          <a:bodyPr/>
          <a:lstStyle/>
          <a:p>
            <a:endParaRPr lang="pt-BR"/>
          </a:p>
        </p:txBody>
      </p:sp>
      <p:sp>
        <p:nvSpPr>
          <p:cNvPr id="7" name="Freeform 7"/>
          <p:cNvSpPr/>
          <p:nvPr/>
        </p:nvSpPr>
        <p:spPr>
          <a:xfrm>
            <a:off x="3490115" y="6188763"/>
            <a:ext cx="952859" cy="952859"/>
          </a:xfrm>
          <a:custGeom>
            <a:avLst/>
            <a:gdLst/>
            <a:ahLst/>
            <a:cxnLst/>
            <a:rect l="l" t="t" r="r" b="b"/>
            <a:pathLst>
              <a:path w="952859" h="952859">
                <a:moveTo>
                  <a:pt x="0" y="0"/>
                </a:moveTo>
                <a:lnTo>
                  <a:pt x="952859" y="0"/>
                </a:lnTo>
                <a:lnTo>
                  <a:pt x="952859" y="952859"/>
                </a:lnTo>
                <a:lnTo>
                  <a:pt x="0" y="952859"/>
                </a:lnTo>
                <a:lnTo>
                  <a:pt x="0" y="0"/>
                </a:lnTo>
                <a:close/>
              </a:path>
            </a:pathLst>
          </a:custGeom>
          <a:blipFill>
            <a:blip r:embed="rId7"/>
            <a:stretch>
              <a:fillRect/>
            </a:stretch>
          </a:blipFill>
          <a:ln cap="sq">
            <a:noFill/>
            <a:prstDash val="solid"/>
            <a:miter/>
          </a:ln>
        </p:spPr>
        <p:txBody>
          <a:bodyPr/>
          <a:lstStyle/>
          <a:p>
            <a:endParaRPr lang="pt-BR"/>
          </a:p>
        </p:txBody>
      </p:sp>
      <p:sp>
        <p:nvSpPr>
          <p:cNvPr id="8" name="Freeform 8"/>
          <p:cNvSpPr/>
          <p:nvPr/>
        </p:nvSpPr>
        <p:spPr>
          <a:xfrm>
            <a:off x="4442974" y="6188763"/>
            <a:ext cx="952859" cy="952859"/>
          </a:xfrm>
          <a:custGeom>
            <a:avLst/>
            <a:gdLst/>
            <a:ahLst/>
            <a:cxnLst/>
            <a:rect l="l" t="t" r="r" b="b"/>
            <a:pathLst>
              <a:path w="952859" h="952859">
                <a:moveTo>
                  <a:pt x="0" y="0"/>
                </a:moveTo>
                <a:lnTo>
                  <a:pt x="952859" y="0"/>
                </a:lnTo>
                <a:lnTo>
                  <a:pt x="952859" y="952859"/>
                </a:lnTo>
                <a:lnTo>
                  <a:pt x="0" y="952859"/>
                </a:lnTo>
                <a:lnTo>
                  <a:pt x="0" y="0"/>
                </a:lnTo>
                <a:close/>
              </a:path>
            </a:pathLst>
          </a:custGeom>
          <a:blipFill>
            <a:blip r:embed="rId8"/>
            <a:stretch>
              <a:fillRect/>
            </a:stretch>
          </a:blipFill>
          <a:ln cap="sq">
            <a:noFill/>
            <a:prstDash val="solid"/>
            <a:miter/>
          </a:ln>
        </p:spPr>
        <p:txBody>
          <a:bodyPr/>
          <a:lstStyle/>
          <a:p>
            <a:endParaRPr lang="pt-BR"/>
          </a:p>
        </p:txBody>
      </p:sp>
      <p:sp>
        <p:nvSpPr>
          <p:cNvPr id="9" name="Freeform 9"/>
          <p:cNvSpPr/>
          <p:nvPr/>
        </p:nvSpPr>
        <p:spPr>
          <a:xfrm>
            <a:off x="5395833" y="6188763"/>
            <a:ext cx="952859" cy="952859"/>
          </a:xfrm>
          <a:custGeom>
            <a:avLst/>
            <a:gdLst/>
            <a:ahLst/>
            <a:cxnLst/>
            <a:rect l="l" t="t" r="r" b="b"/>
            <a:pathLst>
              <a:path w="952859" h="952859">
                <a:moveTo>
                  <a:pt x="0" y="0"/>
                </a:moveTo>
                <a:lnTo>
                  <a:pt x="952859" y="0"/>
                </a:lnTo>
                <a:lnTo>
                  <a:pt x="952859" y="952859"/>
                </a:lnTo>
                <a:lnTo>
                  <a:pt x="0" y="952859"/>
                </a:lnTo>
                <a:lnTo>
                  <a:pt x="0" y="0"/>
                </a:lnTo>
                <a:close/>
              </a:path>
            </a:pathLst>
          </a:custGeom>
          <a:blipFill>
            <a:blip r:embed="rId9"/>
            <a:stretch>
              <a:fillRect/>
            </a:stretch>
          </a:blipFill>
          <a:ln cap="sq">
            <a:noFill/>
            <a:prstDash val="solid"/>
            <a:miter/>
          </a:ln>
        </p:spPr>
        <p:txBody>
          <a:bodyPr/>
          <a:lstStyle/>
          <a:p>
            <a:endParaRPr lang="pt-BR"/>
          </a:p>
        </p:txBody>
      </p:sp>
      <p:sp>
        <p:nvSpPr>
          <p:cNvPr id="10" name="Freeform 10"/>
          <p:cNvSpPr/>
          <p:nvPr/>
        </p:nvSpPr>
        <p:spPr>
          <a:xfrm>
            <a:off x="6348333" y="6188763"/>
            <a:ext cx="952859" cy="952859"/>
          </a:xfrm>
          <a:custGeom>
            <a:avLst/>
            <a:gdLst/>
            <a:ahLst/>
            <a:cxnLst/>
            <a:rect l="l" t="t" r="r" b="b"/>
            <a:pathLst>
              <a:path w="952859" h="952859">
                <a:moveTo>
                  <a:pt x="0" y="0"/>
                </a:moveTo>
                <a:lnTo>
                  <a:pt x="952859" y="0"/>
                </a:lnTo>
                <a:lnTo>
                  <a:pt x="952859" y="952859"/>
                </a:lnTo>
                <a:lnTo>
                  <a:pt x="0" y="952859"/>
                </a:lnTo>
                <a:lnTo>
                  <a:pt x="0" y="0"/>
                </a:lnTo>
                <a:close/>
              </a:path>
            </a:pathLst>
          </a:custGeom>
          <a:blipFill>
            <a:blip r:embed="rId10"/>
            <a:stretch>
              <a:fillRect/>
            </a:stretch>
          </a:blipFill>
          <a:ln cap="sq">
            <a:noFill/>
            <a:prstDash val="solid"/>
            <a:miter/>
          </a:ln>
        </p:spPr>
        <p:txBody>
          <a:bodyPr/>
          <a:lstStyle/>
          <a:p>
            <a:endParaRPr lang="pt-BR"/>
          </a:p>
        </p:txBody>
      </p:sp>
      <p:sp>
        <p:nvSpPr>
          <p:cNvPr id="11" name="Freeform 11"/>
          <p:cNvSpPr/>
          <p:nvPr/>
        </p:nvSpPr>
        <p:spPr>
          <a:xfrm>
            <a:off x="8837602" y="2367517"/>
            <a:ext cx="10183823" cy="7748240"/>
          </a:xfrm>
          <a:custGeom>
            <a:avLst/>
            <a:gdLst/>
            <a:ahLst/>
            <a:cxnLst/>
            <a:rect l="l" t="t" r="r" b="b"/>
            <a:pathLst>
              <a:path w="10183823" h="7748240">
                <a:moveTo>
                  <a:pt x="0" y="0"/>
                </a:moveTo>
                <a:lnTo>
                  <a:pt x="10183823" y="0"/>
                </a:lnTo>
                <a:lnTo>
                  <a:pt x="10183823" y="7748240"/>
                </a:lnTo>
                <a:lnTo>
                  <a:pt x="0" y="7748240"/>
                </a:lnTo>
                <a:lnTo>
                  <a:pt x="0" y="0"/>
                </a:lnTo>
                <a:close/>
              </a:path>
            </a:pathLst>
          </a:custGeom>
          <a:blipFill>
            <a:blip r:embed="rId11"/>
            <a:stretch>
              <a:fillRect l="-43921" t="-21441" r="-42080" b="-16768"/>
            </a:stretch>
          </a:blipFill>
        </p:spPr>
        <p:txBody>
          <a:bodyPr/>
          <a:lstStyle/>
          <a:p>
            <a:endParaRPr lang="pt-BR"/>
          </a:p>
        </p:txBody>
      </p:sp>
      <p:sp>
        <p:nvSpPr>
          <p:cNvPr id="12" name="TextBox 12"/>
          <p:cNvSpPr txBox="1"/>
          <p:nvPr/>
        </p:nvSpPr>
        <p:spPr>
          <a:xfrm>
            <a:off x="3567768" y="372361"/>
            <a:ext cx="13060534" cy="2929648"/>
          </a:xfrm>
          <a:prstGeom prst="rect">
            <a:avLst/>
          </a:prstGeom>
        </p:spPr>
        <p:txBody>
          <a:bodyPr wrap="square" lIns="0" tIns="0" rIns="0" bIns="0" rtlCol="0" anchor="t">
            <a:spAutoFit/>
          </a:bodyPr>
          <a:lstStyle/>
          <a:p>
            <a:pPr algn="ctr"/>
            <a:r>
              <a:rPr lang="en-US" sz="6100" b="1" dirty="0">
                <a:solidFill>
                  <a:srgbClr val="FFFFFF"/>
                </a:solidFill>
                <a:latin typeface="Times"/>
                <a:cs typeface="Times"/>
                <a:sym typeface="Times New Roman Bold"/>
              </a:rPr>
              <a:t>A </a:t>
            </a:r>
            <a:r>
              <a:rPr lang="en-US" sz="6100" b="1" dirty="0" err="1">
                <a:solidFill>
                  <a:srgbClr val="FFFFFF"/>
                </a:solidFill>
                <a:latin typeface="Times"/>
                <a:cs typeface="Times"/>
                <a:sym typeface="Times New Roman Bold"/>
              </a:rPr>
              <a:t>Demanda</a:t>
            </a:r>
            <a:r>
              <a:rPr lang="en-US" sz="6100" b="1" dirty="0">
                <a:solidFill>
                  <a:srgbClr val="FFFFFF"/>
                </a:solidFill>
                <a:latin typeface="Times"/>
                <a:cs typeface="Times"/>
                <a:sym typeface="Times New Roman Bold"/>
              </a:rPr>
              <a:t> pela </a:t>
            </a:r>
            <a:r>
              <a:rPr lang="en-US" sz="6100" b="1" dirty="0" err="1">
                <a:solidFill>
                  <a:srgbClr val="FFFFFF"/>
                </a:solidFill>
                <a:latin typeface="Times"/>
                <a:cs typeface="Times"/>
                <a:sym typeface="Times New Roman Bold"/>
              </a:rPr>
              <a:t>Transição</a:t>
            </a:r>
            <a:r>
              <a:rPr lang="en-US" sz="6100" b="1" dirty="0">
                <a:solidFill>
                  <a:srgbClr val="FFFFFF"/>
                </a:solidFill>
                <a:latin typeface="Times"/>
                <a:cs typeface="Times"/>
                <a:sym typeface="Times New Roman Bold"/>
              </a:rPr>
              <a:t> Energética</a:t>
            </a:r>
            <a:endParaRPr lang="pt-BR" dirty="0">
              <a:sym typeface="Times New Roman Bold"/>
            </a:endParaRPr>
          </a:p>
          <a:p>
            <a:pPr algn="ctr">
              <a:lnSpc>
                <a:spcPts val="8602"/>
              </a:lnSpc>
            </a:pPr>
            <a:br>
              <a:rPr lang="en-US" dirty="0">
                <a:sym typeface="Times New Roman Bold"/>
              </a:rPr>
            </a:br>
            <a:endParaRPr lang="en-US" dirty="0"/>
          </a:p>
        </p:txBody>
      </p:sp>
      <p:sp>
        <p:nvSpPr>
          <p:cNvPr id="13" name="TextBox 13"/>
          <p:cNvSpPr txBox="1"/>
          <p:nvPr/>
        </p:nvSpPr>
        <p:spPr>
          <a:xfrm>
            <a:off x="943838" y="1770670"/>
            <a:ext cx="8903990" cy="3191899"/>
          </a:xfrm>
          <a:prstGeom prst="rect">
            <a:avLst/>
          </a:prstGeom>
        </p:spPr>
        <p:txBody>
          <a:bodyPr lIns="0" tIns="0" rIns="0" bIns="0" rtlCol="0" anchor="t">
            <a:spAutoFit/>
          </a:bodyPr>
          <a:lstStyle/>
          <a:p>
            <a:pPr algn="ctr"/>
            <a:r>
              <a:rPr lang="en-US" sz="3300" dirty="0" err="1">
                <a:solidFill>
                  <a:srgbClr val="FFFFFF"/>
                </a:solidFill>
                <a:latin typeface="Bree Serif"/>
                <a:ea typeface="Bree Serif"/>
                <a:cs typeface="Bree Serif"/>
                <a:sym typeface="Bree Serif"/>
              </a:rPr>
              <a:t>Ainda</a:t>
            </a:r>
            <a:r>
              <a:rPr lang="en-US" sz="3300" dirty="0">
                <a:solidFill>
                  <a:srgbClr val="FFFFFF"/>
                </a:solidFill>
                <a:latin typeface="Bree Serif"/>
                <a:ea typeface="Bree Serif"/>
                <a:cs typeface="Bree Serif"/>
                <a:sym typeface="Bree Serif"/>
              </a:rPr>
              <a:t> de </a:t>
            </a:r>
            <a:r>
              <a:rPr lang="en-US" sz="3300" dirty="0" err="1">
                <a:solidFill>
                  <a:srgbClr val="FFFFFF"/>
                </a:solidFill>
                <a:latin typeface="Bree Serif"/>
                <a:ea typeface="Bree Serif"/>
                <a:cs typeface="Bree Serif"/>
                <a:sym typeface="Bree Serif"/>
              </a:rPr>
              <a:t>acordo</a:t>
            </a:r>
            <a:r>
              <a:rPr lang="en-US" sz="3300" dirty="0">
                <a:solidFill>
                  <a:srgbClr val="FFFFFF"/>
                </a:solidFill>
                <a:latin typeface="Bree Serif"/>
                <a:ea typeface="Bree Serif"/>
                <a:cs typeface="Bree Serif"/>
                <a:sym typeface="Bree Serif"/>
              </a:rPr>
              <a:t> com a </a:t>
            </a:r>
            <a:r>
              <a:rPr lang="en-US" sz="3300" u="none" strike="noStrike" dirty="0">
                <a:solidFill>
                  <a:srgbClr val="FFFFFF"/>
                </a:solidFill>
                <a:latin typeface="Bree Serif"/>
                <a:ea typeface="Bree Serif"/>
                <a:cs typeface="Bree Serif"/>
                <a:sym typeface="Bree Serif"/>
              </a:rPr>
              <a:t>IEA, </a:t>
            </a:r>
            <a:r>
              <a:rPr lang="en-US" sz="3300" dirty="0">
                <a:solidFill>
                  <a:srgbClr val="FFFFFF"/>
                </a:solidFill>
                <a:latin typeface="Bree Serif"/>
                <a:ea typeface="Bree Serif"/>
                <a:cs typeface="Bree Serif"/>
                <a:sym typeface="Bree Serif"/>
              </a:rPr>
              <a:t>no </a:t>
            </a:r>
            <a:r>
              <a:rPr lang="en-US" sz="3300" dirty="0" err="1">
                <a:solidFill>
                  <a:srgbClr val="FFFFFF"/>
                </a:solidFill>
                <a:latin typeface="Bree Serif"/>
                <a:ea typeface="Bree Serif"/>
                <a:cs typeface="Bree Serif"/>
                <a:sym typeface="Bree Serif"/>
              </a:rPr>
              <a:t>Cenário</a:t>
            </a:r>
            <a:r>
              <a:rPr lang="en-US" sz="3300" dirty="0">
                <a:solidFill>
                  <a:srgbClr val="FFFFFF"/>
                </a:solidFill>
                <a:latin typeface="Bree Serif"/>
                <a:ea typeface="Bree Serif"/>
                <a:cs typeface="Bree Serif"/>
                <a:sym typeface="Bree Serif"/>
              </a:rPr>
              <a:t> </a:t>
            </a:r>
            <a:r>
              <a:rPr lang="en-US" sz="3300" u="none" strike="noStrike" dirty="0">
                <a:solidFill>
                  <a:srgbClr val="FFFFFF"/>
                </a:solidFill>
                <a:latin typeface="Bree Serif"/>
                <a:ea typeface="Bree Serif"/>
                <a:cs typeface="Bree Serif"/>
                <a:sym typeface="Bree Serif"/>
              </a:rPr>
              <a:t>NZE, </a:t>
            </a:r>
            <a:r>
              <a:rPr lang="en-US" sz="3300" dirty="0">
                <a:solidFill>
                  <a:srgbClr val="FFFFFF"/>
                </a:solidFill>
                <a:latin typeface="Bree Serif"/>
                <a:ea typeface="Bree Serif"/>
                <a:cs typeface="Bree Serif"/>
                <a:sym typeface="Bree Serif"/>
              </a:rPr>
              <a:t>a </a:t>
            </a:r>
            <a:r>
              <a:rPr lang="en-US" sz="3300" dirty="0" err="1">
                <a:solidFill>
                  <a:srgbClr val="FFFFFF"/>
                </a:solidFill>
                <a:latin typeface="Bree Serif"/>
                <a:ea typeface="Bree Serif"/>
                <a:cs typeface="Bree Serif"/>
                <a:sym typeface="Bree Serif"/>
              </a:rPr>
              <a:t>demanda</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por</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manganês</a:t>
            </a:r>
            <a:r>
              <a:rPr lang="en-US" sz="3300" u="none" strike="noStrike"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lítio</a:t>
            </a:r>
            <a:r>
              <a:rPr lang="en-US" sz="3300" u="none" strike="noStrike"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grafite</a:t>
            </a:r>
            <a:r>
              <a:rPr lang="en-US" sz="3300" dirty="0">
                <a:solidFill>
                  <a:srgbClr val="FFFFFF"/>
                </a:solidFill>
                <a:latin typeface="Bree Serif"/>
                <a:ea typeface="Bree Serif"/>
                <a:cs typeface="Bree Serif"/>
                <a:sym typeface="Bree Serif"/>
              </a:rPr>
              <a:t> e </a:t>
            </a:r>
            <a:r>
              <a:rPr lang="en-US" sz="3300" dirty="0" err="1">
                <a:solidFill>
                  <a:srgbClr val="FFFFFF"/>
                </a:solidFill>
                <a:latin typeface="Bree Serif"/>
                <a:ea typeface="Bree Serif"/>
                <a:cs typeface="Bree Serif"/>
                <a:sym typeface="Bree Serif"/>
              </a:rPr>
              <a:t>níquel</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pode</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aumentar</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pelo</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menos</a:t>
            </a:r>
            <a:r>
              <a:rPr lang="en-US" sz="3300" dirty="0">
                <a:solidFill>
                  <a:srgbClr val="FFFFFF"/>
                </a:solidFill>
                <a:latin typeface="Bree Serif"/>
                <a:ea typeface="Bree Serif"/>
                <a:cs typeface="Bree Serif"/>
                <a:sym typeface="Bree Serif"/>
              </a:rPr>
              <a:t> seis </a:t>
            </a:r>
            <a:r>
              <a:rPr lang="en-US" sz="3300" dirty="0" err="1">
                <a:solidFill>
                  <a:srgbClr val="FFFFFF"/>
                </a:solidFill>
                <a:latin typeface="Bree Serif"/>
                <a:ea typeface="Bree Serif"/>
                <a:cs typeface="Bree Serif"/>
                <a:sym typeface="Bree Serif"/>
              </a:rPr>
              <a:t>vezes</a:t>
            </a:r>
            <a:r>
              <a:rPr lang="en-US" sz="3300" u="none" strike="noStrike" dirty="0">
                <a:solidFill>
                  <a:srgbClr val="FFFFFF"/>
                </a:solidFill>
                <a:latin typeface="Bree Serif"/>
                <a:ea typeface="Bree Serif"/>
                <a:cs typeface="Bree Serif"/>
                <a:sym typeface="Bree Serif"/>
              </a:rPr>
              <a:t>, </a:t>
            </a:r>
            <a:r>
              <a:rPr lang="en-US" sz="3300" dirty="0">
                <a:solidFill>
                  <a:srgbClr val="FFFFFF"/>
                </a:solidFill>
                <a:latin typeface="Bree Serif"/>
                <a:ea typeface="Bree Serif"/>
                <a:cs typeface="Bree Serif"/>
                <a:sym typeface="Bree Serif"/>
              </a:rPr>
              <a:t>e o </a:t>
            </a:r>
            <a:r>
              <a:rPr lang="en-US" sz="3300" dirty="0" err="1">
                <a:solidFill>
                  <a:srgbClr val="FFFFFF"/>
                </a:solidFill>
                <a:latin typeface="Bree Serif"/>
                <a:ea typeface="Bree Serif"/>
                <a:cs typeface="Bree Serif"/>
                <a:sym typeface="Bree Serif"/>
              </a:rPr>
              <a:t>cobalto</a:t>
            </a:r>
            <a:r>
              <a:rPr lang="en-US" sz="3300" dirty="0">
                <a:solidFill>
                  <a:srgbClr val="FFFFFF"/>
                </a:solidFill>
                <a:latin typeface="Bree Serif"/>
                <a:ea typeface="Bree Serif"/>
                <a:cs typeface="Bree Serif"/>
                <a:sym typeface="Bree Serif"/>
              </a:rPr>
              <a:t> </a:t>
            </a:r>
            <a:r>
              <a:rPr lang="en-US" sz="3300" dirty="0" err="1">
                <a:solidFill>
                  <a:srgbClr val="FFFFFF"/>
                </a:solidFill>
                <a:latin typeface="Bree Serif"/>
                <a:ea typeface="Bree Serif"/>
                <a:cs typeface="Bree Serif"/>
                <a:sym typeface="Bree Serif"/>
              </a:rPr>
              <a:t>mais</a:t>
            </a:r>
            <a:r>
              <a:rPr lang="en-US" sz="3300" dirty="0">
                <a:solidFill>
                  <a:srgbClr val="FFFFFF"/>
                </a:solidFill>
                <a:latin typeface="Bree Serif"/>
                <a:ea typeface="Bree Serif"/>
                <a:cs typeface="Bree Serif"/>
                <a:sym typeface="Bree Serif"/>
              </a:rPr>
              <a:t> que </a:t>
            </a:r>
            <a:r>
              <a:rPr lang="en-US" sz="3300" dirty="0" err="1">
                <a:solidFill>
                  <a:srgbClr val="FFFFFF"/>
                </a:solidFill>
                <a:latin typeface="Bree Serif"/>
                <a:ea typeface="Bree Serif"/>
                <a:cs typeface="Bree Serif"/>
                <a:sym typeface="Bree Serif"/>
              </a:rPr>
              <a:t>triplicar</a:t>
            </a:r>
            <a:r>
              <a:rPr lang="en-US" sz="3300" u="none" strike="noStrike" dirty="0">
                <a:solidFill>
                  <a:srgbClr val="FFFFFF"/>
                </a:solidFill>
                <a:latin typeface="Bree Serif"/>
                <a:ea typeface="Bree Serif"/>
                <a:cs typeface="Bree Serif"/>
                <a:sym typeface="Bree Serif"/>
              </a:rPr>
              <a:t>.</a:t>
            </a:r>
            <a:endParaRPr lang="pt-BR" sz="3300" dirty="0">
              <a:sym typeface="Bree Serif"/>
            </a:endParaRPr>
          </a:p>
          <a:p>
            <a:pPr algn="ctr">
              <a:lnSpc>
                <a:spcPts val="4919"/>
              </a:lnSpc>
              <a:spcBef>
                <a:spcPct val="0"/>
              </a:spcBef>
            </a:pPr>
            <a:br>
              <a:rPr lang="en-US" dirty="0">
                <a:sym typeface="Bree Serif"/>
              </a:rPr>
            </a:br>
            <a:endParaRPr lang="en-US" dirty="0"/>
          </a:p>
        </p:txBody>
      </p:sp>
      <p:sp>
        <p:nvSpPr>
          <p:cNvPr id="14" name="TextBox 14"/>
          <p:cNvSpPr txBox="1"/>
          <p:nvPr/>
        </p:nvSpPr>
        <p:spPr>
          <a:xfrm>
            <a:off x="1749848" y="4590848"/>
            <a:ext cx="6504364" cy="1813958"/>
          </a:xfrm>
          <a:prstGeom prst="rect">
            <a:avLst/>
          </a:prstGeom>
        </p:spPr>
        <p:txBody>
          <a:bodyPr lIns="0" tIns="0" rIns="0" bIns="0" rtlCol="0" anchor="t">
            <a:spAutoFit/>
          </a:bodyPr>
          <a:lstStyle/>
          <a:p>
            <a:r>
              <a:rPr lang="en-US" sz="1900" dirty="0">
                <a:solidFill>
                  <a:srgbClr val="FFFFFF"/>
                </a:solidFill>
                <a:latin typeface="Open Sans"/>
                <a:ea typeface="Open Sans"/>
                <a:cs typeface="Open Sans"/>
                <a:sym typeface="Open Sans"/>
              </a:rPr>
              <a:t>No </a:t>
            </a:r>
            <a:r>
              <a:rPr lang="en-US" sz="1900" dirty="0" err="1">
                <a:solidFill>
                  <a:srgbClr val="FFFFFF"/>
                </a:solidFill>
                <a:latin typeface="Open Sans"/>
                <a:ea typeface="Open Sans"/>
                <a:cs typeface="Open Sans"/>
                <a:sym typeface="Open Sans"/>
              </a:rPr>
              <a:t>Cenário</a:t>
            </a:r>
            <a:r>
              <a:rPr lang="en-US" sz="1900" dirty="0">
                <a:solidFill>
                  <a:srgbClr val="FFFFFF"/>
                </a:solidFill>
                <a:latin typeface="Open Sans"/>
                <a:ea typeface="Open Sans"/>
                <a:cs typeface="Open Sans"/>
                <a:sym typeface="Open Sans"/>
              </a:rPr>
              <a:t> NZE, a </a:t>
            </a:r>
            <a:r>
              <a:rPr lang="en-US" sz="1900" dirty="0" err="1">
                <a:solidFill>
                  <a:srgbClr val="FFFFFF"/>
                </a:solidFill>
                <a:latin typeface="Open Sans"/>
                <a:ea typeface="Open Sans"/>
                <a:cs typeface="Open Sans"/>
                <a:sym typeface="Open Sans"/>
              </a:rPr>
              <a:t>demanda</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por</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minerais</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críticos</a:t>
            </a:r>
            <a:r>
              <a:rPr lang="en-US" sz="1900" dirty="0">
                <a:solidFill>
                  <a:srgbClr val="FFFFFF"/>
                </a:solidFill>
                <a:latin typeface="Open Sans"/>
                <a:ea typeface="Open Sans"/>
                <a:cs typeface="Open Sans"/>
                <a:sym typeface="Open Sans"/>
              </a:rPr>
              <a:t> para </a:t>
            </a:r>
            <a:r>
              <a:rPr lang="en-US" sz="1900" dirty="0" err="1">
                <a:solidFill>
                  <a:srgbClr val="FFFFFF"/>
                </a:solidFill>
                <a:latin typeface="Open Sans"/>
                <a:ea typeface="Open Sans"/>
                <a:cs typeface="Open Sans"/>
                <a:sym typeface="Open Sans"/>
              </a:rPr>
              <a:t>baterias</a:t>
            </a:r>
            <a:r>
              <a:rPr lang="en-US" sz="1900" dirty="0">
                <a:solidFill>
                  <a:srgbClr val="FFFFFF"/>
                </a:solidFill>
                <a:latin typeface="Open Sans"/>
                <a:ea typeface="Open Sans"/>
                <a:cs typeface="Open Sans"/>
                <a:sym typeface="Open Sans"/>
              </a:rPr>
              <a:t> se </a:t>
            </a:r>
            <a:r>
              <a:rPr lang="en-US" sz="1900" dirty="0" err="1">
                <a:solidFill>
                  <a:srgbClr val="FFFFFF"/>
                </a:solidFill>
                <a:latin typeface="Open Sans"/>
                <a:ea typeface="Open Sans"/>
                <a:cs typeface="Open Sans"/>
                <a:sym typeface="Open Sans"/>
              </a:rPr>
              <a:t>expande</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rapidamente</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até</a:t>
            </a:r>
            <a:r>
              <a:rPr lang="en-US" sz="1900" dirty="0">
                <a:solidFill>
                  <a:srgbClr val="FFFFFF"/>
                </a:solidFill>
                <a:latin typeface="Open Sans"/>
                <a:ea typeface="Open Sans"/>
                <a:cs typeface="Open Sans"/>
                <a:sym typeface="Open Sans"/>
              </a:rPr>
              <a:t> 2030, com </a:t>
            </a:r>
            <a:r>
              <a:rPr lang="en-US" sz="1900" dirty="0" err="1">
                <a:solidFill>
                  <a:srgbClr val="FFFFFF"/>
                </a:solidFill>
                <a:latin typeface="Open Sans"/>
                <a:ea typeface="Open Sans"/>
                <a:cs typeface="Open Sans"/>
                <a:sym typeface="Open Sans"/>
              </a:rPr>
              <a:t>manganês</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lítio</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grafite</a:t>
            </a:r>
            <a:r>
              <a:rPr lang="en-US" sz="1900" dirty="0">
                <a:solidFill>
                  <a:srgbClr val="FFFFFF"/>
                </a:solidFill>
                <a:latin typeface="Open Sans"/>
                <a:ea typeface="Open Sans"/>
                <a:cs typeface="Open Sans"/>
                <a:sym typeface="Open Sans"/>
              </a:rPr>
              <a:t> e </a:t>
            </a:r>
            <a:r>
              <a:rPr lang="en-US" sz="1900" dirty="0" err="1">
                <a:solidFill>
                  <a:srgbClr val="FFFFFF"/>
                </a:solidFill>
                <a:latin typeface="Open Sans"/>
                <a:ea typeface="Open Sans"/>
                <a:cs typeface="Open Sans"/>
                <a:sym typeface="Open Sans"/>
              </a:rPr>
              <a:t>níquel</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aumentando</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pelo</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menos</a:t>
            </a:r>
            <a:r>
              <a:rPr lang="en-US" sz="1900" dirty="0">
                <a:solidFill>
                  <a:srgbClr val="FFFFFF"/>
                </a:solidFill>
                <a:latin typeface="Open Sans"/>
                <a:ea typeface="Open Sans"/>
                <a:cs typeface="Open Sans"/>
                <a:sym typeface="Open Sans"/>
              </a:rPr>
              <a:t> seis </a:t>
            </a:r>
            <a:r>
              <a:rPr lang="en-US" sz="1900" dirty="0" err="1">
                <a:solidFill>
                  <a:srgbClr val="FFFFFF"/>
                </a:solidFill>
                <a:latin typeface="Open Sans"/>
                <a:ea typeface="Open Sans"/>
                <a:cs typeface="Open Sans"/>
                <a:sym typeface="Open Sans"/>
              </a:rPr>
              <a:t>vezes</a:t>
            </a:r>
            <a:r>
              <a:rPr lang="en-US" sz="1900" dirty="0">
                <a:solidFill>
                  <a:srgbClr val="FFFFFF"/>
                </a:solidFill>
                <a:latin typeface="Open Sans"/>
                <a:ea typeface="Open Sans"/>
                <a:cs typeface="Open Sans"/>
                <a:sym typeface="Open Sans"/>
              </a:rPr>
              <a:t>, e o </a:t>
            </a:r>
            <a:r>
              <a:rPr lang="en-US" sz="1900" dirty="0" err="1">
                <a:solidFill>
                  <a:srgbClr val="FFFFFF"/>
                </a:solidFill>
                <a:latin typeface="Open Sans"/>
                <a:ea typeface="Open Sans"/>
                <a:cs typeface="Open Sans"/>
                <a:sym typeface="Open Sans"/>
              </a:rPr>
              <a:t>cobalto</a:t>
            </a:r>
            <a:r>
              <a:rPr lang="en-US" sz="1900" dirty="0">
                <a:solidFill>
                  <a:srgbClr val="FFFFFF"/>
                </a:solidFill>
                <a:latin typeface="Open Sans"/>
                <a:ea typeface="Open Sans"/>
                <a:cs typeface="Open Sans"/>
                <a:sym typeface="Open Sans"/>
              </a:rPr>
              <a:t> </a:t>
            </a:r>
            <a:r>
              <a:rPr lang="en-US" sz="1900" dirty="0" err="1">
                <a:solidFill>
                  <a:srgbClr val="FFFFFF"/>
                </a:solidFill>
                <a:latin typeface="Open Sans"/>
                <a:ea typeface="Open Sans"/>
                <a:cs typeface="Open Sans"/>
                <a:sym typeface="Open Sans"/>
              </a:rPr>
              <a:t>mais</a:t>
            </a:r>
            <a:r>
              <a:rPr lang="en-US" sz="1900" dirty="0">
                <a:solidFill>
                  <a:srgbClr val="FFFFFF"/>
                </a:solidFill>
                <a:latin typeface="Open Sans"/>
                <a:ea typeface="Open Sans"/>
                <a:cs typeface="Open Sans"/>
                <a:sym typeface="Open Sans"/>
              </a:rPr>
              <a:t> que </a:t>
            </a:r>
            <a:r>
              <a:rPr lang="en-US" sz="1900" dirty="0" err="1">
                <a:solidFill>
                  <a:srgbClr val="FFFFFF"/>
                </a:solidFill>
                <a:latin typeface="Open Sans"/>
                <a:ea typeface="Open Sans"/>
                <a:cs typeface="Open Sans"/>
                <a:sym typeface="Open Sans"/>
              </a:rPr>
              <a:t>triplicando</a:t>
            </a:r>
            <a:r>
              <a:rPr lang="en-US" sz="1900" dirty="0">
                <a:solidFill>
                  <a:srgbClr val="FFFFFF"/>
                </a:solidFill>
                <a:latin typeface="Open Sans"/>
                <a:ea typeface="Open Sans"/>
                <a:cs typeface="Open Sans"/>
                <a:sym typeface="Open Sans"/>
              </a:rPr>
              <a:t>.   (IEA, 2024)</a:t>
            </a:r>
            <a:endParaRPr lang="pt-BR" sz="1900" dirty="0">
              <a:sym typeface="Open Sans"/>
            </a:endParaRPr>
          </a:p>
          <a:p>
            <a:pPr>
              <a:lnSpc>
                <a:spcPts val="2604"/>
              </a:lnSpc>
            </a:pPr>
            <a:br>
              <a:rPr lang="en-US" dirty="0">
                <a:sym typeface="Open Sans"/>
              </a:rPr>
            </a:br>
            <a:endParaRPr lang="en-US" dirty="0"/>
          </a:p>
        </p:txBody>
      </p:sp>
      <p:grpSp>
        <p:nvGrpSpPr>
          <p:cNvPr id="15" name="Group 15"/>
          <p:cNvGrpSpPr/>
          <p:nvPr/>
        </p:nvGrpSpPr>
        <p:grpSpPr>
          <a:xfrm>
            <a:off x="3148766" y="7328563"/>
            <a:ext cx="3563203" cy="3020799"/>
            <a:chOff x="0" y="0"/>
            <a:chExt cx="7352005" cy="5475286"/>
          </a:xfrm>
        </p:grpSpPr>
        <p:sp>
          <p:nvSpPr>
            <p:cNvPr id="16" name="Freeform 16"/>
            <p:cNvSpPr/>
            <p:nvPr/>
          </p:nvSpPr>
          <p:spPr>
            <a:xfrm>
              <a:off x="0" y="0"/>
              <a:ext cx="7352006" cy="5475286"/>
            </a:xfrm>
            <a:custGeom>
              <a:avLst/>
              <a:gdLst/>
              <a:ahLst/>
              <a:cxnLst/>
              <a:rect l="l" t="t" r="r" b="b"/>
              <a:pathLst>
                <a:path w="7352006" h="5475286">
                  <a:moveTo>
                    <a:pt x="7227546" y="59690"/>
                  </a:moveTo>
                  <a:cubicBezTo>
                    <a:pt x="7263106" y="59690"/>
                    <a:pt x="7292315" y="88900"/>
                    <a:pt x="7292315" y="124460"/>
                  </a:cubicBezTo>
                  <a:lnTo>
                    <a:pt x="7292315" y="5350826"/>
                  </a:lnTo>
                  <a:cubicBezTo>
                    <a:pt x="7292315" y="5386386"/>
                    <a:pt x="7263106" y="5415596"/>
                    <a:pt x="7227546" y="5415596"/>
                  </a:cubicBezTo>
                  <a:lnTo>
                    <a:pt x="124460" y="5415596"/>
                  </a:lnTo>
                  <a:cubicBezTo>
                    <a:pt x="88900" y="5415596"/>
                    <a:pt x="59690" y="5386386"/>
                    <a:pt x="59690" y="5350826"/>
                  </a:cubicBezTo>
                  <a:lnTo>
                    <a:pt x="59690" y="124460"/>
                  </a:lnTo>
                  <a:cubicBezTo>
                    <a:pt x="59690" y="88900"/>
                    <a:pt x="88900" y="59690"/>
                    <a:pt x="124460" y="59690"/>
                  </a:cubicBezTo>
                  <a:lnTo>
                    <a:pt x="7227546" y="59690"/>
                  </a:lnTo>
                  <a:moveTo>
                    <a:pt x="7227546" y="0"/>
                  </a:moveTo>
                  <a:lnTo>
                    <a:pt x="124460" y="0"/>
                  </a:lnTo>
                  <a:cubicBezTo>
                    <a:pt x="55880" y="0"/>
                    <a:pt x="0" y="55880"/>
                    <a:pt x="0" y="124460"/>
                  </a:cubicBezTo>
                  <a:lnTo>
                    <a:pt x="0" y="5350826"/>
                  </a:lnTo>
                  <a:cubicBezTo>
                    <a:pt x="0" y="5419406"/>
                    <a:pt x="55880" y="5475286"/>
                    <a:pt x="124460" y="5475286"/>
                  </a:cubicBezTo>
                  <a:lnTo>
                    <a:pt x="7227546" y="5475286"/>
                  </a:lnTo>
                  <a:cubicBezTo>
                    <a:pt x="7296125" y="5475286"/>
                    <a:pt x="7352006" y="5419406"/>
                    <a:pt x="7352006" y="5350826"/>
                  </a:cubicBezTo>
                  <a:lnTo>
                    <a:pt x="7352006" y="124460"/>
                  </a:lnTo>
                  <a:cubicBezTo>
                    <a:pt x="7352006" y="55880"/>
                    <a:pt x="7296125" y="0"/>
                    <a:pt x="7227546" y="0"/>
                  </a:cubicBezTo>
                  <a:close/>
                </a:path>
              </a:pathLst>
            </a:custGeom>
            <a:solidFill>
              <a:srgbClr val="FFFFFF"/>
            </a:solidFill>
          </p:spPr>
          <p:txBody>
            <a:bodyPr/>
            <a:lstStyle/>
            <a:p>
              <a:endParaRPr lang="pt-BR"/>
            </a:p>
          </p:txBody>
        </p:sp>
      </p:grpSp>
      <p:sp>
        <p:nvSpPr>
          <p:cNvPr id="17" name="TextBox 17"/>
          <p:cNvSpPr txBox="1"/>
          <p:nvPr/>
        </p:nvSpPr>
        <p:spPr>
          <a:xfrm>
            <a:off x="3165229" y="7361308"/>
            <a:ext cx="3546741" cy="2950680"/>
          </a:xfrm>
          <a:prstGeom prst="rect">
            <a:avLst/>
          </a:prstGeom>
        </p:spPr>
        <p:txBody>
          <a:bodyPr lIns="0" tIns="0" rIns="0" bIns="0" rtlCol="0" anchor="t">
            <a:spAutoFit/>
          </a:bodyPr>
          <a:lstStyle/>
          <a:p>
            <a:pPr algn="ctr">
              <a:lnSpc>
                <a:spcPts val="2895"/>
              </a:lnSpc>
            </a:pPr>
            <a:r>
              <a:rPr lang="en-US" sz="2050" dirty="0">
                <a:solidFill>
                  <a:srgbClr val="FFFFFF"/>
                </a:solidFill>
                <a:latin typeface="Bree Serif"/>
                <a:ea typeface="+mn-lt"/>
                <a:cs typeface="+mn-lt"/>
                <a:sym typeface="Bree Serif"/>
              </a:rPr>
              <a:t>“</a:t>
            </a:r>
            <a:r>
              <a:rPr lang="en-US" sz="2050" dirty="0" err="1">
                <a:solidFill>
                  <a:srgbClr val="FFFFFF"/>
                </a:solidFill>
                <a:latin typeface="Bree Serif"/>
                <a:ea typeface="+mn-lt"/>
                <a:cs typeface="+mn-lt"/>
                <a:sym typeface="Bree Serif"/>
              </a:rPr>
              <a:t>Os</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cátodos</a:t>
            </a:r>
            <a:r>
              <a:rPr lang="en-US" sz="2050" dirty="0">
                <a:solidFill>
                  <a:srgbClr val="FFFFFF"/>
                </a:solidFill>
                <a:latin typeface="Bree Serif"/>
                <a:ea typeface="+mn-lt"/>
                <a:cs typeface="+mn-lt"/>
                <a:sym typeface="Bree Serif"/>
              </a:rPr>
              <a:t> de LFP* </a:t>
            </a:r>
            <a:r>
              <a:rPr lang="en-US" sz="2050" dirty="0" err="1">
                <a:solidFill>
                  <a:srgbClr val="FFFFFF"/>
                </a:solidFill>
                <a:latin typeface="Bree Serif"/>
                <a:ea typeface="+mn-lt"/>
                <a:cs typeface="+mn-lt"/>
                <a:sym typeface="Bree Serif"/>
              </a:rPr>
              <a:t>continuam</a:t>
            </a:r>
            <a:r>
              <a:rPr lang="en-US" sz="2050" dirty="0">
                <a:solidFill>
                  <a:srgbClr val="FFFFFF"/>
                </a:solidFill>
                <a:latin typeface="Bree Serif"/>
                <a:ea typeface="+mn-lt"/>
                <a:cs typeface="+mn-lt"/>
                <a:sym typeface="Bree Serif"/>
              </a:rPr>
              <a:t> crescendo </a:t>
            </a:r>
            <a:r>
              <a:rPr lang="en-US" sz="2050" dirty="0" err="1">
                <a:solidFill>
                  <a:srgbClr val="FFFFFF"/>
                </a:solidFill>
                <a:latin typeface="Bree Serif"/>
                <a:ea typeface="+mn-lt"/>
                <a:cs typeface="+mn-lt"/>
                <a:sym typeface="Bree Serif"/>
              </a:rPr>
              <a:t>em</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participação</a:t>
            </a:r>
            <a:r>
              <a:rPr lang="en-US" sz="2050" dirty="0">
                <a:solidFill>
                  <a:srgbClr val="FFFFFF"/>
                </a:solidFill>
                <a:latin typeface="Bree Serif"/>
                <a:ea typeface="+mn-lt"/>
                <a:cs typeface="+mn-lt"/>
                <a:sym typeface="Bree Serif"/>
              </a:rPr>
              <a:t>, e as </a:t>
            </a:r>
            <a:r>
              <a:rPr lang="en-US" sz="2050" dirty="0" err="1">
                <a:solidFill>
                  <a:srgbClr val="FFFFFF"/>
                </a:solidFill>
                <a:latin typeface="Bree Serif"/>
                <a:ea typeface="+mn-lt"/>
                <a:cs typeface="+mn-lt"/>
                <a:sym typeface="Bree Serif"/>
              </a:rPr>
              <a:t>químicas</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ricas</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em</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manganês</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devem</a:t>
            </a:r>
            <a:r>
              <a:rPr lang="en-US" sz="2050" dirty="0">
                <a:solidFill>
                  <a:srgbClr val="FFFFFF"/>
                </a:solidFill>
                <a:latin typeface="Bree Serif"/>
                <a:ea typeface="+mn-lt"/>
                <a:cs typeface="+mn-lt"/>
                <a:sym typeface="Bree Serif"/>
              </a:rPr>
              <a:t> </a:t>
            </a:r>
            <a:r>
              <a:rPr lang="en-US" sz="2050" dirty="0" err="1">
                <a:solidFill>
                  <a:srgbClr val="FFFFFF"/>
                </a:solidFill>
                <a:latin typeface="Bree Serif"/>
                <a:ea typeface="+mn-lt"/>
                <a:cs typeface="+mn-lt"/>
                <a:sym typeface="Bree Serif"/>
              </a:rPr>
              <a:t>desempenhar</a:t>
            </a:r>
            <a:r>
              <a:rPr lang="en-US" sz="2050" dirty="0">
                <a:solidFill>
                  <a:srgbClr val="FFFFFF"/>
                </a:solidFill>
                <a:latin typeface="Bree Serif"/>
                <a:ea typeface="+mn-lt"/>
                <a:cs typeface="+mn-lt"/>
                <a:sym typeface="Bree Serif"/>
              </a:rPr>
              <a:t> um </a:t>
            </a:r>
            <a:r>
              <a:rPr lang="en-US" sz="2050" dirty="0" err="1">
                <a:solidFill>
                  <a:srgbClr val="FFFFFF"/>
                </a:solidFill>
                <a:ea typeface="+mn-lt"/>
                <a:cs typeface="+mn-lt"/>
                <a:sym typeface="Bree Serif"/>
              </a:rPr>
              <a:t>um</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papel</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maior</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enquanto</a:t>
            </a:r>
            <a:r>
              <a:rPr lang="en-US" sz="2050" dirty="0">
                <a:solidFill>
                  <a:srgbClr val="FFFFFF"/>
                </a:solidFill>
                <a:ea typeface="+mn-lt"/>
                <a:cs typeface="+mn-lt"/>
                <a:sym typeface="Bree Serif"/>
              </a:rPr>
              <a:t> a </a:t>
            </a:r>
            <a:r>
              <a:rPr lang="en-US" sz="2050" dirty="0" err="1">
                <a:solidFill>
                  <a:srgbClr val="FFFFFF"/>
                </a:solidFill>
                <a:ea typeface="+mn-lt"/>
                <a:cs typeface="+mn-lt"/>
                <a:sym typeface="Bree Serif"/>
              </a:rPr>
              <a:t>dopagem</a:t>
            </a:r>
            <a:r>
              <a:rPr lang="en-US" sz="2050" dirty="0">
                <a:solidFill>
                  <a:srgbClr val="FFFFFF"/>
                </a:solidFill>
                <a:ea typeface="+mn-lt"/>
                <a:cs typeface="+mn-lt"/>
                <a:sym typeface="Bree Serif"/>
              </a:rPr>
              <a:t> de </a:t>
            </a:r>
            <a:r>
              <a:rPr lang="en-US" sz="2050" dirty="0" err="1">
                <a:solidFill>
                  <a:srgbClr val="FFFFFF"/>
                </a:solidFill>
                <a:ea typeface="+mn-lt"/>
                <a:cs typeface="+mn-lt"/>
                <a:sym typeface="Bree Serif"/>
              </a:rPr>
              <a:t>silício</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nos</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ânodos</a:t>
            </a:r>
            <a:r>
              <a:rPr lang="en-US" sz="2050" dirty="0">
                <a:solidFill>
                  <a:srgbClr val="FFFFFF"/>
                </a:solidFill>
                <a:ea typeface="+mn-lt"/>
                <a:cs typeface="+mn-lt"/>
                <a:sym typeface="Bree Serif"/>
              </a:rPr>
              <a:t> de </a:t>
            </a:r>
            <a:r>
              <a:rPr lang="en-US" sz="2050" dirty="0" err="1">
                <a:solidFill>
                  <a:srgbClr val="FFFFFF"/>
                </a:solidFill>
                <a:ea typeface="+mn-lt"/>
                <a:cs typeface="+mn-lt"/>
                <a:sym typeface="Bree Serif"/>
              </a:rPr>
              <a:t>grafite</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aumenta</a:t>
            </a:r>
            <a:r>
              <a:rPr lang="en-US" sz="2050" dirty="0">
                <a:solidFill>
                  <a:srgbClr val="FFFFFF"/>
                </a:solidFill>
                <a:ea typeface="+mn-lt"/>
                <a:cs typeface="+mn-lt"/>
                <a:sym typeface="Bree Serif"/>
              </a:rPr>
              <a:t> </a:t>
            </a:r>
            <a:r>
              <a:rPr lang="en-US" sz="2050" dirty="0" err="1">
                <a:solidFill>
                  <a:srgbClr val="FFFFFF"/>
                </a:solidFill>
                <a:ea typeface="+mn-lt"/>
                <a:cs typeface="+mn-lt"/>
                <a:sym typeface="Bree Serif"/>
              </a:rPr>
              <a:t>significativamente</a:t>
            </a:r>
            <a:r>
              <a:rPr lang="en-US" sz="2050" dirty="0">
                <a:solidFill>
                  <a:srgbClr val="FFFFFF"/>
                </a:solidFill>
                <a:ea typeface="+mn-lt"/>
                <a:cs typeface="+mn-lt"/>
                <a:sym typeface="Bree Serif"/>
              </a:rPr>
              <a:t>.”</a:t>
            </a:r>
            <a:endParaRPr lang="en-US" sz="2050" dirty="0">
              <a:solidFill>
                <a:srgbClr val="FFFFFF"/>
              </a:solidFill>
              <a:latin typeface="Bree Serif"/>
              <a:ea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18000"/>
            </a:blip>
            <a:stretch>
              <a:fillRect/>
            </a:stretch>
          </a:blipFill>
        </p:spPr>
        <p:txBody>
          <a:bodyPr/>
          <a:lstStyle/>
          <a:p>
            <a:endParaRPr lang="pt-BR"/>
          </a:p>
        </p:txBody>
      </p:sp>
      <p:sp>
        <p:nvSpPr>
          <p:cNvPr id="3" name="TextBox 3"/>
          <p:cNvSpPr txBox="1"/>
          <p:nvPr/>
        </p:nvSpPr>
        <p:spPr>
          <a:xfrm>
            <a:off x="1112226" y="3222729"/>
            <a:ext cx="9412903" cy="1658339"/>
          </a:xfrm>
          <a:prstGeom prst="rect">
            <a:avLst/>
          </a:prstGeom>
        </p:spPr>
        <p:txBody>
          <a:bodyPr wrap="square" lIns="0" tIns="0" rIns="0" bIns="0" rtlCol="0" anchor="t">
            <a:spAutoFit/>
          </a:bodyPr>
          <a:lstStyle/>
          <a:p>
            <a:pPr algn="just">
              <a:lnSpc>
                <a:spcPts val="4425"/>
              </a:lnSpc>
            </a:pPr>
            <a:r>
              <a:rPr lang="en-US" sz="3200" dirty="0">
                <a:solidFill>
                  <a:srgbClr val="000000"/>
                </a:solidFill>
                <a:ea typeface="+mn-lt"/>
                <a:cs typeface="+mn-lt"/>
                <a:sym typeface="Bree Serif"/>
              </a:rPr>
              <a:t>A </a:t>
            </a:r>
            <a:r>
              <a:rPr lang="en-US" sz="3200" dirty="0" err="1">
                <a:solidFill>
                  <a:srgbClr val="000000"/>
                </a:solidFill>
                <a:ea typeface="+mn-lt"/>
                <a:cs typeface="+mn-lt"/>
                <a:sym typeface="Bree Serif"/>
              </a:rPr>
              <a:t>energia</a:t>
            </a:r>
            <a:r>
              <a:rPr lang="en-US" sz="3200" dirty="0">
                <a:solidFill>
                  <a:srgbClr val="000000"/>
                </a:solidFill>
                <a:ea typeface="+mn-lt"/>
                <a:cs typeface="+mn-lt"/>
                <a:sym typeface="Bree Serif"/>
              </a:rPr>
              <a:t> solar </a:t>
            </a:r>
            <a:r>
              <a:rPr lang="en-US" sz="3200" dirty="0" err="1">
                <a:solidFill>
                  <a:srgbClr val="000000"/>
                </a:solidFill>
                <a:ea typeface="+mn-lt"/>
                <a:cs typeface="+mn-lt"/>
                <a:sym typeface="Bree Serif"/>
              </a:rPr>
              <a:t>fotovoltaica</a:t>
            </a:r>
            <a:r>
              <a:rPr lang="en-US" sz="3200" dirty="0">
                <a:solidFill>
                  <a:srgbClr val="000000"/>
                </a:solidFill>
                <a:ea typeface="+mn-lt"/>
                <a:cs typeface="+mn-lt"/>
                <a:sym typeface="Bree Serif"/>
              </a:rPr>
              <a:t> (PV) e a </a:t>
            </a:r>
            <a:r>
              <a:rPr lang="en-US" sz="3200" dirty="0" err="1">
                <a:solidFill>
                  <a:srgbClr val="000000"/>
                </a:solidFill>
                <a:ea typeface="+mn-lt"/>
                <a:cs typeface="+mn-lt"/>
                <a:sym typeface="Bree Serif"/>
              </a:rPr>
              <a:t>eólica</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acompanhadas</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por</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uma</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expansão</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substancial</a:t>
            </a:r>
            <a:r>
              <a:rPr lang="en-US" sz="3200" dirty="0">
                <a:solidFill>
                  <a:srgbClr val="000000"/>
                </a:solidFill>
                <a:ea typeface="+mn-lt"/>
                <a:cs typeface="+mn-lt"/>
                <a:sym typeface="Bree Serif"/>
              </a:rPr>
              <a:t> das redes </a:t>
            </a:r>
            <a:r>
              <a:rPr lang="en-US" sz="3200" dirty="0" err="1">
                <a:solidFill>
                  <a:srgbClr val="000000"/>
                </a:solidFill>
                <a:ea typeface="+mn-lt"/>
                <a:cs typeface="+mn-lt"/>
                <a:sym typeface="Bree Serif"/>
              </a:rPr>
              <a:t>elétricas</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aumentarão</a:t>
            </a:r>
            <a:r>
              <a:rPr lang="en-US" sz="3200" dirty="0">
                <a:solidFill>
                  <a:srgbClr val="000000"/>
                </a:solidFill>
                <a:ea typeface="+mn-lt"/>
                <a:cs typeface="+mn-lt"/>
                <a:sym typeface="Bree Serif"/>
              </a:rPr>
              <a:t> a </a:t>
            </a:r>
            <a:r>
              <a:rPr lang="en-US" sz="3200" dirty="0" err="1">
                <a:solidFill>
                  <a:srgbClr val="000000"/>
                </a:solidFill>
                <a:ea typeface="+mn-lt"/>
                <a:cs typeface="+mn-lt"/>
                <a:sym typeface="Bree Serif"/>
              </a:rPr>
              <a:t>demanda</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por</a:t>
            </a:r>
            <a:r>
              <a:rPr lang="en-US" sz="3200" dirty="0">
                <a:solidFill>
                  <a:srgbClr val="000000"/>
                </a:solidFill>
                <a:ea typeface="+mn-lt"/>
                <a:cs typeface="+mn-lt"/>
                <a:sym typeface="Bree Serif"/>
              </a:rPr>
              <a:t> </a:t>
            </a:r>
            <a:r>
              <a:rPr lang="en-US" sz="3200" dirty="0" err="1">
                <a:solidFill>
                  <a:srgbClr val="000000"/>
                </a:solidFill>
                <a:ea typeface="+mn-lt"/>
                <a:cs typeface="+mn-lt"/>
                <a:sym typeface="Bree Serif"/>
              </a:rPr>
              <a:t>cobre</a:t>
            </a:r>
            <a:r>
              <a:rPr lang="en-US" sz="3200" dirty="0">
                <a:solidFill>
                  <a:srgbClr val="000000"/>
                </a:solidFill>
                <a:ea typeface="+mn-lt"/>
                <a:cs typeface="+mn-lt"/>
                <a:sym typeface="Bree Serif"/>
              </a:rPr>
              <a:t> e </a:t>
            </a:r>
            <a:r>
              <a:rPr lang="en-US" sz="3200" dirty="0" err="1">
                <a:solidFill>
                  <a:srgbClr val="000000"/>
                </a:solidFill>
                <a:ea typeface="+mn-lt"/>
                <a:cs typeface="+mn-lt"/>
                <a:sym typeface="Bree Serif"/>
              </a:rPr>
              <a:t>alumínio</a:t>
            </a:r>
            <a:r>
              <a:rPr lang="en-US" sz="3200" dirty="0">
                <a:solidFill>
                  <a:srgbClr val="000000"/>
                </a:solidFill>
                <a:ea typeface="+mn-lt"/>
                <a:cs typeface="+mn-lt"/>
                <a:sym typeface="Bree Serif"/>
              </a:rPr>
              <a:t>.</a:t>
            </a:r>
            <a:endParaRPr lang="pt-BR" sz="3200" dirty="0">
              <a:ea typeface="+mn-lt"/>
              <a:cs typeface="+mn-lt"/>
            </a:endParaRPr>
          </a:p>
        </p:txBody>
      </p:sp>
      <p:sp>
        <p:nvSpPr>
          <p:cNvPr id="4" name="TextBox 4"/>
          <p:cNvSpPr txBox="1"/>
          <p:nvPr/>
        </p:nvSpPr>
        <p:spPr>
          <a:xfrm>
            <a:off x="-109603" y="1788966"/>
            <a:ext cx="12392952" cy="525785"/>
          </a:xfrm>
          <a:prstGeom prst="rect">
            <a:avLst/>
          </a:prstGeom>
        </p:spPr>
        <p:txBody>
          <a:bodyPr wrap="square" lIns="0" tIns="0" rIns="0" bIns="0" rtlCol="0" anchor="t">
            <a:spAutoFit/>
          </a:bodyPr>
          <a:lstStyle/>
          <a:p>
            <a:pPr algn="ctr">
              <a:lnSpc>
                <a:spcPts val="4058"/>
              </a:lnSpc>
            </a:pPr>
            <a:r>
              <a:rPr lang="en-US" sz="3600" b="1" dirty="0">
                <a:solidFill>
                  <a:srgbClr val="000000"/>
                </a:solidFill>
                <a:latin typeface="Times New Roman Bold"/>
                <a:cs typeface="Times New Roman Bold"/>
                <a:sym typeface="Times New Roman Bold"/>
              </a:rPr>
              <a:t>Mas </a:t>
            </a:r>
            <a:r>
              <a:rPr lang="en-US" sz="3600" b="1" dirty="0" err="1">
                <a:solidFill>
                  <a:srgbClr val="000000"/>
                </a:solidFill>
                <a:latin typeface="Times New Roman Bold"/>
                <a:cs typeface="Times New Roman Bold"/>
                <a:sym typeface="Times New Roman Bold"/>
              </a:rPr>
              <a:t>isso</a:t>
            </a:r>
            <a:r>
              <a:rPr lang="en-US" sz="3600" b="1" dirty="0">
                <a:solidFill>
                  <a:srgbClr val="000000"/>
                </a:solidFill>
                <a:latin typeface="Times New Roman Bold"/>
                <a:cs typeface="Times New Roman Bold"/>
                <a:sym typeface="Times New Roman Bold"/>
              </a:rPr>
              <a:t> </a:t>
            </a:r>
            <a:r>
              <a:rPr lang="en-US" sz="3600" b="1" dirty="0" err="1">
                <a:solidFill>
                  <a:srgbClr val="000000"/>
                </a:solidFill>
                <a:latin typeface="Times New Roman Bold"/>
                <a:cs typeface="Times New Roman Bold"/>
                <a:sym typeface="Times New Roman Bold"/>
              </a:rPr>
              <a:t>não</a:t>
            </a:r>
            <a:r>
              <a:rPr lang="en-US" sz="3600" b="1" dirty="0">
                <a:solidFill>
                  <a:srgbClr val="000000"/>
                </a:solidFill>
                <a:latin typeface="Times New Roman Bold"/>
                <a:cs typeface="Times New Roman Bold"/>
                <a:sym typeface="Times New Roman Bold"/>
              </a:rPr>
              <a:t> é </a:t>
            </a:r>
            <a:r>
              <a:rPr lang="en-US" sz="3600" b="1" dirty="0" err="1">
                <a:solidFill>
                  <a:srgbClr val="000000"/>
                </a:solidFill>
                <a:latin typeface="Times New Roman Bold"/>
                <a:cs typeface="Times New Roman Bold"/>
                <a:sym typeface="Times New Roman Bold"/>
              </a:rPr>
              <a:t>apenas</a:t>
            </a:r>
            <a:r>
              <a:rPr lang="en-US" sz="3600" b="1" dirty="0">
                <a:solidFill>
                  <a:srgbClr val="000000"/>
                </a:solidFill>
                <a:latin typeface="Times New Roman Bold"/>
                <a:cs typeface="Times New Roman Bold"/>
                <a:sym typeface="Times New Roman Bold"/>
              </a:rPr>
              <a:t> </a:t>
            </a:r>
            <a:r>
              <a:rPr lang="en-US" sz="3600" b="1" dirty="0" err="1">
                <a:solidFill>
                  <a:srgbClr val="000000"/>
                </a:solidFill>
                <a:latin typeface="Times New Roman Bold"/>
                <a:cs typeface="Times New Roman Bold"/>
                <a:sym typeface="Times New Roman Bold"/>
              </a:rPr>
              <a:t>sobre</a:t>
            </a:r>
            <a:r>
              <a:rPr lang="en-US" sz="3600" b="1" dirty="0">
                <a:solidFill>
                  <a:srgbClr val="000000"/>
                </a:solidFill>
                <a:latin typeface="Times New Roman Bold"/>
                <a:cs typeface="Times New Roman Bold"/>
                <a:sym typeface="Times New Roman Bold"/>
              </a:rPr>
              <a:t> </a:t>
            </a:r>
            <a:r>
              <a:rPr lang="en-US" sz="3600" b="1" dirty="0" err="1">
                <a:solidFill>
                  <a:srgbClr val="000000"/>
                </a:solidFill>
                <a:latin typeface="Times New Roman Bold"/>
                <a:cs typeface="Times New Roman Bold"/>
                <a:sym typeface="Times New Roman Bold"/>
              </a:rPr>
              <a:t>baterias</a:t>
            </a:r>
            <a:r>
              <a:rPr lang="en-US" sz="3600" b="1" dirty="0">
                <a:solidFill>
                  <a:srgbClr val="000000"/>
                </a:solidFill>
                <a:latin typeface="Times New Roman Bold"/>
                <a:cs typeface="Times New Roman Bold"/>
                <a:sym typeface="Times New Roman Bold"/>
              </a:rPr>
              <a:t>.</a:t>
            </a:r>
            <a:endParaRPr lang="pt-BR" sz="2400" dirty="0"/>
          </a:p>
        </p:txBody>
      </p:sp>
      <p:sp>
        <p:nvSpPr>
          <p:cNvPr id="7" name="Freeform 7"/>
          <p:cNvSpPr/>
          <p:nvPr/>
        </p:nvSpPr>
        <p:spPr>
          <a:xfrm>
            <a:off x="16595200" y="8975716"/>
            <a:ext cx="1475419" cy="743287"/>
          </a:xfrm>
          <a:custGeom>
            <a:avLst/>
            <a:gdLst/>
            <a:ahLst/>
            <a:cxnLst/>
            <a:rect l="l" t="t" r="r" b="b"/>
            <a:pathLst>
              <a:path w="1475419" h="743287">
                <a:moveTo>
                  <a:pt x="0" y="0"/>
                </a:moveTo>
                <a:lnTo>
                  <a:pt x="1475419" y="0"/>
                </a:lnTo>
                <a:lnTo>
                  <a:pt x="1475419" y="743287"/>
                </a:lnTo>
                <a:lnTo>
                  <a:pt x="0" y="743287"/>
                </a:lnTo>
                <a:lnTo>
                  <a:pt x="0" y="0"/>
                </a:lnTo>
                <a:close/>
              </a:path>
            </a:pathLst>
          </a:custGeom>
          <a:blipFill>
            <a:blip r:embed="rId3"/>
            <a:stretch>
              <a:fillRect t="-44680" b="-53224"/>
            </a:stretch>
          </a:blipFill>
        </p:spPr>
        <p:txBody>
          <a:bodyPr/>
          <a:lstStyle/>
          <a:p>
            <a:endParaRPr lang="pt-BR"/>
          </a:p>
        </p:txBody>
      </p:sp>
      <p:sp>
        <p:nvSpPr>
          <p:cNvPr id="8" name="Freeform 8"/>
          <p:cNvSpPr/>
          <p:nvPr/>
        </p:nvSpPr>
        <p:spPr>
          <a:xfrm>
            <a:off x="1199939" y="9029710"/>
            <a:ext cx="1364873" cy="689292"/>
          </a:xfrm>
          <a:custGeom>
            <a:avLst/>
            <a:gdLst/>
            <a:ahLst/>
            <a:cxnLst/>
            <a:rect l="l" t="t" r="r" b="b"/>
            <a:pathLst>
              <a:path w="1364873" h="689292">
                <a:moveTo>
                  <a:pt x="0" y="0"/>
                </a:moveTo>
                <a:lnTo>
                  <a:pt x="1364873" y="0"/>
                </a:lnTo>
                <a:lnTo>
                  <a:pt x="1364873" y="689293"/>
                </a:lnTo>
                <a:lnTo>
                  <a:pt x="0" y="689293"/>
                </a:lnTo>
                <a:lnTo>
                  <a:pt x="0" y="0"/>
                </a:lnTo>
                <a:close/>
              </a:path>
            </a:pathLst>
          </a:custGeom>
          <a:blipFill>
            <a:blip r:embed="rId4"/>
            <a:stretch>
              <a:fillRect l="-730529"/>
            </a:stretch>
          </a:blipFill>
        </p:spPr>
        <p:txBody>
          <a:bodyPr/>
          <a:lstStyle/>
          <a:p>
            <a:endParaRPr lang="pt-BR"/>
          </a:p>
        </p:txBody>
      </p:sp>
      <p:grpSp>
        <p:nvGrpSpPr>
          <p:cNvPr id="9" name="Group 9"/>
          <p:cNvGrpSpPr/>
          <p:nvPr/>
        </p:nvGrpSpPr>
        <p:grpSpPr>
          <a:xfrm>
            <a:off x="11981016" y="2763660"/>
            <a:ext cx="4453909" cy="6059899"/>
            <a:chOff x="0" y="0"/>
            <a:chExt cx="7930483" cy="10790056"/>
          </a:xfrm>
        </p:grpSpPr>
        <p:sp>
          <p:nvSpPr>
            <p:cNvPr id="10" name="Freeform 10"/>
            <p:cNvSpPr/>
            <p:nvPr/>
          </p:nvSpPr>
          <p:spPr>
            <a:xfrm>
              <a:off x="0" y="0"/>
              <a:ext cx="7930483" cy="10790056"/>
            </a:xfrm>
            <a:custGeom>
              <a:avLst/>
              <a:gdLst/>
              <a:ahLst/>
              <a:cxnLst/>
              <a:rect l="l" t="t" r="r" b="b"/>
              <a:pathLst>
                <a:path w="7930483" h="10790056">
                  <a:moveTo>
                    <a:pt x="7806024" y="59690"/>
                  </a:moveTo>
                  <a:cubicBezTo>
                    <a:pt x="7841583" y="59690"/>
                    <a:pt x="7870793" y="88900"/>
                    <a:pt x="7870793" y="124460"/>
                  </a:cubicBezTo>
                  <a:lnTo>
                    <a:pt x="7870793" y="10665595"/>
                  </a:lnTo>
                  <a:cubicBezTo>
                    <a:pt x="7870793" y="10701156"/>
                    <a:pt x="7841583" y="10730366"/>
                    <a:pt x="7806024" y="10730366"/>
                  </a:cubicBezTo>
                  <a:lnTo>
                    <a:pt x="124460" y="10730366"/>
                  </a:lnTo>
                  <a:cubicBezTo>
                    <a:pt x="88900" y="10730366"/>
                    <a:pt x="59690" y="10701156"/>
                    <a:pt x="59690" y="10665595"/>
                  </a:cubicBezTo>
                  <a:lnTo>
                    <a:pt x="59690" y="124460"/>
                  </a:lnTo>
                  <a:cubicBezTo>
                    <a:pt x="59690" y="88900"/>
                    <a:pt x="88900" y="59690"/>
                    <a:pt x="124460" y="59690"/>
                  </a:cubicBezTo>
                  <a:lnTo>
                    <a:pt x="7806024" y="59690"/>
                  </a:lnTo>
                  <a:moveTo>
                    <a:pt x="7806024" y="0"/>
                  </a:moveTo>
                  <a:lnTo>
                    <a:pt x="124460" y="0"/>
                  </a:lnTo>
                  <a:cubicBezTo>
                    <a:pt x="55880" y="0"/>
                    <a:pt x="0" y="55880"/>
                    <a:pt x="0" y="124460"/>
                  </a:cubicBezTo>
                  <a:lnTo>
                    <a:pt x="0" y="10665595"/>
                  </a:lnTo>
                  <a:cubicBezTo>
                    <a:pt x="0" y="10734176"/>
                    <a:pt x="55880" y="10790056"/>
                    <a:pt x="124460" y="10790056"/>
                  </a:cubicBezTo>
                  <a:lnTo>
                    <a:pt x="7806024" y="10790056"/>
                  </a:lnTo>
                  <a:cubicBezTo>
                    <a:pt x="7874604" y="10790056"/>
                    <a:pt x="7930483" y="10734176"/>
                    <a:pt x="7930483" y="10665595"/>
                  </a:cubicBezTo>
                  <a:lnTo>
                    <a:pt x="7930483" y="124460"/>
                  </a:lnTo>
                  <a:cubicBezTo>
                    <a:pt x="7930483" y="55880"/>
                    <a:pt x="7874604" y="0"/>
                    <a:pt x="7806024" y="0"/>
                  </a:cubicBezTo>
                  <a:close/>
                </a:path>
              </a:pathLst>
            </a:custGeom>
            <a:solidFill>
              <a:srgbClr val="1F1D21"/>
            </a:solidFill>
          </p:spPr>
          <p:txBody>
            <a:bodyPr/>
            <a:lstStyle/>
            <a:p>
              <a:endParaRPr lang="pt-BR"/>
            </a:p>
          </p:txBody>
        </p:sp>
      </p:grpSp>
      <p:sp>
        <p:nvSpPr>
          <p:cNvPr id="11" name="Freeform 11"/>
          <p:cNvSpPr/>
          <p:nvPr/>
        </p:nvSpPr>
        <p:spPr>
          <a:xfrm>
            <a:off x="13050117" y="6415643"/>
            <a:ext cx="2273684" cy="2211158"/>
          </a:xfrm>
          <a:custGeom>
            <a:avLst/>
            <a:gdLst/>
            <a:ahLst/>
            <a:cxnLst/>
            <a:rect l="l" t="t" r="r" b="b"/>
            <a:pathLst>
              <a:path w="2273684" h="2211158">
                <a:moveTo>
                  <a:pt x="0" y="0"/>
                </a:moveTo>
                <a:lnTo>
                  <a:pt x="2273683" y="0"/>
                </a:lnTo>
                <a:lnTo>
                  <a:pt x="2273683" y="2211157"/>
                </a:lnTo>
                <a:lnTo>
                  <a:pt x="0" y="2211157"/>
                </a:lnTo>
                <a:lnTo>
                  <a:pt x="0" y="0"/>
                </a:lnTo>
                <a:close/>
              </a:path>
            </a:pathLst>
          </a:custGeom>
          <a:blipFill>
            <a:blip r:embed="rId5"/>
            <a:stretch>
              <a:fillRect/>
            </a:stretch>
          </a:blipFill>
        </p:spPr>
        <p:txBody>
          <a:bodyPr/>
          <a:lstStyle/>
          <a:p>
            <a:endParaRPr lang="pt-BR"/>
          </a:p>
        </p:txBody>
      </p:sp>
      <p:sp>
        <p:nvSpPr>
          <p:cNvPr id="12" name="TextBox 12"/>
          <p:cNvSpPr txBox="1"/>
          <p:nvPr/>
        </p:nvSpPr>
        <p:spPr>
          <a:xfrm>
            <a:off x="12156481" y="2798773"/>
            <a:ext cx="4168840" cy="3970764"/>
          </a:xfrm>
          <a:prstGeom prst="rect">
            <a:avLst/>
          </a:prstGeom>
        </p:spPr>
        <p:txBody>
          <a:bodyPr wrap="square" lIns="0" tIns="0" rIns="0" bIns="0" rtlCol="0" anchor="t">
            <a:spAutoFit/>
          </a:bodyPr>
          <a:lstStyle/>
          <a:p>
            <a:pPr algn="ctr">
              <a:lnSpc>
                <a:spcPts val="3067"/>
              </a:lnSpc>
            </a:pPr>
            <a:r>
              <a:rPr lang="en-US" sz="2150" dirty="0" err="1">
                <a:solidFill>
                  <a:srgbClr val="000000"/>
                </a:solidFill>
                <a:ea typeface="+mn-lt"/>
                <a:cs typeface="+mn-lt"/>
                <a:sym typeface="Open Sans"/>
              </a:rPr>
              <a:t>Após</a:t>
            </a:r>
            <a:r>
              <a:rPr lang="en-US" sz="2150" dirty="0">
                <a:solidFill>
                  <a:srgbClr val="000000"/>
                </a:solidFill>
                <a:ea typeface="+mn-lt"/>
                <a:cs typeface="+mn-lt"/>
                <a:sym typeface="Open Sans"/>
              </a:rPr>
              <a:t> o </a:t>
            </a:r>
            <a:r>
              <a:rPr lang="en-US" sz="2150" dirty="0" err="1">
                <a:solidFill>
                  <a:srgbClr val="000000"/>
                </a:solidFill>
                <a:ea typeface="+mn-lt"/>
                <a:cs typeface="+mn-lt"/>
                <a:sym typeface="Open Sans"/>
              </a:rPr>
              <a:t>crescimento</a:t>
            </a:r>
            <a:r>
              <a:rPr lang="en-US" sz="2150" dirty="0">
                <a:solidFill>
                  <a:srgbClr val="000000"/>
                </a:solidFill>
                <a:ea typeface="+mn-lt"/>
                <a:cs typeface="+mn-lt"/>
                <a:sym typeface="Open Sans"/>
              </a:rPr>
              <a:t> de 75% </a:t>
            </a:r>
            <a:r>
              <a:rPr lang="en-US" sz="2150" dirty="0" err="1">
                <a:solidFill>
                  <a:srgbClr val="000000"/>
                </a:solidFill>
                <a:ea typeface="+mn-lt"/>
                <a:cs typeface="+mn-lt"/>
                <a:sym typeface="Open Sans"/>
              </a:rPr>
              <a:t>na</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implantação</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em</a:t>
            </a:r>
            <a:r>
              <a:rPr lang="en-US" sz="2150" dirty="0">
                <a:solidFill>
                  <a:srgbClr val="000000"/>
                </a:solidFill>
                <a:ea typeface="+mn-lt"/>
                <a:cs typeface="+mn-lt"/>
                <a:sym typeface="Open Sans"/>
              </a:rPr>
              <a:t> 2023, a </a:t>
            </a:r>
            <a:r>
              <a:rPr lang="en-US" sz="2150" dirty="0" err="1">
                <a:solidFill>
                  <a:srgbClr val="000000"/>
                </a:solidFill>
                <a:ea typeface="+mn-lt"/>
                <a:cs typeface="+mn-lt"/>
                <a:sym typeface="Open Sans"/>
              </a:rPr>
              <a:t>energia</a:t>
            </a:r>
            <a:r>
              <a:rPr lang="en-US" sz="2150" dirty="0">
                <a:solidFill>
                  <a:srgbClr val="000000"/>
                </a:solidFill>
                <a:ea typeface="+mn-lt"/>
                <a:cs typeface="+mn-lt"/>
                <a:sym typeface="Open Sans"/>
              </a:rPr>
              <a:t> solar </a:t>
            </a:r>
            <a:r>
              <a:rPr lang="en-US" sz="2150" dirty="0" err="1">
                <a:solidFill>
                  <a:srgbClr val="000000"/>
                </a:solidFill>
                <a:ea typeface="+mn-lt"/>
                <a:cs typeface="+mn-lt"/>
                <a:sym typeface="Open Sans"/>
              </a:rPr>
              <a:t>fotovoltaica</a:t>
            </a:r>
            <a:r>
              <a:rPr lang="en-US" sz="2150" dirty="0">
                <a:solidFill>
                  <a:srgbClr val="000000"/>
                </a:solidFill>
                <a:ea typeface="+mn-lt"/>
                <a:cs typeface="+mn-lt"/>
                <a:sym typeface="Open Sans"/>
              </a:rPr>
              <a:t> (PV) e a </a:t>
            </a:r>
            <a:r>
              <a:rPr lang="en-US" sz="2150" dirty="0" err="1">
                <a:solidFill>
                  <a:srgbClr val="000000"/>
                </a:solidFill>
                <a:ea typeface="+mn-lt"/>
                <a:cs typeface="+mn-lt"/>
                <a:sym typeface="Open Sans"/>
              </a:rPr>
              <a:t>eólica</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representam</a:t>
            </a:r>
            <a:r>
              <a:rPr lang="en-US" sz="2150" dirty="0">
                <a:solidFill>
                  <a:srgbClr val="000000"/>
                </a:solidFill>
                <a:ea typeface="+mn-lt"/>
                <a:cs typeface="+mn-lt"/>
                <a:sym typeface="Open Sans"/>
              </a:rPr>
              <a:t> a </a:t>
            </a:r>
            <a:r>
              <a:rPr lang="en-US" sz="2150" dirty="0" err="1">
                <a:solidFill>
                  <a:srgbClr val="000000"/>
                </a:solidFill>
                <a:ea typeface="+mn-lt"/>
                <a:cs typeface="+mn-lt"/>
                <a:sym typeface="Open Sans"/>
              </a:rPr>
              <a:t>maioria</a:t>
            </a:r>
            <a:r>
              <a:rPr lang="en-US" sz="2150" dirty="0">
                <a:solidFill>
                  <a:srgbClr val="000000"/>
                </a:solidFill>
                <a:ea typeface="+mn-lt"/>
                <a:cs typeface="+mn-lt"/>
                <a:sym typeface="Open Sans"/>
              </a:rPr>
              <a:t> das </a:t>
            </a:r>
            <a:r>
              <a:rPr lang="en-US" sz="2150" dirty="0" err="1">
                <a:solidFill>
                  <a:srgbClr val="000000"/>
                </a:solidFill>
                <a:ea typeface="+mn-lt"/>
                <a:cs typeface="+mn-lt"/>
                <a:sym typeface="Open Sans"/>
              </a:rPr>
              <a:t>adições</a:t>
            </a:r>
            <a:r>
              <a:rPr lang="en-US" sz="2150" dirty="0">
                <a:solidFill>
                  <a:srgbClr val="000000"/>
                </a:solidFill>
                <a:ea typeface="+mn-lt"/>
                <a:cs typeface="+mn-lt"/>
                <a:sym typeface="Open Sans"/>
              </a:rPr>
              <a:t> de </a:t>
            </a:r>
            <a:r>
              <a:rPr lang="en-US" sz="2150" dirty="0" err="1">
                <a:solidFill>
                  <a:srgbClr val="000000"/>
                </a:solidFill>
                <a:ea typeface="+mn-lt"/>
                <a:cs typeface="+mn-lt"/>
                <a:sym typeface="Open Sans"/>
              </a:rPr>
              <a:t>capacidade</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em</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todas</a:t>
            </a:r>
            <a:r>
              <a:rPr lang="en-US" sz="2150" dirty="0">
                <a:solidFill>
                  <a:srgbClr val="000000"/>
                </a:solidFill>
                <a:ea typeface="+mn-lt"/>
                <a:cs typeface="+mn-lt"/>
                <a:sym typeface="Open Sans"/>
              </a:rPr>
              <a:t> as </a:t>
            </a:r>
            <a:r>
              <a:rPr lang="en-US" sz="2150" dirty="0" err="1">
                <a:solidFill>
                  <a:srgbClr val="000000"/>
                </a:solidFill>
                <a:ea typeface="+mn-lt"/>
                <a:cs typeface="+mn-lt"/>
                <a:sym typeface="Open Sans"/>
              </a:rPr>
              <a:t>regiões</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em</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todos</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os</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cenários</a:t>
            </a:r>
            <a:r>
              <a:rPr lang="en-US" sz="2150" dirty="0">
                <a:solidFill>
                  <a:srgbClr val="000000"/>
                </a:solidFill>
                <a:ea typeface="+mn-lt"/>
                <a:cs typeface="+mn-lt"/>
                <a:sym typeface="Open Sans"/>
              </a:rPr>
              <a:t> da IEA. </a:t>
            </a:r>
            <a:r>
              <a:rPr lang="en-US" sz="2150" dirty="0" err="1">
                <a:solidFill>
                  <a:srgbClr val="000000"/>
                </a:solidFill>
                <a:ea typeface="+mn-lt"/>
                <a:cs typeface="+mn-lt"/>
                <a:sym typeface="Open Sans"/>
              </a:rPr>
              <a:t>Isso</a:t>
            </a:r>
            <a:r>
              <a:rPr lang="en-US" sz="2150" dirty="0">
                <a:solidFill>
                  <a:srgbClr val="000000"/>
                </a:solidFill>
                <a:ea typeface="+mn-lt"/>
                <a:cs typeface="+mn-lt"/>
                <a:sym typeface="Open Sans"/>
              </a:rPr>
              <a:t> é </a:t>
            </a:r>
            <a:r>
              <a:rPr lang="en-US" sz="2150" dirty="0" err="1">
                <a:solidFill>
                  <a:srgbClr val="000000"/>
                </a:solidFill>
                <a:ea typeface="+mn-lt"/>
                <a:cs typeface="+mn-lt"/>
                <a:sym typeface="Open Sans"/>
              </a:rPr>
              <a:t>acompanhado</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por</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uma</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expansão</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substancial</a:t>
            </a:r>
            <a:r>
              <a:rPr lang="en-US" sz="2150" dirty="0">
                <a:solidFill>
                  <a:srgbClr val="000000"/>
                </a:solidFill>
                <a:ea typeface="+mn-lt"/>
                <a:cs typeface="+mn-lt"/>
                <a:sym typeface="Open Sans"/>
              </a:rPr>
              <a:t> das redes </a:t>
            </a:r>
            <a:r>
              <a:rPr lang="en-US" sz="2150" dirty="0" err="1">
                <a:solidFill>
                  <a:srgbClr val="000000"/>
                </a:solidFill>
                <a:ea typeface="+mn-lt"/>
                <a:cs typeface="+mn-lt"/>
                <a:sym typeface="Open Sans"/>
              </a:rPr>
              <a:t>elétricas</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aumentando</a:t>
            </a:r>
            <a:r>
              <a:rPr lang="en-US" sz="2150" dirty="0">
                <a:solidFill>
                  <a:srgbClr val="000000"/>
                </a:solidFill>
                <a:ea typeface="+mn-lt"/>
                <a:cs typeface="+mn-lt"/>
                <a:sym typeface="Open Sans"/>
              </a:rPr>
              <a:t> a </a:t>
            </a:r>
            <a:r>
              <a:rPr lang="en-US" sz="2150" dirty="0" err="1">
                <a:solidFill>
                  <a:srgbClr val="000000"/>
                </a:solidFill>
                <a:ea typeface="+mn-lt"/>
                <a:cs typeface="+mn-lt"/>
                <a:sym typeface="Open Sans"/>
              </a:rPr>
              <a:t>demanda</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por</a:t>
            </a:r>
            <a:r>
              <a:rPr lang="en-US" sz="2150" dirty="0">
                <a:solidFill>
                  <a:srgbClr val="000000"/>
                </a:solidFill>
                <a:ea typeface="+mn-lt"/>
                <a:cs typeface="+mn-lt"/>
                <a:sym typeface="Open Sans"/>
              </a:rPr>
              <a:t> </a:t>
            </a:r>
            <a:r>
              <a:rPr lang="en-US" sz="2150" dirty="0" err="1">
                <a:solidFill>
                  <a:srgbClr val="000000"/>
                </a:solidFill>
                <a:ea typeface="+mn-lt"/>
                <a:cs typeface="+mn-lt"/>
                <a:sym typeface="Open Sans"/>
              </a:rPr>
              <a:t>cobre</a:t>
            </a:r>
            <a:r>
              <a:rPr lang="en-US" sz="2150" dirty="0">
                <a:solidFill>
                  <a:srgbClr val="000000"/>
                </a:solidFill>
                <a:ea typeface="+mn-lt"/>
                <a:cs typeface="+mn-lt"/>
                <a:sym typeface="Open Sans"/>
              </a:rPr>
              <a:t> e </a:t>
            </a:r>
            <a:r>
              <a:rPr lang="en-US" sz="2150" dirty="0" err="1">
                <a:solidFill>
                  <a:srgbClr val="000000"/>
                </a:solidFill>
                <a:ea typeface="+mn-lt"/>
                <a:cs typeface="+mn-lt"/>
                <a:sym typeface="Open Sans"/>
              </a:rPr>
              <a:t>alumínio</a:t>
            </a:r>
            <a:r>
              <a:rPr lang="en-US" sz="2150" dirty="0">
                <a:solidFill>
                  <a:srgbClr val="000000"/>
                </a:solidFill>
                <a:ea typeface="+mn-lt"/>
                <a:cs typeface="+mn-lt"/>
                <a:sym typeface="Open Sans"/>
              </a:rPr>
              <a:t>.</a:t>
            </a:r>
            <a:endParaRPr lang="pt-BR" dirty="0">
              <a:ea typeface="+mn-lt"/>
              <a:cs typeface="+mn-lt"/>
            </a:endParaRPr>
          </a:p>
        </p:txBody>
      </p:sp>
      <p:sp>
        <p:nvSpPr>
          <p:cNvPr id="13" name="TextBox 13"/>
          <p:cNvSpPr txBox="1"/>
          <p:nvPr/>
        </p:nvSpPr>
        <p:spPr>
          <a:xfrm>
            <a:off x="3633697" y="140316"/>
            <a:ext cx="12790223" cy="1028680"/>
          </a:xfrm>
          <a:prstGeom prst="rect">
            <a:avLst/>
          </a:prstGeom>
        </p:spPr>
        <p:txBody>
          <a:bodyPr wrap="square" lIns="0" tIns="0" rIns="0" bIns="0" rtlCol="0" anchor="t">
            <a:spAutoFit/>
          </a:bodyPr>
          <a:lstStyle/>
          <a:p>
            <a:pPr algn="ctr">
              <a:lnSpc>
                <a:spcPts val="8602"/>
              </a:lnSpc>
            </a:pPr>
            <a:r>
              <a:rPr lang="en-US" sz="6100" b="1" dirty="0">
                <a:solidFill>
                  <a:srgbClr val="000000"/>
                </a:solidFill>
                <a:latin typeface="Times New Roman Bold"/>
                <a:cs typeface="Times New Roman Bold"/>
                <a:sym typeface="Times New Roman Bold"/>
              </a:rPr>
              <a:t>A </a:t>
            </a:r>
            <a:r>
              <a:rPr lang="en-US" sz="6100" b="1" dirty="0" err="1">
                <a:solidFill>
                  <a:srgbClr val="000000"/>
                </a:solidFill>
                <a:latin typeface="Times New Roman Bold"/>
                <a:cs typeface="Times New Roman Bold"/>
                <a:sym typeface="Times New Roman Bold"/>
              </a:rPr>
              <a:t>Demanda</a:t>
            </a:r>
            <a:r>
              <a:rPr lang="en-US" sz="6100" b="1" dirty="0">
                <a:solidFill>
                  <a:srgbClr val="000000"/>
                </a:solidFill>
                <a:latin typeface="Times New Roman Bold"/>
                <a:cs typeface="Times New Roman Bold"/>
                <a:sym typeface="Times New Roman Bold"/>
              </a:rPr>
              <a:t> pela </a:t>
            </a:r>
            <a:r>
              <a:rPr lang="en-US" sz="6100" b="1" dirty="0" err="1">
                <a:solidFill>
                  <a:srgbClr val="000000"/>
                </a:solidFill>
                <a:latin typeface="Times New Roman Bold"/>
                <a:cs typeface="Times New Roman Bold"/>
                <a:sym typeface="Times New Roman Bold"/>
              </a:rPr>
              <a:t>Transição</a:t>
            </a:r>
            <a:r>
              <a:rPr lang="en-US" sz="6100" b="1" dirty="0">
                <a:solidFill>
                  <a:srgbClr val="000000"/>
                </a:solidFill>
                <a:latin typeface="Times New Roman Bold"/>
                <a:cs typeface="Times New Roman Bold"/>
                <a:sym typeface="Times New Roman Bold"/>
              </a:rPr>
              <a:t> Energética</a:t>
            </a:r>
            <a:endParaRPr lang="pt-B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21425" cy="10753725"/>
          </a:xfrm>
          <a:custGeom>
            <a:avLst/>
            <a:gdLst/>
            <a:ahLst/>
            <a:cxnLst/>
            <a:rect l="l" t="t" r="r" b="b"/>
            <a:pathLst>
              <a:path w="19021425" h="10753725">
                <a:moveTo>
                  <a:pt x="0" y="0"/>
                </a:moveTo>
                <a:lnTo>
                  <a:pt x="19021425" y="0"/>
                </a:lnTo>
                <a:lnTo>
                  <a:pt x="19021425" y="10753725"/>
                </a:lnTo>
                <a:lnTo>
                  <a:pt x="0" y="10753725"/>
                </a:lnTo>
                <a:lnTo>
                  <a:pt x="0" y="0"/>
                </a:lnTo>
                <a:close/>
              </a:path>
            </a:pathLst>
          </a:custGeom>
          <a:blipFill>
            <a:blip r:embed="rId2">
              <a:alphaModFix amt="18000"/>
            </a:blip>
            <a:stretch>
              <a:fillRect/>
            </a:stretch>
          </a:blipFill>
        </p:spPr>
        <p:txBody>
          <a:bodyPr/>
          <a:lstStyle/>
          <a:p>
            <a:endParaRPr lang="pt-BR"/>
          </a:p>
        </p:txBody>
      </p:sp>
      <p:sp>
        <p:nvSpPr>
          <p:cNvPr id="3" name="Freeform 3"/>
          <p:cNvSpPr/>
          <p:nvPr/>
        </p:nvSpPr>
        <p:spPr>
          <a:xfrm>
            <a:off x="1075373" y="9125702"/>
            <a:ext cx="1364873" cy="552650"/>
          </a:xfrm>
          <a:custGeom>
            <a:avLst/>
            <a:gdLst/>
            <a:ahLst/>
            <a:cxnLst/>
            <a:rect l="l" t="t" r="r" b="b"/>
            <a:pathLst>
              <a:path w="1364873" h="552650">
                <a:moveTo>
                  <a:pt x="0" y="0"/>
                </a:moveTo>
                <a:lnTo>
                  <a:pt x="1364872" y="0"/>
                </a:lnTo>
                <a:lnTo>
                  <a:pt x="1364872" y="552651"/>
                </a:lnTo>
                <a:lnTo>
                  <a:pt x="0" y="552651"/>
                </a:lnTo>
                <a:lnTo>
                  <a:pt x="0" y="0"/>
                </a:lnTo>
                <a:close/>
              </a:path>
            </a:pathLst>
          </a:custGeom>
          <a:blipFill>
            <a:blip r:embed="rId3"/>
            <a:stretch>
              <a:fillRect l="-74154"/>
            </a:stretch>
          </a:blipFill>
        </p:spPr>
        <p:txBody>
          <a:bodyPr/>
          <a:lstStyle/>
          <a:p>
            <a:endParaRPr lang="pt-BR"/>
          </a:p>
        </p:txBody>
      </p:sp>
      <p:sp>
        <p:nvSpPr>
          <p:cNvPr id="4" name="Freeform 4"/>
          <p:cNvSpPr/>
          <p:nvPr/>
        </p:nvSpPr>
        <p:spPr>
          <a:xfrm>
            <a:off x="16739730" y="9125702"/>
            <a:ext cx="1206322" cy="552650"/>
          </a:xfrm>
          <a:custGeom>
            <a:avLst/>
            <a:gdLst/>
            <a:ahLst/>
            <a:cxnLst/>
            <a:rect l="l" t="t" r="r" b="b"/>
            <a:pathLst>
              <a:path w="1206322" h="552650">
                <a:moveTo>
                  <a:pt x="0" y="0"/>
                </a:moveTo>
                <a:lnTo>
                  <a:pt x="1206322" y="0"/>
                </a:lnTo>
                <a:lnTo>
                  <a:pt x="1206322" y="552651"/>
                </a:lnTo>
                <a:lnTo>
                  <a:pt x="0" y="552651"/>
                </a:lnTo>
                <a:lnTo>
                  <a:pt x="0" y="0"/>
                </a:lnTo>
                <a:close/>
              </a:path>
            </a:pathLst>
          </a:custGeom>
          <a:blipFill>
            <a:blip r:embed="rId4"/>
            <a:stretch>
              <a:fillRect/>
            </a:stretch>
          </a:blipFill>
        </p:spPr>
        <p:txBody>
          <a:bodyPr/>
          <a:lstStyle/>
          <a:p>
            <a:endParaRPr lang="pt-BR"/>
          </a:p>
        </p:txBody>
      </p:sp>
      <p:grpSp>
        <p:nvGrpSpPr>
          <p:cNvPr id="5" name="Group 5"/>
          <p:cNvGrpSpPr/>
          <p:nvPr/>
        </p:nvGrpSpPr>
        <p:grpSpPr>
          <a:xfrm>
            <a:off x="422913" y="6036291"/>
            <a:ext cx="10216663" cy="2701872"/>
            <a:chOff x="0" y="0"/>
            <a:chExt cx="13622218" cy="3602496"/>
          </a:xfrm>
        </p:grpSpPr>
        <p:sp>
          <p:nvSpPr>
            <p:cNvPr id="6" name="Freeform 6"/>
            <p:cNvSpPr/>
            <p:nvPr/>
          </p:nvSpPr>
          <p:spPr>
            <a:xfrm>
              <a:off x="0" y="0"/>
              <a:ext cx="13622218" cy="2843638"/>
            </a:xfrm>
            <a:custGeom>
              <a:avLst/>
              <a:gdLst/>
              <a:ahLst/>
              <a:cxnLst/>
              <a:rect l="l" t="t" r="r" b="b"/>
              <a:pathLst>
                <a:path w="13622218" h="2843638">
                  <a:moveTo>
                    <a:pt x="0" y="0"/>
                  </a:moveTo>
                  <a:lnTo>
                    <a:pt x="13622218" y="0"/>
                  </a:lnTo>
                  <a:lnTo>
                    <a:pt x="13622218" y="2843638"/>
                  </a:lnTo>
                  <a:lnTo>
                    <a:pt x="0" y="2843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7" name="TextBox 7"/>
            <p:cNvSpPr txBox="1"/>
            <p:nvPr/>
          </p:nvSpPr>
          <p:spPr>
            <a:xfrm>
              <a:off x="1464037" y="530971"/>
              <a:ext cx="10694142" cy="3071525"/>
            </a:xfrm>
            <a:prstGeom prst="rect">
              <a:avLst/>
            </a:prstGeom>
          </p:spPr>
          <p:txBody>
            <a:bodyPr lIns="0" tIns="0" rIns="0" bIns="0" rtlCol="0" anchor="t">
              <a:spAutoFit/>
            </a:bodyPr>
            <a:lstStyle/>
            <a:p>
              <a:pPr algn="ctr"/>
              <a:r>
                <a:rPr lang="en-US" sz="2200" dirty="0">
                  <a:solidFill>
                    <a:srgbClr val="000000"/>
                  </a:solidFill>
                  <a:latin typeface="Open Sans"/>
                  <a:ea typeface="Open Sans"/>
                  <a:cs typeface="Open Sans"/>
                  <a:sym typeface="Open Sans"/>
                </a:rPr>
                <a:t>A </a:t>
              </a:r>
              <a:r>
                <a:rPr lang="en-US" sz="2200" err="1">
                  <a:solidFill>
                    <a:srgbClr val="000000"/>
                  </a:solidFill>
                  <a:latin typeface="Open Sans"/>
                  <a:ea typeface="Open Sans"/>
                  <a:cs typeface="Open Sans"/>
                  <a:sym typeface="Open Sans"/>
                </a:rPr>
                <a:t>capacidade</a:t>
              </a:r>
              <a:r>
                <a:rPr lang="en-US" sz="2200" dirty="0">
                  <a:solidFill>
                    <a:srgbClr val="000000"/>
                  </a:solidFill>
                  <a:latin typeface="Open Sans"/>
                  <a:ea typeface="Open Sans"/>
                  <a:cs typeface="Open Sans"/>
                  <a:sym typeface="Open Sans"/>
                </a:rPr>
                <a:t> de </a:t>
              </a:r>
              <a:r>
                <a:rPr lang="en-US" sz="2200" err="1">
                  <a:solidFill>
                    <a:srgbClr val="000000"/>
                  </a:solidFill>
                  <a:latin typeface="Open Sans"/>
                  <a:ea typeface="Open Sans"/>
                  <a:cs typeface="Open Sans"/>
                  <a:sym typeface="Open Sans"/>
                </a:rPr>
                <a:t>fabricação</a:t>
              </a:r>
              <a:r>
                <a:rPr lang="en-US" sz="2200" dirty="0">
                  <a:solidFill>
                    <a:srgbClr val="000000"/>
                  </a:solidFill>
                  <a:latin typeface="Open Sans"/>
                  <a:ea typeface="Open Sans"/>
                  <a:cs typeface="Open Sans"/>
                  <a:sym typeface="Open Sans"/>
                </a:rPr>
                <a:t> de </a:t>
              </a:r>
              <a:r>
                <a:rPr lang="en-US" sz="2200" err="1">
                  <a:solidFill>
                    <a:srgbClr val="000000"/>
                  </a:solidFill>
                  <a:latin typeface="Open Sans"/>
                  <a:ea typeface="Open Sans"/>
                  <a:cs typeface="Open Sans"/>
                  <a:sym typeface="Open Sans"/>
                </a:rPr>
                <a:t>baterias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mais</a:t>
              </a:r>
              <a:r>
                <a:rPr lang="en-US" sz="2200" dirty="0">
                  <a:solidFill>
                    <a:srgbClr val="000000"/>
                  </a:solidFill>
                  <a:latin typeface="Open Sans"/>
                  <a:ea typeface="Open Sans"/>
                  <a:cs typeface="Open Sans"/>
                  <a:sym typeface="Open Sans"/>
                </a:rPr>
                <a:t> que </a:t>
              </a:r>
              <a:r>
                <a:rPr lang="en-US" sz="2200" err="1">
                  <a:solidFill>
                    <a:srgbClr val="000000"/>
                  </a:solidFill>
                  <a:latin typeface="Open Sans"/>
                  <a:ea typeface="Open Sans"/>
                  <a:cs typeface="Open Sans"/>
                  <a:sym typeface="Open Sans"/>
                </a:rPr>
                <a:t>triplicou</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nos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últimos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três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anos</a:t>
              </a:r>
              <a:r>
                <a:rPr lang="en-US" sz="2200" dirty="0">
                  <a:solidFill>
                    <a:srgbClr val="000000"/>
                  </a:solidFill>
                  <a:latin typeface="Open Sans"/>
                  <a:ea typeface="Open Sans"/>
                  <a:cs typeface="Open Sans"/>
                  <a:sym typeface="Open Sans"/>
                </a:rPr>
                <a:t>, mas </a:t>
              </a:r>
              <a:r>
                <a:rPr lang="en-US" sz="2200" err="1">
                  <a:solidFill>
                    <a:srgbClr val="000000"/>
                  </a:solidFill>
                  <a:latin typeface="Open Sans"/>
                  <a:ea typeface="Open Sans"/>
                  <a:cs typeface="Open Sans"/>
                  <a:sym typeface="Open Sans"/>
                </a:rPr>
                <a:t>ainda</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está</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muito</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concentrada</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em</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apenas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alguns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países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assim</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como</a:t>
              </a:r>
              <a:r>
                <a:rPr lang="en-US" sz="2200" dirty="0">
                  <a:solidFill>
                    <a:srgbClr val="000000"/>
                  </a:solidFill>
                  <a:latin typeface="Open Sans"/>
                  <a:ea typeface="Open Sans"/>
                  <a:cs typeface="Open Sans"/>
                  <a:sym typeface="Open Sans"/>
                </a:rPr>
                <a:t> a </a:t>
              </a:r>
              <a:r>
                <a:rPr lang="en-US" sz="2200" err="1">
                  <a:solidFill>
                    <a:srgbClr val="000000"/>
                  </a:solidFill>
                  <a:latin typeface="Open Sans"/>
                  <a:ea typeface="Open Sans"/>
                  <a:cs typeface="Open Sans"/>
                  <a:sym typeface="Open Sans"/>
                </a:rPr>
                <a:t>extração</a:t>
              </a:r>
              <a:r>
                <a:rPr lang="en-US" sz="2200" dirty="0">
                  <a:solidFill>
                    <a:srgbClr val="000000"/>
                  </a:solidFill>
                  <a:latin typeface="Open Sans"/>
                  <a:ea typeface="Open Sans"/>
                  <a:cs typeface="Open Sans"/>
                  <a:sym typeface="Open Sans"/>
                </a:rPr>
                <a:t> e o </a:t>
              </a:r>
              <a:r>
                <a:rPr lang="en-US" sz="2200" err="1">
                  <a:solidFill>
                    <a:srgbClr val="000000"/>
                  </a:solidFill>
                  <a:latin typeface="Open Sans"/>
                  <a:ea typeface="Open Sans"/>
                  <a:cs typeface="Open Sans"/>
                  <a:sym typeface="Open Sans"/>
                </a:rPr>
                <a:t>processamento</a:t>
              </a:r>
              <a:r>
                <a:rPr lang="en-US" sz="2200" dirty="0">
                  <a:solidFill>
                    <a:srgbClr val="000000"/>
                  </a:solidFill>
                  <a:latin typeface="Open Sans"/>
                  <a:ea typeface="Open Sans"/>
                  <a:cs typeface="Open Sans"/>
                  <a:sym typeface="Open Sans"/>
                </a:rPr>
                <a:t> dos </a:t>
              </a:r>
              <a:r>
                <a:rPr lang="en-US" sz="2200" err="1">
                  <a:solidFill>
                    <a:srgbClr val="000000"/>
                  </a:solidFill>
                  <a:latin typeface="Open Sans"/>
                  <a:ea typeface="Open Sans"/>
                  <a:cs typeface="Open Sans"/>
                  <a:sym typeface="Open Sans"/>
                </a:rPr>
                <a:t>minerais</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críticos</a:t>
              </a:r>
              <a:r>
                <a:rPr lang="en-US" sz="2200" dirty="0">
                  <a:solidFill>
                    <a:srgbClr val="000000"/>
                  </a:solidFill>
                  <a:latin typeface="Open Sans"/>
                  <a:ea typeface="Open Sans"/>
                  <a:cs typeface="Open Sans"/>
                  <a:sym typeface="Open Sans"/>
                </a:rPr>
                <a:t> dos quais </a:t>
              </a:r>
              <a:r>
                <a:rPr lang="en-US" sz="2200" err="1">
                  <a:solidFill>
                    <a:srgbClr val="000000"/>
                  </a:solidFill>
                  <a:latin typeface="Open Sans"/>
                  <a:ea typeface="Open Sans"/>
                  <a:cs typeface="Open Sans"/>
                  <a:sym typeface="Open Sans"/>
                </a:rPr>
                <a:t>ela</a:t>
              </a:r>
              <a:r>
                <a:rPr lang="en-US" sz="2200" dirty="0">
                  <a:solidFill>
                    <a:srgbClr val="000000"/>
                  </a:solidFill>
                  <a:latin typeface="Open Sans"/>
                  <a:ea typeface="Open Sans"/>
                  <a:cs typeface="Open Sans"/>
                  <a:sym typeface="Open Sans"/>
                </a:rPr>
                <a:t> </a:t>
              </a:r>
              <a:r>
                <a:rPr lang="en-US" sz="2200" err="1">
                  <a:solidFill>
                    <a:srgbClr val="000000"/>
                  </a:solidFill>
                  <a:latin typeface="Open Sans"/>
                  <a:ea typeface="Open Sans"/>
                  <a:cs typeface="Open Sans"/>
                  <a:sym typeface="Open Sans"/>
                </a:rPr>
                <a:t>depende</a:t>
              </a:r>
              <a:r>
                <a:rPr lang="en-US" sz="2200" dirty="0">
                  <a:solidFill>
                    <a:srgbClr val="000000"/>
                  </a:solidFill>
                  <a:latin typeface="Open Sans"/>
                  <a:ea typeface="Open Sans"/>
                  <a:cs typeface="Open Sans"/>
                  <a:sym typeface="Open Sans"/>
                </a:rPr>
                <a:t>.</a:t>
              </a:r>
              <a:br>
                <a:rPr lang="en-US" dirty="0">
                  <a:sym typeface="Open Sans"/>
                </a:rPr>
              </a:br>
              <a:endParaRPr lang="en-US" sz="2200" dirty="0">
                <a:latin typeface="Open Sans"/>
                <a:ea typeface="Open Sans"/>
                <a:cs typeface="Open Sans"/>
              </a:endParaRPr>
            </a:p>
            <a:p>
              <a:pPr algn="ctr"/>
              <a:endParaRPr lang="en-US" dirty="0">
                <a:sym typeface="Open Sans"/>
              </a:endParaRPr>
            </a:p>
            <a:p>
              <a:pPr algn="l">
                <a:lnSpc>
                  <a:spcPts val="2792"/>
                </a:lnSpc>
              </a:pPr>
              <a:r>
                <a:rPr lang="en-US" sz="1950" dirty="0">
                  <a:solidFill>
                    <a:srgbClr val="000000"/>
                  </a:solidFill>
                  <a:latin typeface="Open Sans"/>
                  <a:ea typeface="Open Sans"/>
                  <a:cs typeface="Open Sans"/>
                  <a:sym typeface="Open Sans"/>
                </a:rPr>
                <a:t>- (IEA, 2024) </a:t>
              </a:r>
              <a:endParaRPr lang="en-US" sz="1950" dirty="0">
                <a:solidFill>
                  <a:srgbClr val="000000"/>
                </a:solidFill>
                <a:latin typeface="Open Sans"/>
                <a:ea typeface="Open Sans"/>
                <a:cs typeface="Open Sans"/>
              </a:endParaRPr>
            </a:p>
          </p:txBody>
        </p:sp>
      </p:grpSp>
      <p:sp>
        <p:nvSpPr>
          <p:cNvPr id="8" name="Freeform 8"/>
          <p:cNvSpPr/>
          <p:nvPr/>
        </p:nvSpPr>
        <p:spPr>
          <a:xfrm>
            <a:off x="9283105" y="1956798"/>
            <a:ext cx="9738320" cy="6492214"/>
          </a:xfrm>
          <a:custGeom>
            <a:avLst/>
            <a:gdLst/>
            <a:ahLst/>
            <a:cxnLst/>
            <a:rect l="l" t="t" r="r" b="b"/>
            <a:pathLst>
              <a:path w="9738320" h="6492214">
                <a:moveTo>
                  <a:pt x="0" y="0"/>
                </a:moveTo>
                <a:lnTo>
                  <a:pt x="9738320" y="0"/>
                </a:lnTo>
                <a:lnTo>
                  <a:pt x="9738320" y="6492214"/>
                </a:lnTo>
                <a:lnTo>
                  <a:pt x="0" y="6492214"/>
                </a:lnTo>
                <a:lnTo>
                  <a:pt x="0" y="0"/>
                </a:lnTo>
                <a:close/>
              </a:path>
            </a:pathLst>
          </a:custGeom>
          <a:blipFill>
            <a:blip r:embed="rId7"/>
            <a:stretch>
              <a:fillRect/>
            </a:stretch>
          </a:blipFill>
        </p:spPr>
        <p:txBody>
          <a:bodyPr/>
          <a:lstStyle/>
          <a:p>
            <a:endParaRPr lang="pt-BR"/>
          </a:p>
        </p:txBody>
      </p:sp>
      <p:sp>
        <p:nvSpPr>
          <p:cNvPr id="9" name="TextBox 9"/>
          <p:cNvSpPr txBox="1"/>
          <p:nvPr/>
        </p:nvSpPr>
        <p:spPr>
          <a:xfrm>
            <a:off x="1249052" y="2600858"/>
            <a:ext cx="8564385" cy="3483646"/>
          </a:xfrm>
          <a:prstGeom prst="rect">
            <a:avLst/>
          </a:prstGeom>
        </p:spPr>
        <p:txBody>
          <a:bodyPr lIns="0" tIns="0" rIns="0" bIns="0" rtlCol="0" anchor="t">
            <a:spAutoFit/>
          </a:bodyPr>
          <a:lstStyle/>
          <a:p>
            <a:pPr algn="ctr"/>
            <a:r>
              <a:rPr lang="en-US" sz="4400" dirty="0">
                <a:solidFill>
                  <a:srgbClr val="000000"/>
                </a:solidFill>
                <a:latin typeface="Bree Serif"/>
                <a:sym typeface="Bree Serif"/>
              </a:rPr>
              <a:t>Mas a </a:t>
            </a:r>
            <a:r>
              <a:rPr lang="en-US" sz="4400" dirty="0" err="1">
                <a:solidFill>
                  <a:srgbClr val="000000"/>
                </a:solidFill>
                <a:latin typeface="Bree Serif"/>
                <a:sym typeface="Bree Serif"/>
              </a:rPr>
              <a:t>extração</a:t>
            </a:r>
            <a:r>
              <a:rPr lang="en-US" sz="4400" dirty="0">
                <a:solidFill>
                  <a:srgbClr val="000000"/>
                </a:solidFill>
                <a:latin typeface="Bree Serif"/>
                <a:sym typeface="Bree Serif"/>
              </a:rPr>
              <a:t> e </a:t>
            </a:r>
            <a:r>
              <a:rPr lang="en-US" sz="4400" dirty="0" err="1">
                <a:solidFill>
                  <a:srgbClr val="000000"/>
                </a:solidFill>
                <a:latin typeface="Bree Serif"/>
                <a:sym typeface="Bree Serif"/>
              </a:rPr>
              <a:t>processamento</a:t>
            </a:r>
            <a:r>
              <a:rPr lang="en-US" sz="4400" dirty="0">
                <a:solidFill>
                  <a:srgbClr val="000000"/>
                </a:solidFill>
                <a:latin typeface="Bree Serif"/>
                <a:sym typeface="Bree Serif"/>
              </a:rPr>
              <a:t> de </a:t>
            </a:r>
            <a:r>
              <a:rPr lang="en-US" sz="4400" dirty="0" err="1">
                <a:solidFill>
                  <a:srgbClr val="000000"/>
                </a:solidFill>
                <a:latin typeface="Bree Serif"/>
                <a:sym typeface="Bree Serif"/>
              </a:rPr>
              <a:t>minerais</a:t>
            </a:r>
            <a:r>
              <a:rPr lang="en-US" sz="4400" dirty="0">
                <a:solidFill>
                  <a:srgbClr val="000000"/>
                </a:solidFill>
                <a:latin typeface="Bree Serif"/>
                <a:sym typeface="Bree Serif"/>
              </a:rPr>
              <a:t> </a:t>
            </a:r>
            <a:r>
              <a:rPr lang="en-US" sz="4400" dirty="0" err="1">
                <a:solidFill>
                  <a:srgbClr val="000000"/>
                </a:solidFill>
                <a:latin typeface="Bree Serif"/>
                <a:sym typeface="Bree Serif"/>
              </a:rPr>
              <a:t>estratégicos</a:t>
            </a:r>
            <a:r>
              <a:rPr lang="en-US" sz="4400" dirty="0">
                <a:solidFill>
                  <a:srgbClr val="000000"/>
                </a:solidFill>
                <a:latin typeface="Bree Serif"/>
                <a:sym typeface="Bree Serif"/>
              </a:rPr>
              <a:t> </a:t>
            </a:r>
            <a:r>
              <a:rPr lang="en-US" sz="4400" dirty="0" err="1">
                <a:solidFill>
                  <a:srgbClr val="000000"/>
                </a:solidFill>
                <a:latin typeface="Bree Serif"/>
                <a:sym typeface="Bree Serif"/>
              </a:rPr>
              <a:t>está</a:t>
            </a:r>
            <a:r>
              <a:rPr lang="en-US" sz="4400" dirty="0">
                <a:solidFill>
                  <a:srgbClr val="000000"/>
                </a:solidFill>
                <a:latin typeface="Bree Serif"/>
                <a:sym typeface="Bree Serif"/>
              </a:rPr>
              <a:t> </a:t>
            </a:r>
            <a:r>
              <a:rPr lang="en-US" sz="4400" dirty="0" err="1">
                <a:solidFill>
                  <a:srgbClr val="000000"/>
                </a:solidFill>
                <a:latin typeface="Bree Serif"/>
                <a:sym typeface="Bree Serif"/>
              </a:rPr>
              <a:t>concentrada</a:t>
            </a:r>
            <a:r>
              <a:rPr lang="en-US" sz="4400" dirty="0">
                <a:solidFill>
                  <a:srgbClr val="000000"/>
                </a:solidFill>
                <a:latin typeface="Bree Serif"/>
                <a:sym typeface="Bree Serif"/>
              </a:rPr>
              <a:t> </a:t>
            </a:r>
            <a:r>
              <a:rPr lang="en-US" sz="4400" dirty="0" err="1">
                <a:solidFill>
                  <a:srgbClr val="000000"/>
                </a:solidFill>
                <a:latin typeface="Bree Serif"/>
                <a:sym typeface="Bree Serif"/>
              </a:rPr>
              <a:t>em</a:t>
            </a:r>
            <a:r>
              <a:rPr lang="en-US" sz="4400" dirty="0">
                <a:solidFill>
                  <a:srgbClr val="000000"/>
                </a:solidFill>
                <a:latin typeface="Bree Serif"/>
                <a:sym typeface="Bree Serif"/>
              </a:rPr>
              <a:t> </a:t>
            </a:r>
            <a:r>
              <a:rPr lang="en-US" sz="4400" dirty="0" err="1">
                <a:solidFill>
                  <a:srgbClr val="000000"/>
                </a:solidFill>
                <a:latin typeface="Bree Serif"/>
                <a:sym typeface="Bree Serif"/>
              </a:rPr>
              <a:t>poucos</a:t>
            </a:r>
            <a:r>
              <a:rPr lang="en-US" sz="4400" dirty="0">
                <a:solidFill>
                  <a:srgbClr val="000000"/>
                </a:solidFill>
                <a:latin typeface="Bree Serif"/>
                <a:sym typeface="Bree Serif"/>
              </a:rPr>
              <a:t> </a:t>
            </a:r>
            <a:r>
              <a:rPr lang="en-US" sz="4400" dirty="0" err="1">
                <a:solidFill>
                  <a:srgbClr val="000000"/>
                </a:solidFill>
                <a:latin typeface="Bree Serif"/>
                <a:sym typeface="Bree Serif"/>
              </a:rPr>
              <a:t>países</a:t>
            </a:r>
            <a:endParaRPr lang="pt-BR" dirty="0" err="1">
              <a:sym typeface="Bree Serif"/>
            </a:endParaRPr>
          </a:p>
          <a:p>
            <a:pPr algn="ctr">
              <a:lnSpc>
                <a:spcPts val="6179"/>
              </a:lnSpc>
            </a:pPr>
            <a:br>
              <a:rPr lang="en-US" dirty="0">
                <a:sym typeface="Bree Serif"/>
              </a:rPr>
            </a:br>
            <a:endParaRPr lang="en-US" dirty="0"/>
          </a:p>
        </p:txBody>
      </p:sp>
      <p:sp>
        <p:nvSpPr>
          <p:cNvPr id="10" name="TextBox 10"/>
          <p:cNvSpPr txBox="1"/>
          <p:nvPr/>
        </p:nvSpPr>
        <p:spPr>
          <a:xfrm>
            <a:off x="3633697" y="372361"/>
            <a:ext cx="12844739" cy="2929648"/>
          </a:xfrm>
          <a:prstGeom prst="rect">
            <a:avLst/>
          </a:prstGeom>
        </p:spPr>
        <p:txBody>
          <a:bodyPr wrap="square" lIns="0" tIns="0" rIns="0" bIns="0" rtlCol="0" anchor="t">
            <a:spAutoFit/>
          </a:bodyPr>
          <a:lstStyle/>
          <a:p>
            <a:pPr algn="ctr"/>
            <a:r>
              <a:rPr lang="en-US" sz="6100" b="1">
                <a:solidFill>
                  <a:srgbClr val="000000"/>
                </a:solidFill>
                <a:latin typeface="Times"/>
                <a:cs typeface="Times"/>
                <a:sym typeface="Times New Roman Bold"/>
              </a:rPr>
              <a:t>A </a:t>
            </a:r>
            <a:r>
              <a:rPr lang="en-US" sz="6100" b="1" err="1">
                <a:solidFill>
                  <a:srgbClr val="000000"/>
                </a:solidFill>
                <a:latin typeface="Times"/>
                <a:cs typeface="Times"/>
                <a:sym typeface="Times New Roman Bold"/>
              </a:rPr>
              <a:t>Demanda</a:t>
            </a:r>
            <a:r>
              <a:rPr lang="en-US" sz="6100" b="1">
                <a:solidFill>
                  <a:srgbClr val="000000"/>
                </a:solidFill>
                <a:latin typeface="Times"/>
                <a:cs typeface="Times"/>
                <a:sym typeface="Times New Roman Bold"/>
              </a:rPr>
              <a:t> pela Transição Energética</a:t>
            </a:r>
            <a:endParaRPr lang="pt-BR">
              <a:sym typeface="Times New Roman Bold"/>
            </a:endParaRPr>
          </a:p>
          <a:p>
            <a:pPr algn="ctr">
              <a:lnSpc>
                <a:spcPts val="8602"/>
              </a:lnSpc>
            </a:pPr>
            <a:br>
              <a:rPr lang="en-US" dirty="0">
                <a:sym typeface="Times New Roman Bold"/>
              </a:rPr>
            </a:b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3B056E4-5BA7-A0F1-59BF-577E00DE12B8}"/>
              </a:ext>
            </a:extLst>
          </p:cNvPr>
          <p:cNvPicPr>
            <a:picLocks noChangeAspect="1"/>
          </p:cNvPicPr>
          <p:nvPr/>
        </p:nvPicPr>
        <p:blipFill>
          <a:blip r:embed="rId3"/>
          <a:stretch>
            <a:fillRect/>
          </a:stretch>
        </p:blipFill>
        <p:spPr>
          <a:xfrm>
            <a:off x="0" y="0"/>
            <a:ext cx="19011900" cy="10744200"/>
          </a:xfrm>
          <a:prstGeom prst="rect">
            <a:avLst/>
          </a:prstGeom>
        </p:spPr>
      </p:pic>
    </p:spTree>
    <p:extLst>
      <p:ext uri="{BB962C8B-B14F-4D97-AF65-F5344CB8AC3E}">
        <p14:creationId xmlns:p14="http://schemas.microsoft.com/office/powerpoint/2010/main" val="306513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F24E13A-320F-1ABB-356D-ADC305970D6F}"/>
              </a:ext>
            </a:extLst>
          </p:cNvPr>
          <p:cNvPicPr>
            <a:picLocks noChangeAspect="1"/>
          </p:cNvPicPr>
          <p:nvPr/>
        </p:nvPicPr>
        <p:blipFill>
          <a:blip r:embed="rId2"/>
          <a:stretch>
            <a:fillRect/>
          </a:stretch>
        </p:blipFill>
        <p:spPr>
          <a:xfrm>
            <a:off x="0" y="0"/>
            <a:ext cx="19011899" cy="10744200"/>
          </a:xfrm>
          <a:prstGeom prst="rect">
            <a:avLst/>
          </a:prstGeom>
        </p:spPr>
      </p:pic>
    </p:spTree>
    <p:extLst>
      <p:ext uri="{BB962C8B-B14F-4D97-AF65-F5344CB8AC3E}">
        <p14:creationId xmlns:p14="http://schemas.microsoft.com/office/powerpoint/2010/main" val="127300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2A3ACFC-FB23-0378-A13D-74A91C841629}"/>
              </a:ext>
            </a:extLst>
          </p:cNvPr>
          <p:cNvPicPr>
            <a:picLocks noChangeAspect="1"/>
          </p:cNvPicPr>
          <p:nvPr/>
        </p:nvPicPr>
        <p:blipFill>
          <a:blip r:embed="rId2"/>
          <a:stretch>
            <a:fillRect/>
          </a:stretch>
        </p:blipFill>
        <p:spPr>
          <a:xfrm>
            <a:off x="0" y="0"/>
            <a:ext cx="19011900" cy="10744199"/>
          </a:xfrm>
          <a:prstGeom prst="rect">
            <a:avLst/>
          </a:prstGeom>
        </p:spPr>
      </p:pic>
    </p:spTree>
    <p:extLst>
      <p:ext uri="{BB962C8B-B14F-4D97-AF65-F5344CB8AC3E}">
        <p14:creationId xmlns:p14="http://schemas.microsoft.com/office/powerpoint/2010/main" val="2852598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2005</Words>
  <Application>Microsoft Office PowerPoint</Application>
  <PresentationFormat>Personalizar</PresentationFormat>
  <Paragraphs>302</Paragraphs>
  <Slides>27</Slides>
  <Notes>1</Notes>
  <HiddenSlides>0</HiddenSlides>
  <MMClips>0</MMClips>
  <ScaleCrop>false</ScaleCrop>
  <HeadingPairs>
    <vt:vector size="6" baseType="variant">
      <vt:variant>
        <vt:lpstr>Fontes usadas</vt:lpstr>
      </vt:variant>
      <vt:variant>
        <vt:i4>17</vt:i4>
      </vt:variant>
      <vt:variant>
        <vt:lpstr>Tema</vt:lpstr>
      </vt:variant>
      <vt:variant>
        <vt:i4>1</vt:i4>
      </vt:variant>
      <vt:variant>
        <vt:lpstr>Títulos de slides</vt:lpstr>
      </vt:variant>
      <vt:variant>
        <vt:i4>27</vt:i4>
      </vt:variant>
    </vt:vector>
  </HeadingPairs>
  <TitlesOfParts>
    <vt:vector size="45" baseType="lpstr">
      <vt:lpstr>Times New Roman Bold</vt:lpstr>
      <vt:lpstr>Montserrat Classic Bold</vt:lpstr>
      <vt:lpstr>Arial</vt:lpstr>
      <vt:lpstr>Montserrat Classic</vt:lpstr>
      <vt:lpstr>Open Sans</vt:lpstr>
      <vt:lpstr>Wingdings</vt:lpstr>
      <vt:lpstr>Arial Black</vt:lpstr>
      <vt:lpstr>Times New Roman</vt:lpstr>
      <vt:lpstr>Aileron Heavy Bold</vt:lpstr>
      <vt:lpstr>Canva Sans Bold</vt:lpstr>
      <vt:lpstr>Times</vt:lpstr>
      <vt:lpstr>Calibri</vt:lpstr>
      <vt:lpstr>Arial MT</vt:lpstr>
      <vt:lpstr>Montserrat Light</vt:lpstr>
      <vt:lpstr>Cy Grotesk Grand Light</vt:lpstr>
      <vt:lpstr>Bree Serif</vt:lpstr>
      <vt:lpstr>Open Sans 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Cadeia de valor para bateria íon Lítio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PDCA 2025</dc:title>
  <dc:creator>Rodrigo Toledo Cabral Cota</dc:creator>
  <cp:lastModifiedBy>Juliana Soares Amorim</cp:lastModifiedBy>
  <cp:revision>285</cp:revision>
  <dcterms:created xsi:type="dcterms:W3CDTF">2006-08-16T00:00:00Z</dcterms:created>
  <dcterms:modified xsi:type="dcterms:W3CDTF">2025-07-01T12:39:54Z</dcterms:modified>
  <dc:identifier>DAGcvYSWbH0</dc:identifier>
</cp:coreProperties>
</file>