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7" r:id="rId3"/>
    <p:sldId id="269" r:id="rId4"/>
    <p:sldId id="268" r:id="rId5"/>
    <p:sldId id="258" r:id="rId6"/>
    <p:sldId id="270" r:id="rId7"/>
    <p:sldId id="271" r:id="rId8"/>
    <p:sldId id="272" r:id="rId9"/>
    <p:sldId id="277" r:id="rId10"/>
    <p:sldId id="273" r:id="rId11"/>
    <p:sldId id="276" r:id="rId12"/>
    <p:sldId id="274" r:id="rId13"/>
    <p:sldId id="275" r:id="rId14"/>
  </p:sldIdLst>
  <p:sldSz cx="12192000" cy="6858000"/>
  <p:notesSz cx="6769100" cy="9906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D6D8E"/>
    <a:srgbClr val="96AFC0"/>
    <a:srgbClr val="074268"/>
    <a:srgbClr val="052B43"/>
    <a:srgbClr val="C8A86D"/>
    <a:srgbClr val="C5AB7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39" autoAdjust="0"/>
    <p:restoredTop sz="94660"/>
  </p:normalViewPr>
  <p:slideViewPr>
    <p:cSldViewPr snapToGrid="0">
      <p:cViewPr varScale="1">
        <p:scale>
          <a:sx n="73" d="100"/>
          <a:sy n="73" d="100"/>
        </p:scale>
        <p:origin x="-49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D4BD277-F8DE-4B6E-B84E-1A213CCB60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8EE01D19-B530-42B1-AA15-70904B42EC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D71DCD6E-F070-43F6-823C-6FBA89AFC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F7E8F-E74B-4A35-ADA8-C54E98793FD7}" type="datetimeFigureOut">
              <a:rPr lang="pt-BR" smtClean="0"/>
              <a:pPr/>
              <a:t>12/03/2020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68C6802A-1F2F-4047-BD13-9A60723B2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E64C9E1C-5336-4D20-98A2-FFF6D80AC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4C6DB-B013-4AEE-9FF1-3384CB6A46A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172089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442EB11-C168-4207-867A-5271BBE11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73CB4B52-7802-4363-BF33-4AC83FA548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FD39C056-4B0E-4DC0-BC7A-BD3056BA6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F7E8F-E74B-4A35-ADA8-C54E98793FD7}" type="datetimeFigureOut">
              <a:rPr lang="pt-BR" smtClean="0"/>
              <a:pPr/>
              <a:t>12/03/2020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06945581-EEB9-4A1A-8E86-8B13A555B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39859B2A-3ACD-4C0A-9B7A-6F22F2F75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4C6DB-B013-4AEE-9FF1-3384CB6A46A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824886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9B5660D3-AE8D-4635-A7CB-536C1748EB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6D1A1F31-6450-417F-90B7-373EBD5609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9C061C0B-1AD3-4F12-A692-E08D1D309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F7E8F-E74B-4A35-ADA8-C54E98793FD7}" type="datetimeFigureOut">
              <a:rPr lang="pt-BR" smtClean="0"/>
              <a:pPr/>
              <a:t>12/03/2020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BEC57CAE-9984-4E92-806C-39966ED3C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F1EF888C-1C96-4F5F-8860-040ABC7E3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4C6DB-B013-4AEE-9FF1-3384CB6A46A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583812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9954D19-2F40-491D-8611-90648D050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A062071C-030F-4ECA-9AF3-F812D7D9E0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85F8B699-F8D3-4D46-82F8-08B1EE2CE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F7E8F-E74B-4A35-ADA8-C54E98793FD7}" type="datetimeFigureOut">
              <a:rPr lang="pt-BR" smtClean="0"/>
              <a:pPr/>
              <a:t>12/03/2020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DA593B00-5DE8-4959-9546-F14DE77D9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6964762E-BBEA-42FA-8878-EAE52AE03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4C6DB-B013-4AEE-9FF1-3384CB6A46A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702504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3CFA9BD-CE79-4B80-A04B-2529639B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4FFAF0EA-F082-491D-91EF-6D228763A2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22E51695-C35B-4D15-942B-D478F1A11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F7E8F-E74B-4A35-ADA8-C54E98793FD7}" type="datetimeFigureOut">
              <a:rPr lang="pt-BR" smtClean="0"/>
              <a:pPr/>
              <a:t>12/03/2020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DA56CD04-3433-412F-9908-E1184BF1C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E61EB404-71DC-4FE2-9E29-A1EB903FF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4C6DB-B013-4AEE-9FF1-3384CB6A46A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900618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74CD02A-B54A-4B7F-A1E7-83ED59419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68B4B32F-6634-468D-8129-0392826AAE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A9AB52C5-97D7-4935-AD12-EFCF3651AC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42368F72-B8B0-4AAC-B45B-A273A2C4E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F7E8F-E74B-4A35-ADA8-C54E98793FD7}" type="datetimeFigureOut">
              <a:rPr lang="pt-BR" smtClean="0"/>
              <a:pPr/>
              <a:t>12/03/2020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4ABBE0C8-4255-4ADE-A1A8-C7DA2EC37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D2693C68-8762-4E2E-A472-57F11E7A7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4C6DB-B013-4AEE-9FF1-3384CB6A46A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435458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B99DDBB-0377-4D9D-B990-9A6EC6857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A5861E69-EB96-4779-97C3-838D76F0E5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777B6AC4-FE13-489C-812B-3628371984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2976AC80-0C1C-40F8-8413-B64F23DDB4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CA3B0D55-E438-4A5D-AB61-C1524C2E25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F669604F-8BB5-497D-98D5-0276BAA55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F7E8F-E74B-4A35-ADA8-C54E98793FD7}" type="datetimeFigureOut">
              <a:rPr lang="pt-BR" smtClean="0"/>
              <a:pPr/>
              <a:t>12/03/2020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AB414264-56F0-4506-9974-12E690C43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92ACBCD9-1873-4021-A83D-870A30D13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4C6DB-B013-4AEE-9FF1-3384CB6A46A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407172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5574C27-32FD-4A7A-BA84-34EA4A687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6B95D0C1-DA73-4125-BADF-EF2CB2E32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F7E8F-E74B-4A35-ADA8-C54E98793FD7}" type="datetimeFigureOut">
              <a:rPr lang="pt-BR" smtClean="0"/>
              <a:pPr/>
              <a:t>12/03/2020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619696EC-D944-4729-A4AA-8DF131112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773F1FBD-1880-4A76-ABC7-69793DFAE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4C6DB-B013-4AEE-9FF1-3384CB6A46A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258618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8633256E-4D91-4357-B99F-8B3202933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F7E8F-E74B-4A35-ADA8-C54E98793FD7}" type="datetimeFigureOut">
              <a:rPr lang="pt-BR" smtClean="0"/>
              <a:pPr/>
              <a:t>12/03/2020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2D76F109-308E-4B8D-A579-DC4603A8E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21866028-B5CE-4CF1-A7D9-94169083D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4C6DB-B013-4AEE-9FF1-3384CB6A46A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984343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591758B-9878-479E-9DFE-EC3137946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14786982-4B4E-4B77-B3CC-7FBB28EDEA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8B5A73DD-C968-4038-BBC9-907553710C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748E4B18-D612-477F-AC8F-188EBF228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F7E8F-E74B-4A35-ADA8-C54E98793FD7}" type="datetimeFigureOut">
              <a:rPr lang="pt-BR" smtClean="0"/>
              <a:pPr/>
              <a:t>12/03/2020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182AE371-1F8D-48FB-A86A-F0751CCA9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3A48CFAF-299F-4D60-8E2F-467CEAAB4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4C6DB-B013-4AEE-9FF1-3384CB6A46A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690552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EB4AC22-EAB0-4098-931B-FA80D4F09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9193D037-4161-4792-99D1-12D7DE0113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5A9DB17B-887E-4BBA-AFD9-7ED00DF72F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B18BD0E7-B98E-420D-902C-798B17D69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F7E8F-E74B-4A35-ADA8-C54E98793FD7}" type="datetimeFigureOut">
              <a:rPr lang="pt-BR" smtClean="0"/>
              <a:pPr/>
              <a:t>12/03/2020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4A9C7C3F-2572-4328-943E-555445311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A3E167BB-ABD4-408D-9248-D6B77288B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4C6DB-B013-4AEE-9FF1-3384CB6A46A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341872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4CCB7E8D-0502-48EA-8559-77B4A5717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63B8797A-019B-4A96-834B-EE1AE983EF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43C15672-6E10-4084-A37F-DB73179428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9F7E8F-E74B-4A35-ADA8-C54E98793FD7}" type="datetimeFigureOut">
              <a:rPr lang="pt-BR" smtClean="0"/>
              <a:pPr/>
              <a:t>12/03/2020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9A49302D-1E1D-4B33-8272-9BE3D8F7F4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1A96E5B6-EB1C-4362-A941-D1C3A09C43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4C6DB-B013-4AEE-9FF1-3384CB6A46A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674834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riângulo Retângulo 7">
            <a:extLst>
              <a:ext uri="{FF2B5EF4-FFF2-40B4-BE49-F238E27FC236}">
                <a16:creationId xmlns:a16="http://schemas.microsoft.com/office/drawing/2014/main" xmlns="" id="{1993612C-FD84-49E1-AD74-58BEFC987172}"/>
              </a:ext>
            </a:extLst>
          </p:cNvPr>
          <p:cNvSpPr/>
          <p:nvPr/>
        </p:nvSpPr>
        <p:spPr>
          <a:xfrm>
            <a:off x="0" y="1272344"/>
            <a:ext cx="1992702" cy="5585656"/>
          </a:xfrm>
          <a:prstGeom prst="rtTriangle">
            <a:avLst/>
          </a:prstGeom>
          <a:solidFill>
            <a:srgbClr val="1D6D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1FA0118-1370-413D-A149-60D8B077A5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9275" y="1665086"/>
            <a:ext cx="9216044" cy="1099262"/>
          </a:xfrm>
        </p:spPr>
        <p:txBody>
          <a:bodyPr>
            <a:normAutofit fontScale="90000"/>
          </a:bodyPr>
          <a:lstStyle/>
          <a:p>
            <a:pPr algn="l"/>
            <a:r>
              <a:rPr lang="pt-BR" dirty="0">
                <a:solidFill>
                  <a:srgbClr val="C8A86D"/>
                </a:solidFill>
              </a:rPr>
              <a:t>PEC 186/2019 (PEC Emergencial)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EF3EF5C1-5F2D-4C44-8D08-623EB1A96E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79275" y="3157090"/>
            <a:ext cx="6472688" cy="1274627"/>
          </a:xfrm>
        </p:spPr>
        <p:txBody>
          <a:bodyPr>
            <a:noAutofit/>
          </a:bodyPr>
          <a:lstStyle/>
          <a:p>
            <a:pPr algn="just"/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DISPOSIÇÕES DO SUBSTITUTIVO QUE MERECEM REJEIÇÃO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A1AD3658-4FF6-4A83-801E-49426E0ADD6C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0" y="14409"/>
            <a:ext cx="9552940" cy="1257935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8D5595FA-CB3B-435C-9143-988E0446F15C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3342005" y="6240780"/>
            <a:ext cx="8849995" cy="61722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CA258442-5F50-472D-917E-34D3AE81EF39}"/>
              </a:ext>
            </a:extLst>
          </p:cNvPr>
          <p:cNvSpPr/>
          <p:nvPr/>
        </p:nvSpPr>
        <p:spPr>
          <a:xfrm>
            <a:off x="-1" y="2795740"/>
            <a:ext cx="10834778" cy="45719"/>
          </a:xfrm>
          <a:prstGeom prst="rect">
            <a:avLst/>
          </a:prstGeom>
          <a:solidFill>
            <a:srgbClr val="1D6D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xmlns="" id="{A9BFEA55-16EC-4B6E-9EE9-8B123093B752}"/>
              </a:ext>
            </a:extLst>
          </p:cNvPr>
          <p:cNvSpPr txBox="1">
            <a:spLocks/>
          </p:cNvSpPr>
          <p:nvPr/>
        </p:nvSpPr>
        <p:spPr>
          <a:xfrm>
            <a:off x="7088661" y="5147195"/>
            <a:ext cx="4928558" cy="44213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2800" b="1" dirty="0">
                <a:solidFill>
                  <a:srgbClr val="1D6D8E"/>
                </a:solidFill>
              </a:rPr>
              <a:t>Renata Gil - Presidente da AMB </a:t>
            </a:r>
          </a:p>
        </p:txBody>
      </p:sp>
    </p:spTree>
    <p:extLst>
      <p:ext uri="{BB962C8B-B14F-4D97-AF65-F5344CB8AC3E}">
        <p14:creationId xmlns:p14="http://schemas.microsoft.com/office/powerpoint/2010/main" xmlns="" val="210812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1FA0118-1370-413D-A149-60D8B077A5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25720" y="1714324"/>
            <a:ext cx="6456680" cy="1257936"/>
          </a:xfrm>
        </p:spPr>
        <p:txBody>
          <a:bodyPr>
            <a:noAutofit/>
          </a:bodyPr>
          <a:lstStyle/>
          <a:p>
            <a:pPr algn="just"/>
            <a:r>
              <a:rPr lang="pt-BR" sz="2800" b="1" dirty="0"/>
              <a:t>Tentativa de impor ao Poder Judiciário a obrigação de limitar empenho na mesma proporção aplicada pelo Poder Executivo – insere art. 168-A à CR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EF3EF5C1-5F2D-4C44-8D08-623EB1A96E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6800" y="3437224"/>
            <a:ext cx="9144000" cy="448517"/>
          </a:xfrm>
        </p:spPr>
        <p:txBody>
          <a:bodyPr>
            <a:noAutofit/>
          </a:bodyPr>
          <a:lstStyle/>
          <a:p>
            <a:pPr algn="l"/>
            <a:r>
              <a:rPr lang="pt-BR" dirty="0">
                <a:solidFill>
                  <a:srgbClr val="C8A86D"/>
                </a:solidFill>
              </a:rPr>
              <a:t>Por que essa disposição não pode ser aprovada?</a:t>
            </a:r>
            <a:endParaRPr lang="pt-BR" sz="1400" dirty="0">
              <a:solidFill>
                <a:srgbClr val="C8A86D"/>
              </a:solidFill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A1AD3658-4FF6-4A83-801E-49426E0ADD6C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0" y="14409"/>
            <a:ext cx="9552940" cy="1257935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8D5595FA-CB3B-435C-9143-988E0446F15C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3342005" y="6240780"/>
            <a:ext cx="8849995" cy="61722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6AA0DEB1-D0E7-412A-8EBC-9227D836A24B}"/>
              </a:ext>
            </a:extLst>
          </p:cNvPr>
          <p:cNvSpPr txBox="1"/>
          <p:nvPr/>
        </p:nvSpPr>
        <p:spPr>
          <a:xfrm>
            <a:off x="1066800" y="3885741"/>
            <a:ext cx="687757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b="1" dirty="0"/>
              <a:t>Viola a autonomia do Poder Judiciário quanto à gestão financeira e orçamentária: </a:t>
            </a:r>
            <a:r>
              <a:rPr lang="pt-BR" dirty="0"/>
              <a:t>dentro dos limites estabelecidos na LDO, o Poder Judiciário é livre para limitar empenho. Critérios de conveniência e oportunidade para o funcionamento do poder.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b="1" dirty="0"/>
              <a:t>Viola a separação de Poderes: </a:t>
            </a:r>
            <a:r>
              <a:rPr lang="pt-BR" dirty="0"/>
              <a:t>obriga o Judiciário a simplesmente espelhar o Executivo no que tange à execução orçamentária. Poderes que prestam serviços de natureza absolutamente distinta.</a:t>
            </a:r>
            <a:endParaRPr lang="pt-BR" b="1" dirty="0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xmlns="" id="{487C33BC-D900-4A8C-A22C-7893F3E7DD81}"/>
              </a:ext>
            </a:extLst>
          </p:cNvPr>
          <p:cNvSpPr/>
          <p:nvPr/>
        </p:nvSpPr>
        <p:spPr>
          <a:xfrm flipV="1">
            <a:off x="5125721" y="2937042"/>
            <a:ext cx="7066280" cy="45719"/>
          </a:xfrm>
          <a:prstGeom prst="rect">
            <a:avLst/>
          </a:prstGeom>
          <a:solidFill>
            <a:srgbClr val="1D6D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Triângulo Retângulo 8">
            <a:extLst>
              <a:ext uri="{FF2B5EF4-FFF2-40B4-BE49-F238E27FC236}">
                <a16:creationId xmlns:a16="http://schemas.microsoft.com/office/drawing/2014/main" xmlns="" id="{9E18B41E-3C8C-4BA9-9704-E09BE9321E8D}"/>
              </a:ext>
            </a:extLst>
          </p:cNvPr>
          <p:cNvSpPr/>
          <p:nvPr/>
        </p:nvSpPr>
        <p:spPr>
          <a:xfrm rot="10800000">
            <a:off x="9991725" y="0"/>
            <a:ext cx="2200275" cy="2177024"/>
          </a:xfrm>
          <a:prstGeom prst="rtTriangle">
            <a:avLst/>
          </a:prstGeom>
          <a:solidFill>
            <a:srgbClr val="1D6D8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3790880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1FA0118-1370-413D-A149-60D8B077A5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08228" y="1714324"/>
            <a:ext cx="6107185" cy="1257936"/>
          </a:xfrm>
        </p:spPr>
        <p:txBody>
          <a:bodyPr>
            <a:noAutofit/>
          </a:bodyPr>
          <a:lstStyle/>
          <a:p>
            <a:pPr algn="just"/>
            <a:r>
              <a:rPr lang="pt-BR" sz="2800" b="1" dirty="0"/>
              <a:t>Tentativa de impor ao Poder Judiciário a obrigação de restituir o saldo financeiro e de vedar a sua transferência a fundos – insere  parag. 1 e 2 ao art. 168 da CR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EF3EF5C1-5F2D-4C44-8D08-623EB1A96E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6800" y="3437224"/>
            <a:ext cx="9144000" cy="448517"/>
          </a:xfrm>
        </p:spPr>
        <p:txBody>
          <a:bodyPr>
            <a:noAutofit/>
          </a:bodyPr>
          <a:lstStyle/>
          <a:p>
            <a:pPr algn="l"/>
            <a:r>
              <a:rPr lang="pt-BR" dirty="0">
                <a:solidFill>
                  <a:srgbClr val="C8A86D"/>
                </a:solidFill>
              </a:rPr>
              <a:t>Por que essa disposição não pode ser aprovada?</a:t>
            </a:r>
            <a:endParaRPr lang="pt-BR" sz="1400" dirty="0">
              <a:solidFill>
                <a:srgbClr val="C8A86D"/>
              </a:solidFill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A1AD3658-4FF6-4A83-801E-49426E0ADD6C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0" y="14409"/>
            <a:ext cx="9552940" cy="1257935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8D5595FA-CB3B-435C-9143-988E0446F15C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3342005" y="6240780"/>
            <a:ext cx="8849995" cy="61722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6AA0DEB1-D0E7-412A-8EBC-9227D836A24B}"/>
              </a:ext>
            </a:extLst>
          </p:cNvPr>
          <p:cNvSpPr txBox="1"/>
          <p:nvPr/>
        </p:nvSpPr>
        <p:spPr>
          <a:xfrm>
            <a:off x="1066800" y="3885741"/>
            <a:ext cx="68062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b="1" dirty="0"/>
              <a:t>Viola autonomia do Poder Judiciário quanto à gestão financeira e orçamentária: </a:t>
            </a:r>
            <a:r>
              <a:rPr lang="pt-BR" dirty="0"/>
              <a:t>impor a obrigação de restituir o saldo financeiro impede o Poder Judiciário de utilizar esse recurso como fonte para a abertura de créditos suplementares e especiais.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xmlns="" id="{487C33BC-D900-4A8C-A22C-7893F3E7DD81}"/>
              </a:ext>
            </a:extLst>
          </p:cNvPr>
          <p:cNvSpPr/>
          <p:nvPr/>
        </p:nvSpPr>
        <p:spPr>
          <a:xfrm flipV="1">
            <a:off x="5125721" y="2937042"/>
            <a:ext cx="7066280" cy="45719"/>
          </a:xfrm>
          <a:prstGeom prst="rect">
            <a:avLst/>
          </a:prstGeom>
          <a:solidFill>
            <a:srgbClr val="1D6D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Triângulo Retângulo 8">
            <a:extLst>
              <a:ext uri="{FF2B5EF4-FFF2-40B4-BE49-F238E27FC236}">
                <a16:creationId xmlns:a16="http://schemas.microsoft.com/office/drawing/2014/main" xmlns="" id="{9E18B41E-3C8C-4BA9-9704-E09BE9321E8D}"/>
              </a:ext>
            </a:extLst>
          </p:cNvPr>
          <p:cNvSpPr/>
          <p:nvPr/>
        </p:nvSpPr>
        <p:spPr>
          <a:xfrm rot="10800000">
            <a:off x="9991725" y="0"/>
            <a:ext cx="2200275" cy="2177024"/>
          </a:xfrm>
          <a:prstGeom prst="rtTriangle">
            <a:avLst/>
          </a:prstGeom>
          <a:solidFill>
            <a:srgbClr val="1D6D8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xmlns="" id="{511316D2-D9A5-47B5-A158-7764B618074E}"/>
              </a:ext>
            </a:extLst>
          </p:cNvPr>
          <p:cNvSpPr txBox="1"/>
          <p:nvPr/>
        </p:nvSpPr>
        <p:spPr>
          <a:xfrm>
            <a:off x="9152356" y="3447725"/>
            <a:ext cx="2200275" cy="1290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dirty="0">
                <a:solidFill>
                  <a:schemeClr val="bg1"/>
                </a:solidFill>
                <a:latin typeface="Raleway" panose="020B0503030101060003" pitchFamily="34" charset="0"/>
              </a:rPr>
              <a:t>Alterações: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bg1"/>
                </a:solidFill>
                <a:latin typeface="Raleway" panose="020B0503030101060003" pitchFamily="34" charset="0"/>
              </a:rPr>
              <a:t>COLOCAR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bg1"/>
                </a:solidFill>
                <a:latin typeface="Raleway" panose="020B0503030101060003" pitchFamily="34" charset="0"/>
              </a:rPr>
              <a:t>COLOCAR</a:t>
            </a:r>
          </a:p>
        </p:txBody>
      </p:sp>
    </p:spTree>
    <p:extLst>
      <p:ext uri="{BB962C8B-B14F-4D97-AF65-F5344CB8AC3E}">
        <p14:creationId xmlns:p14="http://schemas.microsoft.com/office/powerpoint/2010/main" xmlns="" val="29264689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1FA0118-1370-413D-A149-60D8B077A5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25721" y="1817976"/>
            <a:ext cx="5855705" cy="921290"/>
          </a:xfrm>
        </p:spPr>
        <p:txBody>
          <a:bodyPr>
            <a:noAutofit/>
          </a:bodyPr>
          <a:lstStyle/>
          <a:p>
            <a:pPr algn="just"/>
            <a:r>
              <a:rPr lang="pt-BR" sz="2800" b="1" dirty="0"/>
              <a:t>Mecanismos impositivos de estabilização e ajuste fiscal </a:t>
            </a:r>
            <a:endParaRPr lang="pt-BR" sz="2800" b="1" dirty="0">
              <a:solidFill>
                <a:srgbClr val="C8A86D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EF3EF5C1-5F2D-4C44-8D08-623EB1A96E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6800" y="3204741"/>
            <a:ext cx="9144000" cy="448517"/>
          </a:xfrm>
        </p:spPr>
        <p:txBody>
          <a:bodyPr>
            <a:noAutofit/>
          </a:bodyPr>
          <a:lstStyle/>
          <a:p>
            <a:pPr algn="l"/>
            <a:r>
              <a:rPr lang="pt-BR" dirty="0">
                <a:solidFill>
                  <a:srgbClr val="C8A86D"/>
                </a:solidFill>
              </a:rPr>
              <a:t>Por que essa disposição não pode ser aprovada?</a:t>
            </a:r>
            <a:endParaRPr lang="pt-BR" sz="1400" dirty="0">
              <a:solidFill>
                <a:srgbClr val="C8A86D"/>
              </a:solidFill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A1AD3658-4FF6-4A83-801E-49426E0ADD6C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0" y="14409"/>
            <a:ext cx="9552940" cy="1257935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8D5595FA-CB3B-435C-9143-988E0446F15C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3342005" y="6240780"/>
            <a:ext cx="8849995" cy="61722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6AA0DEB1-D0E7-412A-8EBC-9227D836A24B}"/>
              </a:ext>
            </a:extLst>
          </p:cNvPr>
          <p:cNvSpPr txBox="1"/>
          <p:nvPr/>
        </p:nvSpPr>
        <p:spPr>
          <a:xfrm>
            <a:off x="1066799" y="3684228"/>
            <a:ext cx="718005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b="1" dirty="0"/>
              <a:t>Viola a independência administrativa do Poder Judiciário: </a:t>
            </a:r>
            <a:r>
              <a:rPr lang="pt-BR" dirty="0"/>
              <a:t>os mecanismos são impositivos e incidem de forma automática, sem considerar as especificidades de cada órgão da Administração Pública.</a:t>
            </a:r>
          </a:p>
          <a:p>
            <a:pPr algn="just"/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b="1" dirty="0"/>
              <a:t>Viola o princípio da continuidade dos serviços públicos: </a:t>
            </a:r>
            <a:r>
              <a:rPr lang="pt-BR" dirty="0"/>
              <a:t>as vedações propostas pela Reforma podem repercutir negativamente na qualidade e continuidade dos serviços públicos, sobretudo em virtude da sua incidência automática. </a:t>
            </a:r>
            <a:endParaRPr lang="pt-BR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b="1" dirty="0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xmlns="" id="{487C33BC-D900-4A8C-A22C-7893F3E7DD81}"/>
              </a:ext>
            </a:extLst>
          </p:cNvPr>
          <p:cNvSpPr/>
          <p:nvPr/>
        </p:nvSpPr>
        <p:spPr>
          <a:xfrm flipV="1">
            <a:off x="5125721" y="2937042"/>
            <a:ext cx="7066280" cy="45719"/>
          </a:xfrm>
          <a:prstGeom prst="rect">
            <a:avLst/>
          </a:prstGeom>
          <a:solidFill>
            <a:srgbClr val="1D6D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Triângulo Retângulo 8">
            <a:extLst>
              <a:ext uri="{FF2B5EF4-FFF2-40B4-BE49-F238E27FC236}">
                <a16:creationId xmlns:a16="http://schemas.microsoft.com/office/drawing/2014/main" xmlns="" id="{9E18B41E-3C8C-4BA9-9704-E09BE9321E8D}"/>
              </a:ext>
            </a:extLst>
          </p:cNvPr>
          <p:cNvSpPr/>
          <p:nvPr/>
        </p:nvSpPr>
        <p:spPr>
          <a:xfrm rot="10800000">
            <a:off x="9991725" y="0"/>
            <a:ext cx="2200275" cy="2177024"/>
          </a:xfrm>
          <a:prstGeom prst="rtTriangle">
            <a:avLst/>
          </a:prstGeom>
          <a:solidFill>
            <a:srgbClr val="1D6D8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: Cantos Arredondados 9" descr="ASDFASDFASDF">
            <a:extLst>
              <a:ext uri="{FF2B5EF4-FFF2-40B4-BE49-F238E27FC236}">
                <a16:creationId xmlns:a16="http://schemas.microsoft.com/office/drawing/2014/main" xmlns="" id="{DF54BFB5-7171-4315-A18E-FFE92D04EE8F}"/>
              </a:ext>
            </a:extLst>
          </p:cNvPr>
          <p:cNvSpPr/>
          <p:nvPr/>
        </p:nvSpPr>
        <p:spPr>
          <a:xfrm>
            <a:off x="8658861" y="3202457"/>
            <a:ext cx="3286664" cy="2006043"/>
          </a:xfrm>
          <a:prstGeom prst="roundRect">
            <a:avLst/>
          </a:prstGeom>
          <a:solidFill>
            <a:srgbClr val="1D6D8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pt-BR" dirty="0"/>
              <a:t>ALGUMAS VEDAÇÕES PROPOSTAS</a:t>
            </a:r>
          </a:p>
          <a:p>
            <a:pPr algn="ctr"/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/>
              <a:t>Criação de cargos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/>
              <a:t>Realização de concursos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/>
              <a:t>Contratação de pessoal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0561635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1FA0118-1370-413D-A149-60D8B077A5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551705"/>
            <a:ext cx="6456680" cy="442133"/>
          </a:xfrm>
        </p:spPr>
        <p:txBody>
          <a:bodyPr>
            <a:noAutofit/>
          </a:bodyPr>
          <a:lstStyle/>
          <a:p>
            <a:pPr algn="l"/>
            <a:r>
              <a:rPr lang="pt-BR" sz="5400" b="1" dirty="0"/>
              <a:t>Obrigada!</a:t>
            </a:r>
            <a:endParaRPr lang="pt-BR" sz="5400" b="1" dirty="0">
              <a:solidFill>
                <a:srgbClr val="C8A86D"/>
              </a:solidFill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A1AD3658-4FF6-4A83-801E-49426E0ADD6C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0" y="14409"/>
            <a:ext cx="9552940" cy="1257935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8D5595FA-CB3B-435C-9143-988E0446F15C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3342005" y="6240780"/>
            <a:ext cx="8849995" cy="617220"/>
          </a:xfrm>
          <a:prstGeom prst="rect">
            <a:avLst/>
          </a:prstGeom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xmlns="" id="{487C33BC-D900-4A8C-A22C-7893F3E7DD81}"/>
              </a:ext>
            </a:extLst>
          </p:cNvPr>
          <p:cNvSpPr/>
          <p:nvPr/>
        </p:nvSpPr>
        <p:spPr>
          <a:xfrm flipV="1">
            <a:off x="0" y="3067671"/>
            <a:ext cx="7066280" cy="45719"/>
          </a:xfrm>
          <a:prstGeom prst="rect">
            <a:avLst/>
          </a:prstGeom>
          <a:solidFill>
            <a:srgbClr val="1D6D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Triângulo Retângulo 8">
            <a:extLst>
              <a:ext uri="{FF2B5EF4-FFF2-40B4-BE49-F238E27FC236}">
                <a16:creationId xmlns:a16="http://schemas.microsoft.com/office/drawing/2014/main" xmlns="" id="{9E18B41E-3C8C-4BA9-9704-E09BE9321E8D}"/>
              </a:ext>
            </a:extLst>
          </p:cNvPr>
          <p:cNvSpPr/>
          <p:nvPr/>
        </p:nvSpPr>
        <p:spPr>
          <a:xfrm rot="10800000">
            <a:off x="9991725" y="0"/>
            <a:ext cx="2200275" cy="2177024"/>
          </a:xfrm>
          <a:prstGeom prst="rtTriangle">
            <a:avLst/>
          </a:prstGeom>
          <a:solidFill>
            <a:srgbClr val="1D6D8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xmlns="" id="{D1415860-3C7D-486A-81FA-88541FE86B1B}"/>
              </a:ext>
            </a:extLst>
          </p:cNvPr>
          <p:cNvSpPr txBox="1">
            <a:spLocks/>
          </p:cNvSpPr>
          <p:nvPr/>
        </p:nvSpPr>
        <p:spPr>
          <a:xfrm>
            <a:off x="7088661" y="5104063"/>
            <a:ext cx="4928558" cy="44213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2800" b="1" dirty="0">
                <a:solidFill>
                  <a:srgbClr val="1D6D8E"/>
                </a:solidFill>
              </a:rPr>
              <a:t>Renata Gil - Presidente da AMB </a:t>
            </a:r>
          </a:p>
        </p:txBody>
      </p:sp>
    </p:spTree>
    <p:extLst>
      <p:ext uri="{BB962C8B-B14F-4D97-AF65-F5344CB8AC3E}">
        <p14:creationId xmlns:p14="http://schemas.microsoft.com/office/powerpoint/2010/main" xmlns="" val="501715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1FA0118-1370-413D-A149-60D8B077A5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9646" y="1253008"/>
            <a:ext cx="9143999" cy="1044592"/>
          </a:xfrm>
        </p:spPr>
        <p:txBody>
          <a:bodyPr>
            <a:normAutofit fontScale="90000"/>
          </a:bodyPr>
          <a:lstStyle/>
          <a:p>
            <a:pPr algn="l"/>
            <a:r>
              <a:rPr lang="pt-BR" sz="3600" dirty="0">
                <a:solidFill>
                  <a:srgbClr val="C8A86D"/>
                </a:solidFill>
              </a:rPr>
              <a:t>Disposições  problemáticas contidas na Proposta de Emenda: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A1AD3658-4FF6-4A83-801E-49426E0ADD6C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0" y="14409"/>
            <a:ext cx="9552940" cy="1257935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8D5595FA-CB3B-435C-9143-988E0446F15C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3342005" y="6240780"/>
            <a:ext cx="8849995" cy="61722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018E908B-CDEE-4AC3-B796-AD74A8B5C3A4}"/>
              </a:ext>
            </a:extLst>
          </p:cNvPr>
          <p:cNvSpPr/>
          <p:nvPr/>
        </p:nvSpPr>
        <p:spPr>
          <a:xfrm>
            <a:off x="-5798" y="2238507"/>
            <a:ext cx="10213488" cy="46794"/>
          </a:xfrm>
          <a:prstGeom prst="rect">
            <a:avLst/>
          </a:prstGeom>
          <a:solidFill>
            <a:srgbClr val="1D6D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6" name="Tabela 7">
            <a:extLst>
              <a:ext uri="{FF2B5EF4-FFF2-40B4-BE49-F238E27FC236}">
                <a16:creationId xmlns:a16="http://schemas.microsoft.com/office/drawing/2014/main" xmlns="" id="{B963DBAE-09C3-4F83-958D-9F6E3A310F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26358792"/>
              </p:ext>
            </p:extLst>
          </p:nvPr>
        </p:nvGraphicFramePr>
        <p:xfrm>
          <a:off x="655195" y="3516171"/>
          <a:ext cx="10635916" cy="25148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8979">
                  <a:extLst>
                    <a:ext uri="{9D8B030D-6E8A-4147-A177-3AD203B41FA5}">
                      <a16:colId xmlns:a16="http://schemas.microsoft.com/office/drawing/2014/main" xmlns="" val="1972732059"/>
                    </a:ext>
                  </a:extLst>
                </a:gridCol>
                <a:gridCol w="2658979">
                  <a:extLst>
                    <a:ext uri="{9D8B030D-6E8A-4147-A177-3AD203B41FA5}">
                      <a16:colId xmlns:a16="http://schemas.microsoft.com/office/drawing/2014/main" xmlns="" val="4095323291"/>
                    </a:ext>
                  </a:extLst>
                </a:gridCol>
                <a:gridCol w="2733525">
                  <a:extLst>
                    <a:ext uri="{9D8B030D-6E8A-4147-A177-3AD203B41FA5}">
                      <a16:colId xmlns:a16="http://schemas.microsoft.com/office/drawing/2014/main" xmlns="" val="2129023891"/>
                    </a:ext>
                  </a:extLst>
                </a:gridCol>
                <a:gridCol w="2584433">
                  <a:extLst>
                    <a:ext uri="{9D8B030D-6E8A-4147-A177-3AD203B41FA5}">
                      <a16:colId xmlns:a16="http://schemas.microsoft.com/office/drawing/2014/main" xmlns="" val="1829147998"/>
                    </a:ext>
                  </a:extLst>
                </a:gridCol>
              </a:tblGrid>
              <a:tr h="1257419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C8A86D">
                            <a:tint val="66000"/>
                            <a:satMod val="160000"/>
                          </a:srgbClr>
                        </a:gs>
                        <a:gs pos="50000">
                          <a:srgbClr val="C8A86D">
                            <a:tint val="44500"/>
                            <a:satMod val="160000"/>
                          </a:srgbClr>
                        </a:gs>
                        <a:gs pos="100000">
                          <a:srgbClr val="C8A86D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30000">
                          <a:srgbClr val="074268">
                            <a:alpha val="50000"/>
                          </a:srgbClr>
                        </a:gs>
                        <a:gs pos="60000">
                          <a:srgbClr val="074268">
                            <a:alpha val="50000"/>
                          </a:srgbClr>
                        </a:gs>
                        <a:gs pos="90000">
                          <a:srgbClr val="074268">
                            <a:alpha val="50000"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8A86D">
                            <a:tint val="66000"/>
                            <a:satMod val="160000"/>
                          </a:srgbClr>
                        </a:gs>
                        <a:gs pos="50000">
                          <a:srgbClr val="C8A86D">
                            <a:tint val="44500"/>
                            <a:satMod val="160000"/>
                          </a:srgbClr>
                        </a:gs>
                        <a:gs pos="100000">
                          <a:srgbClr val="C8A86D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pt-BR" sz="1400" b="0" dirty="0">
                          <a:solidFill>
                            <a:schemeClr val="tx1"/>
                          </a:solidFill>
                        </a:rPr>
                        <a:t>TENTATIVA DE VEDAR CUMPRIMENTO DE DECISÃO ADMINISTRATIVA E JUDICIAL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30000">
                          <a:srgbClr val="074268">
                            <a:alpha val="50000"/>
                          </a:srgbClr>
                        </a:gs>
                        <a:gs pos="60000">
                          <a:srgbClr val="074268">
                            <a:alpha val="50000"/>
                          </a:srgbClr>
                        </a:gs>
                        <a:gs pos="85000">
                          <a:srgbClr val="074268">
                            <a:alpha val="5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3974143409"/>
                  </a:ext>
                </a:extLst>
              </a:tr>
              <a:tr h="1257419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35000">
                          <a:srgbClr val="074268">
                            <a:alpha val="50000"/>
                          </a:srgbClr>
                        </a:gs>
                        <a:gs pos="62000">
                          <a:srgbClr val="074268">
                            <a:alpha val="50000"/>
                          </a:srgbClr>
                        </a:gs>
                        <a:gs pos="89000">
                          <a:srgbClr val="074268">
                            <a:alpha val="5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8A86D">
                            <a:tint val="66000"/>
                            <a:satMod val="160000"/>
                          </a:srgbClr>
                        </a:gs>
                        <a:gs pos="50000">
                          <a:srgbClr val="C8A86D">
                            <a:tint val="44500"/>
                            <a:satMod val="160000"/>
                          </a:srgbClr>
                        </a:gs>
                        <a:gs pos="100000">
                          <a:srgbClr val="C8A86D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32000">
                          <a:srgbClr val="074268">
                            <a:alpha val="50000"/>
                          </a:srgbClr>
                        </a:gs>
                        <a:gs pos="59000">
                          <a:srgbClr val="074268">
                            <a:alpha val="50000"/>
                          </a:srgbClr>
                        </a:gs>
                        <a:gs pos="86000">
                          <a:srgbClr val="074268">
                            <a:alpha val="5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  <a:p>
                      <a:pPr algn="ctr"/>
                      <a:r>
                        <a:rPr lang="pt-BR" sz="1400" dirty="0"/>
                        <a:t>TENTATIVA DE VEDAR CUMPRIMENTO DE DECISÃO JUDICIAL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8A86D">
                            <a:tint val="66000"/>
                            <a:satMod val="160000"/>
                          </a:srgbClr>
                        </a:gs>
                        <a:gs pos="50000">
                          <a:srgbClr val="C8A86D">
                            <a:tint val="44500"/>
                            <a:satMod val="160000"/>
                          </a:srgbClr>
                        </a:gs>
                        <a:gs pos="100000">
                          <a:srgbClr val="C8A86D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3647142950"/>
                  </a:ext>
                </a:extLst>
              </a:tr>
            </a:tbl>
          </a:graphicData>
        </a:graphic>
      </p:graphicFrame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6F0827F7-390D-4F1E-9882-7646BEC04B20}"/>
              </a:ext>
            </a:extLst>
          </p:cNvPr>
          <p:cNvSpPr txBox="1"/>
          <p:nvPr/>
        </p:nvSpPr>
        <p:spPr>
          <a:xfrm>
            <a:off x="6169693" y="3676769"/>
            <a:ext cx="22906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/>
              <a:t>REDUCÃO DE JORNADA DE TRABALHO   PARA AGENTES POLÍTICOS 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B7A465CB-ACB5-48B6-A0C6-8BB89A7193C5}"/>
              </a:ext>
            </a:extLst>
          </p:cNvPr>
          <p:cNvSpPr txBox="1"/>
          <p:nvPr/>
        </p:nvSpPr>
        <p:spPr>
          <a:xfrm>
            <a:off x="3342006" y="3676769"/>
            <a:ext cx="26311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/>
              <a:t>PREVISÃO DE REDUCÃO DE SUBSÍDIO EM CASO DE MÁ GESTÃO ADMINISTRATIVA – VIOLACAO A REGRA DE OURO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xmlns="" id="{65E8EFB7-70AD-4CF0-8860-375F1A80E1A7}"/>
              </a:ext>
            </a:extLst>
          </p:cNvPr>
          <p:cNvSpPr txBox="1"/>
          <p:nvPr/>
        </p:nvSpPr>
        <p:spPr>
          <a:xfrm>
            <a:off x="860669" y="3676769"/>
            <a:ext cx="22178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/>
              <a:t>TENTATIVA DE  QUEBRA DA UNIDADE DA CARREIRA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xmlns="" id="{E88849BE-7858-49C7-A0F5-7A3BA96BA6FD}"/>
              </a:ext>
            </a:extLst>
          </p:cNvPr>
          <p:cNvSpPr txBox="1"/>
          <p:nvPr/>
        </p:nvSpPr>
        <p:spPr>
          <a:xfrm>
            <a:off x="798609" y="4881311"/>
            <a:ext cx="234200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/>
              <a:t>ROL TAXATIVO DE VERBAS INDENIZATÓRIAS QUE NÃO ABARCA HIPÓTESES CONCRETAS – Ex. JUSTICA ELEITORAL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xmlns="" id="{20832ABC-648A-4020-8623-5BC469D68A47}"/>
              </a:ext>
            </a:extLst>
          </p:cNvPr>
          <p:cNvSpPr txBox="1"/>
          <p:nvPr/>
        </p:nvSpPr>
        <p:spPr>
          <a:xfrm>
            <a:off x="3589038" y="4638445"/>
            <a:ext cx="213708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sz="1400" dirty="0"/>
          </a:p>
          <a:p>
            <a:pPr algn="ctr"/>
            <a:r>
              <a:rPr lang="pt-BR" sz="1400" dirty="0"/>
              <a:t>TENTATIVA DE TORNAR IMPROBIDADE ADMINISTRATIVA O PAGAMENTO DE VERBAS LEGAIS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xmlns="" id="{CFA0E90D-F9DA-4CED-8E7B-F1CA526C5B81}"/>
              </a:ext>
            </a:extLst>
          </p:cNvPr>
          <p:cNvSpPr txBox="1"/>
          <p:nvPr/>
        </p:nvSpPr>
        <p:spPr>
          <a:xfrm>
            <a:off x="6031892" y="4910174"/>
            <a:ext cx="25662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/>
              <a:t>ALTERAÇÕES TENDENTES A LIMITAR OU SUPRIMIR A INDEPENDÊNCIA INSTITUCIONAL DO PODER JUDICIÁRIO</a:t>
            </a:r>
          </a:p>
        </p:txBody>
      </p:sp>
      <p:sp>
        <p:nvSpPr>
          <p:cNvPr id="3" name="Triângulo Retângulo 2">
            <a:extLst>
              <a:ext uri="{FF2B5EF4-FFF2-40B4-BE49-F238E27FC236}">
                <a16:creationId xmlns:a16="http://schemas.microsoft.com/office/drawing/2014/main" xmlns="" id="{B3546968-5524-4054-80C3-45A4B62953F6}"/>
              </a:ext>
            </a:extLst>
          </p:cNvPr>
          <p:cNvSpPr/>
          <p:nvPr/>
        </p:nvSpPr>
        <p:spPr>
          <a:xfrm rot="10800000">
            <a:off x="9991725" y="0"/>
            <a:ext cx="2200275" cy="2177024"/>
          </a:xfrm>
          <a:prstGeom prst="rtTriangle">
            <a:avLst/>
          </a:prstGeom>
          <a:solidFill>
            <a:srgbClr val="1D6D8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779646" y="2347280"/>
            <a:ext cx="94280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dirty="0"/>
              <a:t>Tratam-se de disposições que, a pretexto de tutelarem o equilíbrio financeiro do Estado, acabam por vulnerar a autonomia e independência do Poder Judiciário e afetar, por consequência, a harmonia entre os Poderes da República.</a:t>
            </a:r>
          </a:p>
        </p:txBody>
      </p:sp>
    </p:spTree>
    <p:extLst>
      <p:ext uri="{BB962C8B-B14F-4D97-AF65-F5344CB8AC3E}">
        <p14:creationId xmlns:p14="http://schemas.microsoft.com/office/powerpoint/2010/main" xmlns="" val="2077730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1FA0118-1370-413D-A149-60D8B077A5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14177" y="1403394"/>
            <a:ext cx="4877548" cy="1257936"/>
          </a:xfrm>
        </p:spPr>
        <p:txBody>
          <a:bodyPr>
            <a:noAutofit/>
          </a:bodyPr>
          <a:lstStyle/>
          <a:p>
            <a:pPr algn="just"/>
            <a:r>
              <a:rPr lang="pt-BR" sz="2800" b="1" dirty="0"/>
              <a:t>Tentativa  de  quebra da unidade da carreira  - insere paragrafo único ao art. 93 da CR</a:t>
            </a:r>
            <a:endParaRPr lang="pt-BR" sz="2800" b="1" dirty="0">
              <a:solidFill>
                <a:srgbClr val="C8A86D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EF3EF5C1-5F2D-4C44-8D08-623EB1A96E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6800" y="2982761"/>
            <a:ext cx="9144000" cy="448517"/>
          </a:xfrm>
        </p:spPr>
        <p:txBody>
          <a:bodyPr>
            <a:noAutofit/>
          </a:bodyPr>
          <a:lstStyle/>
          <a:p>
            <a:pPr algn="l"/>
            <a:r>
              <a:rPr lang="pt-BR" dirty="0">
                <a:solidFill>
                  <a:srgbClr val="C8A86D"/>
                </a:solidFill>
              </a:rPr>
              <a:t>Por que essa disposição não pode ser aprovada?</a:t>
            </a:r>
            <a:endParaRPr lang="pt-BR" sz="1400" dirty="0">
              <a:solidFill>
                <a:srgbClr val="C8A86D"/>
              </a:solidFill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A1AD3658-4FF6-4A83-801E-49426E0ADD6C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0" y="14409"/>
            <a:ext cx="9552940" cy="1257935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8D5595FA-CB3B-435C-9143-988E0446F15C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3342005" y="6240780"/>
            <a:ext cx="8849995" cy="61722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6AA0DEB1-D0E7-412A-8EBC-9227D836A24B}"/>
              </a:ext>
            </a:extLst>
          </p:cNvPr>
          <p:cNvSpPr txBox="1"/>
          <p:nvPr/>
        </p:nvSpPr>
        <p:spPr>
          <a:xfrm>
            <a:off x="1066800" y="3542690"/>
            <a:ext cx="1006990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b="1" dirty="0"/>
              <a:t>Afronta  ao  princípio  da  unidade  da  jurisdição  e  da  Magistratura</a:t>
            </a:r>
            <a:r>
              <a:rPr lang="pt-BR" dirty="0"/>
              <a:t>: a vinculação automática representa garantia de tratamento isonômico entre os Magistrados de diferentes instâncias judiciárias.</a:t>
            </a:r>
          </a:p>
          <a:p>
            <a:pPr algn="just"/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b="1" dirty="0"/>
              <a:t>Trata-se de medida que vai de encontro à economia dos atos estatais: </a:t>
            </a:r>
            <a:r>
              <a:rPr lang="pt-BR" dirty="0"/>
              <a:t>com essa vedação, um aumento de subsídio para os Ministros do STF poderá implicar a necessidade de diversas alterações legislativas pontuais, a fim de adequar a remuneração dos Magistrados aos limites constitucionais.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xmlns="" id="{487C33BC-D900-4A8C-A22C-7893F3E7DD81}"/>
              </a:ext>
            </a:extLst>
          </p:cNvPr>
          <p:cNvSpPr/>
          <p:nvPr/>
        </p:nvSpPr>
        <p:spPr>
          <a:xfrm flipV="1">
            <a:off x="5125720" y="2770553"/>
            <a:ext cx="7066280" cy="45719"/>
          </a:xfrm>
          <a:prstGeom prst="rect">
            <a:avLst/>
          </a:prstGeom>
          <a:solidFill>
            <a:srgbClr val="1D6D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Triângulo Retângulo 8">
            <a:extLst>
              <a:ext uri="{FF2B5EF4-FFF2-40B4-BE49-F238E27FC236}">
                <a16:creationId xmlns:a16="http://schemas.microsoft.com/office/drawing/2014/main" xmlns="" id="{9E18B41E-3C8C-4BA9-9704-E09BE9321E8D}"/>
              </a:ext>
            </a:extLst>
          </p:cNvPr>
          <p:cNvSpPr/>
          <p:nvPr/>
        </p:nvSpPr>
        <p:spPr>
          <a:xfrm rot="10800000">
            <a:off x="9991725" y="-25879"/>
            <a:ext cx="2200275" cy="2177024"/>
          </a:xfrm>
          <a:prstGeom prst="rtTriangle">
            <a:avLst/>
          </a:prstGeom>
          <a:solidFill>
            <a:srgbClr val="1D6D8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706003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1FA0118-1370-413D-A149-60D8B077A5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25720" y="1776161"/>
            <a:ext cx="5383254" cy="1257936"/>
          </a:xfrm>
        </p:spPr>
        <p:txBody>
          <a:bodyPr>
            <a:noAutofit/>
          </a:bodyPr>
          <a:lstStyle/>
          <a:p>
            <a:pPr algn="just"/>
            <a:r>
              <a:rPr lang="pt-BR" sz="2800" b="1" dirty="0"/>
              <a:t>Previsão de redução de subsídio em caso de má gestão administrativa - violação a Regra de Ouro –insere inc. III ao parag. 3 do art. 167, A da CR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EF3EF5C1-5F2D-4C44-8D08-623EB1A96E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6799" y="3204741"/>
            <a:ext cx="9144000" cy="448517"/>
          </a:xfrm>
        </p:spPr>
        <p:txBody>
          <a:bodyPr>
            <a:noAutofit/>
          </a:bodyPr>
          <a:lstStyle/>
          <a:p>
            <a:pPr algn="l"/>
            <a:r>
              <a:rPr lang="pt-BR" dirty="0">
                <a:solidFill>
                  <a:srgbClr val="C8A86D"/>
                </a:solidFill>
              </a:rPr>
              <a:t>Por que essa disposição não pode ser aprovada?</a:t>
            </a:r>
            <a:endParaRPr lang="pt-BR" sz="1400" dirty="0">
              <a:solidFill>
                <a:srgbClr val="C8A86D"/>
              </a:solidFill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A1AD3658-4FF6-4A83-801E-49426E0ADD6C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0" y="14409"/>
            <a:ext cx="9552940" cy="1257935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8D5595FA-CB3B-435C-9143-988E0446F15C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3342005" y="6240780"/>
            <a:ext cx="8849995" cy="61722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6AA0DEB1-D0E7-412A-8EBC-9227D836A24B}"/>
              </a:ext>
            </a:extLst>
          </p:cNvPr>
          <p:cNvSpPr txBox="1"/>
          <p:nvPr/>
        </p:nvSpPr>
        <p:spPr>
          <a:xfrm>
            <a:off x="1066799" y="3731786"/>
            <a:ext cx="1007852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Viola a </a:t>
            </a:r>
            <a:r>
              <a:rPr lang="pt-BR" b="1" dirty="0"/>
              <a:t>garantia individual </a:t>
            </a:r>
            <a:r>
              <a:rPr lang="pt-BR" dirty="0"/>
              <a:t>de irredutibilidade remuneratória.</a:t>
            </a:r>
          </a:p>
          <a:p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b="1" dirty="0"/>
              <a:t>Viola a separação de Poderes</a:t>
            </a:r>
            <a:r>
              <a:rPr lang="pt-BR" dirty="0"/>
              <a:t>: irredutibilidade de subsídios representa instrumento de garantia da independência e autonomia do Poder Judiciário.</a:t>
            </a:r>
          </a:p>
          <a:p>
            <a:pPr algn="just"/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b="1" dirty="0"/>
              <a:t>Incompatibilidade da norma com o regime a que os Magistrados se submetem:</a:t>
            </a:r>
            <a:r>
              <a:rPr lang="pt-BR" dirty="0"/>
              <a:t> Juízes não se sujeitam a jornada de trabalho. Desta forma passariam a trabalhar a mesma quantidade de horas com redução de </a:t>
            </a:r>
            <a:r>
              <a:rPr lang="pt-BR" dirty="0" err="1"/>
              <a:t>subsidios</a:t>
            </a:r>
            <a:endParaRPr lang="pt-BR" dirty="0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xmlns="" id="{487C33BC-D900-4A8C-A22C-7893F3E7DD81}"/>
              </a:ext>
            </a:extLst>
          </p:cNvPr>
          <p:cNvSpPr/>
          <p:nvPr/>
        </p:nvSpPr>
        <p:spPr>
          <a:xfrm flipV="1">
            <a:off x="5125720" y="3028152"/>
            <a:ext cx="7066280" cy="45719"/>
          </a:xfrm>
          <a:prstGeom prst="rect">
            <a:avLst/>
          </a:prstGeom>
          <a:solidFill>
            <a:srgbClr val="1D6D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Triângulo Retângulo 8">
            <a:extLst>
              <a:ext uri="{FF2B5EF4-FFF2-40B4-BE49-F238E27FC236}">
                <a16:creationId xmlns:a16="http://schemas.microsoft.com/office/drawing/2014/main" xmlns="" id="{9E18B41E-3C8C-4BA9-9704-E09BE9321E8D}"/>
              </a:ext>
            </a:extLst>
          </p:cNvPr>
          <p:cNvSpPr/>
          <p:nvPr/>
        </p:nvSpPr>
        <p:spPr>
          <a:xfrm rot="10800000">
            <a:off x="9991725" y="0"/>
            <a:ext cx="2200275" cy="2177024"/>
          </a:xfrm>
          <a:prstGeom prst="rtTriangle">
            <a:avLst/>
          </a:prstGeom>
          <a:solidFill>
            <a:srgbClr val="1D6D8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6878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1FA0118-1370-413D-A149-60D8B077A5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25720" y="1793951"/>
            <a:ext cx="5880331" cy="1079133"/>
          </a:xfrm>
        </p:spPr>
        <p:txBody>
          <a:bodyPr>
            <a:noAutofit/>
          </a:bodyPr>
          <a:lstStyle/>
          <a:p>
            <a:pPr algn="just"/>
            <a:r>
              <a:rPr lang="pt-BR" sz="2800" b="1" dirty="0"/>
              <a:t>Redução de jornada de trabalho para agentes políticos- insere inc. III ao parag. 3 do art. 167 CR</a:t>
            </a:r>
            <a:endParaRPr lang="pt-BR" sz="2800" b="1" dirty="0">
              <a:solidFill>
                <a:srgbClr val="C8A86D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EF3EF5C1-5F2D-4C44-8D08-623EB1A96E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6800" y="3200184"/>
            <a:ext cx="9144000" cy="448517"/>
          </a:xfrm>
        </p:spPr>
        <p:txBody>
          <a:bodyPr>
            <a:noAutofit/>
          </a:bodyPr>
          <a:lstStyle/>
          <a:p>
            <a:pPr algn="l"/>
            <a:r>
              <a:rPr lang="pt-BR" dirty="0">
                <a:solidFill>
                  <a:srgbClr val="C8A86D"/>
                </a:solidFill>
              </a:rPr>
              <a:t>Por que essa disposição não pode ser aprovada?</a:t>
            </a:r>
            <a:endParaRPr lang="pt-BR" sz="1400" dirty="0">
              <a:solidFill>
                <a:srgbClr val="C8A86D"/>
              </a:solidFill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A1AD3658-4FF6-4A83-801E-49426E0ADD6C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0" y="14409"/>
            <a:ext cx="9552940" cy="1257935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8D5595FA-CB3B-435C-9143-988E0446F15C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3342005" y="6240780"/>
            <a:ext cx="8849995" cy="61722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6AA0DEB1-D0E7-412A-8EBC-9227D836A24B}"/>
              </a:ext>
            </a:extLst>
          </p:cNvPr>
          <p:cNvSpPr txBox="1"/>
          <p:nvPr/>
        </p:nvSpPr>
        <p:spPr>
          <a:xfrm>
            <a:off x="1066800" y="3818268"/>
            <a:ext cx="1006990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b="1" dirty="0"/>
              <a:t>Há vício de iniciativa legislativa:</a:t>
            </a:r>
            <a:r>
              <a:rPr lang="pt-BR" dirty="0"/>
              <a:t> as disposições referentes ao Estatuto da Magistratura são de iniciativa exclusiva do STF, razão pela qual não poderiam ser tratadas mediante Emenda Constitucional.</a:t>
            </a:r>
          </a:p>
          <a:p>
            <a:pPr algn="just"/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b="1" dirty="0"/>
              <a:t>Afronta o princípio da isonomia </a:t>
            </a:r>
            <a:r>
              <a:rPr lang="pt-BR" dirty="0"/>
              <a:t>ao desconsiderar as peculiaridades do regime de trabalho a que se submetem os Magistrados, por se tratar de agentes políticos e não servidores públicos.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xmlns="" id="{487C33BC-D900-4A8C-A22C-7893F3E7DD81}"/>
              </a:ext>
            </a:extLst>
          </p:cNvPr>
          <p:cNvSpPr/>
          <p:nvPr/>
        </p:nvSpPr>
        <p:spPr>
          <a:xfrm flipV="1">
            <a:off x="5125720" y="2981731"/>
            <a:ext cx="7066280" cy="45719"/>
          </a:xfrm>
          <a:prstGeom prst="rect">
            <a:avLst/>
          </a:prstGeom>
          <a:solidFill>
            <a:srgbClr val="1D6D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Triângulo Retângulo 8">
            <a:extLst>
              <a:ext uri="{FF2B5EF4-FFF2-40B4-BE49-F238E27FC236}">
                <a16:creationId xmlns:a16="http://schemas.microsoft.com/office/drawing/2014/main" xmlns="" id="{9E18B41E-3C8C-4BA9-9704-E09BE9321E8D}"/>
              </a:ext>
            </a:extLst>
          </p:cNvPr>
          <p:cNvSpPr/>
          <p:nvPr/>
        </p:nvSpPr>
        <p:spPr>
          <a:xfrm rot="10800000">
            <a:off x="9991725" y="0"/>
            <a:ext cx="2200275" cy="2177024"/>
          </a:xfrm>
          <a:prstGeom prst="rtTriangle">
            <a:avLst/>
          </a:prstGeom>
          <a:solidFill>
            <a:srgbClr val="1D6D8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064418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1FA0118-1370-413D-A149-60D8B077A5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61514" y="1711352"/>
            <a:ext cx="5210976" cy="1067498"/>
          </a:xfrm>
        </p:spPr>
        <p:txBody>
          <a:bodyPr>
            <a:noAutofit/>
          </a:bodyPr>
          <a:lstStyle/>
          <a:p>
            <a:pPr algn="l"/>
            <a:r>
              <a:rPr lang="pt-BR" sz="2800" b="1" dirty="0"/>
              <a:t>Tentativa  de vedar cumprimento de decisão administrativa e judicial – inclui inc. XXIII ao </a:t>
            </a:r>
            <a:r>
              <a:rPr lang="pt-BR" sz="2800" b="1" dirty="0" err="1"/>
              <a:t>art</a:t>
            </a:r>
            <a:r>
              <a:rPr lang="pt-BR" sz="2800" b="1" dirty="0"/>
              <a:t> 37 CR </a:t>
            </a:r>
            <a:endParaRPr lang="pt-BR" sz="2800" b="1" dirty="0">
              <a:solidFill>
                <a:srgbClr val="C8A86D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EF3EF5C1-5F2D-4C44-8D08-623EB1A96E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3955" y="3183672"/>
            <a:ext cx="9144000" cy="448517"/>
          </a:xfrm>
        </p:spPr>
        <p:txBody>
          <a:bodyPr>
            <a:noAutofit/>
          </a:bodyPr>
          <a:lstStyle/>
          <a:p>
            <a:pPr algn="l"/>
            <a:r>
              <a:rPr lang="pt-BR" dirty="0">
                <a:solidFill>
                  <a:srgbClr val="C8A86D"/>
                </a:solidFill>
              </a:rPr>
              <a:t>Por que essa disposição não pode ser aprovada?</a:t>
            </a:r>
            <a:endParaRPr lang="pt-BR" sz="1400" dirty="0">
              <a:solidFill>
                <a:srgbClr val="C8A86D"/>
              </a:solidFill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A1AD3658-4FF6-4A83-801E-49426E0ADD6C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0" y="14409"/>
            <a:ext cx="9552940" cy="1257935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8D5595FA-CB3B-435C-9143-988E0446F15C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3342005" y="6240780"/>
            <a:ext cx="8849995" cy="61722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6AA0DEB1-D0E7-412A-8EBC-9227D836A24B}"/>
              </a:ext>
            </a:extLst>
          </p:cNvPr>
          <p:cNvSpPr txBox="1"/>
          <p:nvPr/>
        </p:nvSpPr>
        <p:spPr>
          <a:xfrm>
            <a:off x="703955" y="3732278"/>
            <a:ext cx="706304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b="1" dirty="0"/>
              <a:t>Medida desnecessária: </a:t>
            </a:r>
            <a:r>
              <a:rPr lang="pt-BR" dirty="0"/>
              <a:t> já existe disposição constitucional que impõe reserva de lei para a fixação e alteração da remuneração e subsídio dos agentes públicos (art. 37, inciso X, da CF).</a:t>
            </a:r>
          </a:p>
          <a:p>
            <a:pPr algn="just"/>
            <a:r>
              <a:rPr lang="pt-BR" dirty="0"/>
              <a:t> 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b="1" dirty="0"/>
              <a:t>Mitiga  indevidamente a responsabilidade  civil  do  Estado: </a:t>
            </a:r>
            <a:r>
              <a:rPr lang="pt-BR" dirty="0"/>
              <a:t>vedar qualquer pagamento com efeitos retroativos significa permissão para que o Estado não se responsabilize por eventuais danos causados aos agentes públicos. </a:t>
            </a:r>
            <a:endParaRPr lang="pt-BR" b="1" dirty="0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xmlns="" id="{487C33BC-D900-4A8C-A22C-7893F3E7DD81}"/>
              </a:ext>
            </a:extLst>
          </p:cNvPr>
          <p:cNvSpPr/>
          <p:nvPr/>
        </p:nvSpPr>
        <p:spPr>
          <a:xfrm flipV="1">
            <a:off x="5125721" y="2937042"/>
            <a:ext cx="7066280" cy="45719"/>
          </a:xfrm>
          <a:prstGeom prst="rect">
            <a:avLst/>
          </a:prstGeom>
          <a:solidFill>
            <a:srgbClr val="1D6D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Triângulo Retângulo 8">
            <a:extLst>
              <a:ext uri="{FF2B5EF4-FFF2-40B4-BE49-F238E27FC236}">
                <a16:creationId xmlns:a16="http://schemas.microsoft.com/office/drawing/2014/main" xmlns="" id="{9E18B41E-3C8C-4BA9-9704-E09BE9321E8D}"/>
              </a:ext>
            </a:extLst>
          </p:cNvPr>
          <p:cNvSpPr/>
          <p:nvPr/>
        </p:nvSpPr>
        <p:spPr>
          <a:xfrm rot="10800000">
            <a:off x="9991725" y="0"/>
            <a:ext cx="2200275" cy="2177024"/>
          </a:xfrm>
          <a:prstGeom prst="rtTriangle">
            <a:avLst/>
          </a:prstGeom>
          <a:solidFill>
            <a:srgbClr val="1D6D8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xmlns="" id="{0F4F75A5-5A82-4D93-96CD-51B06E0C273E}"/>
              </a:ext>
            </a:extLst>
          </p:cNvPr>
          <p:cNvSpPr/>
          <p:nvPr/>
        </p:nvSpPr>
        <p:spPr>
          <a:xfrm>
            <a:off x="8609161" y="3202457"/>
            <a:ext cx="3286664" cy="2006043"/>
          </a:xfrm>
          <a:prstGeom prst="roundRect">
            <a:avLst/>
          </a:prstGeom>
          <a:solidFill>
            <a:srgbClr val="1D6D8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AA040150-24FE-4900-AAFA-1550224D7CF1}"/>
              </a:ext>
            </a:extLst>
          </p:cNvPr>
          <p:cNvSpPr txBox="1"/>
          <p:nvPr/>
        </p:nvSpPr>
        <p:spPr>
          <a:xfrm>
            <a:off x="8750863" y="3316597"/>
            <a:ext cx="300325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cap="all" dirty="0">
                <a:solidFill>
                  <a:schemeClr val="bg1"/>
                </a:solidFill>
                <a:latin typeface="Raleway" panose="020B0503030101060003" pitchFamily="34" charset="0"/>
              </a:rPr>
              <a:t>Fica vedado CUMPRIR DECISÃO JUDICIAL:</a:t>
            </a:r>
          </a:p>
          <a:p>
            <a:pPr algn="ctr"/>
            <a:endParaRPr lang="pt-BR" cap="all" dirty="0">
              <a:solidFill>
                <a:schemeClr val="bg1"/>
              </a:solidFill>
              <a:latin typeface="Raleway" panose="020B05030301010600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bg1"/>
                </a:solidFill>
                <a:latin typeface="Raleway" panose="020B0503030101060003" pitchFamily="34" charset="0"/>
              </a:rPr>
              <a:t>Sem previsão legal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bg1"/>
                </a:solidFill>
                <a:latin typeface="Raleway" panose="020B0503030101060003" pitchFamily="34" charset="0"/>
              </a:rPr>
              <a:t>Com efeitos retroativos</a:t>
            </a:r>
          </a:p>
        </p:txBody>
      </p:sp>
    </p:spTree>
    <p:extLst>
      <p:ext uri="{BB962C8B-B14F-4D97-AF65-F5344CB8AC3E}">
        <p14:creationId xmlns:p14="http://schemas.microsoft.com/office/powerpoint/2010/main" xmlns="" val="4250156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1FA0118-1370-413D-A149-60D8B077A5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25721" y="1627764"/>
            <a:ext cx="5726310" cy="1257936"/>
          </a:xfrm>
        </p:spPr>
        <p:txBody>
          <a:bodyPr>
            <a:noAutofit/>
          </a:bodyPr>
          <a:lstStyle/>
          <a:p>
            <a:pPr algn="l"/>
            <a:r>
              <a:rPr lang="pt-BR" sz="2800" b="1" dirty="0"/>
              <a:t>Rol taxativo de verbas indenizatórias que não abarca hipótese concreta – ex. Justiça Eleitoral –altera parag. 11 do art. 37 da CR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EF3EF5C1-5F2D-4C44-8D08-623EB1A96E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6800" y="3437224"/>
            <a:ext cx="9144000" cy="448517"/>
          </a:xfrm>
        </p:spPr>
        <p:txBody>
          <a:bodyPr>
            <a:noAutofit/>
          </a:bodyPr>
          <a:lstStyle/>
          <a:p>
            <a:pPr algn="l"/>
            <a:r>
              <a:rPr lang="pt-BR" dirty="0">
                <a:solidFill>
                  <a:srgbClr val="C8A86D"/>
                </a:solidFill>
              </a:rPr>
              <a:t>Por que essa disposição não pode ser aprovada?</a:t>
            </a:r>
            <a:endParaRPr lang="pt-BR" sz="1400" dirty="0">
              <a:solidFill>
                <a:srgbClr val="C8A86D"/>
              </a:solidFill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A1AD3658-4FF6-4A83-801E-49426E0ADD6C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0" y="14409"/>
            <a:ext cx="9552940" cy="1257935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8D5595FA-CB3B-435C-9143-988E0446F15C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3342005" y="6240780"/>
            <a:ext cx="8849995" cy="61722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6AA0DEB1-D0E7-412A-8EBC-9227D836A24B}"/>
              </a:ext>
            </a:extLst>
          </p:cNvPr>
          <p:cNvSpPr txBox="1"/>
          <p:nvPr/>
        </p:nvSpPr>
        <p:spPr>
          <a:xfrm>
            <a:off x="1066799" y="3885741"/>
            <a:ext cx="71886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b="1" dirty="0"/>
              <a:t>Legitima juridicamente o enriquecimento sem causa do Estado: </a:t>
            </a:r>
            <a:r>
              <a:rPr lang="pt-BR" dirty="0"/>
              <a:t>enseja-se o não pagamento de verbas que possuem natureza indenizatória.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xmlns="" id="{487C33BC-D900-4A8C-A22C-7893F3E7DD81}"/>
              </a:ext>
            </a:extLst>
          </p:cNvPr>
          <p:cNvSpPr/>
          <p:nvPr/>
        </p:nvSpPr>
        <p:spPr>
          <a:xfrm flipV="1">
            <a:off x="5125721" y="2937042"/>
            <a:ext cx="7066280" cy="45719"/>
          </a:xfrm>
          <a:prstGeom prst="rect">
            <a:avLst/>
          </a:prstGeom>
          <a:solidFill>
            <a:srgbClr val="1D6D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Triângulo Retângulo 8">
            <a:extLst>
              <a:ext uri="{FF2B5EF4-FFF2-40B4-BE49-F238E27FC236}">
                <a16:creationId xmlns:a16="http://schemas.microsoft.com/office/drawing/2014/main" xmlns="" id="{9E18B41E-3C8C-4BA9-9704-E09BE9321E8D}"/>
              </a:ext>
            </a:extLst>
          </p:cNvPr>
          <p:cNvSpPr/>
          <p:nvPr/>
        </p:nvSpPr>
        <p:spPr>
          <a:xfrm rot="10800000">
            <a:off x="9991725" y="0"/>
            <a:ext cx="2200275" cy="2177024"/>
          </a:xfrm>
          <a:prstGeom prst="rtTriangle">
            <a:avLst/>
          </a:prstGeom>
          <a:solidFill>
            <a:srgbClr val="1D6D8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2893265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1FA0118-1370-413D-A149-60D8B077A5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25721" y="1608180"/>
            <a:ext cx="5001691" cy="1257936"/>
          </a:xfrm>
        </p:spPr>
        <p:txBody>
          <a:bodyPr>
            <a:noAutofit/>
          </a:bodyPr>
          <a:lstStyle/>
          <a:p>
            <a:pPr algn="just"/>
            <a:r>
              <a:rPr lang="pt-BR" sz="2800" b="1" dirty="0"/>
              <a:t>Tentativa de tornar improbidade administrativa o pagamento de verbas legais acima do teto– acrescenta parag. 17 ao art. 37 da CR </a:t>
            </a:r>
            <a:endParaRPr lang="pt-BR" sz="2800" b="1" dirty="0">
              <a:solidFill>
                <a:srgbClr val="C8A86D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EF3EF5C1-5F2D-4C44-8D08-623EB1A96E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6800" y="3437224"/>
            <a:ext cx="9144000" cy="448517"/>
          </a:xfrm>
        </p:spPr>
        <p:txBody>
          <a:bodyPr>
            <a:noAutofit/>
          </a:bodyPr>
          <a:lstStyle/>
          <a:p>
            <a:pPr algn="l"/>
            <a:r>
              <a:rPr lang="pt-BR" dirty="0">
                <a:solidFill>
                  <a:srgbClr val="C8A86D"/>
                </a:solidFill>
              </a:rPr>
              <a:t>Por que essa disposição não pode ser aprovada?</a:t>
            </a:r>
            <a:endParaRPr lang="pt-BR" sz="1400" dirty="0">
              <a:solidFill>
                <a:srgbClr val="C8A86D"/>
              </a:solidFill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A1AD3658-4FF6-4A83-801E-49426E0ADD6C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0" y="14409"/>
            <a:ext cx="9552940" cy="1257935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8D5595FA-CB3B-435C-9143-988E0446F15C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3342005" y="6240780"/>
            <a:ext cx="8849995" cy="61722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6AA0DEB1-D0E7-412A-8EBC-9227D836A24B}"/>
              </a:ext>
            </a:extLst>
          </p:cNvPr>
          <p:cNvSpPr txBox="1"/>
          <p:nvPr/>
        </p:nvSpPr>
        <p:spPr>
          <a:xfrm>
            <a:off x="1066800" y="3885741"/>
            <a:ext cx="10058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b="1" dirty="0"/>
              <a:t>Inserção  inócua  e  indevida  no  texto  constitucional: </a:t>
            </a:r>
            <a:r>
              <a:rPr lang="pt-BR" dirty="0"/>
              <a:t>essa conduta já pode ser enquadrada como improbidade administrativa, por força do art. 10 da Lei n.º 8.429/1992.</a:t>
            </a:r>
          </a:p>
          <a:p>
            <a:pPr algn="just"/>
            <a:r>
              <a:rPr lang="pt-BR" dirty="0"/>
              <a:t>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b="1" dirty="0"/>
              <a:t>Ausência  de  previsão  quanto  ao  elemento  subjetivo: </a:t>
            </a:r>
            <a:r>
              <a:rPr lang="pt-BR" dirty="0"/>
              <a:t>o agente público só pode ser responsabilizado por improbidade administrativa, caso tenha agido com dolo ou culpa grave.</a:t>
            </a:r>
            <a:endParaRPr lang="pt-BR" b="1" dirty="0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xmlns="" id="{487C33BC-D900-4A8C-A22C-7893F3E7DD81}"/>
              </a:ext>
            </a:extLst>
          </p:cNvPr>
          <p:cNvSpPr/>
          <p:nvPr/>
        </p:nvSpPr>
        <p:spPr>
          <a:xfrm flipV="1">
            <a:off x="5125721" y="2937042"/>
            <a:ext cx="7066280" cy="45719"/>
          </a:xfrm>
          <a:prstGeom prst="rect">
            <a:avLst/>
          </a:prstGeom>
          <a:solidFill>
            <a:srgbClr val="1D6D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Triângulo Retângulo 8">
            <a:extLst>
              <a:ext uri="{FF2B5EF4-FFF2-40B4-BE49-F238E27FC236}">
                <a16:creationId xmlns:a16="http://schemas.microsoft.com/office/drawing/2014/main" xmlns="" id="{9E18B41E-3C8C-4BA9-9704-E09BE9321E8D}"/>
              </a:ext>
            </a:extLst>
          </p:cNvPr>
          <p:cNvSpPr/>
          <p:nvPr/>
        </p:nvSpPr>
        <p:spPr>
          <a:xfrm rot="10800000">
            <a:off x="9991725" y="0"/>
            <a:ext cx="2200275" cy="2177024"/>
          </a:xfrm>
          <a:prstGeom prst="rtTriangle">
            <a:avLst/>
          </a:prstGeom>
          <a:solidFill>
            <a:srgbClr val="1D6D8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7352465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1FA0118-1370-413D-A149-60D8B077A5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3324" y="2177741"/>
            <a:ext cx="4999631" cy="1915064"/>
          </a:xfrm>
        </p:spPr>
        <p:txBody>
          <a:bodyPr>
            <a:noAutofit/>
          </a:bodyPr>
          <a:lstStyle/>
          <a:p>
            <a:pPr algn="l"/>
            <a:r>
              <a:rPr lang="pt-BR" sz="3200" b="1" dirty="0">
                <a:solidFill>
                  <a:srgbClr val="1D6D8E"/>
                </a:solidFill>
                <a:latin typeface="+mn-lt"/>
              </a:rPr>
              <a:t>Alterações</a:t>
            </a:r>
            <a:r>
              <a:rPr lang="pt-BR" sz="3200" dirty="0">
                <a:latin typeface="+mn-lt"/>
              </a:rPr>
              <a:t> tendentes  a  </a:t>
            </a:r>
            <a:r>
              <a:rPr lang="pt-BR" sz="3200" b="1" dirty="0">
                <a:solidFill>
                  <a:srgbClr val="1D6D8E"/>
                </a:solidFill>
                <a:latin typeface="+mn-lt"/>
              </a:rPr>
              <a:t>limitar  ou  suprimir</a:t>
            </a:r>
            <a:r>
              <a:rPr lang="pt-BR" sz="3200" dirty="0">
                <a:latin typeface="+mn-lt"/>
              </a:rPr>
              <a:t>  a  independência  institucional do Poder Judiciário - consectário principio da independência (art. 2 CR)</a:t>
            </a:r>
            <a:endParaRPr lang="pt-BR" sz="3200" dirty="0">
              <a:solidFill>
                <a:srgbClr val="C8A86D"/>
              </a:solidFill>
              <a:latin typeface="+mn-lt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A1AD3658-4FF6-4A83-801E-49426E0ADD6C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0" y="14409"/>
            <a:ext cx="9552940" cy="1257935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8D5595FA-CB3B-435C-9143-988E0446F15C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3342005" y="6240780"/>
            <a:ext cx="8849995" cy="617220"/>
          </a:xfrm>
          <a:prstGeom prst="rect">
            <a:avLst/>
          </a:prstGeom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xmlns="" id="{487C33BC-D900-4A8C-A22C-7893F3E7DD81}"/>
              </a:ext>
            </a:extLst>
          </p:cNvPr>
          <p:cNvSpPr/>
          <p:nvPr/>
        </p:nvSpPr>
        <p:spPr>
          <a:xfrm flipV="1">
            <a:off x="0" y="4253993"/>
            <a:ext cx="7066280" cy="45719"/>
          </a:xfrm>
          <a:prstGeom prst="rect">
            <a:avLst/>
          </a:prstGeom>
          <a:solidFill>
            <a:srgbClr val="1D6D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Triângulo Retângulo 8">
            <a:extLst>
              <a:ext uri="{FF2B5EF4-FFF2-40B4-BE49-F238E27FC236}">
                <a16:creationId xmlns:a16="http://schemas.microsoft.com/office/drawing/2014/main" xmlns="" id="{9E18B41E-3C8C-4BA9-9704-E09BE9321E8D}"/>
              </a:ext>
            </a:extLst>
          </p:cNvPr>
          <p:cNvSpPr/>
          <p:nvPr/>
        </p:nvSpPr>
        <p:spPr>
          <a:xfrm rot="10800000">
            <a:off x="9991725" y="0"/>
            <a:ext cx="2200275" cy="2177024"/>
          </a:xfrm>
          <a:prstGeom prst="rtTriangle">
            <a:avLst/>
          </a:prstGeom>
          <a:solidFill>
            <a:srgbClr val="1D6D8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xmlns="" id="{511316D2-D9A5-47B5-A158-7764B618074E}"/>
              </a:ext>
            </a:extLst>
          </p:cNvPr>
          <p:cNvSpPr txBox="1"/>
          <p:nvPr/>
        </p:nvSpPr>
        <p:spPr>
          <a:xfrm>
            <a:off x="9152356" y="3447725"/>
            <a:ext cx="2200275" cy="1290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dirty="0">
                <a:solidFill>
                  <a:schemeClr val="bg1"/>
                </a:solidFill>
                <a:latin typeface="Raleway" panose="020B0503030101060003" pitchFamily="34" charset="0"/>
              </a:rPr>
              <a:t>Alterações: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bg1"/>
                </a:solidFill>
                <a:latin typeface="Raleway" panose="020B0503030101060003" pitchFamily="34" charset="0"/>
              </a:rPr>
              <a:t>COLOCAR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bg1"/>
                </a:solidFill>
                <a:latin typeface="Raleway" panose="020B0503030101060003" pitchFamily="34" charset="0"/>
              </a:rPr>
              <a:t>COLOCAR</a:t>
            </a:r>
          </a:p>
        </p:txBody>
      </p:sp>
    </p:spTree>
    <p:extLst>
      <p:ext uri="{BB962C8B-B14F-4D97-AF65-F5344CB8AC3E}">
        <p14:creationId xmlns:p14="http://schemas.microsoft.com/office/powerpoint/2010/main" xmlns="" val="2194829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650</TotalTime>
  <Words>1018</Words>
  <Application>Microsoft Office PowerPoint</Application>
  <PresentationFormat>Personalizar</PresentationFormat>
  <Paragraphs>77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Tema do Office</vt:lpstr>
      <vt:lpstr>PEC 186/2019 (PEC Emergencial)</vt:lpstr>
      <vt:lpstr>Disposições  problemáticas contidas na Proposta de Emenda:</vt:lpstr>
      <vt:lpstr>Tentativa  de  quebra da unidade da carreira  - insere paragrafo único ao art. 93 da CR</vt:lpstr>
      <vt:lpstr>Previsão de redução de subsídio em caso de má gestão administrativa - violação a Regra de Ouro –insere inc. III ao parag. 3 do art. 167, A da CR</vt:lpstr>
      <vt:lpstr>Redução de jornada de trabalho para agentes políticos- insere inc. III ao parag. 3 do art. 167 CR</vt:lpstr>
      <vt:lpstr>Tentativa  de vedar cumprimento de decisão administrativa e judicial – inclui inc. XXIII ao art 37 CR </vt:lpstr>
      <vt:lpstr>Rol taxativo de verbas indenizatórias que não abarca hipótese concreta – ex. Justiça Eleitoral –altera parag. 11 do art. 37 da CR </vt:lpstr>
      <vt:lpstr>Tentativa de tornar improbidade administrativa o pagamento de verbas legais acima do teto– acrescenta parag. 17 ao art. 37 da CR </vt:lpstr>
      <vt:lpstr>Alterações tendentes  a  limitar  ou  suprimir  a  independência  institucional do Poder Judiciário - consectário principio da independência (art. 2 CR)</vt:lpstr>
      <vt:lpstr>Tentativa de impor ao Poder Judiciário a obrigação de limitar empenho na mesma proporção aplicada pelo Poder Executivo – insere art. 168-A à CR</vt:lpstr>
      <vt:lpstr>Tentativa de impor ao Poder Judiciário a obrigação de restituir o saldo financeiro e de vedar a sua transferência a fundos – insere  parag. 1 e 2 ao art. 168 da CR</vt:lpstr>
      <vt:lpstr>Mecanismos impositivos de estabilização e ajuste fiscal </vt:lpstr>
      <vt:lpstr>Obrigada!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Shirley Costa Monteiro da Silva</dc:creator>
  <cp:lastModifiedBy>romanini</cp:lastModifiedBy>
  <cp:revision>53</cp:revision>
  <cp:lastPrinted>2020-03-11T20:30:23Z</cp:lastPrinted>
  <dcterms:created xsi:type="dcterms:W3CDTF">2020-03-04T19:29:35Z</dcterms:created>
  <dcterms:modified xsi:type="dcterms:W3CDTF">2020-03-12T12:40:23Z</dcterms:modified>
</cp:coreProperties>
</file>