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10"/>
  </p:notesMasterIdLst>
  <p:handoutMasterIdLst>
    <p:handoutMasterId r:id="rId11"/>
  </p:handoutMasterIdLst>
  <p:sldIdLst>
    <p:sldId id="256" r:id="rId2"/>
    <p:sldId id="305" r:id="rId3"/>
    <p:sldId id="353" r:id="rId4"/>
    <p:sldId id="351" r:id="rId5"/>
    <p:sldId id="352" r:id="rId6"/>
    <p:sldId id="354" r:id="rId7"/>
    <p:sldId id="361" r:id="rId8"/>
    <p:sldId id="288" r:id="rId9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exandre Zioli Fernandes - MPS" initials="AZF-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3632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011" autoAdjust="0"/>
  </p:normalViewPr>
  <p:slideViewPr>
    <p:cSldViewPr>
      <p:cViewPr>
        <p:scale>
          <a:sx n="75" d="100"/>
          <a:sy n="75" d="100"/>
        </p:scale>
        <p:origin x="-2664" y="-8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C5C99-FEF4-477C-B2D9-65EF41DABE72}" type="datetimeFigureOut">
              <a:rPr lang="pt-BR" smtClean="0"/>
              <a:t>05/09/2019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7DDD01-E3F0-4C60-9AE5-3FB642394D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63248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2343FE-4BBA-4CC0-AC4C-D011FE920D45}" type="datetimeFigureOut">
              <a:rPr lang="pt-BR" smtClean="0"/>
              <a:t>05/09/2019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E61AAB-6F0F-41F7-9F16-E28F2D2868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2402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61AAB-6F0F-41F7-9F16-E28F2D28688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5959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F6476-9161-40E3-98B6-6C1626DD71F9}" type="datetime1">
              <a:rPr lang="pt-BR" smtClean="0"/>
              <a:t>05/09/2019</a:t>
            </a:fld>
            <a:endParaRPr lang="pt-BR"/>
          </a:p>
        </p:txBody>
      </p:sp>
      <p:sp>
        <p:nvSpPr>
          <p:cNvPr id="20" name="Espaço Reservado para Rodap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6A8BD-ADF5-4B7F-8B2A-54E74686C0B2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2811-0ED5-4ED6-9835-433D05949C68}" type="datetime1">
              <a:rPr lang="pt-BR" smtClean="0"/>
              <a:t>05/09/2019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6A8BD-ADF5-4B7F-8B2A-54E74686C0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BE9F5-BA47-469E-874F-2CD32D668F22}" type="datetime1">
              <a:rPr lang="pt-BR" smtClean="0"/>
              <a:t>05/09/2019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6A8BD-ADF5-4B7F-8B2A-54E74686C0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6CC10-44BE-4AD5-9743-A7FF74B03B81}" type="datetime1">
              <a:rPr lang="pt-BR" smtClean="0"/>
              <a:t>05/09/2019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6A8BD-ADF5-4B7F-8B2A-54E74686C0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40ED-FDA3-4B1E-81FC-12140657D87A}" type="datetime1">
              <a:rPr lang="pt-BR" smtClean="0"/>
              <a:t>05/09/2019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6A8BD-ADF5-4B7F-8B2A-54E74686C0B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C9A07-95F8-450C-8A3C-7427B6689517}" type="datetime1">
              <a:rPr lang="pt-BR" smtClean="0"/>
              <a:t>05/09/2019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6A8BD-ADF5-4B7F-8B2A-54E74686C0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48E9-058C-4A73-8F4D-09C558933649}" type="datetime1">
              <a:rPr lang="pt-BR" smtClean="0"/>
              <a:t>05/09/2019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6A8BD-ADF5-4B7F-8B2A-54E74686C0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EC9A9-B16E-468A-9DF3-B7A87F643D9F}" type="datetime1">
              <a:rPr lang="pt-BR" smtClean="0"/>
              <a:t>05/09/2019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6A8BD-ADF5-4B7F-8B2A-54E74686C0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7D46-B78A-4F9A-9F5C-A9536A482C11}" type="datetime1">
              <a:rPr lang="pt-BR" smtClean="0"/>
              <a:t>05/09/2019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6A8BD-ADF5-4B7F-8B2A-54E74686C0B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Retângu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8EB83-6B68-4B1B-8F0C-152600FDD81C}" type="datetime1">
              <a:rPr lang="pt-BR" smtClean="0"/>
              <a:t>05/09/2019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6A8BD-ADF5-4B7F-8B2A-54E74686C0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EC60D-214A-4019-B0A6-873007319EF1}" type="datetime1">
              <a:rPr lang="pt-BR" smtClean="0"/>
              <a:t>05/09/2019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6A8BD-ADF5-4B7F-8B2A-54E74686C0B2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9" name="Fluxograma: Proces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uxograma: Proces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zz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sca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47CD76D-BA78-499B-A1B6-948EB95B513B}" type="datetime1">
              <a:rPr lang="pt-BR" smtClean="0"/>
              <a:t>05/09/2019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4A6A8BD-ADF5-4B7F-8B2A-54E74686C0B2}" type="slidenum">
              <a:rPr lang="pt-BR" smtClean="0"/>
              <a:t>‹nº›</a:t>
            </a:fld>
            <a:endParaRPr lang="pt-BR"/>
          </a:p>
        </p:txBody>
      </p:sp>
      <p:sp>
        <p:nvSpPr>
          <p:cNvPr id="15" name="Retângu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59632" y="404664"/>
            <a:ext cx="7714164" cy="144016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400" b="1" dirty="0" smtClean="0">
                <a:solidFill>
                  <a:srgbClr val="136320"/>
                </a:solidFill>
              </a:rPr>
              <a:t>REFORMA DA PREVIDÊNCIA - PEC N.º 06/2019</a:t>
            </a:r>
            <a:br>
              <a:rPr lang="pt-BR" sz="2400" b="1" dirty="0" smtClean="0">
                <a:solidFill>
                  <a:srgbClr val="136320"/>
                </a:solidFill>
              </a:rPr>
            </a:br>
            <a:r>
              <a:rPr lang="pt-BR" sz="2400" b="1" dirty="0" smtClean="0">
                <a:solidFill>
                  <a:srgbClr val="136320"/>
                </a:solidFill>
              </a:rPr>
              <a:t/>
            </a:r>
            <a:br>
              <a:rPr lang="pt-BR" sz="2400" b="1" dirty="0" smtClean="0">
                <a:solidFill>
                  <a:srgbClr val="136320"/>
                </a:solidFill>
              </a:rPr>
            </a:br>
            <a:r>
              <a:rPr lang="pt-BR" sz="2200" b="1" dirty="0" smtClean="0">
                <a:solidFill>
                  <a:srgbClr val="136320"/>
                </a:solidFill>
              </a:rPr>
              <a:t>ANÁLISE SOBRE A PREVIDÊNCIA RURAL TENDO POR BASE O TEXTO APROVADO EM 1º TURNO NA CÂMARA</a:t>
            </a:r>
            <a:endParaRPr lang="pt-BR" sz="2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988840"/>
            <a:ext cx="5016936" cy="4202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6A8BD-ADF5-4B7F-8B2A-54E74686C0B2}" type="slidenum">
              <a:rPr lang="pt-BR" smtClean="0"/>
              <a:t>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43608" y="1556792"/>
            <a:ext cx="7930188" cy="4896544"/>
          </a:xfrm>
        </p:spPr>
        <p:txBody>
          <a:bodyPr>
            <a:normAutofit fontScale="90000"/>
          </a:bodyPr>
          <a:lstStyle/>
          <a:p>
            <a:pPr lvl="1" algn="l" rtl="0">
              <a:spcBef>
                <a:spcPct val="0"/>
              </a:spcBef>
            </a:pPr>
            <a:r>
              <a:rPr kumimoji="0" lang="pt-B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136320"/>
                </a:solidFill>
                <a:effectLst/>
                <a:uLnTx/>
                <a:uFillTx/>
              </a:rPr>
              <a:t/>
            </a:r>
            <a:br>
              <a:rPr kumimoji="0" lang="pt-B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136320"/>
                </a:solidFill>
                <a:effectLst/>
                <a:uLnTx/>
                <a:uFillTx/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endParaRPr lang="pt-BR" sz="1600" dirty="0">
              <a:solidFill>
                <a:srgbClr val="13632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563"/>
            <a:ext cx="1052659" cy="881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6A8BD-ADF5-4B7F-8B2A-54E74686C0B2}" type="slidenum">
              <a:rPr lang="pt-BR" smtClean="0"/>
              <a:t>2</a:t>
            </a:fld>
            <a:endParaRPr lang="pt-BR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403648" y="332656"/>
            <a:ext cx="7570148" cy="1080120"/>
          </a:xfrm>
          <a:prstGeom prst="rect">
            <a:avLst/>
          </a:prstGeom>
        </p:spPr>
        <p:txBody>
          <a:bodyPr anchor="b">
            <a:normAutofit fontScale="5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3600" b="1" dirty="0" smtClean="0">
                <a:solidFill>
                  <a:srgbClr val="136320"/>
                </a:solidFill>
              </a:rPr>
              <a:t/>
            </a:r>
            <a:br>
              <a:rPr lang="pt-BR" sz="3600" b="1" dirty="0" smtClean="0">
                <a:solidFill>
                  <a:srgbClr val="136320"/>
                </a:solidFill>
              </a:rPr>
            </a:br>
            <a:r>
              <a:rPr lang="pt-BR" sz="3600" b="1" dirty="0" smtClean="0">
                <a:solidFill>
                  <a:srgbClr val="136320"/>
                </a:solidFill>
              </a:rPr>
              <a:t/>
            </a:r>
            <a:br>
              <a:rPr lang="pt-BR" sz="3600" b="1" dirty="0" smtClean="0">
                <a:solidFill>
                  <a:srgbClr val="136320"/>
                </a:solidFill>
              </a:rPr>
            </a:br>
            <a:r>
              <a:rPr lang="pt-BR" sz="3600" b="1" dirty="0" smtClean="0">
                <a:solidFill>
                  <a:srgbClr val="136320"/>
                </a:solidFill>
              </a:rPr>
              <a:t/>
            </a:r>
            <a:br>
              <a:rPr lang="pt-BR" sz="3600" b="1" dirty="0" smtClean="0">
                <a:solidFill>
                  <a:srgbClr val="136320"/>
                </a:solidFill>
              </a:rPr>
            </a:br>
            <a:endParaRPr lang="pt-BR" sz="31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259632" y="1401440"/>
            <a:ext cx="771416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136320"/>
                </a:solidFill>
                <a:latin typeface="Gill Sans MT" panose="020B0502020104020203" pitchFamily="34" charset="0"/>
              </a:rPr>
              <a:t>REGRAS </a:t>
            </a:r>
            <a:r>
              <a:rPr lang="pt-BR" sz="2400" b="1" dirty="0">
                <a:solidFill>
                  <a:srgbClr val="136320"/>
                </a:solidFill>
                <a:latin typeface="Gill Sans MT" panose="020B0502020104020203" pitchFamily="34" charset="0"/>
              </a:rPr>
              <a:t>DE </a:t>
            </a:r>
            <a:r>
              <a:rPr lang="pt-BR" sz="2400" b="1" dirty="0" smtClean="0">
                <a:solidFill>
                  <a:srgbClr val="136320"/>
                </a:solidFill>
                <a:latin typeface="Gill Sans MT" panose="020B0502020104020203" pitchFamily="34" charset="0"/>
              </a:rPr>
              <a:t>CONTRIBUIÇÃO</a:t>
            </a:r>
          </a:p>
          <a:p>
            <a:pPr algn="ctr"/>
            <a:r>
              <a:rPr lang="pt-BR" sz="2400" b="1" dirty="0" smtClean="0">
                <a:solidFill>
                  <a:srgbClr val="136320"/>
                </a:solidFill>
                <a:latin typeface="Gill Sans MT" panose="020B0502020104020203" pitchFamily="34" charset="0"/>
              </a:rPr>
              <a:t>Segurados Especiais</a:t>
            </a:r>
          </a:p>
          <a:p>
            <a:pPr algn="ctr"/>
            <a:endParaRPr lang="pt-BR" sz="2400" b="1" dirty="0" smtClean="0">
              <a:solidFill>
                <a:srgbClr val="136320"/>
              </a:solidFill>
              <a:latin typeface="Gill Sans MT" panose="020B0502020104020203" pitchFamily="34" charset="0"/>
            </a:endParaRPr>
          </a:p>
          <a:p>
            <a:pPr algn="just"/>
            <a:r>
              <a:rPr lang="pt-BR" sz="2400" b="1" dirty="0" smtClean="0">
                <a:solidFill>
                  <a:srgbClr val="136320"/>
                </a:solidFill>
                <a:latin typeface="Gill Sans MT" panose="020B0502020104020203" pitchFamily="34" charset="0"/>
              </a:rPr>
              <a:t>O texto mantém a contribuição do segurados especiais tendo por base a incidência de alíquota sobre o valor bruto da </a:t>
            </a:r>
            <a:r>
              <a:rPr lang="pt-BR" sz="2400" b="1" dirty="0">
                <a:solidFill>
                  <a:srgbClr val="136320"/>
                </a:solidFill>
                <a:latin typeface="Gill Sans MT" panose="020B0502020104020203" pitchFamily="34" charset="0"/>
              </a:rPr>
              <a:t>venda da produção </a:t>
            </a:r>
            <a:r>
              <a:rPr lang="pt-BR" sz="2400" b="1" dirty="0" smtClean="0">
                <a:solidFill>
                  <a:srgbClr val="136320"/>
                </a:solidFill>
                <a:latin typeface="Gill Sans MT" panose="020B0502020104020203" pitchFamily="34" charset="0"/>
              </a:rPr>
              <a:t>rural (artigo </a:t>
            </a:r>
            <a:r>
              <a:rPr lang="pt-BR" sz="2400" b="1" dirty="0">
                <a:solidFill>
                  <a:srgbClr val="136320"/>
                </a:solidFill>
                <a:latin typeface="Gill Sans MT" panose="020B0502020104020203" pitchFamily="34" charset="0"/>
              </a:rPr>
              <a:t>195, § 8º da </a:t>
            </a:r>
            <a:r>
              <a:rPr lang="pt-BR" sz="2400" b="1" dirty="0" smtClean="0">
                <a:solidFill>
                  <a:srgbClr val="136320"/>
                </a:solidFill>
                <a:latin typeface="Gill Sans MT" panose="020B0502020104020203" pitchFamily="34" charset="0"/>
              </a:rPr>
              <a:t>CF).</a:t>
            </a:r>
          </a:p>
          <a:p>
            <a:pPr algn="just"/>
            <a:endParaRPr lang="pt-BR" sz="2400" b="1" dirty="0">
              <a:solidFill>
                <a:srgbClr val="136320"/>
              </a:solidFill>
              <a:latin typeface="Gill Sans MT" panose="020B0502020104020203" pitchFamily="34" charset="0"/>
            </a:endParaRPr>
          </a:p>
          <a:p>
            <a:pPr algn="just"/>
            <a:r>
              <a:rPr lang="pt-BR" b="1" dirty="0" smtClean="0">
                <a:solidFill>
                  <a:srgbClr val="0000FF"/>
                </a:solidFill>
                <a:latin typeface="Gill Sans MT" panose="020B0502020104020203" pitchFamily="34" charset="0"/>
              </a:rPr>
              <a:t>OBS: a regra prevista no art. 25, § 1º da PEC c/c o parágrafo 14 do art. 201 da CF, ao vedar a contagem </a:t>
            </a:r>
            <a:r>
              <a:rPr lang="pt-BR" b="1" dirty="0">
                <a:solidFill>
                  <a:srgbClr val="0000FF"/>
                </a:solidFill>
                <a:latin typeface="Gill Sans MT" panose="020B0502020104020203" pitchFamily="34" charset="0"/>
              </a:rPr>
              <a:t>de tempo de contribuição fictício para efeito de concessão de benefícios </a:t>
            </a:r>
            <a:r>
              <a:rPr lang="pt-BR" b="1" dirty="0" smtClean="0">
                <a:solidFill>
                  <a:srgbClr val="0000FF"/>
                </a:solidFill>
                <a:latin typeface="Gill Sans MT" panose="020B0502020104020203" pitchFamily="34" charset="0"/>
              </a:rPr>
              <a:t>previdenciários, cria um impeditivo para o </a:t>
            </a:r>
            <a:r>
              <a:rPr lang="pt-BR" b="1" dirty="0">
                <a:solidFill>
                  <a:srgbClr val="0000FF"/>
                </a:solidFill>
                <a:latin typeface="Gill Sans MT" panose="020B0502020104020203" pitchFamily="34" charset="0"/>
              </a:rPr>
              <a:t>acesso dos trabalhadores/as rurais à </a:t>
            </a:r>
            <a:r>
              <a:rPr lang="pt-BR" b="1" dirty="0" smtClean="0">
                <a:solidFill>
                  <a:srgbClr val="0000FF"/>
                </a:solidFill>
                <a:latin typeface="Gill Sans MT" panose="020B0502020104020203" pitchFamily="34" charset="0"/>
              </a:rPr>
              <a:t>proteção previdenciária mediante a comprovação do trabalho rural.</a:t>
            </a: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1259632" y="404664"/>
            <a:ext cx="7714164" cy="864096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2200" b="1" dirty="0">
                <a:solidFill>
                  <a:schemeClr val="tx1"/>
                </a:solidFill>
              </a:rPr>
              <a:t>PRINCIPAIS PONTOS  </a:t>
            </a:r>
            <a:r>
              <a:rPr lang="pt-BR" sz="2200" b="1" dirty="0" smtClean="0">
                <a:solidFill>
                  <a:schemeClr val="tx1"/>
                </a:solidFill>
              </a:rPr>
              <a:t>RELATIVOS  AOS RURAIS </a:t>
            </a:r>
          </a:p>
          <a:p>
            <a:pPr algn="ctr"/>
            <a:r>
              <a:rPr lang="pt-BR" sz="2200" b="1" dirty="0" smtClean="0">
                <a:solidFill>
                  <a:schemeClr val="tx1"/>
                </a:solidFill>
              </a:rPr>
              <a:t>PEC 06/2019</a:t>
            </a:r>
            <a:endParaRPr lang="pt-BR" sz="2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92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43608" y="1556792"/>
            <a:ext cx="7930188" cy="4896544"/>
          </a:xfrm>
        </p:spPr>
        <p:txBody>
          <a:bodyPr>
            <a:normAutofit fontScale="90000"/>
          </a:bodyPr>
          <a:lstStyle/>
          <a:p>
            <a:pPr lvl="1" algn="l" rtl="0">
              <a:spcBef>
                <a:spcPct val="0"/>
              </a:spcBef>
            </a:pPr>
            <a:r>
              <a:rPr kumimoji="0" lang="pt-B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136320"/>
                </a:solidFill>
                <a:effectLst/>
                <a:uLnTx/>
                <a:uFillTx/>
              </a:rPr>
              <a:t/>
            </a:r>
            <a:br>
              <a:rPr kumimoji="0" lang="pt-B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136320"/>
                </a:solidFill>
                <a:effectLst/>
                <a:uLnTx/>
                <a:uFillTx/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endParaRPr lang="pt-BR" sz="1600" dirty="0">
              <a:solidFill>
                <a:srgbClr val="13632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563"/>
            <a:ext cx="1052659" cy="881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6A8BD-ADF5-4B7F-8B2A-54E74686C0B2}" type="slidenum">
              <a:rPr lang="pt-BR" smtClean="0"/>
              <a:t>3</a:t>
            </a:fld>
            <a:endParaRPr lang="pt-BR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403648" y="332656"/>
            <a:ext cx="7570148" cy="1080120"/>
          </a:xfrm>
          <a:prstGeom prst="rect">
            <a:avLst/>
          </a:prstGeom>
        </p:spPr>
        <p:txBody>
          <a:bodyPr anchor="b">
            <a:normAutofit fontScale="5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3600" b="1" dirty="0" smtClean="0">
                <a:solidFill>
                  <a:srgbClr val="136320"/>
                </a:solidFill>
              </a:rPr>
              <a:t/>
            </a:r>
            <a:br>
              <a:rPr lang="pt-BR" sz="3600" b="1" dirty="0" smtClean="0">
                <a:solidFill>
                  <a:srgbClr val="136320"/>
                </a:solidFill>
              </a:rPr>
            </a:br>
            <a:r>
              <a:rPr lang="pt-BR" sz="3600" b="1" dirty="0" smtClean="0">
                <a:solidFill>
                  <a:srgbClr val="136320"/>
                </a:solidFill>
              </a:rPr>
              <a:t/>
            </a:r>
            <a:br>
              <a:rPr lang="pt-BR" sz="3600" b="1" dirty="0" smtClean="0">
                <a:solidFill>
                  <a:srgbClr val="136320"/>
                </a:solidFill>
              </a:rPr>
            </a:br>
            <a:r>
              <a:rPr lang="pt-BR" sz="3600" b="1" dirty="0" smtClean="0">
                <a:solidFill>
                  <a:srgbClr val="136320"/>
                </a:solidFill>
              </a:rPr>
              <a:t/>
            </a:r>
            <a:br>
              <a:rPr lang="pt-BR" sz="3600" b="1" dirty="0" smtClean="0">
                <a:solidFill>
                  <a:srgbClr val="136320"/>
                </a:solidFill>
              </a:rPr>
            </a:br>
            <a:endParaRPr lang="pt-BR" sz="31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232000" y="1772816"/>
            <a:ext cx="771416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136320"/>
                </a:solidFill>
                <a:latin typeface="Gill Sans MT" panose="020B0502020104020203" pitchFamily="34" charset="0"/>
              </a:rPr>
              <a:t>REGRAS </a:t>
            </a:r>
            <a:r>
              <a:rPr lang="pt-BR" sz="2400" b="1" dirty="0">
                <a:solidFill>
                  <a:srgbClr val="136320"/>
                </a:solidFill>
                <a:latin typeface="Gill Sans MT" panose="020B0502020104020203" pitchFamily="34" charset="0"/>
              </a:rPr>
              <a:t>DE </a:t>
            </a:r>
            <a:r>
              <a:rPr lang="pt-BR" sz="2400" b="1" dirty="0" smtClean="0">
                <a:solidFill>
                  <a:srgbClr val="136320"/>
                </a:solidFill>
                <a:latin typeface="Gill Sans MT" panose="020B0502020104020203" pitchFamily="34" charset="0"/>
              </a:rPr>
              <a:t>CONTRIBUIÇÃO</a:t>
            </a:r>
          </a:p>
          <a:p>
            <a:pPr algn="ctr"/>
            <a:endParaRPr lang="pt-BR" sz="2400" b="1" dirty="0" smtClean="0">
              <a:solidFill>
                <a:srgbClr val="136320"/>
              </a:solidFill>
              <a:latin typeface="Gill Sans MT" panose="020B0502020104020203" pitchFamily="34" charset="0"/>
            </a:endParaRPr>
          </a:p>
          <a:p>
            <a:pPr algn="just"/>
            <a:r>
              <a:rPr lang="pt-BR" sz="2400" b="1" dirty="0" smtClean="0">
                <a:solidFill>
                  <a:srgbClr val="136320"/>
                </a:solidFill>
                <a:latin typeface="Gill Sans MT" panose="020B0502020104020203" pitchFamily="34" charset="0"/>
              </a:rPr>
              <a:t>Assalariados(as) Rurais:</a:t>
            </a:r>
          </a:p>
          <a:p>
            <a:pPr algn="just"/>
            <a:endParaRPr lang="pt-BR" sz="800" b="1" dirty="0" smtClean="0">
              <a:solidFill>
                <a:srgbClr val="136320"/>
              </a:solidFill>
              <a:latin typeface="Gill Sans MT" panose="020B0502020104020203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136320"/>
                </a:solidFill>
              </a:rPr>
              <a:t>até um salário-mínimo – 7,5%;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136320"/>
                </a:solidFill>
              </a:rPr>
              <a:t>acima de um salário-mínimo até R$ 2.000,00  - 9,0%;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136320"/>
                </a:solidFill>
              </a:rPr>
              <a:t>de R$ 2.000,01 até R$ 3.000,00 – 12,0%; 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136320"/>
                </a:solidFill>
              </a:rPr>
              <a:t>de R$ 3.000,01 até o limite do salário de contribuição – 14,0%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rgbClr val="136320"/>
                </a:solidFill>
              </a:rPr>
              <a:t>Aplicação de </a:t>
            </a:r>
            <a:r>
              <a:rPr lang="pt-BR" sz="2400" dirty="0">
                <a:solidFill>
                  <a:srgbClr val="136320"/>
                </a:solidFill>
              </a:rPr>
              <a:t>alíquotas </a:t>
            </a:r>
            <a:r>
              <a:rPr lang="pt-BR" sz="2400" dirty="0" smtClean="0">
                <a:solidFill>
                  <a:srgbClr val="136320"/>
                </a:solidFill>
              </a:rPr>
              <a:t>progressivas sobre as </a:t>
            </a:r>
            <a:r>
              <a:rPr lang="pt-BR" sz="2400" dirty="0">
                <a:solidFill>
                  <a:srgbClr val="136320"/>
                </a:solidFill>
              </a:rPr>
              <a:t>faixas de </a:t>
            </a:r>
            <a:r>
              <a:rPr lang="pt-BR" sz="2400" dirty="0" smtClean="0">
                <a:solidFill>
                  <a:srgbClr val="136320"/>
                </a:solidFill>
              </a:rPr>
              <a:t>valores especificadas, considerando </a:t>
            </a:r>
            <a:r>
              <a:rPr lang="pt-BR" sz="2400" dirty="0">
                <a:solidFill>
                  <a:srgbClr val="136320"/>
                </a:solidFill>
              </a:rPr>
              <a:t>o salário de contribuição do </a:t>
            </a:r>
            <a:r>
              <a:rPr lang="pt-BR" sz="2400" dirty="0" smtClean="0">
                <a:solidFill>
                  <a:srgbClr val="136320"/>
                </a:solidFill>
              </a:rPr>
              <a:t>segurado.</a:t>
            </a:r>
            <a:endParaRPr lang="pt-BR" sz="2400" b="1" dirty="0" smtClean="0">
              <a:solidFill>
                <a:srgbClr val="136320"/>
              </a:solidFill>
              <a:latin typeface="Gill Sans MT" panose="020B0502020104020203" pitchFamily="34" charset="0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1259632" y="404664"/>
            <a:ext cx="7714164" cy="864096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2200" b="1" dirty="0">
                <a:solidFill>
                  <a:schemeClr val="tx1"/>
                </a:solidFill>
              </a:rPr>
              <a:t>PRINCIPAIS PONTOS  </a:t>
            </a:r>
            <a:r>
              <a:rPr lang="pt-BR" sz="2200" b="1" dirty="0" smtClean="0">
                <a:solidFill>
                  <a:schemeClr val="tx1"/>
                </a:solidFill>
              </a:rPr>
              <a:t>RELATIVOS </a:t>
            </a:r>
            <a:r>
              <a:rPr lang="pt-BR" sz="2200" b="1" dirty="0">
                <a:solidFill>
                  <a:schemeClr val="tx1"/>
                </a:solidFill>
              </a:rPr>
              <a:t>AOS RURAIS</a:t>
            </a:r>
          </a:p>
          <a:p>
            <a:pPr algn="ctr"/>
            <a:r>
              <a:rPr lang="pt-BR" sz="2200" b="1" dirty="0">
                <a:solidFill>
                  <a:schemeClr val="tx1"/>
                </a:solidFill>
              </a:rPr>
              <a:t>PEC </a:t>
            </a:r>
            <a:r>
              <a:rPr lang="pt-BR" sz="2200" b="1" dirty="0" smtClean="0">
                <a:solidFill>
                  <a:schemeClr val="tx1"/>
                </a:solidFill>
              </a:rPr>
              <a:t>06/2019</a:t>
            </a:r>
            <a:endParaRPr lang="pt-BR" sz="2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11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43608" y="1556792"/>
            <a:ext cx="7930188" cy="4896544"/>
          </a:xfrm>
        </p:spPr>
        <p:txBody>
          <a:bodyPr>
            <a:normAutofit fontScale="90000"/>
          </a:bodyPr>
          <a:lstStyle/>
          <a:p>
            <a:pPr lvl="1" algn="l" rtl="0">
              <a:spcBef>
                <a:spcPct val="0"/>
              </a:spcBef>
            </a:pPr>
            <a:r>
              <a:rPr kumimoji="0" lang="pt-B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136320"/>
                </a:solidFill>
                <a:effectLst/>
                <a:uLnTx/>
                <a:uFillTx/>
              </a:rPr>
              <a:t/>
            </a:r>
            <a:br>
              <a:rPr kumimoji="0" lang="pt-B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136320"/>
                </a:solidFill>
                <a:effectLst/>
                <a:uLnTx/>
                <a:uFillTx/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endParaRPr lang="pt-BR" sz="1600" dirty="0">
              <a:solidFill>
                <a:srgbClr val="13632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563"/>
            <a:ext cx="1052659" cy="881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6A8BD-ADF5-4B7F-8B2A-54E74686C0B2}" type="slidenum">
              <a:rPr lang="pt-BR" smtClean="0"/>
              <a:t>4</a:t>
            </a:fld>
            <a:endParaRPr lang="pt-BR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403648" y="332656"/>
            <a:ext cx="7570148" cy="1080120"/>
          </a:xfrm>
          <a:prstGeom prst="rect">
            <a:avLst/>
          </a:prstGeom>
        </p:spPr>
        <p:txBody>
          <a:bodyPr anchor="b">
            <a:normAutofit fontScale="5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3600" b="1" dirty="0" smtClean="0">
                <a:solidFill>
                  <a:srgbClr val="136320"/>
                </a:solidFill>
              </a:rPr>
              <a:t/>
            </a:r>
            <a:br>
              <a:rPr lang="pt-BR" sz="3600" b="1" dirty="0" smtClean="0">
                <a:solidFill>
                  <a:srgbClr val="136320"/>
                </a:solidFill>
              </a:rPr>
            </a:br>
            <a:r>
              <a:rPr lang="pt-BR" sz="3600" b="1" dirty="0" smtClean="0">
                <a:solidFill>
                  <a:srgbClr val="136320"/>
                </a:solidFill>
              </a:rPr>
              <a:t/>
            </a:r>
            <a:br>
              <a:rPr lang="pt-BR" sz="3600" b="1" dirty="0" smtClean="0">
                <a:solidFill>
                  <a:srgbClr val="136320"/>
                </a:solidFill>
              </a:rPr>
            </a:br>
            <a:r>
              <a:rPr lang="pt-BR" sz="3600" b="1" dirty="0" smtClean="0">
                <a:solidFill>
                  <a:srgbClr val="136320"/>
                </a:solidFill>
              </a:rPr>
              <a:t/>
            </a:r>
            <a:br>
              <a:rPr lang="pt-BR" sz="3600" b="1" dirty="0" smtClean="0">
                <a:solidFill>
                  <a:srgbClr val="136320"/>
                </a:solidFill>
              </a:rPr>
            </a:br>
            <a:endParaRPr lang="pt-BR" sz="31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242368" y="1323256"/>
            <a:ext cx="771416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800" b="1" dirty="0" smtClean="0">
              <a:solidFill>
                <a:srgbClr val="136320"/>
              </a:solidFill>
            </a:endParaRPr>
          </a:p>
          <a:p>
            <a:r>
              <a:rPr lang="pt-BR" sz="2400" b="1" dirty="0" smtClean="0">
                <a:solidFill>
                  <a:srgbClr val="136320"/>
                </a:solidFill>
              </a:rPr>
              <a:t>IDADE </a:t>
            </a:r>
            <a:r>
              <a:rPr lang="pt-BR" sz="2400" b="1" dirty="0">
                <a:solidFill>
                  <a:srgbClr val="136320"/>
                </a:solidFill>
              </a:rPr>
              <a:t>DE APOSENTADORIA  PARA SEGURADOS ESPECIAIS E ASSALARIADOS/AS RURAIS</a:t>
            </a:r>
            <a:endParaRPr lang="pt-BR" sz="2400" dirty="0">
              <a:solidFill>
                <a:srgbClr val="136320"/>
              </a:solidFill>
            </a:endParaRPr>
          </a:p>
          <a:p>
            <a:pPr lvl="0"/>
            <a:endParaRPr lang="pt-BR" sz="2400" dirty="0" smtClean="0">
              <a:solidFill>
                <a:srgbClr val="13632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rgbClr val="136320"/>
                </a:solidFill>
              </a:rPr>
              <a:t>60 </a:t>
            </a:r>
            <a:r>
              <a:rPr lang="pt-BR" sz="2400" dirty="0">
                <a:solidFill>
                  <a:srgbClr val="136320"/>
                </a:solidFill>
              </a:rPr>
              <a:t>anos de idade – homem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136320"/>
                </a:solidFill>
              </a:rPr>
              <a:t>55 anos de idade - mulher</a:t>
            </a:r>
            <a:r>
              <a:rPr lang="pt-BR" sz="2400" dirty="0" smtClean="0">
                <a:solidFill>
                  <a:srgbClr val="136320"/>
                </a:solidFill>
              </a:rPr>
              <a:t>.</a:t>
            </a:r>
          </a:p>
          <a:p>
            <a:pPr lvl="0"/>
            <a:endParaRPr lang="pt-BR" sz="2400" dirty="0" smtClean="0">
              <a:solidFill>
                <a:srgbClr val="136320"/>
              </a:solidFill>
            </a:endParaRPr>
          </a:p>
          <a:p>
            <a:pPr lvl="0"/>
            <a:endParaRPr lang="pt-BR" sz="2400" dirty="0">
              <a:solidFill>
                <a:srgbClr val="136320"/>
              </a:solidFill>
            </a:endParaRPr>
          </a:p>
          <a:p>
            <a:r>
              <a:rPr lang="pt-BR" sz="2400" b="1" dirty="0">
                <a:solidFill>
                  <a:srgbClr val="136320"/>
                </a:solidFill>
              </a:rPr>
              <a:t>CARÊNCIA PARA ACESSO À </a:t>
            </a:r>
            <a:r>
              <a:rPr lang="pt-BR" sz="2400" b="1" dirty="0" smtClean="0">
                <a:solidFill>
                  <a:srgbClr val="136320"/>
                </a:solidFill>
              </a:rPr>
              <a:t>APOSENTADORIA</a:t>
            </a:r>
          </a:p>
          <a:p>
            <a:endParaRPr lang="pt-BR" sz="2400" b="1" dirty="0" smtClean="0">
              <a:solidFill>
                <a:srgbClr val="13632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rgbClr val="136320"/>
                </a:solidFill>
              </a:rPr>
              <a:t>15 </a:t>
            </a:r>
            <a:r>
              <a:rPr lang="pt-BR" sz="2400" dirty="0">
                <a:solidFill>
                  <a:srgbClr val="136320"/>
                </a:solidFill>
              </a:rPr>
              <a:t>anos de contribuição para os assalariados/as rurais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136320"/>
                </a:solidFill>
              </a:rPr>
              <a:t>15 anos de comprovação do exercício de atividade rural </a:t>
            </a:r>
            <a:r>
              <a:rPr lang="pt-BR" sz="2400" dirty="0" smtClean="0">
                <a:solidFill>
                  <a:srgbClr val="136320"/>
                </a:solidFill>
              </a:rPr>
              <a:t>- </a:t>
            </a:r>
            <a:r>
              <a:rPr lang="pt-BR" sz="2400" dirty="0" err="1" smtClean="0">
                <a:solidFill>
                  <a:srgbClr val="136320"/>
                </a:solidFill>
              </a:rPr>
              <a:t>autodeclaração</a:t>
            </a:r>
            <a:r>
              <a:rPr lang="pt-BR" sz="2400" dirty="0" smtClean="0">
                <a:solidFill>
                  <a:srgbClr val="136320"/>
                </a:solidFill>
              </a:rPr>
              <a:t> até 01/01/2023.</a:t>
            </a:r>
            <a:endParaRPr lang="pt-BR" sz="2400" dirty="0">
              <a:solidFill>
                <a:srgbClr val="136320"/>
              </a:solidFill>
            </a:endParaRPr>
          </a:p>
          <a:p>
            <a:pPr lvl="0"/>
            <a:endParaRPr lang="pt-BR" sz="2400" dirty="0">
              <a:solidFill>
                <a:srgbClr val="136320"/>
              </a:solidFill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1259632" y="404664"/>
            <a:ext cx="7714164" cy="864096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2400" b="1" dirty="0">
                <a:solidFill>
                  <a:schemeClr val="tx2"/>
                </a:solidFill>
              </a:rPr>
              <a:t>PRINCIPAIS PONTOS  </a:t>
            </a:r>
            <a:r>
              <a:rPr lang="pt-BR" sz="2400" b="1" dirty="0" smtClean="0">
                <a:solidFill>
                  <a:schemeClr val="tx2"/>
                </a:solidFill>
              </a:rPr>
              <a:t>RELATIVOS </a:t>
            </a:r>
            <a:r>
              <a:rPr lang="pt-BR" sz="2400" b="1" dirty="0">
                <a:solidFill>
                  <a:schemeClr val="tx2"/>
                </a:solidFill>
              </a:rPr>
              <a:t>AOS RURAIS</a:t>
            </a:r>
          </a:p>
          <a:p>
            <a:pPr algn="ctr"/>
            <a:r>
              <a:rPr lang="pt-BR" sz="2200" b="1" dirty="0">
                <a:solidFill>
                  <a:schemeClr val="tx1"/>
                </a:solidFill>
              </a:rPr>
              <a:t>PEC 06/2019</a:t>
            </a:r>
          </a:p>
          <a:p>
            <a:pPr algn="ctr"/>
            <a:endParaRPr lang="pt-BR" sz="22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73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43608" y="1556792"/>
            <a:ext cx="7930188" cy="4896544"/>
          </a:xfrm>
        </p:spPr>
        <p:txBody>
          <a:bodyPr>
            <a:normAutofit fontScale="90000"/>
          </a:bodyPr>
          <a:lstStyle/>
          <a:p>
            <a:pPr lvl="1" algn="l" rtl="0">
              <a:spcBef>
                <a:spcPct val="0"/>
              </a:spcBef>
            </a:pPr>
            <a:r>
              <a:rPr kumimoji="0" lang="pt-B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136320"/>
                </a:solidFill>
                <a:effectLst/>
                <a:uLnTx/>
                <a:uFillTx/>
              </a:rPr>
              <a:t/>
            </a:r>
            <a:br>
              <a:rPr kumimoji="0" lang="pt-B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136320"/>
                </a:solidFill>
                <a:effectLst/>
                <a:uLnTx/>
                <a:uFillTx/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endParaRPr lang="pt-BR" sz="1600" dirty="0">
              <a:solidFill>
                <a:srgbClr val="13632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563"/>
            <a:ext cx="1052659" cy="881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6A8BD-ADF5-4B7F-8B2A-54E74686C0B2}" type="slidenum">
              <a:rPr lang="pt-BR" smtClean="0"/>
              <a:t>5</a:t>
            </a:fld>
            <a:endParaRPr lang="pt-BR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403648" y="332656"/>
            <a:ext cx="7570148" cy="1080120"/>
          </a:xfrm>
          <a:prstGeom prst="rect">
            <a:avLst/>
          </a:prstGeom>
        </p:spPr>
        <p:txBody>
          <a:bodyPr anchor="b">
            <a:normAutofit fontScale="5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3600" b="1" dirty="0" smtClean="0">
                <a:solidFill>
                  <a:srgbClr val="136320"/>
                </a:solidFill>
              </a:rPr>
              <a:t/>
            </a:r>
            <a:br>
              <a:rPr lang="pt-BR" sz="3600" b="1" dirty="0" smtClean="0">
                <a:solidFill>
                  <a:srgbClr val="136320"/>
                </a:solidFill>
              </a:rPr>
            </a:br>
            <a:r>
              <a:rPr lang="pt-BR" sz="3600" b="1" dirty="0" smtClean="0">
                <a:solidFill>
                  <a:srgbClr val="136320"/>
                </a:solidFill>
              </a:rPr>
              <a:t/>
            </a:r>
            <a:br>
              <a:rPr lang="pt-BR" sz="3600" b="1" dirty="0" smtClean="0">
                <a:solidFill>
                  <a:srgbClr val="136320"/>
                </a:solidFill>
              </a:rPr>
            </a:br>
            <a:r>
              <a:rPr lang="pt-BR" sz="3600" b="1" dirty="0" smtClean="0">
                <a:solidFill>
                  <a:srgbClr val="136320"/>
                </a:solidFill>
              </a:rPr>
              <a:t/>
            </a:r>
            <a:br>
              <a:rPr lang="pt-BR" sz="3600" b="1" dirty="0" smtClean="0">
                <a:solidFill>
                  <a:srgbClr val="136320"/>
                </a:solidFill>
              </a:rPr>
            </a:br>
            <a:endParaRPr lang="pt-BR" sz="31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242368" y="1323256"/>
            <a:ext cx="771416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800" b="1" dirty="0" smtClean="0">
              <a:solidFill>
                <a:srgbClr val="136320"/>
              </a:solidFill>
            </a:endParaRPr>
          </a:p>
          <a:p>
            <a:r>
              <a:rPr lang="pt-BR" sz="2400" b="1" dirty="0">
                <a:solidFill>
                  <a:srgbClr val="136320"/>
                </a:solidFill>
              </a:rPr>
              <a:t>PENSÃO POR MORTE</a:t>
            </a:r>
            <a:endParaRPr lang="pt-BR" sz="2400" dirty="0">
              <a:solidFill>
                <a:srgbClr val="136320"/>
              </a:solidFill>
            </a:endParaRPr>
          </a:p>
          <a:p>
            <a:pPr lvl="0"/>
            <a:endParaRPr lang="pt-BR" sz="2400" dirty="0" smtClean="0">
              <a:solidFill>
                <a:srgbClr val="136320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rgbClr val="136320"/>
                </a:solidFill>
              </a:rPr>
              <a:t>Garantia do benefício </a:t>
            </a:r>
            <a:r>
              <a:rPr lang="pt-BR" sz="2400" dirty="0">
                <a:solidFill>
                  <a:srgbClr val="136320"/>
                </a:solidFill>
              </a:rPr>
              <a:t>da pensão por morte no valor de um salário mínimo </a:t>
            </a:r>
            <a:r>
              <a:rPr lang="pt-BR" sz="2400" dirty="0" smtClean="0">
                <a:solidFill>
                  <a:srgbClr val="136320"/>
                </a:solidFill>
              </a:rPr>
              <a:t>apenas quando se </a:t>
            </a:r>
            <a:r>
              <a:rPr lang="pt-BR" sz="2400" dirty="0">
                <a:solidFill>
                  <a:srgbClr val="136320"/>
                </a:solidFill>
              </a:rPr>
              <a:t>tratar da única fonte de renda </a:t>
            </a:r>
            <a:r>
              <a:rPr lang="pt-BR" sz="2400" dirty="0" smtClean="0">
                <a:solidFill>
                  <a:srgbClr val="136320"/>
                </a:solidFill>
              </a:rPr>
              <a:t>auferida </a:t>
            </a:r>
            <a:r>
              <a:rPr lang="pt-BR" sz="2400" dirty="0">
                <a:solidFill>
                  <a:srgbClr val="136320"/>
                </a:solidFill>
              </a:rPr>
              <a:t>pelo dependente.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400" dirty="0">
              <a:solidFill>
                <a:srgbClr val="13632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rgbClr val="136320"/>
                </a:solidFill>
              </a:rPr>
              <a:t>No caso de acumulação da </a:t>
            </a:r>
            <a:r>
              <a:rPr lang="pt-BR" sz="2400" dirty="0">
                <a:solidFill>
                  <a:srgbClr val="136320"/>
                </a:solidFill>
              </a:rPr>
              <a:t>pensão por morte  com aposentadoria ou outro tipo de renda </a:t>
            </a:r>
            <a:r>
              <a:rPr lang="pt-BR" sz="2400" dirty="0" smtClean="0">
                <a:solidFill>
                  <a:srgbClr val="136320"/>
                </a:solidFill>
              </a:rPr>
              <a:t>formal, o </a:t>
            </a:r>
            <a:r>
              <a:rPr lang="pt-BR" sz="2400" dirty="0">
                <a:solidFill>
                  <a:srgbClr val="136320"/>
                </a:solidFill>
              </a:rPr>
              <a:t>benefício da pensão terá valor inferior ao salário </a:t>
            </a:r>
            <a:r>
              <a:rPr lang="pt-BR" sz="2400" dirty="0" smtClean="0">
                <a:solidFill>
                  <a:srgbClr val="136320"/>
                </a:solidFill>
              </a:rPr>
              <a:t>mínimo. Se houver apenas um dependente, o valor da pensão será inferior </a:t>
            </a:r>
            <a:r>
              <a:rPr lang="pt-BR" sz="2400" dirty="0">
                <a:solidFill>
                  <a:srgbClr val="136320"/>
                </a:solidFill>
              </a:rPr>
              <a:t>a </a:t>
            </a:r>
            <a:r>
              <a:rPr lang="pt-BR" sz="2400" dirty="0" smtClean="0">
                <a:solidFill>
                  <a:srgbClr val="136320"/>
                </a:solidFill>
              </a:rPr>
              <a:t>meio salário mínimo.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400" dirty="0">
              <a:solidFill>
                <a:srgbClr val="13632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400" dirty="0">
              <a:solidFill>
                <a:srgbClr val="136320"/>
              </a:solidFill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1259632" y="404664"/>
            <a:ext cx="7714164" cy="864096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2400" b="1" dirty="0">
                <a:solidFill>
                  <a:schemeClr val="tx2"/>
                </a:solidFill>
              </a:rPr>
              <a:t>PRINCIPAIS PONTOS  </a:t>
            </a:r>
            <a:r>
              <a:rPr lang="pt-BR" sz="2400" b="1" dirty="0" smtClean="0">
                <a:solidFill>
                  <a:schemeClr val="tx2"/>
                </a:solidFill>
              </a:rPr>
              <a:t>RELATIVOS </a:t>
            </a:r>
            <a:r>
              <a:rPr lang="pt-BR" sz="2400" b="1" dirty="0">
                <a:solidFill>
                  <a:schemeClr val="tx2"/>
                </a:solidFill>
              </a:rPr>
              <a:t>AOS RURAIS</a:t>
            </a:r>
          </a:p>
          <a:p>
            <a:pPr algn="ctr"/>
            <a:r>
              <a:rPr lang="pt-BR" sz="2200" b="1" dirty="0">
                <a:solidFill>
                  <a:schemeClr val="tx1"/>
                </a:solidFill>
              </a:rPr>
              <a:t>PEC </a:t>
            </a:r>
            <a:r>
              <a:rPr lang="pt-BR" sz="2200" b="1" dirty="0" smtClean="0">
                <a:solidFill>
                  <a:schemeClr val="tx1"/>
                </a:solidFill>
              </a:rPr>
              <a:t>06/2019</a:t>
            </a:r>
            <a:endParaRPr lang="pt-BR" sz="2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90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43608" y="1556792"/>
            <a:ext cx="7930188" cy="4896544"/>
          </a:xfrm>
        </p:spPr>
        <p:txBody>
          <a:bodyPr>
            <a:normAutofit fontScale="90000"/>
          </a:bodyPr>
          <a:lstStyle/>
          <a:p>
            <a:pPr lvl="1" algn="l" rtl="0">
              <a:spcBef>
                <a:spcPct val="0"/>
              </a:spcBef>
            </a:pPr>
            <a:r>
              <a:rPr kumimoji="0" lang="pt-B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136320"/>
                </a:solidFill>
                <a:effectLst/>
                <a:uLnTx/>
                <a:uFillTx/>
              </a:rPr>
              <a:t/>
            </a:r>
            <a:br>
              <a:rPr kumimoji="0" lang="pt-B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136320"/>
                </a:solidFill>
                <a:effectLst/>
                <a:uLnTx/>
                <a:uFillTx/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endParaRPr lang="pt-BR" sz="1600" dirty="0">
              <a:solidFill>
                <a:srgbClr val="13632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563"/>
            <a:ext cx="1052659" cy="881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6A8BD-ADF5-4B7F-8B2A-54E74686C0B2}" type="slidenum">
              <a:rPr lang="pt-BR" smtClean="0"/>
              <a:t>6</a:t>
            </a:fld>
            <a:endParaRPr lang="pt-BR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403648" y="332656"/>
            <a:ext cx="7570148" cy="1080120"/>
          </a:xfrm>
          <a:prstGeom prst="rect">
            <a:avLst/>
          </a:prstGeom>
        </p:spPr>
        <p:txBody>
          <a:bodyPr anchor="b">
            <a:normAutofit fontScale="5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3600" b="1" dirty="0" smtClean="0">
                <a:solidFill>
                  <a:srgbClr val="136320"/>
                </a:solidFill>
              </a:rPr>
              <a:t/>
            </a:r>
            <a:br>
              <a:rPr lang="pt-BR" sz="3600" b="1" dirty="0" smtClean="0">
                <a:solidFill>
                  <a:srgbClr val="136320"/>
                </a:solidFill>
              </a:rPr>
            </a:br>
            <a:r>
              <a:rPr lang="pt-BR" sz="3600" b="1" dirty="0" smtClean="0">
                <a:solidFill>
                  <a:srgbClr val="136320"/>
                </a:solidFill>
              </a:rPr>
              <a:t/>
            </a:r>
            <a:br>
              <a:rPr lang="pt-BR" sz="3600" b="1" dirty="0" smtClean="0">
                <a:solidFill>
                  <a:srgbClr val="136320"/>
                </a:solidFill>
              </a:rPr>
            </a:br>
            <a:r>
              <a:rPr lang="pt-BR" sz="3600" b="1" dirty="0" smtClean="0">
                <a:solidFill>
                  <a:srgbClr val="136320"/>
                </a:solidFill>
              </a:rPr>
              <a:t/>
            </a:r>
            <a:br>
              <a:rPr lang="pt-BR" sz="3600" b="1" dirty="0" smtClean="0">
                <a:solidFill>
                  <a:srgbClr val="136320"/>
                </a:solidFill>
              </a:rPr>
            </a:br>
            <a:endParaRPr lang="pt-BR" sz="31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181200" y="1556792"/>
            <a:ext cx="771416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800" b="1" dirty="0" smtClean="0">
              <a:solidFill>
                <a:srgbClr val="136320"/>
              </a:solidFill>
            </a:endParaRPr>
          </a:p>
          <a:p>
            <a:r>
              <a:rPr lang="pt-BR" sz="2400" b="1" dirty="0">
                <a:solidFill>
                  <a:srgbClr val="136320"/>
                </a:solidFill>
              </a:rPr>
              <a:t>BENEFÍCIO DE PRESTAÇÃO CONTINUADA</a:t>
            </a:r>
            <a:endParaRPr lang="pt-BR" sz="2400" dirty="0">
              <a:solidFill>
                <a:srgbClr val="136320"/>
              </a:solidFill>
            </a:endParaRPr>
          </a:p>
          <a:p>
            <a:endParaRPr lang="pt-BR" sz="2400" dirty="0" smtClean="0">
              <a:solidFill>
                <a:srgbClr val="13632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rgbClr val="136320"/>
                </a:solidFill>
              </a:rPr>
              <a:t>Constitucionaliza a </a:t>
            </a:r>
            <a:r>
              <a:rPr lang="pt-BR" sz="2400" dirty="0">
                <a:solidFill>
                  <a:srgbClr val="136320"/>
                </a:solidFill>
              </a:rPr>
              <a:t>regra da renda </a:t>
            </a:r>
            <a:r>
              <a:rPr lang="pt-BR" sz="2400" dirty="0" smtClean="0">
                <a:solidFill>
                  <a:srgbClr val="136320"/>
                </a:solidFill>
              </a:rPr>
              <a:t>mensal per </a:t>
            </a:r>
            <a:r>
              <a:rPr lang="pt-BR" sz="2400" dirty="0">
                <a:solidFill>
                  <a:srgbClr val="136320"/>
                </a:solidFill>
              </a:rPr>
              <a:t>capita  </a:t>
            </a:r>
            <a:r>
              <a:rPr lang="pt-BR" sz="2400" dirty="0" smtClean="0">
                <a:solidFill>
                  <a:srgbClr val="136320"/>
                </a:solidFill>
              </a:rPr>
              <a:t>familiar inferior a quarto do </a:t>
            </a:r>
            <a:r>
              <a:rPr lang="pt-BR" sz="2400" dirty="0">
                <a:solidFill>
                  <a:srgbClr val="136320"/>
                </a:solidFill>
              </a:rPr>
              <a:t>salário mínimo para acesso ao </a:t>
            </a:r>
            <a:r>
              <a:rPr lang="pt-BR" sz="2400" dirty="0" smtClean="0">
                <a:solidFill>
                  <a:srgbClr val="136320"/>
                </a:solidFill>
              </a:rPr>
              <a:t>Benefício de Prestação Continuada – BPC.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dirty="0">
              <a:solidFill>
                <a:srgbClr val="13632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rgbClr val="136320"/>
                </a:solidFill>
              </a:rPr>
              <a:t>Admite, pela via da lei ordinária, a adoção  de critérios de vulnerabilidade social para acesso ao referido benefício.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000" dirty="0">
              <a:solidFill>
                <a:srgbClr val="13632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000" dirty="0" smtClean="0">
              <a:solidFill>
                <a:srgbClr val="136320"/>
              </a:solidFill>
            </a:endParaRPr>
          </a:p>
          <a:p>
            <a:endParaRPr lang="pt-BR" sz="2400" dirty="0" smtClean="0">
              <a:solidFill>
                <a:srgbClr val="136320"/>
              </a:solidFill>
            </a:endParaRPr>
          </a:p>
          <a:p>
            <a:endParaRPr lang="pt-BR" sz="2400" dirty="0">
              <a:solidFill>
                <a:srgbClr val="136320"/>
              </a:solidFill>
            </a:endParaRPr>
          </a:p>
          <a:p>
            <a:r>
              <a:rPr lang="pt-BR" sz="2000" dirty="0" smtClean="0">
                <a:solidFill>
                  <a:srgbClr val="136320"/>
                </a:solidFill>
              </a:rPr>
              <a:t>. </a:t>
            </a:r>
            <a:endParaRPr lang="pt-BR" sz="2000" dirty="0">
              <a:solidFill>
                <a:srgbClr val="136320"/>
              </a:solidFill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1259632" y="404664"/>
            <a:ext cx="7714164" cy="864096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2400" b="1" dirty="0">
                <a:solidFill>
                  <a:schemeClr val="tx2"/>
                </a:solidFill>
              </a:rPr>
              <a:t>PRINCIPAIS PONTOS  </a:t>
            </a:r>
            <a:r>
              <a:rPr lang="pt-BR" sz="2400" b="1" dirty="0" smtClean="0">
                <a:solidFill>
                  <a:schemeClr val="tx2"/>
                </a:solidFill>
              </a:rPr>
              <a:t>RELATIVOS </a:t>
            </a:r>
            <a:r>
              <a:rPr lang="pt-BR" sz="2400" b="1" dirty="0">
                <a:solidFill>
                  <a:schemeClr val="tx2"/>
                </a:solidFill>
              </a:rPr>
              <a:t>AOS RURAIS</a:t>
            </a:r>
          </a:p>
          <a:p>
            <a:pPr algn="ctr"/>
            <a:r>
              <a:rPr lang="pt-BR" sz="2200" b="1" dirty="0">
                <a:solidFill>
                  <a:schemeClr val="tx1"/>
                </a:solidFill>
              </a:rPr>
              <a:t>PEC </a:t>
            </a:r>
            <a:r>
              <a:rPr lang="pt-BR" sz="2200" b="1" dirty="0" smtClean="0">
                <a:solidFill>
                  <a:schemeClr val="tx1"/>
                </a:solidFill>
              </a:rPr>
              <a:t>06/2019</a:t>
            </a:r>
            <a:endParaRPr lang="pt-BR" sz="2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16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43608" y="1556792"/>
            <a:ext cx="7930188" cy="4896544"/>
          </a:xfrm>
        </p:spPr>
        <p:txBody>
          <a:bodyPr>
            <a:normAutofit fontScale="90000"/>
          </a:bodyPr>
          <a:lstStyle/>
          <a:p>
            <a:pPr lvl="1" algn="l" rtl="0">
              <a:spcBef>
                <a:spcPct val="0"/>
              </a:spcBef>
            </a:pPr>
            <a:r>
              <a:rPr kumimoji="0" lang="pt-B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136320"/>
                </a:solidFill>
                <a:effectLst/>
                <a:uLnTx/>
                <a:uFillTx/>
              </a:rPr>
              <a:t/>
            </a:r>
            <a:br>
              <a:rPr kumimoji="0" lang="pt-B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136320"/>
                </a:solidFill>
                <a:effectLst/>
                <a:uLnTx/>
                <a:uFillTx/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r>
              <a:rPr lang="pt-BR" sz="1600" b="1" dirty="0">
                <a:solidFill>
                  <a:srgbClr val="136320"/>
                </a:solidFill>
              </a:rPr>
              <a:t/>
            </a:r>
            <a:br>
              <a:rPr lang="pt-BR" sz="1600" b="1" dirty="0">
                <a:solidFill>
                  <a:srgbClr val="136320"/>
                </a:solidFill>
              </a:rPr>
            </a:br>
            <a:r>
              <a:rPr lang="pt-BR" sz="1600" b="1" dirty="0" smtClean="0">
                <a:solidFill>
                  <a:srgbClr val="136320"/>
                </a:solidFill>
              </a:rPr>
              <a:t/>
            </a:r>
            <a:br>
              <a:rPr lang="pt-BR" sz="1600" b="1" dirty="0" smtClean="0">
                <a:solidFill>
                  <a:srgbClr val="136320"/>
                </a:solidFill>
              </a:rPr>
            </a:br>
            <a:endParaRPr lang="pt-BR" sz="1600" dirty="0">
              <a:solidFill>
                <a:srgbClr val="13632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563"/>
            <a:ext cx="1052659" cy="881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6A8BD-ADF5-4B7F-8B2A-54E74686C0B2}" type="slidenum">
              <a:rPr lang="pt-BR" smtClean="0"/>
              <a:t>7</a:t>
            </a:fld>
            <a:endParaRPr lang="pt-BR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403648" y="332656"/>
            <a:ext cx="7570148" cy="1080120"/>
          </a:xfrm>
          <a:prstGeom prst="rect">
            <a:avLst/>
          </a:prstGeom>
        </p:spPr>
        <p:txBody>
          <a:bodyPr anchor="b">
            <a:normAutofit fontScale="5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3600" b="1" dirty="0" smtClean="0">
                <a:solidFill>
                  <a:srgbClr val="136320"/>
                </a:solidFill>
              </a:rPr>
              <a:t/>
            </a:r>
            <a:br>
              <a:rPr lang="pt-BR" sz="3600" b="1" dirty="0" smtClean="0">
                <a:solidFill>
                  <a:srgbClr val="136320"/>
                </a:solidFill>
              </a:rPr>
            </a:br>
            <a:r>
              <a:rPr lang="pt-BR" sz="3600" b="1" dirty="0" smtClean="0">
                <a:solidFill>
                  <a:srgbClr val="136320"/>
                </a:solidFill>
              </a:rPr>
              <a:t/>
            </a:r>
            <a:br>
              <a:rPr lang="pt-BR" sz="3600" b="1" dirty="0" smtClean="0">
                <a:solidFill>
                  <a:srgbClr val="136320"/>
                </a:solidFill>
              </a:rPr>
            </a:br>
            <a:r>
              <a:rPr lang="pt-BR" sz="3600" b="1" dirty="0" smtClean="0">
                <a:solidFill>
                  <a:srgbClr val="136320"/>
                </a:solidFill>
              </a:rPr>
              <a:t/>
            </a:r>
            <a:br>
              <a:rPr lang="pt-BR" sz="3600" b="1" dirty="0" smtClean="0">
                <a:solidFill>
                  <a:srgbClr val="136320"/>
                </a:solidFill>
              </a:rPr>
            </a:br>
            <a:endParaRPr lang="pt-BR" sz="31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242368" y="1323256"/>
            <a:ext cx="7714164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800" b="1" dirty="0" smtClean="0">
              <a:solidFill>
                <a:srgbClr val="136320"/>
              </a:solidFill>
            </a:endParaRPr>
          </a:p>
          <a:p>
            <a:r>
              <a:rPr lang="pt-BR" sz="2400" b="1" dirty="0" smtClean="0">
                <a:solidFill>
                  <a:srgbClr val="136320"/>
                </a:solidFill>
              </a:rPr>
              <a:t>CADASTRO </a:t>
            </a:r>
            <a:r>
              <a:rPr lang="pt-BR" sz="2400" b="1" dirty="0">
                <a:solidFill>
                  <a:srgbClr val="136320"/>
                </a:solidFill>
              </a:rPr>
              <a:t>DO SEGURADO ESPECIAL NO CNIS </a:t>
            </a:r>
            <a:endParaRPr lang="pt-BR" sz="2400" dirty="0">
              <a:solidFill>
                <a:srgbClr val="136320"/>
              </a:solidFill>
            </a:endParaRPr>
          </a:p>
          <a:p>
            <a:endParaRPr lang="pt-BR" sz="2400" dirty="0" smtClean="0">
              <a:solidFill>
                <a:srgbClr val="136320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solidFill>
                  <a:srgbClr val="136320"/>
                </a:solidFill>
              </a:rPr>
              <a:t>A Lei 8213/91 estabelece que a </a:t>
            </a:r>
            <a:r>
              <a:rPr lang="pt-BR" sz="2000" dirty="0">
                <a:solidFill>
                  <a:srgbClr val="136320"/>
                </a:solidFill>
              </a:rPr>
              <a:t>partir de  1º de janeiro de 2023 </a:t>
            </a:r>
            <a:r>
              <a:rPr lang="pt-BR" sz="2000" dirty="0" smtClean="0">
                <a:solidFill>
                  <a:srgbClr val="136320"/>
                </a:solidFill>
              </a:rPr>
              <a:t>as informações dos segurados especiais cadastradas no CNIS passarão </a:t>
            </a:r>
            <a:r>
              <a:rPr lang="pt-BR" sz="2000" dirty="0">
                <a:solidFill>
                  <a:srgbClr val="136320"/>
                </a:solidFill>
              </a:rPr>
              <a:t>a ser prova exclusiva para o reconhecimento de </a:t>
            </a:r>
            <a:r>
              <a:rPr lang="pt-BR" sz="2000" dirty="0" smtClean="0">
                <a:solidFill>
                  <a:srgbClr val="136320"/>
                </a:solidFill>
              </a:rPr>
              <a:t>direitos previdenciários. </a:t>
            </a:r>
            <a:endParaRPr lang="pt-BR" sz="2000" dirty="0">
              <a:solidFill>
                <a:srgbClr val="13632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dirty="0" smtClean="0">
              <a:solidFill>
                <a:srgbClr val="13632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solidFill>
                  <a:srgbClr val="136320"/>
                </a:solidFill>
              </a:rPr>
              <a:t>A PEC, por sua vez, estabelece que o prazo previsto para o segurado especial ser cadastrado no CNIS (até 31/12/2022) poderá ser prorrogado automaticamente  até </a:t>
            </a:r>
            <a:r>
              <a:rPr lang="pt-BR" sz="2000" dirty="0">
                <a:solidFill>
                  <a:srgbClr val="136320"/>
                </a:solidFill>
              </a:rPr>
              <a:t>a data em que o CNIS atingir a cobertura mínima de 50% dos segurados especiais </a:t>
            </a:r>
            <a:r>
              <a:rPr lang="pt-BR" sz="2000" dirty="0" smtClean="0">
                <a:solidFill>
                  <a:srgbClr val="136320"/>
                </a:solidFill>
              </a:rPr>
              <a:t>cadastrados,  </a:t>
            </a:r>
            <a:r>
              <a:rPr lang="pt-BR" sz="2000" dirty="0">
                <a:solidFill>
                  <a:srgbClr val="136320"/>
                </a:solidFill>
              </a:rPr>
              <a:t>apurado conforme quantitativo da PNAD-IBGE</a:t>
            </a:r>
            <a:r>
              <a:rPr lang="pt-BR" sz="2000" dirty="0" smtClean="0">
                <a:solidFill>
                  <a:srgbClr val="136320"/>
                </a:solidFill>
              </a:rPr>
              <a:t>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dirty="0" smtClean="0">
              <a:solidFill>
                <a:srgbClr val="13632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1600" dirty="0" smtClean="0">
                <a:solidFill>
                  <a:srgbClr val="0000FF"/>
                </a:solidFill>
              </a:rPr>
              <a:t>Atualmente, menos 5% dos segurados especiais estão cadastrados no CNIS.  Diante dos desafios para se cadastrar esses segurados/as na base de dados da previdência, a PEC deveria prorrogar o prazo para a realização do cadastro até que fosse atingido o percentual mínimo de 50% de trabalhadores/as cadastrados  em cada Estado da Federação</a:t>
            </a:r>
            <a:r>
              <a:rPr lang="pt-BR" sz="1600" dirty="0">
                <a:solidFill>
                  <a:srgbClr val="0000FF"/>
                </a:solidFill>
              </a:rPr>
              <a:t>. </a:t>
            </a: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1259632" y="404664"/>
            <a:ext cx="7714164" cy="864096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2400" b="1" dirty="0">
                <a:solidFill>
                  <a:schemeClr val="tx2"/>
                </a:solidFill>
              </a:rPr>
              <a:t>PRINCIPAIS PONTOS  </a:t>
            </a:r>
            <a:r>
              <a:rPr lang="pt-BR" sz="2400" b="1" dirty="0" smtClean="0">
                <a:solidFill>
                  <a:schemeClr val="tx2"/>
                </a:solidFill>
              </a:rPr>
              <a:t>RELATIVOS </a:t>
            </a:r>
            <a:r>
              <a:rPr lang="pt-BR" sz="2400" b="1" dirty="0">
                <a:solidFill>
                  <a:schemeClr val="tx2"/>
                </a:solidFill>
              </a:rPr>
              <a:t>AOS RURAIS</a:t>
            </a:r>
          </a:p>
          <a:p>
            <a:pPr algn="ctr"/>
            <a:r>
              <a:rPr lang="pt-BR" sz="2200" b="1" dirty="0">
                <a:solidFill>
                  <a:schemeClr val="tx1"/>
                </a:solidFill>
              </a:rPr>
              <a:t>PEC </a:t>
            </a:r>
            <a:r>
              <a:rPr lang="pt-BR" sz="2200" b="1" dirty="0" smtClean="0">
                <a:solidFill>
                  <a:schemeClr val="tx1"/>
                </a:solidFill>
              </a:rPr>
              <a:t>06/2019</a:t>
            </a:r>
            <a:endParaRPr lang="pt-BR" sz="2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24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180844" y="260648"/>
            <a:ext cx="76438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endParaRPr lang="pt-BR" sz="800" b="1" dirty="0">
              <a:solidFill>
                <a:srgbClr val="FF0000"/>
              </a:solidFill>
              <a:latin typeface="Calibri" pitchFamily="34" charset="0"/>
              <a:cs typeface="Lucida Sans Unicode" panose="020B0602030504020204" pitchFamily="34" charset="0"/>
            </a:endParaRPr>
          </a:p>
          <a:p>
            <a:pPr algn="ctr"/>
            <a:r>
              <a:rPr lang="pt-BR" sz="3600" b="1" dirty="0" smtClean="0">
                <a:latin typeface="Calibri" pitchFamily="34" charset="0"/>
                <a:cs typeface="Calibri"/>
              </a:rPr>
              <a:t>FIM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793596"/>
            <a:ext cx="5016936" cy="4202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6A8BD-ADF5-4B7F-8B2A-54E74686C0B2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2821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íci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í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í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5778</TotalTime>
  <Words>505</Words>
  <Application>Microsoft Office PowerPoint</Application>
  <PresentationFormat>Apresentação na tela (4:3)</PresentationFormat>
  <Paragraphs>87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Solstício</vt:lpstr>
      <vt:lpstr>REFORMA DA PREVIDÊNCIA - PEC N.º 06/2019  ANÁLISE SOBRE A PREVIDÊNCIA RURAL TENDO POR BASE O TEXTO APROVADO EM 1º TURNO NA CÂMARA</vt:lpstr>
      <vt:lpstr>                   </vt:lpstr>
      <vt:lpstr>                   </vt:lpstr>
      <vt:lpstr>                   </vt:lpstr>
      <vt:lpstr>                   </vt:lpstr>
      <vt:lpstr>                   </vt:lpstr>
      <vt:lpstr>                   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Reforma da Previdência</dc:title>
  <dc:creator>admin</dc:creator>
  <cp:lastModifiedBy>contag</cp:lastModifiedBy>
  <cp:revision>546</cp:revision>
  <cp:lastPrinted>2019-03-08T22:49:08Z</cp:lastPrinted>
  <dcterms:created xsi:type="dcterms:W3CDTF">2016-03-11T22:28:30Z</dcterms:created>
  <dcterms:modified xsi:type="dcterms:W3CDTF">2019-09-05T15:16:34Z</dcterms:modified>
</cp:coreProperties>
</file>