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66" r:id="rId5"/>
    <p:sldId id="365" r:id="rId6"/>
    <p:sldId id="431" r:id="rId7"/>
    <p:sldId id="432" r:id="rId8"/>
    <p:sldId id="429" r:id="rId9"/>
    <p:sldId id="430" r:id="rId10"/>
    <p:sldId id="366" r:id="rId11"/>
    <p:sldId id="417" r:id="rId12"/>
    <p:sldId id="418" r:id="rId13"/>
    <p:sldId id="349" r:id="rId14"/>
    <p:sldId id="309" r:id="rId15"/>
    <p:sldId id="350" r:id="rId16"/>
    <p:sldId id="356" r:id="rId17"/>
    <p:sldId id="337" r:id="rId18"/>
    <p:sldId id="357" r:id="rId19"/>
    <p:sldId id="368" r:id="rId20"/>
    <p:sldId id="369" r:id="rId21"/>
    <p:sldId id="36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76C"/>
    <a:srgbClr val="2160BD"/>
    <a:srgbClr val="2A3A66"/>
    <a:srgbClr val="F98012"/>
    <a:srgbClr val="E5E6E7"/>
    <a:srgbClr val="F1F2F3"/>
    <a:srgbClr val="DBDCDD"/>
    <a:srgbClr val="A7A9AC"/>
    <a:srgbClr val="F0D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D10C-E45C-4C6D-B4BD-9617750F900E}" type="datetimeFigureOut">
              <a:rPr lang="pt-BR" smtClean="0"/>
              <a:t>26/10/2023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150D7-C3C8-41C3-817A-6C070B773D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27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17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9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1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is.who.int/bitstream/handle/10665/43966/9788577102488_por.pdf;sequence=7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o.org/wcmsp5/groups/public/---ed_protect/---protrav/---safework/documents/publication/wcms_856976.pdf" TargetMode="External"/><Relationship Id="rId5" Type="http://schemas.openxmlformats.org/officeDocument/2006/relationships/hyperlink" Target="https://www.epsjv.fiocruz.br/noticias/reportagem/alertas-globais-chamam-a-atencao-para-o-papel-do-trabalho-na-saude-menta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ndbancarios.org.br/index.php/problemas-de-saude-mental-crescem-como-fator-de-desligamento-entre-bancarios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repositorio.animaeducacao.com.br/bitstream/ANIMA/34819/2/%25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590/0103-1104202112817" TargetMode="External"/><Relationship Id="rId5" Type="http://schemas.openxmlformats.org/officeDocument/2006/relationships/hyperlink" Target="http://sa.previdencia.gov.br/site/2017/04/1%C2%BA-boletim-quadrimestral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-93306" y="-4769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5514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261257" y="102063"/>
            <a:ext cx="10949998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FATORES DE RISCO PSICOSSOCIAIS, assédio moral e adoecimento no setor bancário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5E9B29F-385A-C7BA-388E-1A91EE0ED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87" t="24490" r="31581" b="13606"/>
          <a:stretch/>
        </p:blipFill>
        <p:spPr>
          <a:xfrm>
            <a:off x="2717025" y="1219643"/>
            <a:ext cx="6084525" cy="475194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D977F0-87C8-5E31-B279-940527A9E9E8}"/>
              </a:ext>
            </a:extLst>
          </p:cNvPr>
          <p:cNvSpPr txBox="1"/>
          <p:nvPr/>
        </p:nvSpPr>
        <p:spPr>
          <a:xfrm>
            <a:off x="1380931" y="5971592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PRIMA-EF: Guidance On The European Framework for Psychosocial Risk Management: A Resource for Employers and Worker Representatives ©World Health Organization, 2008. </a:t>
            </a:r>
            <a:r>
              <a:rPr lang="en-US" sz="1600" dirty="0" err="1"/>
              <a:t>Disponível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pt-BR" sz="1600" dirty="0">
                <a:hlinkClick r:id="rId6"/>
              </a:rPr>
              <a:t>https://iris.who.int/bitstream/handle/10665/43966/9788577102488_por.pdf;sequence=7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48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385257" y="1991098"/>
            <a:ext cx="1005111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QUAIS SÃO OS FATORES DE RISCO PSICOSSOCIAIS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4766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521111" y="653136"/>
            <a:ext cx="11487387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2">
                    <a:lumMod val="50000"/>
                  </a:schemeClr>
                </a:solidFill>
              </a:rPr>
              <a:t>Alta demanda  e baixo controle/Ritmo intenso de trabalho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“Metas muito altas”- Aumento contínuo das metas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Tempos definidos para atendimento de clientes- conflito com obrigatoriedade de oferta e venda de produtos e serviços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Não compensação de períodos de afastamentos (férias, atestados etc.)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</a:rPr>
              <a:t>Pouco controle sobre resultados: existência de critérios que impactam negativamente a meta e independem da atuação do trabalhador- quitação de empréstimos, resgate de investimentos, cancelamento de algum serviço, como seguro ou consórcio etc.</a:t>
            </a:r>
          </a:p>
        </p:txBody>
      </p:sp>
    </p:spTree>
    <p:extLst>
      <p:ext uri="{BB962C8B-B14F-4D97-AF65-F5344CB8AC3E}">
        <p14:creationId xmlns:p14="http://schemas.microsoft.com/office/powerpoint/2010/main" val="245847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073020" y="533980"/>
            <a:ext cx="10506271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Pressão de tempo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Exigência de oferta e venda produtos e serviços do banco durante o atendimento aos clientes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5">
                    <a:lumMod val="50000"/>
                  </a:schemeClr>
                </a:solidFill>
              </a:rPr>
              <a:t>Exigência de um número mínimo de contatos e de fechamento de negócios por dia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Estímulo abusivo à competitividade 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- ranqueamento e exposição de trabalhadores. CCT - Cláusula 39- (0011380- Manter empregado trabalhando sob condições contrárias às convenções e/ou acordos coletivos de trabalho.) Art. 444 da CLT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4177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528177" y="821094"/>
            <a:ext cx="10051113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Insegurança no trabalho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ameaça de demissão por “baixa performance”,</a:t>
            </a:r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e devido à avaliações negativas (fonte de medo, ansiedade e sofrimento)</a:t>
            </a:r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pt-BR" sz="36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600" i="1" dirty="0">
                <a:solidFill>
                  <a:srgbClr val="C00000"/>
                </a:solidFill>
              </a:rPr>
              <a:t>Se ficar um tempo sem "entregar" </a:t>
            </a:r>
            <a:r>
              <a:rPr lang="pt-BR" sz="3600" dirty="0">
                <a:solidFill>
                  <a:srgbClr val="C00000"/>
                </a:solidFill>
              </a:rPr>
              <a:t>(sem atingir as metas)</a:t>
            </a:r>
            <a:r>
              <a:rPr lang="pt-BR" sz="3600" i="1" dirty="0">
                <a:solidFill>
                  <a:srgbClr val="C00000"/>
                </a:solidFill>
              </a:rPr>
              <a:t>, pode ser demitido por "baixa performance"</a:t>
            </a:r>
            <a:endParaRPr lang="pt-BR" sz="3600" i="1" dirty="0">
              <a:solidFill>
                <a:srgbClr val="C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Contato contínuo com o público</a:t>
            </a:r>
          </a:p>
        </p:txBody>
      </p:sp>
    </p:spTree>
    <p:extLst>
      <p:ext uri="{BB962C8B-B14F-4D97-AF65-F5344CB8AC3E}">
        <p14:creationId xmlns:p14="http://schemas.microsoft.com/office/powerpoint/2010/main" val="2056782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101013" y="678427"/>
            <a:ext cx="10478278" cy="74985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Assédio Moral Organizacional</a:t>
            </a:r>
          </a:p>
          <a:p>
            <a:pPr algn="just"/>
            <a:r>
              <a:rPr lang="pt-BR" sz="4000" dirty="0">
                <a:solidFill>
                  <a:schemeClr val="accent2">
                    <a:lumMod val="50000"/>
                  </a:schemeClr>
                </a:solidFill>
              </a:rPr>
              <a:t>“Gestão por estresse“-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 cobranças constantes, supervisão exagerada, comparações do desempenho dos trabalhadores- objetivo de melhorar o desempenho, a eficiência ou a rapidez no trabalho</a:t>
            </a:r>
          </a:p>
          <a:p>
            <a:pPr algn="just"/>
            <a:r>
              <a:rPr lang="pt-BR" sz="4000" dirty="0">
                <a:solidFill>
                  <a:schemeClr val="accent2">
                    <a:lumMod val="50000"/>
                  </a:schemeClr>
                </a:solidFill>
              </a:rPr>
              <a:t>“Gestão por medo“- </a:t>
            </a: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ameaça, implícita ou explícita, como estímulo principal para gerar adesão do trabalhador aos objetivos organizacionais</a:t>
            </a:r>
          </a:p>
          <a:p>
            <a:pPr algn="just"/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5029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528177" y="821094"/>
            <a:ext cx="1005111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		    CONSEQUÊNCIAS</a:t>
            </a:r>
            <a:endParaRPr lang="pt-BR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028E8F-E661-BDEC-A4C1-0EC5F59AD6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632" t="35782" r="25459" b="17007"/>
          <a:stretch/>
        </p:blipFill>
        <p:spPr>
          <a:xfrm>
            <a:off x="2640563" y="1396187"/>
            <a:ext cx="6204857" cy="47424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C5C5B-4B79-3324-E68B-5A6AE677BA80}"/>
              </a:ext>
            </a:extLst>
          </p:cNvPr>
          <p:cNvSpPr txBox="1"/>
          <p:nvPr/>
        </p:nvSpPr>
        <p:spPr>
          <a:xfrm>
            <a:off x="884367" y="5939137"/>
            <a:ext cx="10051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3376C"/>
                </a:solidFill>
                <a:cs typeface="Calibri Light"/>
              </a:rPr>
              <a:t>Raising awareness of Psychological Harassment at Work </a:t>
            </a:r>
            <a:r>
              <a:rPr lang="pt-BR" sz="1800" b="1" dirty="0">
                <a:solidFill>
                  <a:srgbClr val="13376C"/>
                </a:solidFill>
                <a:cs typeface="Calibri Light"/>
              </a:rPr>
              <a:t>https://apps.who.int/iris/bitstream/handle/10665/42649/9241590521.pdf?sequence=1&amp;isAllowed=y</a:t>
            </a:r>
          </a:p>
        </p:txBody>
      </p:sp>
    </p:spTree>
    <p:extLst>
      <p:ext uri="{BB962C8B-B14F-4D97-AF65-F5344CB8AC3E}">
        <p14:creationId xmlns:p14="http://schemas.microsoft.com/office/powerpoint/2010/main" val="241173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223935" y="533979"/>
            <a:ext cx="11513975" cy="60845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		 	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ADOECIMENTO BANCO X</a:t>
            </a:r>
          </a:p>
          <a:p>
            <a:pPr algn="just"/>
            <a:r>
              <a:rPr lang="pt-BR" sz="3600" dirty="0">
                <a:solidFill>
                  <a:schemeClr val="accent1"/>
                </a:solidFill>
              </a:rPr>
              <a:t>		     	   </a:t>
            </a:r>
            <a:r>
              <a:rPr lang="pt-BR" sz="3200" dirty="0">
                <a:solidFill>
                  <a:schemeClr val="accent1"/>
                </a:solidFill>
              </a:rPr>
              <a:t>BENEFÍCIOS B91 CID NTEP*</a:t>
            </a:r>
          </a:p>
          <a:p>
            <a:pPr algn="just"/>
            <a:endParaRPr lang="pt-BR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000" dirty="0">
                <a:solidFill>
                  <a:srgbClr val="13376C"/>
                </a:solidFill>
              </a:rPr>
              <a:t>FONTE: Comunicações de Acidentes de Trabalho (CAT) e Sistema Único de Informações de Benefícios (SUIBE)</a:t>
            </a:r>
          </a:p>
          <a:p>
            <a:pPr algn="just"/>
            <a:r>
              <a:rPr lang="pt-BR" sz="2000" dirty="0">
                <a:solidFill>
                  <a:srgbClr val="13376C"/>
                </a:solidFill>
              </a:rPr>
              <a:t>*CID 10-F 30 a 48 (Transtornos Mentais e do Comportamento); b)M 60 a 79 (Transtornos dos Tecidos Moles); c)G50 a G59 (Transtornos dos Nervos, das Raízes e dos Plexos Nervosos)</a:t>
            </a:r>
          </a:p>
          <a:p>
            <a:pPr algn="just"/>
            <a:endParaRPr lang="pt-BR" sz="2000" dirty="0">
              <a:solidFill>
                <a:srgbClr val="13376C"/>
              </a:solidFill>
            </a:endParaRP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A26E79FC-4426-714A-D2D8-5B1E64926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79517"/>
              </p:ext>
            </p:extLst>
          </p:nvPr>
        </p:nvGraphicFramePr>
        <p:xfrm>
          <a:off x="2456408" y="1925803"/>
          <a:ext cx="73220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037">
                  <a:extLst>
                    <a:ext uri="{9D8B030D-6E8A-4147-A177-3AD203B41FA5}">
                      <a16:colId xmlns:a16="http://schemas.microsoft.com/office/drawing/2014/main" val="3689529892"/>
                    </a:ext>
                  </a:extLst>
                </a:gridCol>
                <a:gridCol w="3661037">
                  <a:extLst>
                    <a:ext uri="{9D8B030D-6E8A-4147-A177-3AD203B41FA5}">
                      <a16:colId xmlns:a16="http://schemas.microsoft.com/office/drawing/2014/main" val="1499009417"/>
                    </a:ext>
                  </a:extLst>
                </a:gridCol>
              </a:tblGrid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NÚMERO DE BENEFÍCIOS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27845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851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05405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966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730253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2958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329248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808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17270"/>
                  </a:ext>
                </a:extLst>
              </a:tr>
              <a:tr h="447065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4.018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31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437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269667" y="933061"/>
            <a:ext cx="9861754" cy="3115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		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</a:rPr>
              <a:t>ADOECIMENTO</a:t>
            </a:r>
            <a:r>
              <a:rPr lang="pt-BR" sz="3600" b="1" dirty="0">
                <a:solidFill>
                  <a:schemeClr val="accent2">
                    <a:lumMod val="50000"/>
                  </a:schemeClr>
                </a:solidFill>
              </a:rPr>
              <a:t> BANCO X</a:t>
            </a:r>
            <a:r>
              <a:rPr lang="pt-BR" sz="3600" dirty="0">
                <a:solidFill>
                  <a:schemeClr val="accent1"/>
                </a:solidFill>
              </a:rPr>
              <a:t>     	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13376C"/>
                </a:solidFill>
              </a:rPr>
              <a:t>4.018 BENEFÍCIOS B91:  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13376C"/>
                </a:solidFill>
              </a:rPr>
              <a:t>267 casos (6,6%)- CAT emitida</a:t>
            </a:r>
          </a:p>
          <a:p>
            <a:pPr algn="just">
              <a:lnSpc>
                <a:spcPct val="150000"/>
              </a:lnSpc>
            </a:pPr>
            <a:r>
              <a:rPr lang="pt-BR" sz="3600" dirty="0">
                <a:solidFill>
                  <a:srgbClr val="13376C"/>
                </a:solidFill>
              </a:rPr>
              <a:t>6 casos (0,1%)- CAT foi emitida pelo empregador</a:t>
            </a:r>
            <a:endParaRPr lang="pt-BR" sz="2000" dirty="0">
              <a:solidFill>
                <a:srgbClr val="1337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0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42279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2761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521111" y="830425"/>
            <a:ext cx="10159629" cy="60324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4400" i="1" dirty="0">
              <a:solidFill>
                <a:schemeClr val="accent2"/>
              </a:solidFill>
              <a:latin typeface="Algerian" panose="04020705040A02060702" pitchFamily="82" charset="0"/>
            </a:endParaRPr>
          </a:p>
          <a:p>
            <a:pPr algn="just"/>
            <a:r>
              <a:rPr lang="pt-BR" sz="4400" i="1" dirty="0">
                <a:solidFill>
                  <a:schemeClr val="accent2"/>
                </a:solidFill>
                <a:latin typeface="Algerian" panose="04020705040A02060702" pitchFamily="82" charset="0"/>
              </a:rPr>
              <a:t>	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6000" dirty="0">
                <a:solidFill>
                  <a:schemeClr val="accent2"/>
                </a:solidFill>
                <a:latin typeface="Baguet Script" panose="00000500000000000000" pitchFamily="2" charset="0"/>
              </a:rPr>
              <a:t>Obrigada</a:t>
            </a:r>
          </a:p>
          <a:p>
            <a:pPr algn="just"/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Odete Reis</a:t>
            </a:r>
          </a:p>
          <a:p>
            <a:pPr algn="just"/>
            <a:endParaRPr lang="en-US" dirty="0">
              <a:solidFill>
                <a:schemeClr val="accent1"/>
              </a:solidFill>
              <a:latin typeface="Baguet Script" panose="00000500000000000000" pitchFamily="2" charset="0"/>
            </a:endParaRPr>
          </a:p>
          <a:p>
            <a:pPr algn="just"/>
            <a:endParaRPr lang="en-US" dirty="0">
              <a:solidFill>
                <a:schemeClr val="accent1"/>
              </a:solidFill>
              <a:latin typeface="Baguet Script" panose="00000500000000000000" pitchFamily="2" charset="0"/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  <a:latin typeface="Baguet Script" panose="00000500000000000000" pitchFamily="2" charset="0"/>
              </a:rPr>
              <a:t>PRIMA-EF: Guidance On The European Framework for Psychosocial Risk Management: A Resource for Employers and Worker Representatives ©World Health Organization, 2008. </a:t>
            </a:r>
            <a:r>
              <a:rPr lang="en-US" dirty="0" err="1">
                <a:solidFill>
                  <a:schemeClr val="accent1"/>
                </a:solidFill>
                <a:latin typeface="Baguet Script" panose="00000500000000000000" pitchFamily="2" charset="0"/>
              </a:rPr>
              <a:t>Disponível</a:t>
            </a:r>
            <a:r>
              <a:rPr lang="en-US" dirty="0">
                <a:solidFill>
                  <a:schemeClr val="accent1"/>
                </a:solidFill>
                <a:latin typeface="Baguet Script" panose="00000500000000000000" pitchFamily="2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guet Script" panose="00000500000000000000" pitchFamily="2" charset="0"/>
              </a:rPr>
              <a:t>em</a:t>
            </a:r>
            <a:r>
              <a:rPr lang="en-US" dirty="0">
                <a:solidFill>
                  <a:schemeClr val="accent1"/>
                </a:solidFill>
                <a:latin typeface="Baguet Script" panose="00000500000000000000" pitchFamily="2" charset="0"/>
              </a:rPr>
              <a:t> https://iris.who.int/bitstream/handle/10665/43966/9788577102488_por.pdf;sequence=7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9285A53-982C-F7F9-A6EF-D69DE6493E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913" t="23106" r="19649" b="13556"/>
          <a:stretch/>
        </p:blipFill>
        <p:spPr>
          <a:xfrm>
            <a:off x="3888055" y="508000"/>
            <a:ext cx="6354146" cy="546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10227" y="-89218"/>
            <a:ext cx="11330579" cy="920621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-93306" y="-4769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161544" y="1474619"/>
            <a:ext cx="10049710" cy="47397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INTRODUÇÃO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FATORES DE RISCO PSICOSSOCIAIS- QUAIS SÃO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ASSÉDIO MORAL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AÇÃO FISCAL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ABORDAGEM POR PROGRAMAS DE SST</a:t>
            </a:r>
          </a:p>
          <a:p>
            <a:pPr lvl="1" algn="just"/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8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10227" y="-89218"/>
            <a:ext cx="11330579" cy="920621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-93306" y="-4769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695486" y="663452"/>
            <a:ext cx="10760060" cy="68634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			           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OMS-2022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2"/>
                </a:solidFill>
              </a:rPr>
              <a:t>Transtornos mentais são a principal causa de incapacidade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World mental health report: transforming mental health for all (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Informe Mundial de Saúde Mental: transformar a saúde mental para todos)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 Geneva: World Health Organization; 2022.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Licence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CC BY-NC-SA 3.0 IGO.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Disponível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https://iris.who.int/bitstream/handle/10665/356119/9789240049338-eng.pdf?sequence=1 </a:t>
            </a:r>
            <a:endParaRPr lang="pt-BR" dirty="0">
              <a:solidFill>
                <a:schemeClr val="accent1">
                  <a:lumMod val="50000"/>
                </a:schemeClr>
              </a:solidFill>
              <a:hlinkClick r:id="rId5"/>
            </a:endParaRPr>
          </a:p>
          <a:p>
            <a:pPr algn="just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			  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OMS/OIT- 2022</a:t>
            </a:r>
          </a:p>
          <a:p>
            <a:pPr algn="just"/>
            <a:r>
              <a:rPr lang="pt-BR" sz="3600" dirty="0">
                <a:solidFill>
                  <a:schemeClr val="tx2"/>
                </a:solidFill>
              </a:rPr>
              <a:t>15% dos adultos em idade laboral sofreram com algum transtorno mental em 2019</a:t>
            </a:r>
          </a:p>
          <a:p>
            <a:pPr algn="just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Mental health at work: policy brief.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World Health Organization and International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Organization, 2022.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Disponível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em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https://www.ilo.org/wcmsp5/groups/public/---ed_protect/---protrav/---safework/documents/publication/wcms_856976.pdf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dirty="0"/>
          </a:p>
          <a:p>
            <a:pPr algn="just"/>
            <a:endParaRPr lang="pt-BR" sz="3600" dirty="0">
              <a:solidFill>
                <a:schemeClr val="tx2"/>
              </a:solidFill>
            </a:endParaRPr>
          </a:p>
          <a:p>
            <a:pPr algn="just"/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3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10227" y="-89218"/>
            <a:ext cx="11330579" cy="920621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-93306" y="-4769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451194" y="831403"/>
            <a:ext cx="10760060" cy="60631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			      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OMS/OIT 2022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tx2"/>
                </a:solidFill>
              </a:rPr>
              <a:t>12 bilhões de dias de trabalho </a:t>
            </a:r>
            <a:r>
              <a:rPr lang="pt-BR" sz="3200" dirty="0">
                <a:solidFill>
                  <a:schemeClr val="tx2"/>
                </a:solidFill>
              </a:rPr>
              <a:t>são perdidos anualmente devido à </a:t>
            </a:r>
            <a:r>
              <a:rPr lang="pt-BR" sz="3200" b="1" dirty="0">
                <a:solidFill>
                  <a:schemeClr val="tx2"/>
                </a:solidFill>
              </a:rPr>
              <a:t>depressão e à ansiedade</a:t>
            </a:r>
            <a:r>
              <a:rPr lang="pt-BR" sz="3200" dirty="0">
                <a:solidFill>
                  <a:schemeClr val="tx2"/>
                </a:solidFill>
              </a:rPr>
              <a:t>- custo de quase um trilhão de dólares à economia global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Ambientes de trabalho deficientes – incluindo </a:t>
            </a:r>
            <a:r>
              <a:rPr lang="pt-BR" sz="3200" b="1" dirty="0">
                <a:solidFill>
                  <a:schemeClr val="tx2"/>
                </a:solidFill>
              </a:rPr>
              <a:t>discriminação e desigualdade</a:t>
            </a:r>
            <a:r>
              <a:rPr lang="pt-BR" sz="3200" dirty="0">
                <a:solidFill>
                  <a:schemeClr val="tx2"/>
                </a:solidFill>
              </a:rPr>
              <a:t>, cargas de trabalho excessivas, baixo controle laboral e insegurança laboral – representam um risco para a saúde mental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2"/>
                </a:solidFill>
              </a:rPr>
              <a:t>O trabalho amplifica questões sociais que afetam negativamente a saúde mental, incluindo discriminação e desigualdade</a:t>
            </a:r>
          </a:p>
          <a:p>
            <a:pPr lvl="1" algn="just"/>
            <a:endParaRPr lang="pt-B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0"/>
            <a:ext cx="10731607" cy="53397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4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-46653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827313" y="533979"/>
            <a:ext cx="11024376" cy="55399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Adoecimento Mental e Trabalho: a concessão de benefícios por incapacidade relacionados a transtornos mentais e comportamentais entre 2012 e 2016. Disponível em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http://sa.previdencia.gov.br/site/2017/04/1%C2%BA-boletim-quadrimestral.pdf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</a:rPr>
              <a:t>E.A.Moronte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</a:rPr>
              <a:t>G.S.CAlbuquerque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. 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Organização do trabalho e adoecimento dos bancários: uma revisão de literatura.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SAÚDE DEBATE | RIO DE JANEIRO, V. 45, N. 128, P. 216-233, JAN-MAR 2021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Disponível em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https://doi.org/10.1590/0103-1104202112817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</a:rPr>
              <a:t>A.S.Braga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· 2023. 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A Síndrome De Burnout Nos Trabalhadores Bancários E Seus Reflexos No Âmbito Da Justiça Do Trabalho.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Disponível em 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https://repositorio.animaeducacao.com.br/bitstream/ANIMA/34819/2/%.pdf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Problemas de saúde mental crescem como fator de desligamento entre bancários. Disponível em 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https://www.sindbancarios.org.br/index.php/problemas-de-saude-mental-crescem-como-fator-de-desligamento-entre-bancarios/</a:t>
            </a:r>
            <a:r>
              <a:rPr lang="pt-BR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45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0"/>
            <a:ext cx="10731607" cy="53397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4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-46653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1053721" y="580632"/>
            <a:ext cx="10394942" cy="6463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Desde 2013- t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ranstornos mentais e comportamentais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- principal causa dos afastamentos na categoria bancários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2009 a 2017- número de bancários afastados por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problemas mentais </a:t>
            </a: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teve alta de 61,5%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2022- do total dos afastamentos acidentários por doenças mentais e comportamentais, os afastamentos de bancários correspondiam a </a:t>
            </a:r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25%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Bancos ocupam o primeiro lugar no ranking de ações judiciais relacionadas diretamente à Síndrome de Burnout </a:t>
            </a: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63894" y="-307910"/>
            <a:ext cx="11487795" cy="149808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797107" y="867747"/>
            <a:ext cx="1013837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4400" dirty="0">
                <a:latin typeface="Aptos Mono" panose="020F0502020204030204" pitchFamily="49" charset="0"/>
              </a:rPr>
              <a:t>			</a:t>
            </a:r>
            <a:r>
              <a:rPr lang="en-US" sz="48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</a:rPr>
              <a:t>E A GESTÃO??</a:t>
            </a:r>
            <a:endParaRPr lang="pt-BR" sz="4800" b="1" dirty="0">
              <a:solidFill>
                <a:schemeClr val="accent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344388-8CE4-8DC3-C5DC-CA8332BFB3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16" t="27619" r="16582" b="32789"/>
          <a:stretch/>
        </p:blipFill>
        <p:spPr>
          <a:xfrm>
            <a:off x="1740073" y="1611281"/>
            <a:ext cx="8495607" cy="47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85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21111" y="1"/>
            <a:ext cx="9861754" cy="678426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2A3A66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FATORES DE RISCO PSICOSSOCIAIS</a:t>
            </a:r>
            <a:endParaRPr lang="pt-BR" sz="2800" dirty="0">
              <a:solidFill>
                <a:srgbClr val="2A3A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615820" y="533980"/>
            <a:ext cx="11168744" cy="991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     	 </a:t>
            </a: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Calibri Light"/>
              </a:rPr>
              <a:t>Assédio e Outras Violências no Trabalho</a:t>
            </a:r>
            <a:endParaRPr lang="pt-BR" sz="4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C585031-F7B3-F402-F1C0-1D2FD3BD7A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91" t="41360" r="22933" b="15919"/>
          <a:stretch/>
        </p:blipFill>
        <p:spPr>
          <a:xfrm>
            <a:off x="2643790" y="1236133"/>
            <a:ext cx="6824475" cy="452085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9D1FF9-AE5D-D5DE-D7E6-75DC62C987EE}"/>
              </a:ext>
            </a:extLst>
          </p:cNvPr>
          <p:cNvSpPr txBox="1"/>
          <p:nvPr/>
        </p:nvSpPr>
        <p:spPr>
          <a:xfrm>
            <a:off x="1007066" y="5731896"/>
            <a:ext cx="102269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World Health Organization. Raising awareness of Psychological Harassment at Work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cs typeface="Calibri Light"/>
              </a:rPr>
              <a:t>https://apps.who.int/iris/bitstream/handle/10665/42649/9241590521.pdf?sequence=1&amp;isAllowed=y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0" t="48509"/>
          <a:stretch/>
        </p:blipFill>
        <p:spPr>
          <a:xfrm>
            <a:off x="0" y="0"/>
            <a:ext cx="1007066" cy="1016000"/>
          </a:xfr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4"/>
          <a:stretch/>
        </p:blipFill>
        <p:spPr>
          <a:xfrm>
            <a:off x="10680740" y="3960940"/>
            <a:ext cx="1511260" cy="23630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25037" y="2627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04099"/>
            <a:ext cx="2362463" cy="235390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AC7EABE-6453-4C2C-8227-3694CB8ED726}"/>
              </a:ext>
            </a:extLst>
          </p:cNvPr>
          <p:cNvSpPr txBox="1"/>
          <p:nvPr/>
        </p:nvSpPr>
        <p:spPr>
          <a:xfrm>
            <a:off x="606490" y="438538"/>
            <a:ext cx="11187404" cy="1114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pt-BR" sz="48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  <a:cs typeface="Calibri Light"/>
              </a:rPr>
              <a:t>Assédio e Outras Violências no Trabalho</a:t>
            </a:r>
            <a:endParaRPr lang="pt-BR" sz="48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B41CDD-C1F2-6F42-8AEF-75F33CC92727}"/>
              </a:ext>
            </a:extLst>
          </p:cNvPr>
          <p:cNvSpPr txBox="1"/>
          <p:nvPr/>
        </p:nvSpPr>
        <p:spPr>
          <a:xfrm>
            <a:off x="1959430" y="1577122"/>
            <a:ext cx="8721310" cy="369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CONVENÇÃO 190 OIT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LEI 14.457/2022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ASSÉDIO SEXUAL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chemeClr val="accent1">
                    <a:lumMod val="50000"/>
                  </a:schemeClr>
                </a:solidFill>
              </a:rPr>
              <a:t>ASSÉDIO POLÍTICO/ ELEITORAL</a:t>
            </a:r>
          </a:p>
        </p:txBody>
      </p:sp>
    </p:spTree>
    <p:extLst>
      <p:ext uri="{BB962C8B-B14F-4D97-AF65-F5344CB8AC3E}">
        <p14:creationId xmlns:p14="http://schemas.microsoft.com/office/powerpoint/2010/main" val="168820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e219171-73df-4384-9290-c0eb069c4484">
      <UserInfo>
        <DisplayName/>
        <AccountId xsi:nil="true"/>
        <AccountType/>
      </UserInfo>
    </SharedWithUsers>
    <MediaLengthInSeconds xmlns="9e849e07-9085-4007-b491-aabe4826ae9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6B3900D43E144ABEF689BBB27F444" ma:contentTypeVersion="10" ma:contentTypeDescription="Crie um novo documento." ma:contentTypeScope="" ma:versionID="7e7e1ec1688a207032333a64761e8c6c">
  <xsd:schema xmlns:xsd="http://www.w3.org/2001/XMLSchema" xmlns:xs="http://www.w3.org/2001/XMLSchema" xmlns:p="http://schemas.microsoft.com/office/2006/metadata/properties" xmlns:ns2="9e849e07-9085-4007-b491-aabe4826ae9f" xmlns:ns3="1e219171-73df-4384-9290-c0eb069c4484" targetNamespace="http://schemas.microsoft.com/office/2006/metadata/properties" ma:root="true" ma:fieldsID="87aad1f9b76692e54f16f798433d0602" ns2:_="" ns3:_="">
    <xsd:import namespace="9e849e07-9085-4007-b491-aabe4826ae9f"/>
    <xsd:import namespace="1e219171-73df-4384-9290-c0eb069c4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49e07-9085-4007-b491-aabe4826a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19171-73df-4384-9290-c0eb069c4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22707C-C32B-40BC-9871-7B311546A02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e849e07-9085-4007-b491-aabe4826ae9f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1e219171-73df-4384-9290-c0eb069c448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BE7BC8-2B9D-44BF-8B96-55F2B0D3EDD2}">
  <ds:schemaRefs>
    <ds:schemaRef ds:uri="1e219171-73df-4384-9290-c0eb069c4484"/>
    <ds:schemaRef ds:uri="9e849e07-9085-4007-b491-aabe4826ae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594428-D6D2-4603-A53E-146A6A43F2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95175</TotalTime>
  <Words>1156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Abadi</vt:lpstr>
      <vt:lpstr>Agency FB</vt:lpstr>
      <vt:lpstr>Aharoni</vt:lpstr>
      <vt:lpstr>Algerian</vt:lpstr>
      <vt:lpstr>Aptos Mono</vt:lpstr>
      <vt:lpstr>Arial</vt:lpstr>
      <vt:lpstr>Arial Rounded MT Bold</vt:lpstr>
      <vt:lpstr>Baguet Script</vt:lpstr>
      <vt:lpstr>Calibri</vt:lpstr>
      <vt:lpstr>Calibri Light</vt:lpstr>
      <vt:lpstr>Office Theme</vt:lpstr>
      <vt:lpstr>Apresentação do PowerPoint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Apresentação do PowerPoint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FATORES DE RISCO PSICOSSOCIAIS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SRTE/MG - Odete Cristina Pereira Reis</cp:lastModifiedBy>
  <cp:revision>208</cp:revision>
  <dcterms:created xsi:type="dcterms:W3CDTF">2017-07-20T11:21:28Z</dcterms:created>
  <dcterms:modified xsi:type="dcterms:W3CDTF">2023-10-26T12:31:48Z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0x0101003B86B3900D43E144ABEF689BBB27F444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Order">
    <vt:r8>400</vt:r8>
  </property>
  <property fmtid="{D5CDD505-2E9C-101B-9397-08002B2CF9AE}" pid="8" name="TriggerFlowInfo">
    <vt:lpwstr/>
  </property>
  <property fmtid="{D5CDD505-2E9C-101B-9397-08002B2CF9AE}" pid="9" name="_ExtendedDescription">
    <vt:lpwstr/>
  </property>
  <property fmtid="{D5CDD505-2E9C-101B-9397-08002B2CF9AE}" pid="10" name="_SharedFileIndex">
    <vt:lpwstr/>
  </property>
  <property fmtid="{D5CDD505-2E9C-101B-9397-08002B2CF9AE}" pid="11" name="_SourceUrl">
    <vt:lpwstr/>
  </property>
</Properties>
</file>