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402" r:id="rId2"/>
    <p:sldId id="525" r:id="rId3"/>
    <p:sldId id="533" r:id="rId4"/>
    <p:sldId id="534" r:id="rId5"/>
    <p:sldId id="535" r:id="rId6"/>
    <p:sldId id="526" r:id="rId7"/>
    <p:sldId id="536" r:id="rId8"/>
    <p:sldId id="531" r:id="rId9"/>
  </p:sldIdLst>
  <p:sldSz cx="9144000" cy="6858000" type="screen4x3"/>
  <p:notesSz cx="6805613" cy="99393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8D3F4"/>
    <a:srgbClr val="E5F3F7"/>
    <a:srgbClr val="D8D3E0"/>
    <a:srgbClr val="D0D8E8"/>
    <a:srgbClr val="5A5EB1"/>
    <a:srgbClr val="E9EDF4"/>
    <a:srgbClr val="4BACC6"/>
    <a:srgbClr val="508CBF"/>
    <a:srgbClr val="5572B8"/>
  </p:clrMru>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713" autoAdjust="0"/>
  </p:normalViewPr>
  <p:slideViewPr>
    <p:cSldViewPr>
      <p:cViewPr>
        <p:scale>
          <a:sx n="100" d="100"/>
          <a:sy n="100" d="100"/>
        </p:scale>
        <p:origin x="-1860" y="-2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9099" cy="496967"/>
          </a:xfrm>
          <a:prstGeom prst="rect">
            <a:avLst/>
          </a:prstGeom>
        </p:spPr>
        <p:txBody>
          <a:bodyPr vert="horz" lIns="95680" tIns="47840" rIns="95680" bIns="47840" rtlCol="0"/>
          <a:lstStyle>
            <a:lvl1pPr algn="l">
              <a:defRPr sz="1300"/>
            </a:lvl1pPr>
          </a:lstStyle>
          <a:p>
            <a:endParaRPr lang="pt-BR"/>
          </a:p>
        </p:txBody>
      </p:sp>
      <p:sp>
        <p:nvSpPr>
          <p:cNvPr id="3" name="Espaço Reservado para Data 2"/>
          <p:cNvSpPr>
            <a:spLocks noGrp="1"/>
          </p:cNvSpPr>
          <p:nvPr>
            <p:ph type="dt" sz="quarter" idx="1"/>
          </p:nvPr>
        </p:nvSpPr>
        <p:spPr>
          <a:xfrm>
            <a:off x="3854940" y="1"/>
            <a:ext cx="2949099" cy="496967"/>
          </a:xfrm>
          <a:prstGeom prst="rect">
            <a:avLst/>
          </a:prstGeom>
        </p:spPr>
        <p:txBody>
          <a:bodyPr vert="horz" lIns="95680" tIns="47840" rIns="95680" bIns="47840" rtlCol="0"/>
          <a:lstStyle>
            <a:lvl1pPr algn="r">
              <a:defRPr sz="1300"/>
            </a:lvl1pPr>
          </a:lstStyle>
          <a:p>
            <a:fld id="{5C38F893-67C8-45D0-B06C-BE4D87E2A245}" type="datetimeFigureOut">
              <a:rPr lang="pt-BR" smtClean="0"/>
              <a:pPr/>
              <a:t>07/11/2013</a:t>
            </a:fld>
            <a:endParaRPr lang="pt-BR"/>
          </a:p>
        </p:txBody>
      </p:sp>
      <p:sp>
        <p:nvSpPr>
          <p:cNvPr id="4" name="Espaço Reservado para Rodapé 3"/>
          <p:cNvSpPr>
            <a:spLocks noGrp="1"/>
          </p:cNvSpPr>
          <p:nvPr>
            <p:ph type="ftr" sz="quarter" idx="2"/>
          </p:nvPr>
        </p:nvSpPr>
        <p:spPr>
          <a:xfrm>
            <a:off x="0" y="9440647"/>
            <a:ext cx="2949099" cy="496967"/>
          </a:xfrm>
          <a:prstGeom prst="rect">
            <a:avLst/>
          </a:prstGeom>
        </p:spPr>
        <p:txBody>
          <a:bodyPr vert="horz" lIns="95680" tIns="47840" rIns="95680" bIns="47840" rtlCol="0" anchor="b"/>
          <a:lstStyle>
            <a:lvl1pPr algn="l">
              <a:defRPr sz="1300"/>
            </a:lvl1pPr>
          </a:lstStyle>
          <a:p>
            <a:endParaRPr lang="pt-BR"/>
          </a:p>
        </p:txBody>
      </p:sp>
      <p:sp>
        <p:nvSpPr>
          <p:cNvPr id="5" name="Espaço Reservado para Número de Slide 4"/>
          <p:cNvSpPr>
            <a:spLocks noGrp="1"/>
          </p:cNvSpPr>
          <p:nvPr>
            <p:ph type="sldNum" sz="quarter" idx="3"/>
          </p:nvPr>
        </p:nvSpPr>
        <p:spPr>
          <a:xfrm>
            <a:off x="3854940" y="9440647"/>
            <a:ext cx="2949099" cy="496967"/>
          </a:xfrm>
          <a:prstGeom prst="rect">
            <a:avLst/>
          </a:prstGeom>
        </p:spPr>
        <p:txBody>
          <a:bodyPr vert="horz" lIns="95680" tIns="47840" rIns="95680" bIns="47840" rtlCol="0" anchor="b"/>
          <a:lstStyle>
            <a:lvl1pPr algn="r">
              <a:defRPr sz="1300"/>
            </a:lvl1pPr>
          </a:lstStyle>
          <a:p>
            <a:fld id="{EF61726F-45AE-4714-942F-1D94FA0AA3FE}" type="slidenum">
              <a:rPr lang="pt-BR" smtClean="0"/>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9099" cy="496967"/>
          </a:xfrm>
          <a:prstGeom prst="rect">
            <a:avLst/>
          </a:prstGeom>
        </p:spPr>
        <p:txBody>
          <a:bodyPr vert="horz" lIns="95680" tIns="47840" rIns="95680" bIns="47840" rtlCol="0"/>
          <a:lstStyle>
            <a:lvl1pPr algn="l">
              <a:defRPr sz="1300"/>
            </a:lvl1pPr>
          </a:lstStyle>
          <a:p>
            <a:endParaRPr lang="pt-BR"/>
          </a:p>
        </p:txBody>
      </p:sp>
      <p:sp>
        <p:nvSpPr>
          <p:cNvPr id="3" name="Espaço Reservado para Data 2"/>
          <p:cNvSpPr>
            <a:spLocks noGrp="1"/>
          </p:cNvSpPr>
          <p:nvPr>
            <p:ph type="dt" idx="1"/>
          </p:nvPr>
        </p:nvSpPr>
        <p:spPr>
          <a:xfrm>
            <a:off x="3854940" y="1"/>
            <a:ext cx="2949099" cy="496967"/>
          </a:xfrm>
          <a:prstGeom prst="rect">
            <a:avLst/>
          </a:prstGeom>
        </p:spPr>
        <p:txBody>
          <a:bodyPr vert="horz" lIns="95680" tIns="47840" rIns="95680" bIns="47840" rtlCol="0"/>
          <a:lstStyle>
            <a:lvl1pPr algn="r">
              <a:defRPr sz="1300"/>
            </a:lvl1pPr>
          </a:lstStyle>
          <a:p>
            <a:fld id="{DA5D1F43-F409-48F1-8243-79586C9EFC6D}" type="datetimeFigureOut">
              <a:rPr lang="pt-BR" smtClean="0"/>
              <a:pPr/>
              <a:t>07/11/2013</a:t>
            </a:fld>
            <a:endParaRPr lang="pt-BR"/>
          </a:p>
        </p:txBody>
      </p:sp>
      <p:sp>
        <p:nvSpPr>
          <p:cNvPr id="4" name="Espaço Reservado para Imagem de Slide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95680" tIns="47840" rIns="95680" bIns="47840" rtlCol="0" anchor="ctr"/>
          <a:lstStyle/>
          <a:p>
            <a:endParaRPr lang="pt-BR"/>
          </a:p>
        </p:txBody>
      </p:sp>
      <p:sp>
        <p:nvSpPr>
          <p:cNvPr id="5" name="Espaço Reservado para Anotações 4"/>
          <p:cNvSpPr>
            <a:spLocks noGrp="1"/>
          </p:cNvSpPr>
          <p:nvPr>
            <p:ph type="body" sz="quarter" idx="3"/>
          </p:nvPr>
        </p:nvSpPr>
        <p:spPr>
          <a:xfrm>
            <a:off x="680562" y="4721186"/>
            <a:ext cx="5444490" cy="4472702"/>
          </a:xfrm>
          <a:prstGeom prst="rect">
            <a:avLst/>
          </a:prstGeom>
        </p:spPr>
        <p:txBody>
          <a:bodyPr vert="horz" lIns="95680" tIns="47840" rIns="95680" bIns="4784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40647"/>
            <a:ext cx="2949099" cy="496967"/>
          </a:xfrm>
          <a:prstGeom prst="rect">
            <a:avLst/>
          </a:prstGeom>
        </p:spPr>
        <p:txBody>
          <a:bodyPr vert="horz" lIns="95680" tIns="47840" rIns="95680" bIns="47840"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3854940" y="9440647"/>
            <a:ext cx="2949099" cy="496967"/>
          </a:xfrm>
          <a:prstGeom prst="rect">
            <a:avLst/>
          </a:prstGeom>
        </p:spPr>
        <p:txBody>
          <a:bodyPr vert="horz" lIns="95680" tIns="47840" rIns="95680" bIns="47840" rtlCol="0" anchor="b"/>
          <a:lstStyle>
            <a:lvl1pPr algn="r">
              <a:defRPr sz="1300"/>
            </a:lvl1pPr>
          </a:lstStyle>
          <a:p>
            <a:fld id="{1E5C2222-4A69-4E2F-ABC7-FBFD0B8CAC8E}"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1E5C2222-4A69-4E2F-ABC7-FBFD0B8CAC8E}" type="slidenum">
              <a:rPr lang="pt-BR" smtClean="0"/>
              <a:pPr/>
              <a:t>3</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1E5C2222-4A69-4E2F-ABC7-FBFD0B8CAC8E}" type="slidenum">
              <a:rPr lang="pt-BR" smtClean="0"/>
              <a:pPr/>
              <a:t>4</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4063005-ABA4-4A7C-A826-E0DFCACC88AF}" type="datetimeFigureOut">
              <a:rPr lang="pt-BR"/>
              <a:pPr>
                <a:defRPr/>
              </a:pPr>
              <a:t>07/11/2013</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B4F4990-9DBD-4D38-A4F9-EB5207376EAA}"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3874774-C6FD-415F-BC5F-AD347BBA94CD}" type="datetimeFigureOut">
              <a:rPr lang="pt-BR"/>
              <a:pPr>
                <a:defRPr/>
              </a:pPr>
              <a:t>07/11/2013</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E5A454C-6DF5-4DFF-99E2-E0FCC5A48232}"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8D9725D-2DFF-4E3F-99DA-0CBE4131764F}" type="datetimeFigureOut">
              <a:rPr lang="pt-BR"/>
              <a:pPr>
                <a:defRPr/>
              </a:pPr>
              <a:t>07/11/2013</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B29E22A-E90A-40BE-ACBB-0B36A8BDE3B5}"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9292881-0C53-4476-B864-6AA5081058D7}" type="datetimeFigureOut">
              <a:rPr lang="pt-BR"/>
              <a:pPr>
                <a:defRPr/>
              </a:pPr>
              <a:t>07/11/2013</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FEC6905-0386-4C60-AF9B-88B4F7959D67}"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C5D7DC9-71A9-47E4-8EB8-9B0FA534390E}" type="datetimeFigureOut">
              <a:rPr lang="pt-BR"/>
              <a:pPr>
                <a:defRPr/>
              </a:pPr>
              <a:t>07/11/2013</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B433FB4-9813-4FC6-AAF8-446734424CC5}"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4BBB049-AE24-4AFD-B363-88D729F10F39}" type="datetimeFigureOut">
              <a:rPr lang="pt-BR"/>
              <a:pPr>
                <a:defRPr/>
              </a:pPr>
              <a:t>07/11/2013</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819DDCF-F3B1-4717-A0F7-58DF6B3D7558}"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A7F94D9-2D87-46F4-A335-BE7FCC801C14}" type="datetimeFigureOut">
              <a:rPr lang="pt-BR"/>
              <a:pPr>
                <a:defRPr/>
              </a:pPr>
              <a:t>07/11/2013</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9" name="Espaço Reservado para Número de Slide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299A0B2-6398-4946-AF47-0374D118FE56}"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2DBB3E4-842E-4285-8976-D71A32454482}" type="datetimeFigureOut">
              <a:rPr lang="pt-BR"/>
              <a:pPr>
                <a:defRPr/>
              </a:pPr>
              <a:t>07/11/2013</a:t>
            </a:fld>
            <a:endParaRPr lang="pt-BR"/>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5" name="Espaço Reservado para Número de Slide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92334E1-2B60-4006-8B55-2CD0563D3E58}"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8946AD4-9F2B-47CC-B483-D305BA1B16E6}" type="datetimeFigureOut">
              <a:rPr lang="pt-BR"/>
              <a:pPr>
                <a:defRPr/>
              </a:pPr>
              <a:t>07/11/2013</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4" name="Espaço Reservado para Número de Slide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879783D-BE4E-47D5-8C25-64C42A8FA0C8}"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3E9625A-5633-4287-9AC0-FE290E942CA3}" type="datetimeFigureOut">
              <a:rPr lang="pt-BR"/>
              <a:pPr>
                <a:defRPr/>
              </a:pPr>
              <a:t>07/11/2013</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C7BAD6E-1E50-486C-A821-7C8C6B6FC608}"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003689-EA77-4723-8997-C52D5894AF6C}" type="datetimeFigureOut">
              <a:rPr lang="pt-BR"/>
              <a:pPr>
                <a:defRPr/>
              </a:pPr>
              <a:t>07/11/2013</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8A0C8F-ABD8-4FA2-B651-3D0B4BE37E48}"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000" r="-2000"/>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1138238"/>
            <a:ext cx="8229600" cy="635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Título</a:t>
            </a:r>
          </a:p>
        </p:txBody>
      </p:sp>
      <p:sp>
        <p:nvSpPr>
          <p:cNvPr id="1027" name="Espaço Reservado para Texto 2"/>
          <p:cNvSpPr>
            <a:spLocks noGrp="1"/>
          </p:cNvSpPr>
          <p:nvPr>
            <p:ph type="body" idx="1"/>
          </p:nvPr>
        </p:nvSpPr>
        <p:spPr bwMode="auto">
          <a:xfrm>
            <a:off x="468313" y="2205038"/>
            <a:ext cx="8229600" cy="161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Texto</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fontAlgn="base">
        <a:spcBef>
          <a:spcPct val="0"/>
        </a:spcBef>
        <a:spcAft>
          <a:spcPct val="0"/>
        </a:spcAft>
        <a:defRPr sz="3600" kern="1200">
          <a:solidFill>
            <a:srgbClr val="0072BC"/>
          </a:solidFill>
          <a:latin typeface="+mj-lt"/>
          <a:ea typeface="+mj-ea"/>
          <a:cs typeface="+mj-cs"/>
        </a:defRPr>
      </a:lvl1pPr>
      <a:lvl2pPr algn="l" rtl="0" fontAlgn="base">
        <a:spcBef>
          <a:spcPct val="0"/>
        </a:spcBef>
        <a:spcAft>
          <a:spcPct val="0"/>
        </a:spcAft>
        <a:defRPr sz="3600">
          <a:solidFill>
            <a:srgbClr val="0072BC"/>
          </a:solidFill>
          <a:latin typeface="Calibri" pitchFamily="34" charset="0"/>
        </a:defRPr>
      </a:lvl2pPr>
      <a:lvl3pPr algn="l" rtl="0" fontAlgn="base">
        <a:spcBef>
          <a:spcPct val="0"/>
        </a:spcBef>
        <a:spcAft>
          <a:spcPct val="0"/>
        </a:spcAft>
        <a:defRPr sz="3600">
          <a:solidFill>
            <a:srgbClr val="0072BC"/>
          </a:solidFill>
          <a:latin typeface="Calibri" pitchFamily="34" charset="0"/>
        </a:defRPr>
      </a:lvl3pPr>
      <a:lvl4pPr algn="l" rtl="0" fontAlgn="base">
        <a:spcBef>
          <a:spcPct val="0"/>
        </a:spcBef>
        <a:spcAft>
          <a:spcPct val="0"/>
        </a:spcAft>
        <a:defRPr sz="3600">
          <a:solidFill>
            <a:srgbClr val="0072BC"/>
          </a:solidFill>
          <a:latin typeface="Calibri" pitchFamily="34" charset="0"/>
        </a:defRPr>
      </a:lvl4pPr>
      <a:lvl5pPr algn="l" rtl="0" fontAlgn="base">
        <a:spcBef>
          <a:spcPct val="0"/>
        </a:spcBef>
        <a:spcAft>
          <a:spcPct val="0"/>
        </a:spcAft>
        <a:defRPr sz="3600">
          <a:solidFill>
            <a:srgbClr val="0072BC"/>
          </a:solidFill>
          <a:latin typeface="Calibri" pitchFamily="34" charset="0"/>
        </a:defRPr>
      </a:lvl5pPr>
      <a:lvl6pPr marL="457200" algn="l" rtl="0" fontAlgn="base">
        <a:spcBef>
          <a:spcPct val="0"/>
        </a:spcBef>
        <a:spcAft>
          <a:spcPct val="0"/>
        </a:spcAft>
        <a:defRPr sz="3600">
          <a:solidFill>
            <a:srgbClr val="0072BC"/>
          </a:solidFill>
          <a:latin typeface="Calibri" pitchFamily="34" charset="0"/>
        </a:defRPr>
      </a:lvl6pPr>
      <a:lvl7pPr marL="914400" algn="l" rtl="0" fontAlgn="base">
        <a:spcBef>
          <a:spcPct val="0"/>
        </a:spcBef>
        <a:spcAft>
          <a:spcPct val="0"/>
        </a:spcAft>
        <a:defRPr sz="3600">
          <a:solidFill>
            <a:srgbClr val="0072BC"/>
          </a:solidFill>
          <a:latin typeface="Calibri" pitchFamily="34" charset="0"/>
        </a:defRPr>
      </a:lvl7pPr>
      <a:lvl8pPr marL="1371600" algn="l" rtl="0" fontAlgn="base">
        <a:spcBef>
          <a:spcPct val="0"/>
        </a:spcBef>
        <a:spcAft>
          <a:spcPct val="0"/>
        </a:spcAft>
        <a:defRPr sz="3600">
          <a:solidFill>
            <a:srgbClr val="0072BC"/>
          </a:solidFill>
          <a:latin typeface="Calibri" pitchFamily="34" charset="0"/>
        </a:defRPr>
      </a:lvl8pPr>
      <a:lvl9pPr marL="1828800" algn="l" rtl="0" fontAlgn="base">
        <a:spcBef>
          <a:spcPct val="0"/>
        </a:spcBef>
        <a:spcAft>
          <a:spcPct val="0"/>
        </a:spcAft>
        <a:defRPr sz="3600">
          <a:solidFill>
            <a:srgbClr val="0072BC"/>
          </a:solidFill>
          <a:latin typeface="Calibri" pitchFamily="34" charset="0"/>
        </a:defRPr>
      </a:lvl9pPr>
    </p:titleStyle>
    <p:bodyStyle>
      <a:lvl1pPr marL="342900" algn="l" rtl="0" fontAlgn="base">
        <a:spcBef>
          <a:spcPct val="0"/>
        </a:spcBef>
        <a:spcAft>
          <a:spcPct val="0"/>
        </a:spcAft>
        <a:buFont typeface="Arial" charset="0"/>
        <a:defRPr sz="2800" kern="1200">
          <a:solidFill>
            <a:srgbClr val="0072BC"/>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 descr="capas template sistema OCB_capa.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40944"/>
            <a:ext cx="9143391" cy="6857543"/>
          </a:xfrm>
          <a:prstGeom prst="rect">
            <a:avLst/>
          </a:prstGeom>
        </p:spPr>
      </p:pic>
      <p:sp>
        <p:nvSpPr>
          <p:cNvPr id="11" name="CaixaDeTexto 10"/>
          <p:cNvSpPr txBox="1"/>
          <p:nvPr/>
        </p:nvSpPr>
        <p:spPr>
          <a:xfrm>
            <a:off x="323528" y="2852936"/>
            <a:ext cx="8352928" cy="646331"/>
          </a:xfrm>
          <a:prstGeom prst="rect">
            <a:avLst/>
          </a:prstGeom>
          <a:noFill/>
        </p:spPr>
        <p:txBody>
          <a:bodyPr wrap="square" rtlCol="0">
            <a:spAutoFit/>
          </a:bodyPr>
          <a:lstStyle/>
          <a:p>
            <a:pPr algn="ctr"/>
            <a:r>
              <a:rPr lang="pt-BR" sz="3600" b="1" dirty="0" smtClean="0">
                <a:solidFill>
                  <a:schemeClr val="bg1"/>
                </a:solidFill>
                <a:latin typeface="+mn-lt"/>
              </a:rPr>
              <a:t>Audiência Pública - Senado Federal</a:t>
            </a:r>
            <a:endParaRPr lang="pt-BR" sz="3200" dirty="0">
              <a:solidFill>
                <a:schemeClr val="bg1"/>
              </a:solidFill>
              <a:latin typeface="+mn-lt"/>
            </a:endParaRPr>
          </a:p>
        </p:txBody>
      </p:sp>
      <p:sp>
        <p:nvSpPr>
          <p:cNvPr id="4" name="CaixaDeTexto 3"/>
          <p:cNvSpPr txBox="1"/>
          <p:nvPr/>
        </p:nvSpPr>
        <p:spPr>
          <a:xfrm>
            <a:off x="971600" y="4005064"/>
            <a:ext cx="7416824" cy="461665"/>
          </a:xfrm>
          <a:prstGeom prst="rect">
            <a:avLst/>
          </a:prstGeom>
          <a:noFill/>
        </p:spPr>
        <p:txBody>
          <a:bodyPr wrap="square" rtlCol="0">
            <a:spAutoFit/>
          </a:bodyPr>
          <a:lstStyle/>
          <a:p>
            <a:pPr algn="ctr"/>
            <a:r>
              <a:rPr lang="pt-BR" sz="2400" dirty="0" smtClean="0">
                <a:solidFill>
                  <a:schemeClr val="bg1"/>
                </a:solidFill>
                <a:latin typeface="+mn-lt"/>
              </a:rPr>
              <a:t>Registro e licenciamento anual de máquinas agrícolas</a:t>
            </a:r>
            <a:endParaRPr lang="pt-BR" sz="2000" dirty="0">
              <a:solidFill>
                <a:schemeClr val="bg1"/>
              </a:solidFill>
              <a:latin typeface="+mn-lt"/>
            </a:endParaRPr>
          </a:p>
        </p:txBody>
      </p:sp>
      <p:sp>
        <p:nvSpPr>
          <p:cNvPr id="5" name="CaixaDeTexto 4"/>
          <p:cNvSpPr txBox="1"/>
          <p:nvPr/>
        </p:nvSpPr>
        <p:spPr>
          <a:xfrm>
            <a:off x="1331640" y="5302949"/>
            <a:ext cx="7416824" cy="646331"/>
          </a:xfrm>
          <a:prstGeom prst="rect">
            <a:avLst/>
          </a:prstGeom>
          <a:noFill/>
        </p:spPr>
        <p:txBody>
          <a:bodyPr wrap="square" rtlCol="0">
            <a:spAutoFit/>
          </a:bodyPr>
          <a:lstStyle/>
          <a:p>
            <a:pPr algn="r"/>
            <a:r>
              <a:rPr lang="pt-BR" dirty="0" smtClean="0">
                <a:solidFill>
                  <a:schemeClr val="bg1"/>
                </a:solidFill>
                <a:latin typeface="+mn-lt"/>
              </a:rPr>
              <a:t>Paulo César Dias Júnior</a:t>
            </a:r>
          </a:p>
          <a:p>
            <a:pPr algn="r"/>
            <a:r>
              <a:rPr lang="pt-BR" dirty="0" smtClean="0">
                <a:solidFill>
                  <a:schemeClr val="bg1"/>
                </a:solidFill>
                <a:latin typeface="+mn-lt"/>
              </a:rPr>
              <a:t>Ramo Agropecuário do Sistema OCB</a:t>
            </a:r>
            <a:endParaRPr lang="pt-BR" dirty="0">
              <a:solidFill>
                <a:schemeClr val="bg1"/>
              </a:solidFill>
              <a:latin typeface="+mn-lt"/>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686007" y="200834"/>
            <a:ext cx="1724126"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Origem</a:t>
            </a:r>
          </a:p>
        </p:txBody>
      </p:sp>
      <p:cxnSp>
        <p:nvCxnSpPr>
          <p:cNvPr id="12" name="Conector reto 11"/>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5121" name="Rectangle 1"/>
          <p:cNvSpPr>
            <a:spLocks noChangeArrowheads="1"/>
          </p:cNvSpPr>
          <p:nvPr/>
        </p:nvSpPr>
        <p:spPr bwMode="auto">
          <a:xfrm>
            <a:off x="736526" y="1329442"/>
            <a:ext cx="7704856"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pt-BR" sz="3000" dirty="0" smtClean="0">
                <a:latin typeface="+mn-lt"/>
              </a:rPr>
              <a:t>Segundo Código Brasileiro de Trânsito (CTB) - Lei n° 9.503/1997, (art. 96) os veículos se classificam em:</a:t>
            </a:r>
            <a:endParaRPr lang="pt-BR" sz="3000" dirty="0">
              <a:latin typeface="+mn-lt"/>
            </a:endParaRPr>
          </a:p>
        </p:txBody>
      </p:sp>
      <p:sp>
        <p:nvSpPr>
          <p:cNvPr id="5" name="Retângulo 4"/>
          <p:cNvSpPr/>
          <p:nvPr/>
        </p:nvSpPr>
        <p:spPr>
          <a:xfrm>
            <a:off x="736526" y="2924944"/>
            <a:ext cx="7651898" cy="923330"/>
          </a:xfrm>
          <a:prstGeom prst="rect">
            <a:avLst/>
          </a:prstGeom>
        </p:spPr>
        <p:txBody>
          <a:bodyPr wrap="square">
            <a:spAutoFit/>
          </a:bodyPr>
          <a:lstStyle/>
          <a:p>
            <a:pPr marL="361950" lvl="0" indent="-361950" algn="just" defTabSz="180975"/>
            <a:r>
              <a:rPr lang="pt-BR" dirty="0" smtClean="0">
                <a:solidFill>
                  <a:schemeClr val="tx2">
                    <a:lumMod val="60000"/>
                    <a:lumOff val="40000"/>
                  </a:schemeClr>
                </a:solidFill>
                <a:latin typeface="+mn-lt"/>
              </a:rPr>
              <a:t>I - </a:t>
            </a:r>
            <a:r>
              <a:rPr lang="pt-BR" dirty="0" smtClean="0">
                <a:latin typeface="+mn-lt"/>
              </a:rPr>
              <a:t>		quanto a tração: </a:t>
            </a:r>
            <a:r>
              <a:rPr lang="pt-BR" b="1" dirty="0" smtClean="0">
                <a:solidFill>
                  <a:schemeClr val="tx2">
                    <a:lumMod val="60000"/>
                    <a:lumOff val="40000"/>
                  </a:schemeClr>
                </a:solidFill>
                <a:latin typeface="+mn-lt"/>
              </a:rPr>
              <a:t>a. automotor</a:t>
            </a:r>
            <a:r>
              <a:rPr lang="pt-BR" dirty="0" smtClean="0">
                <a:latin typeface="+mn-lt"/>
              </a:rPr>
              <a:t>, b. elétrico, ...</a:t>
            </a:r>
            <a:endParaRPr lang="pt-BR" dirty="0">
              <a:latin typeface="+mn-lt"/>
            </a:endParaRPr>
          </a:p>
          <a:p>
            <a:pPr marL="542925" indent="-542925" algn="just" defTabSz="361950">
              <a:tabLst>
                <a:tab pos="542925" algn="l"/>
              </a:tabLst>
            </a:pPr>
            <a:r>
              <a:rPr lang="pt-BR" dirty="0" smtClean="0">
                <a:solidFill>
                  <a:schemeClr val="tx2">
                    <a:lumMod val="60000"/>
                    <a:lumOff val="40000"/>
                  </a:schemeClr>
                </a:solidFill>
                <a:latin typeface="+mn-lt"/>
              </a:rPr>
              <a:t>II - </a:t>
            </a:r>
            <a:r>
              <a:rPr lang="pt-BR" dirty="0" smtClean="0">
                <a:latin typeface="+mn-lt"/>
              </a:rPr>
              <a:t>	quanto a espécie: a. de passageiros, b. de carga, c. misto, d. de competição, </a:t>
            </a:r>
            <a:r>
              <a:rPr lang="pt-BR" b="1" dirty="0" smtClean="0">
                <a:solidFill>
                  <a:schemeClr val="tx2">
                    <a:lumMod val="60000"/>
                    <a:lumOff val="40000"/>
                  </a:schemeClr>
                </a:solidFill>
                <a:latin typeface="+mn-lt"/>
              </a:rPr>
              <a:t>e. de tração</a:t>
            </a:r>
            <a:r>
              <a:rPr lang="pt-BR" dirty="0" smtClean="0">
                <a:latin typeface="+mn-lt"/>
              </a:rPr>
              <a:t>, ...</a:t>
            </a:r>
          </a:p>
        </p:txBody>
      </p:sp>
      <p:sp>
        <p:nvSpPr>
          <p:cNvPr id="6" name="Seta para baixo 5"/>
          <p:cNvSpPr/>
          <p:nvPr/>
        </p:nvSpPr>
        <p:spPr>
          <a:xfrm rot="16200000">
            <a:off x="4103948" y="4185084"/>
            <a:ext cx="360040" cy="432048"/>
          </a:xfrm>
          <a:prstGeom prst="downArrow">
            <a:avLst/>
          </a:prstGeom>
          <a:solidFill>
            <a:schemeClr val="bg1"/>
          </a:solidFill>
          <a:ln w="381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
        <p:nvSpPr>
          <p:cNvPr id="7" name="Retângulo 6"/>
          <p:cNvSpPr/>
          <p:nvPr/>
        </p:nvSpPr>
        <p:spPr>
          <a:xfrm>
            <a:off x="4629150" y="3863950"/>
            <a:ext cx="2751162" cy="1077218"/>
          </a:xfrm>
          <a:prstGeom prst="rect">
            <a:avLst/>
          </a:prstGeom>
        </p:spPr>
        <p:txBody>
          <a:bodyPr wrap="square">
            <a:spAutoFit/>
          </a:bodyPr>
          <a:lstStyle/>
          <a:p>
            <a:pPr marL="361950" lvl="0" indent="-361950" algn="just" defTabSz="361950">
              <a:buAutoNum type="arabicPeriod"/>
            </a:pPr>
            <a:r>
              <a:rPr lang="pt-BR" sz="1600" i="1" dirty="0" smtClean="0">
                <a:solidFill>
                  <a:schemeClr val="tx2">
                    <a:lumMod val="60000"/>
                    <a:lumOff val="40000"/>
                  </a:schemeClr>
                </a:solidFill>
                <a:latin typeface="+mn-lt"/>
              </a:rPr>
              <a:t>caminhão-trator</a:t>
            </a:r>
          </a:p>
          <a:p>
            <a:pPr marL="361950" lvl="0" indent="-361950" algn="just" defTabSz="361950">
              <a:buAutoNum type="arabicPeriod"/>
            </a:pPr>
            <a:r>
              <a:rPr lang="pt-BR" sz="1600" i="1" dirty="0" smtClean="0">
                <a:solidFill>
                  <a:schemeClr val="tx2">
                    <a:lumMod val="60000"/>
                    <a:lumOff val="40000"/>
                  </a:schemeClr>
                </a:solidFill>
                <a:latin typeface="+mn-lt"/>
              </a:rPr>
              <a:t>trator de rodas</a:t>
            </a:r>
          </a:p>
          <a:p>
            <a:pPr marL="361950" lvl="0" indent="-361950" algn="just" defTabSz="361950">
              <a:buAutoNum type="arabicPeriod"/>
            </a:pPr>
            <a:r>
              <a:rPr lang="pt-BR" sz="1600" i="1" dirty="0" smtClean="0">
                <a:solidFill>
                  <a:schemeClr val="tx2">
                    <a:lumMod val="60000"/>
                    <a:lumOff val="40000"/>
                  </a:schemeClr>
                </a:solidFill>
                <a:latin typeface="+mn-lt"/>
              </a:rPr>
              <a:t>trator de esteiras</a:t>
            </a:r>
          </a:p>
          <a:p>
            <a:pPr marL="361950" lvl="0" indent="-361950" algn="just" defTabSz="361950">
              <a:buAutoNum type="arabicPeriod"/>
            </a:pPr>
            <a:r>
              <a:rPr lang="pt-BR" sz="1600" i="1" dirty="0" smtClean="0">
                <a:solidFill>
                  <a:schemeClr val="tx2">
                    <a:lumMod val="60000"/>
                    <a:lumOff val="40000"/>
                  </a:schemeClr>
                </a:solidFill>
                <a:latin typeface="+mn-lt"/>
              </a:rPr>
              <a:t>trator misto</a:t>
            </a:r>
            <a:endParaRPr lang="pt-BR" sz="1600" i="1" dirty="0">
              <a:solidFill>
                <a:schemeClr val="tx2">
                  <a:lumMod val="60000"/>
                  <a:lumOff val="40000"/>
                </a:schemeClr>
              </a:solidFill>
              <a:latin typeface="+mn-lt"/>
            </a:endParaRPr>
          </a:p>
        </p:txBody>
      </p:sp>
      <p:sp>
        <p:nvSpPr>
          <p:cNvPr id="8" name="Retângulo 7"/>
          <p:cNvSpPr/>
          <p:nvPr/>
        </p:nvSpPr>
        <p:spPr>
          <a:xfrm>
            <a:off x="735385" y="5077633"/>
            <a:ext cx="7653039" cy="954107"/>
          </a:xfrm>
          <a:prstGeom prst="rect">
            <a:avLst/>
          </a:prstGeom>
        </p:spPr>
        <p:txBody>
          <a:bodyPr wrap="square">
            <a:spAutoFit/>
          </a:bodyPr>
          <a:lstStyle/>
          <a:p>
            <a:pPr lvl="0" algn="just" defTabSz="361950"/>
            <a:r>
              <a:rPr lang="pt-BR" sz="2000" b="1" dirty="0" smtClean="0">
                <a:latin typeface="+mn-lt"/>
              </a:rPr>
              <a:t>Trator: </a:t>
            </a:r>
            <a:r>
              <a:rPr lang="pt-BR" sz="2000" b="1" dirty="0" smtClean="0">
                <a:solidFill>
                  <a:schemeClr val="tx2">
                    <a:lumMod val="60000"/>
                    <a:lumOff val="40000"/>
                  </a:schemeClr>
                </a:solidFill>
                <a:latin typeface="+mn-lt"/>
              </a:rPr>
              <a:t>veículo automotor </a:t>
            </a:r>
            <a:r>
              <a:rPr lang="pt-BR" sz="2000" dirty="0" smtClean="0">
                <a:latin typeface="+mn-lt"/>
              </a:rPr>
              <a:t>construído para realizar trabalho agrícola de construção e pavimentação e tracionar outros veículos e equipamentos. </a:t>
            </a:r>
            <a:r>
              <a:rPr lang="pt-BR" sz="1600" dirty="0" smtClean="0">
                <a:latin typeface="+mn-lt"/>
              </a:rPr>
              <a:t>(Anexo I do CTB)</a:t>
            </a:r>
            <a:endParaRPr lang="pt-BR" sz="1600" dirty="0">
              <a:latin typeface="+mn-lt"/>
            </a:endParaRPr>
          </a:p>
        </p:txBody>
      </p:sp>
      <p:cxnSp>
        <p:nvCxnSpPr>
          <p:cNvPr id="10" name="Conector reto 9"/>
          <p:cNvCxnSpPr/>
          <p:nvPr/>
        </p:nvCxnSpPr>
        <p:spPr>
          <a:xfrm>
            <a:off x="3275856" y="3889623"/>
            <a:ext cx="0" cy="504056"/>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 name="Conector reto 13"/>
          <p:cNvCxnSpPr/>
          <p:nvPr/>
        </p:nvCxnSpPr>
        <p:spPr>
          <a:xfrm>
            <a:off x="3275856" y="4403204"/>
            <a:ext cx="72008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3" name="Retângulo de cantos arredondados 12"/>
          <p:cNvSpPr/>
          <p:nvPr/>
        </p:nvSpPr>
        <p:spPr>
          <a:xfrm>
            <a:off x="611560" y="5013176"/>
            <a:ext cx="7920880" cy="1080120"/>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686007" y="200834"/>
            <a:ext cx="4471352"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Objeto da discussão</a:t>
            </a:r>
          </a:p>
        </p:txBody>
      </p:sp>
      <p:cxnSp>
        <p:nvCxnSpPr>
          <p:cNvPr id="12" name="Conector reto 11"/>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cxnSp>
        <p:nvCxnSpPr>
          <p:cNvPr id="15" name="Conector reto 14"/>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16" name="Rectangle 1"/>
          <p:cNvSpPr>
            <a:spLocks noChangeArrowheads="1"/>
          </p:cNvSpPr>
          <p:nvPr/>
        </p:nvSpPr>
        <p:spPr bwMode="auto">
          <a:xfrm>
            <a:off x="611560" y="1343670"/>
            <a:ext cx="792088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pt-BR" sz="2400" b="1" dirty="0" smtClean="0">
                <a:latin typeface="+mn-lt"/>
              </a:rPr>
              <a:t>PLC 57/2013 (Dep. Alceu Moreira) </a:t>
            </a:r>
            <a:r>
              <a:rPr lang="pt-BR" sz="2000" dirty="0" smtClean="0">
                <a:latin typeface="+mn-lt"/>
              </a:rPr>
              <a:t>- Altera a Lei nº 9.503, de 23 de setembro de 1997, que institui o Código de Trânsito Brasileiro, para desobrigar as máquinas agrícolas do registro e licenciamento anual.</a:t>
            </a:r>
          </a:p>
        </p:txBody>
      </p:sp>
      <p:sp>
        <p:nvSpPr>
          <p:cNvPr id="18" name="Retângulo 17"/>
          <p:cNvSpPr/>
          <p:nvPr/>
        </p:nvSpPr>
        <p:spPr>
          <a:xfrm>
            <a:off x="683568" y="2535718"/>
            <a:ext cx="7848872" cy="3485570"/>
          </a:xfrm>
          <a:prstGeom prst="rect">
            <a:avLst/>
          </a:prstGeom>
          <a:ln>
            <a:solidFill>
              <a:schemeClr val="tx2">
                <a:lumMod val="40000"/>
                <a:lumOff val="60000"/>
              </a:schemeClr>
            </a:solidFill>
          </a:ln>
        </p:spPr>
        <p:txBody>
          <a:bodyPr wrap="square">
            <a:spAutoFit/>
          </a:bodyPr>
          <a:lstStyle/>
          <a:p>
            <a:pPr algn="ctr">
              <a:lnSpc>
                <a:spcPct val="150000"/>
              </a:lnSpc>
            </a:pPr>
            <a:r>
              <a:rPr lang="pt-BR" sz="1400" b="1" dirty="0" smtClean="0">
                <a:latin typeface="+mn-lt"/>
              </a:rPr>
              <a:t>CAPÍTULO IX</a:t>
            </a:r>
            <a:br>
              <a:rPr lang="pt-BR" sz="1400" b="1" dirty="0" smtClean="0">
                <a:latin typeface="+mn-lt"/>
              </a:rPr>
            </a:br>
            <a:r>
              <a:rPr lang="pt-BR" sz="1400" b="1" dirty="0" smtClean="0">
                <a:latin typeface="+mn-lt"/>
              </a:rPr>
              <a:t>DOS VEÍCULOS</a:t>
            </a:r>
          </a:p>
          <a:p>
            <a:pPr algn="ctr">
              <a:lnSpc>
                <a:spcPct val="150000"/>
              </a:lnSpc>
            </a:pPr>
            <a:r>
              <a:rPr lang="pt-BR" sz="1400" b="1" dirty="0" smtClean="0">
                <a:latin typeface="+mn-lt"/>
              </a:rPr>
              <a:t>Seção III</a:t>
            </a:r>
            <a:br>
              <a:rPr lang="pt-BR" sz="1400" b="1" dirty="0" smtClean="0">
                <a:latin typeface="+mn-lt"/>
              </a:rPr>
            </a:br>
            <a:r>
              <a:rPr lang="pt-BR" sz="1400" b="1" dirty="0" smtClean="0">
                <a:latin typeface="+mn-lt"/>
              </a:rPr>
              <a:t>Da Identificação do Veículo</a:t>
            </a:r>
          </a:p>
          <a:p>
            <a:pPr algn="ctr">
              <a:lnSpc>
                <a:spcPct val="150000"/>
              </a:lnSpc>
            </a:pPr>
            <a:endParaRPr lang="pt-BR" sz="600" b="1" dirty="0" smtClean="0">
              <a:latin typeface="+mn-lt"/>
            </a:endParaRPr>
          </a:p>
          <a:p>
            <a:pPr algn="just">
              <a:lnSpc>
                <a:spcPct val="150000"/>
              </a:lnSpc>
            </a:pPr>
            <a:r>
              <a:rPr lang="pt-BR" sz="1200" b="1" dirty="0" smtClean="0">
                <a:latin typeface="+mn-lt"/>
              </a:rPr>
              <a:t>Art. 115.</a:t>
            </a:r>
            <a:r>
              <a:rPr lang="pt-BR" sz="1200" dirty="0" smtClean="0">
                <a:latin typeface="+mn-lt"/>
              </a:rPr>
              <a:t> O veículo será identificado externamente por meio de placas dianteira e traseira, sendo esta lacrada em sua estrutura, obedecidas as especificações e modelos estabelecidos pelo CONTRAN.</a:t>
            </a:r>
          </a:p>
          <a:p>
            <a:pPr algn="just">
              <a:lnSpc>
                <a:spcPct val="150000"/>
              </a:lnSpc>
            </a:pPr>
            <a:r>
              <a:rPr lang="pt-BR" sz="1200" dirty="0" smtClean="0">
                <a:latin typeface="+mn-lt"/>
              </a:rPr>
              <a:t>§ 4º Os aparelhos automotores destinados a puxar ou arrastar maquinaria de qualquer natureza ou a executar trabalhos </a:t>
            </a:r>
            <a:r>
              <a:rPr lang="pt-BR" sz="1200" strike="sngStrike" dirty="0" smtClean="0">
                <a:solidFill>
                  <a:schemeClr val="tx2">
                    <a:lumMod val="60000"/>
                    <a:lumOff val="40000"/>
                  </a:schemeClr>
                </a:solidFill>
                <a:latin typeface="+mn-lt"/>
              </a:rPr>
              <a:t>(agrícolas e)</a:t>
            </a:r>
            <a:r>
              <a:rPr lang="pt-BR" sz="1200" dirty="0" smtClean="0">
                <a:solidFill>
                  <a:schemeClr val="tx2">
                    <a:lumMod val="60000"/>
                    <a:lumOff val="40000"/>
                  </a:schemeClr>
                </a:solidFill>
                <a:latin typeface="+mn-lt"/>
              </a:rPr>
              <a:t> </a:t>
            </a:r>
            <a:r>
              <a:rPr lang="pt-BR" sz="1200" dirty="0" smtClean="0">
                <a:latin typeface="+mn-lt"/>
              </a:rPr>
              <a:t>de construção ou de pavimentação são sujeitos, desde que lhes seja facultado transitar nas vias, ao registro e licenciamento da repartição competente, devendo receber numeração especial.</a:t>
            </a:r>
          </a:p>
          <a:p>
            <a:pPr algn="just">
              <a:lnSpc>
                <a:spcPct val="150000"/>
              </a:lnSpc>
            </a:pPr>
            <a:r>
              <a:rPr lang="pt-BR" sz="1200" dirty="0" smtClean="0">
                <a:latin typeface="+mn-lt"/>
              </a:rPr>
              <a:t>§ 5º O disposto neste artigo não se aplica aos veículos de uso bélico </a:t>
            </a:r>
            <a:r>
              <a:rPr lang="pt-BR" sz="1200" u="sng" dirty="0" smtClean="0">
                <a:solidFill>
                  <a:schemeClr val="tx2">
                    <a:lumMod val="60000"/>
                    <a:lumOff val="40000"/>
                  </a:schemeClr>
                </a:solidFill>
                <a:latin typeface="+mn-lt"/>
              </a:rPr>
              <a:t>e aos veículos automotores destinados a executar trabalhos agrícolas.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686007" y="200834"/>
            <a:ext cx="4471352"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Objeto da discussão</a:t>
            </a:r>
          </a:p>
        </p:txBody>
      </p:sp>
      <p:cxnSp>
        <p:nvCxnSpPr>
          <p:cNvPr id="12" name="Conector reto 11"/>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cxnSp>
        <p:nvCxnSpPr>
          <p:cNvPr id="15" name="Conector reto 14"/>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18" name="Retângulo 17"/>
          <p:cNvSpPr/>
          <p:nvPr/>
        </p:nvSpPr>
        <p:spPr>
          <a:xfrm>
            <a:off x="611560" y="3989963"/>
            <a:ext cx="7920880" cy="2031325"/>
          </a:xfrm>
          <a:prstGeom prst="rect">
            <a:avLst/>
          </a:prstGeom>
        </p:spPr>
        <p:txBody>
          <a:bodyPr wrap="square">
            <a:spAutoFit/>
          </a:bodyPr>
          <a:lstStyle/>
          <a:p>
            <a:pPr algn="ctr">
              <a:lnSpc>
                <a:spcPct val="150000"/>
              </a:lnSpc>
            </a:pPr>
            <a:r>
              <a:rPr lang="pt-BR" sz="1200" b="1" dirty="0" smtClean="0">
                <a:latin typeface="+mn-lt"/>
              </a:rPr>
              <a:t>CAPÍTULO XII</a:t>
            </a:r>
          </a:p>
          <a:p>
            <a:pPr algn="ctr">
              <a:lnSpc>
                <a:spcPct val="150000"/>
              </a:lnSpc>
            </a:pPr>
            <a:r>
              <a:rPr lang="pt-BR" sz="1200" b="1" dirty="0" smtClean="0">
                <a:latin typeface="+mn-lt"/>
              </a:rPr>
              <a:t>DO LICENCIAMENTO</a:t>
            </a:r>
          </a:p>
          <a:p>
            <a:pPr algn="just">
              <a:lnSpc>
                <a:spcPct val="150000"/>
              </a:lnSpc>
            </a:pPr>
            <a:r>
              <a:rPr lang="pt-BR" sz="1200" b="1" dirty="0" smtClean="0">
                <a:latin typeface="+mn-lt"/>
              </a:rPr>
              <a:t>Art. 130.</a:t>
            </a:r>
            <a:r>
              <a:rPr lang="pt-BR" sz="1200" dirty="0" smtClean="0">
                <a:latin typeface="+mn-lt"/>
              </a:rPr>
              <a:t> Todo veículo automotor, elétrico, articulado, reboque ou semi reboque, para transitar na via, deverá ser licenciado anualmente pelo órgão executivo de trânsito do Estado, ou do Distrito Federal, onde estiver registrado o veículo.</a:t>
            </a:r>
          </a:p>
          <a:p>
            <a:pPr algn="just">
              <a:lnSpc>
                <a:spcPct val="150000"/>
              </a:lnSpc>
            </a:pPr>
            <a:r>
              <a:rPr lang="pt-BR" sz="1200" dirty="0" smtClean="0">
                <a:latin typeface="+mn-lt"/>
              </a:rPr>
              <a:t>§ 1º O disposto neste artigo não se aplica a veículo de uso bélico </a:t>
            </a:r>
            <a:r>
              <a:rPr lang="pt-BR" sz="1200" u="sng" dirty="0" smtClean="0">
                <a:solidFill>
                  <a:schemeClr val="tx2">
                    <a:lumMod val="60000"/>
                    <a:lumOff val="40000"/>
                  </a:schemeClr>
                </a:solidFill>
                <a:latin typeface="+mn-lt"/>
              </a:rPr>
              <a:t>e aos veículos automotores destinados a executar trabalhos agrícolas. </a:t>
            </a:r>
          </a:p>
          <a:p>
            <a:pPr algn="just">
              <a:lnSpc>
                <a:spcPct val="150000"/>
              </a:lnSpc>
            </a:pPr>
            <a:r>
              <a:rPr lang="pt-BR" sz="1200" dirty="0" smtClean="0">
                <a:latin typeface="+mn-lt"/>
              </a:rPr>
              <a:t>§ 2º No caso de transferência de residência ou domicílio, é válido, durante o exercício, o licenciamento de origem.</a:t>
            </a:r>
            <a:endParaRPr lang="pt-BR" sz="1200" dirty="0">
              <a:latin typeface="+mn-lt"/>
            </a:endParaRPr>
          </a:p>
        </p:txBody>
      </p:sp>
      <p:sp>
        <p:nvSpPr>
          <p:cNvPr id="8" name="Retângulo 7"/>
          <p:cNvSpPr/>
          <p:nvPr/>
        </p:nvSpPr>
        <p:spPr>
          <a:xfrm>
            <a:off x="611560" y="1556792"/>
            <a:ext cx="7920880" cy="2031325"/>
          </a:xfrm>
          <a:prstGeom prst="rect">
            <a:avLst/>
          </a:prstGeom>
        </p:spPr>
        <p:txBody>
          <a:bodyPr wrap="square">
            <a:spAutoFit/>
          </a:bodyPr>
          <a:lstStyle/>
          <a:p>
            <a:pPr algn="ctr">
              <a:lnSpc>
                <a:spcPct val="150000"/>
              </a:lnSpc>
            </a:pPr>
            <a:r>
              <a:rPr lang="pt-BR" sz="1200" b="1" dirty="0" smtClean="0">
                <a:latin typeface="+mn-lt"/>
              </a:rPr>
              <a:t>CAPÍTULO XI</a:t>
            </a:r>
          </a:p>
          <a:p>
            <a:pPr algn="ctr">
              <a:lnSpc>
                <a:spcPct val="150000"/>
              </a:lnSpc>
            </a:pPr>
            <a:r>
              <a:rPr lang="pt-BR" sz="1200" b="1" dirty="0" smtClean="0">
                <a:latin typeface="+mn-lt"/>
              </a:rPr>
              <a:t>DO REGISTRO DE VEÍCULOS</a:t>
            </a:r>
          </a:p>
          <a:p>
            <a:pPr algn="just">
              <a:lnSpc>
                <a:spcPct val="150000"/>
              </a:lnSpc>
            </a:pPr>
            <a:r>
              <a:rPr lang="pt-BR" sz="1200" b="1" dirty="0" smtClean="0">
                <a:latin typeface="+mn-lt"/>
              </a:rPr>
              <a:t>Art. 120.</a:t>
            </a:r>
            <a:r>
              <a:rPr lang="pt-BR" sz="1200" dirty="0" smtClean="0">
                <a:latin typeface="+mn-lt"/>
              </a:rPr>
              <a:t> Todo veículo automotor, elétrico, articulado, reboque ou </a:t>
            </a:r>
            <a:r>
              <a:rPr lang="pt-BR" sz="1200" dirty="0" err="1" smtClean="0">
                <a:latin typeface="+mn-lt"/>
              </a:rPr>
              <a:t>semi-reboque</a:t>
            </a:r>
            <a:r>
              <a:rPr lang="pt-BR" sz="1200" dirty="0" smtClean="0">
                <a:latin typeface="+mn-lt"/>
              </a:rPr>
              <a:t>, deve ser registrado perante o órgão executivo de trânsito do Estado ou do Distrito Federal, no Município de domicílio ou residência de seu proprietário, na forma da lei.</a:t>
            </a:r>
          </a:p>
          <a:p>
            <a:pPr algn="just">
              <a:lnSpc>
                <a:spcPct val="150000"/>
              </a:lnSpc>
            </a:pPr>
            <a:r>
              <a:rPr lang="pt-BR" sz="1200" dirty="0" smtClean="0">
                <a:latin typeface="+mn-lt"/>
              </a:rPr>
              <a:t>§ 2º O disposto neste artigo não se aplica ao veículo de uso bélico </a:t>
            </a:r>
            <a:r>
              <a:rPr lang="pt-BR" sz="1200" u="sng" dirty="0" smtClean="0">
                <a:solidFill>
                  <a:schemeClr val="tx2">
                    <a:lumMod val="60000"/>
                    <a:lumOff val="40000"/>
                  </a:schemeClr>
                </a:solidFill>
                <a:latin typeface="+mn-lt"/>
              </a:rPr>
              <a:t>e aos veículos automotores destinados a executar trabalhos agrícolas.</a:t>
            </a:r>
          </a:p>
        </p:txBody>
      </p:sp>
      <p:sp>
        <p:nvSpPr>
          <p:cNvPr id="17" name="Retângulo 16"/>
          <p:cNvSpPr/>
          <p:nvPr/>
        </p:nvSpPr>
        <p:spPr>
          <a:xfrm>
            <a:off x="467544" y="1268760"/>
            <a:ext cx="7992888" cy="307777"/>
          </a:xfrm>
          <a:prstGeom prst="rect">
            <a:avLst/>
          </a:prstGeom>
        </p:spPr>
        <p:txBody>
          <a:bodyPr wrap="square">
            <a:spAutoFit/>
          </a:bodyPr>
          <a:lstStyle/>
          <a:p>
            <a:pPr algn="ctr"/>
            <a:r>
              <a:rPr lang="pt-BR" sz="1400" dirty="0" smtClean="0">
                <a:solidFill>
                  <a:schemeClr val="tx2"/>
                </a:solidFill>
                <a:latin typeface="+mn-lt"/>
              </a:rPr>
              <a:t>RENAVAM - Sistema do Registro Nacional de Veículos Automotores: Banco de dados do veículo. </a:t>
            </a:r>
            <a:endParaRPr lang="pt-BR" sz="1400" dirty="0">
              <a:solidFill>
                <a:schemeClr val="tx2"/>
              </a:solidFill>
              <a:latin typeface="+mn-lt"/>
            </a:endParaRPr>
          </a:p>
        </p:txBody>
      </p:sp>
      <p:sp>
        <p:nvSpPr>
          <p:cNvPr id="21" name="Retângulo 20"/>
          <p:cNvSpPr/>
          <p:nvPr/>
        </p:nvSpPr>
        <p:spPr>
          <a:xfrm>
            <a:off x="467544" y="3625279"/>
            <a:ext cx="7992888" cy="307777"/>
          </a:xfrm>
          <a:prstGeom prst="rect">
            <a:avLst/>
          </a:prstGeom>
        </p:spPr>
        <p:txBody>
          <a:bodyPr wrap="square">
            <a:spAutoFit/>
          </a:bodyPr>
          <a:lstStyle/>
          <a:p>
            <a:pPr algn="ctr"/>
            <a:r>
              <a:rPr lang="pt-BR" sz="1400" dirty="0" smtClean="0">
                <a:solidFill>
                  <a:schemeClr val="tx2"/>
                </a:solidFill>
                <a:latin typeface="+mn-lt"/>
              </a:rPr>
              <a:t>LICENCIAMENTO - Procedimento anual, relativo as obrigações do proprietário do veículo</a:t>
            </a:r>
            <a:r>
              <a:rPr lang="pt-BR" sz="1400" dirty="0" smtClean="0">
                <a:solidFill>
                  <a:schemeClr val="tx2">
                    <a:lumMod val="60000"/>
                    <a:lumOff val="40000"/>
                  </a:schemeClr>
                </a:solidFill>
                <a:latin typeface="+mn-lt"/>
              </a:rPr>
              <a:t>.</a:t>
            </a:r>
            <a:endParaRPr lang="pt-BR" sz="1400" dirty="0">
              <a:solidFill>
                <a:schemeClr val="tx2">
                  <a:lumMod val="60000"/>
                  <a:lumOff val="40000"/>
                </a:schemeClr>
              </a:solidFill>
              <a:latin typeface="+mn-lt"/>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686007" y="200834"/>
            <a:ext cx="4471352"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Objeto da discussão</a:t>
            </a:r>
          </a:p>
        </p:txBody>
      </p:sp>
      <p:cxnSp>
        <p:nvCxnSpPr>
          <p:cNvPr id="12" name="Conector reto 11"/>
          <p:cNvCxnSpPr/>
          <p:nvPr/>
        </p:nvCxnSpPr>
        <p:spPr>
          <a:xfrm>
            <a:off x="16180" y="1052736"/>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5121" name="Rectangle 1"/>
          <p:cNvSpPr>
            <a:spLocks noChangeArrowheads="1"/>
          </p:cNvSpPr>
          <p:nvPr/>
        </p:nvSpPr>
        <p:spPr bwMode="auto">
          <a:xfrm>
            <a:off x="683568" y="1412776"/>
            <a:ext cx="7704856" cy="20390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pt-BR" sz="2600" dirty="0" smtClean="0">
                <a:latin typeface="+mn-lt"/>
              </a:rPr>
              <a:t>Resolução n</a:t>
            </a:r>
            <a:r>
              <a:rPr lang="pt-BR" sz="2600" b="1" dirty="0" smtClean="0">
                <a:latin typeface="+mn-lt"/>
              </a:rPr>
              <a:t>°429-2012</a:t>
            </a:r>
            <a:r>
              <a:rPr lang="pt-BR" sz="2600" dirty="0" smtClean="0">
                <a:latin typeface="+mn-lt"/>
              </a:rPr>
              <a:t> - alterada pela Res. n°</a:t>
            </a:r>
            <a:r>
              <a:rPr lang="pt-BR" sz="2600" b="1" dirty="0" smtClean="0">
                <a:latin typeface="+mn-lt"/>
              </a:rPr>
              <a:t>434-2013</a:t>
            </a:r>
            <a:r>
              <a:rPr lang="pt-BR" sz="2600" dirty="0" smtClean="0">
                <a:latin typeface="+mn-lt"/>
              </a:rPr>
              <a:t>.</a:t>
            </a:r>
          </a:p>
          <a:p>
            <a:pPr lvl="0" algn="just"/>
            <a:endParaRPr lang="pt-BR" sz="1050" i="1" dirty="0" smtClean="0">
              <a:latin typeface="+mn-lt"/>
            </a:endParaRPr>
          </a:p>
          <a:p>
            <a:pPr lvl="0" algn="just"/>
            <a:r>
              <a:rPr lang="pt-BR" dirty="0" smtClean="0">
                <a:solidFill>
                  <a:schemeClr val="tx2">
                    <a:lumMod val="60000"/>
                    <a:lumOff val="40000"/>
                  </a:schemeClr>
                </a:solidFill>
                <a:latin typeface="+mn-lt"/>
              </a:rPr>
              <a:t>Estabelece critérios </a:t>
            </a:r>
            <a:r>
              <a:rPr lang="pt-BR" dirty="0" smtClean="0">
                <a:latin typeface="+mn-lt"/>
              </a:rPr>
              <a:t>para o registro de tratores destinados a puxar ou arrastar maquinaria de qualquer natureza ou a executar trabalhos agrícolas e de construção, de pavimentação ou guindastes no </a:t>
            </a:r>
            <a:r>
              <a:rPr lang="pt-BR" dirty="0" smtClean="0">
                <a:solidFill>
                  <a:schemeClr val="tx2">
                    <a:lumMod val="60000"/>
                    <a:lumOff val="40000"/>
                  </a:schemeClr>
                </a:solidFill>
                <a:latin typeface="+mn-lt"/>
              </a:rPr>
              <a:t>Sistema do Registro Nacional de Veículos Automotores (</a:t>
            </a:r>
            <a:r>
              <a:rPr lang="pt-BR" dirty="0" err="1" smtClean="0">
                <a:solidFill>
                  <a:schemeClr val="tx2">
                    <a:lumMod val="60000"/>
                    <a:lumOff val="40000"/>
                  </a:schemeClr>
                </a:solidFill>
                <a:latin typeface="+mn-lt"/>
              </a:rPr>
              <a:t>Renavam</a:t>
            </a:r>
            <a:r>
              <a:rPr lang="pt-BR" dirty="0" smtClean="0">
                <a:solidFill>
                  <a:schemeClr val="tx2">
                    <a:lumMod val="60000"/>
                    <a:lumOff val="40000"/>
                  </a:schemeClr>
                </a:solidFill>
                <a:latin typeface="+mn-lt"/>
              </a:rPr>
              <a:t>)</a:t>
            </a:r>
            <a:r>
              <a:rPr lang="pt-BR" dirty="0" smtClean="0">
                <a:latin typeface="+mn-lt"/>
              </a:rPr>
              <a:t>, com início a partir de 1° de junho de 2013, aplicados aos veículos fabricados a partir de 1° de janeiro de 2013.</a:t>
            </a:r>
            <a:endParaRPr lang="pt-BR" dirty="0">
              <a:latin typeface="+mn-lt"/>
            </a:endParaRPr>
          </a:p>
        </p:txBody>
      </p:sp>
      <p:sp>
        <p:nvSpPr>
          <p:cNvPr id="6" name="Retângulo 5"/>
          <p:cNvSpPr/>
          <p:nvPr/>
        </p:nvSpPr>
        <p:spPr>
          <a:xfrm>
            <a:off x="3491880" y="4851737"/>
            <a:ext cx="4860032" cy="1169551"/>
          </a:xfrm>
          <a:prstGeom prst="rect">
            <a:avLst/>
          </a:prstGeom>
        </p:spPr>
        <p:txBody>
          <a:bodyPr wrap="square">
            <a:spAutoFit/>
          </a:bodyPr>
          <a:lstStyle/>
          <a:p>
            <a:pPr algn="just"/>
            <a:r>
              <a:rPr lang="pt-BR" sz="1400" dirty="0" smtClean="0">
                <a:latin typeface="+mn-lt"/>
              </a:rPr>
              <a:t>(Em audiência de 29 de maio de 2013), segundo o Conselho Nacional de Trânsito (</a:t>
            </a:r>
            <a:r>
              <a:rPr lang="pt-BR" sz="1400" dirty="0" err="1" smtClean="0">
                <a:latin typeface="+mn-lt"/>
              </a:rPr>
              <a:t>Contran</a:t>
            </a:r>
            <a:r>
              <a:rPr lang="pt-BR" sz="1400" dirty="0" smtClean="0">
                <a:latin typeface="+mn-lt"/>
              </a:rPr>
              <a:t>), as resoluções não criam obrigatoriedade de registro e licenciamento de trator, ou qualquer máquina agrícola ou de construção, </a:t>
            </a:r>
            <a:r>
              <a:rPr lang="pt-BR" sz="1400" dirty="0" smtClean="0">
                <a:solidFill>
                  <a:schemeClr val="tx2">
                    <a:lumMod val="60000"/>
                    <a:lumOff val="40000"/>
                  </a:schemeClr>
                </a:solidFill>
                <a:latin typeface="+mn-lt"/>
              </a:rPr>
              <a:t>quando não transitarem em via pública.</a:t>
            </a:r>
            <a:endParaRPr lang="pt-BR" sz="1400" dirty="0">
              <a:solidFill>
                <a:schemeClr val="tx2">
                  <a:lumMod val="60000"/>
                  <a:lumOff val="40000"/>
                </a:schemeClr>
              </a:solidFill>
              <a:latin typeface="+mn-lt"/>
            </a:endParaRPr>
          </a:p>
        </p:txBody>
      </p:sp>
      <p:sp>
        <p:nvSpPr>
          <p:cNvPr id="7" name="Seta para baixo 6"/>
          <p:cNvSpPr/>
          <p:nvPr/>
        </p:nvSpPr>
        <p:spPr>
          <a:xfrm rot="16200000">
            <a:off x="2951820" y="5220630"/>
            <a:ext cx="360040" cy="432048"/>
          </a:xfrm>
          <a:prstGeom prst="downArrow">
            <a:avLst/>
          </a:prstGeom>
          <a:solidFill>
            <a:schemeClr val="bg1"/>
          </a:solidFill>
          <a:ln w="381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cxnSp>
        <p:nvCxnSpPr>
          <p:cNvPr id="8" name="Conector reto 7"/>
          <p:cNvCxnSpPr/>
          <p:nvPr/>
        </p:nvCxnSpPr>
        <p:spPr>
          <a:xfrm>
            <a:off x="2123728" y="4772769"/>
            <a:ext cx="0" cy="648072"/>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9" name="Conector reto 8"/>
          <p:cNvCxnSpPr/>
          <p:nvPr/>
        </p:nvCxnSpPr>
        <p:spPr>
          <a:xfrm>
            <a:off x="2123728" y="5425033"/>
            <a:ext cx="72008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683568" y="3625974"/>
            <a:ext cx="7704856" cy="894732"/>
          </a:xfrm>
          <a:prstGeom prst="rect">
            <a:avLst/>
          </a:prstGeom>
          <a:noFill/>
        </p:spPr>
        <p:txBody>
          <a:bodyPr wrap="square" rtlCol="0">
            <a:spAutoFit/>
          </a:bodyPr>
          <a:lstStyle/>
          <a:p>
            <a:pPr algn="just">
              <a:lnSpc>
                <a:spcPct val="150000"/>
              </a:lnSpc>
            </a:pPr>
            <a:r>
              <a:rPr lang="pt-BR" sz="1200" dirty="0" smtClean="0">
                <a:solidFill>
                  <a:schemeClr val="tx2">
                    <a:lumMod val="60000"/>
                    <a:lumOff val="40000"/>
                  </a:schemeClr>
                </a:solidFill>
                <a:latin typeface="+mn-lt"/>
              </a:rPr>
              <a:t>Com a exigência de registro, automaticamente se exige Certificado de Registro do Veículo (CRV) e o Certificado de Registro e Licenciamento de Veículo (CRLV), emplacamento e o seguro de Danos Pessoais Causados por Veículos Automotores de Via Terrestre (DPVAT) - </a:t>
            </a:r>
            <a:r>
              <a:rPr lang="pt-BR" sz="1200" b="1" dirty="0" smtClean="0">
                <a:solidFill>
                  <a:schemeClr val="tx2">
                    <a:lumMod val="60000"/>
                    <a:lumOff val="40000"/>
                  </a:schemeClr>
                </a:solidFill>
                <a:latin typeface="+mn-lt"/>
              </a:rPr>
              <a:t>implicam em custos...</a:t>
            </a:r>
            <a:endParaRPr lang="pt-BR" sz="1200" b="1" dirty="0">
              <a:solidFill>
                <a:schemeClr val="tx2">
                  <a:lumMod val="60000"/>
                  <a:lumOff val="40000"/>
                </a:schemeClr>
              </a:solidFill>
              <a:latin typeface="+mn-l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to 11"/>
          <p:cNvCxnSpPr/>
          <p:nvPr/>
        </p:nvCxnSpPr>
        <p:spPr>
          <a:xfrm>
            <a:off x="16180" y="1124744"/>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6" name="Text Box 4"/>
          <p:cNvSpPr txBox="1">
            <a:spLocks noChangeArrowheads="1"/>
          </p:cNvSpPr>
          <p:nvPr/>
        </p:nvSpPr>
        <p:spPr bwMode="auto">
          <a:xfrm>
            <a:off x="686007" y="200834"/>
            <a:ext cx="3193182"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Considerações</a:t>
            </a:r>
          </a:p>
        </p:txBody>
      </p:sp>
      <p:sp>
        <p:nvSpPr>
          <p:cNvPr id="7" name="Retângulo 6"/>
          <p:cNvSpPr/>
          <p:nvPr/>
        </p:nvSpPr>
        <p:spPr>
          <a:xfrm>
            <a:off x="735385" y="1340768"/>
            <a:ext cx="7653039" cy="4816703"/>
          </a:xfrm>
          <a:prstGeom prst="rect">
            <a:avLst/>
          </a:prstGeom>
        </p:spPr>
        <p:txBody>
          <a:bodyPr wrap="square">
            <a:spAutoFit/>
          </a:bodyPr>
          <a:lstStyle/>
          <a:p>
            <a:pPr marL="457200" indent="-457200" algn="just" defTabSz="361950">
              <a:buAutoNum type="arabicPeriod"/>
            </a:pPr>
            <a:r>
              <a:rPr lang="pt-BR" sz="2000" dirty="0" smtClean="0">
                <a:latin typeface="+mn-lt"/>
              </a:rPr>
              <a:t>Conceito “trator” define o objeto e a sua finalidade</a:t>
            </a:r>
          </a:p>
          <a:p>
            <a:pPr marL="447675" lvl="0" indent="-447675" algn="just" defTabSz="361950"/>
            <a:r>
              <a:rPr lang="pt-BR" sz="2000" dirty="0" smtClean="0">
                <a:solidFill>
                  <a:schemeClr val="tx2">
                    <a:lumMod val="60000"/>
                    <a:lumOff val="40000"/>
                  </a:schemeClr>
                </a:solidFill>
                <a:latin typeface="+mn-lt"/>
              </a:rPr>
              <a:t>	</a:t>
            </a:r>
            <a:r>
              <a:rPr lang="pt-BR" sz="1400" dirty="0" smtClean="0">
                <a:solidFill>
                  <a:schemeClr val="tx2">
                    <a:lumMod val="60000"/>
                    <a:lumOff val="40000"/>
                  </a:schemeClr>
                </a:solidFill>
                <a:latin typeface="+mn-lt"/>
              </a:rPr>
              <a:t>Máquina agrícola construída para realizar trabalho agrícola.</a:t>
            </a:r>
          </a:p>
          <a:p>
            <a:pPr marL="447675" lvl="0" indent="-447675" algn="just" defTabSz="361950"/>
            <a:r>
              <a:rPr lang="pt-BR" sz="1400" dirty="0" smtClean="0">
                <a:solidFill>
                  <a:schemeClr val="tx2">
                    <a:lumMod val="60000"/>
                    <a:lumOff val="40000"/>
                  </a:schemeClr>
                </a:solidFill>
                <a:latin typeface="+mn-lt"/>
              </a:rPr>
              <a:t>	É comum no próprio painel do trator a inexistência da figura do </a:t>
            </a:r>
            <a:r>
              <a:rPr lang="pt-BR" sz="1400" dirty="0" err="1" smtClean="0">
                <a:solidFill>
                  <a:schemeClr val="tx2">
                    <a:lumMod val="60000"/>
                    <a:lumOff val="40000"/>
                  </a:schemeClr>
                </a:solidFill>
                <a:latin typeface="+mn-lt"/>
              </a:rPr>
              <a:t>odômetro</a:t>
            </a:r>
            <a:r>
              <a:rPr lang="pt-BR" sz="1400" dirty="0" smtClean="0">
                <a:solidFill>
                  <a:schemeClr val="tx2">
                    <a:lumMod val="60000"/>
                    <a:lumOff val="40000"/>
                  </a:schemeClr>
                </a:solidFill>
                <a:latin typeface="+mn-lt"/>
              </a:rPr>
              <a:t> (distância percorrida) e sim do </a:t>
            </a:r>
            <a:r>
              <a:rPr lang="pt-BR" sz="1400" dirty="0" err="1" smtClean="0">
                <a:solidFill>
                  <a:schemeClr val="tx2">
                    <a:lumMod val="60000"/>
                    <a:lumOff val="40000"/>
                  </a:schemeClr>
                </a:solidFill>
                <a:latin typeface="+mn-lt"/>
              </a:rPr>
              <a:t>horímetro</a:t>
            </a:r>
            <a:r>
              <a:rPr lang="pt-BR" sz="1400" dirty="0" smtClean="0">
                <a:solidFill>
                  <a:schemeClr val="tx2">
                    <a:lumMod val="60000"/>
                    <a:lumOff val="40000"/>
                  </a:schemeClr>
                </a:solidFill>
                <a:latin typeface="+mn-lt"/>
              </a:rPr>
              <a:t> (horas trabalhadas).</a:t>
            </a:r>
          </a:p>
          <a:p>
            <a:pPr marL="342900" lvl="0" indent="-342900" algn="just" defTabSz="361950"/>
            <a:endParaRPr lang="pt-BR" sz="900" dirty="0" smtClean="0">
              <a:latin typeface="+mn-lt"/>
            </a:endParaRPr>
          </a:p>
          <a:p>
            <a:pPr marL="457200" lvl="0" indent="-457200" algn="just" defTabSz="361950"/>
            <a:r>
              <a:rPr lang="pt-BR" sz="2000" dirty="0" smtClean="0">
                <a:latin typeface="+mn-lt"/>
              </a:rPr>
              <a:t>2.	Custos para registro e licenciamento</a:t>
            </a:r>
          </a:p>
          <a:p>
            <a:pPr marL="447675" indent="-447675" algn="just" defTabSz="361950"/>
            <a:r>
              <a:rPr lang="pt-BR" sz="1400" dirty="0" smtClean="0">
                <a:solidFill>
                  <a:srgbClr val="FF0000"/>
                </a:solidFill>
                <a:latin typeface="+mn-lt"/>
              </a:rPr>
              <a:t>	</a:t>
            </a:r>
            <a:r>
              <a:rPr lang="pt-BR" sz="1400" dirty="0" smtClean="0">
                <a:solidFill>
                  <a:schemeClr val="tx2">
                    <a:lumMod val="60000"/>
                    <a:lumOff val="40000"/>
                  </a:schemeClr>
                </a:solidFill>
                <a:latin typeface="+mn-lt"/>
              </a:rPr>
              <a:t>De janeiro à setembro deste ano, 63.926 mil unidades foram vendidas em todo o país. </a:t>
            </a:r>
          </a:p>
          <a:p>
            <a:pPr marL="447675" indent="-447675" algn="just" defTabSz="361950"/>
            <a:r>
              <a:rPr lang="pt-BR" sz="1400" dirty="0" smtClean="0">
                <a:solidFill>
                  <a:schemeClr val="tx2">
                    <a:lumMod val="60000"/>
                    <a:lumOff val="40000"/>
                  </a:schemeClr>
                </a:solidFill>
                <a:latin typeface="+mn-lt"/>
              </a:rPr>
              <a:t>	51.634 tratores </a:t>
            </a:r>
          </a:p>
          <a:p>
            <a:pPr marL="447675" indent="-447675" algn="just" defTabSz="361950"/>
            <a:r>
              <a:rPr lang="pt-BR" sz="1400" dirty="0" smtClean="0">
                <a:solidFill>
                  <a:schemeClr val="tx2">
                    <a:lumMod val="60000"/>
                    <a:lumOff val="40000"/>
                  </a:schemeClr>
                </a:solidFill>
                <a:latin typeface="+mn-lt"/>
              </a:rPr>
              <a:t>	</a:t>
            </a:r>
            <a:r>
              <a:rPr lang="pt-BR" sz="800" dirty="0" smtClean="0">
                <a:solidFill>
                  <a:schemeClr val="tx2">
                    <a:lumMod val="60000"/>
                    <a:lumOff val="40000"/>
                  </a:schemeClr>
                </a:solidFill>
                <a:latin typeface="+mn-lt"/>
              </a:rPr>
              <a:t>(Fonte: </a:t>
            </a:r>
            <a:r>
              <a:rPr lang="pt-BR" sz="800" dirty="0" err="1" smtClean="0">
                <a:solidFill>
                  <a:schemeClr val="tx2">
                    <a:lumMod val="60000"/>
                    <a:lumOff val="40000"/>
                  </a:schemeClr>
                </a:solidFill>
                <a:latin typeface="+mn-lt"/>
              </a:rPr>
              <a:t>Anfavea</a:t>
            </a:r>
            <a:r>
              <a:rPr lang="pt-BR" sz="800" dirty="0" smtClean="0">
                <a:solidFill>
                  <a:schemeClr val="tx2">
                    <a:lumMod val="60000"/>
                    <a:lumOff val="40000"/>
                  </a:schemeClr>
                </a:solidFill>
                <a:latin typeface="+mn-lt"/>
              </a:rPr>
              <a:t>)</a:t>
            </a:r>
          </a:p>
          <a:p>
            <a:pPr marL="457200" lvl="0" indent="-457200" algn="just" defTabSz="361950"/>
            <a:endParaRPr lang="pt-BR" sz="900" dirty="0" smtClean="0">
              <a:latin typeface="+mn-lt"/>
            </a:endParaRPr>
          </a:p>
          <a:p>
            <a:pPr marL="457200" indent="-457200" algn="just" defTabSz="361950"/>
            <a:r>
              <a:rPr lang="pt-BR" sz="2000" dirty="0" smtClean="0">
                <a:latin typeface="+mn-lt"/>
              </a:rPr>
              <a:t>3. 	Máquinas agrícolas transitam em vias para execução de tarefas em outras propriedades, em curtas distâncias</a:t>
            </a:r>
          </a:p>
          <a:p>
            <a:pPr marL="457200" lvl="0" indent="-457200" algn="just" defTabSz="361950"/>
            <a:r>
              <a:rPr lang="pt-BR" sz="1400" dirty="0" smtClean="0">
                <a:solidFill>
                  <a:srgbClr val="FF0000"/>
                </a:solidFill>
                <a:latin typeface="+mn-lt"/>
              </a:rPr>
              <a:t>	</a:t>
            </a:r>
            <a:r>
              <a:rPr lang="pt-BR" sz="1400" dirty="0" smtClean="0">
                <a:solidFill>
                  <a:schemeClr val="tx2">
                    <a:lumMod val="60000"/>
                    <a:lumOff val="40000"/>
                  </a:schemeClr>
                </a:solidFill>
                <a:latin typeface="+mn-lt"/>
              </a:rPr>
              <a:t>Reflexos diretos para os produtores rurais, em especial os pequenos e médios produtores.</a:t>
            </a:r>
          </a:p>
          <a:p>
            <a:pPr marL="457200" lvl="0" indent="-457200" algn="just" defTabSz="361950"/>
            <a:endParaRPr lang="pt-BR" sz="900" dirty="0" smtClean="0">
              <a:solidFill>
                <a:srgbClr val="FF0000"/>
              </a:solidFill>
              <a:latin typeface="+mn-lt"/>
            </a:endParaRPr>
          </a:p>
          <a:p>
            <a:pPr marL="457200" lvl="0" indent="-457200" algn="just" defTabSz="361950">
              <a:buAutoNum type="arabicPeriod" startAt="4"/>
            </a:pPr>
            <a:r>
              <a:rPr lang="pt-BR" sz="2000" dirty="0" smtClean="0">
                <a:latin typeface="+mn-lt"/>
              </a:rPr>
              <a:t>A partir do registro no </a:t>
            </a:r>
            <a:r>
              <a:rPr lang="pt-BR" sz="2000" dirty="0" err="1" smtClean="0">
                <a:latin typeface="+mn-lt"/>
              </a:rPr>
              <a:t>Renavam</a:t>
            </a:r>
            <a:r>
              <a:rPr lang="pt-BR" sz="2000" dirty="0" smtClean="0">
                <a:latin typeface="+mn-lt"/>
              </a:rPr>
              <a:t>, existirá a possibilidade de outros custos</a:t>
            </a:r>
          </a:p>
          <a:p>
            <a:pPr marL="447675" lvl="0" indent="-447675" algn="just" defTabSz="361950"/>
            <a:r>
              <a:rPr lang="pt-BR" sz="1400" dirty="0" smtClean="0">
                <a:solidFill>
                  <a:srgbClr val="FF0000"/>
                </a:solidFill>
                <a:latin typeface="+mn-lt"/>
              </a:rPr>
              <a:t>	</a:t>
            </a:r>
            <a:r>
              <a:rPr lang="pt-BR" sz="1400" dirty="0" smtClean="0">
                <a:solidFill>
                  <a:schemeClr val="tx2">
                    <a:lumMod val="60000"/>
                    <a:lumOff val="40000"/>
                  </a:schemeClr>
                </a:solidFill>
                <a:latin typeface="+mn-lt"/>
              </a:rPr>
              <a:t>Emplacamento (ao veículo facultado a transitar em vias públicas)...</a:t>
            </a:r>
          </a:p>
          <a:p>
            <a:pPr marL="447675" lvl="0" indent="-447675" algn="just" defTabSz="361950"/>
            <a:r>
              <a:rPr lang="pt-BR" sz="1400" dirty="0" smtClean="0">
                <a:solidFill>
                  <a:schemeClr val="tx2">
                    <a:lumMod val="60000"/>
                    <a:lumOff val="40000"/>
                  </a:schemeClr>
                </a:solidFill>
                <a:latin typeface="+mn-lt"/>
              </a:rPr>
              <a:t>	Cobrança de IPVA (1 a 5% do valor do veículo)...</a:t>
            </a:r>
          </a:p>
          <a:p>
            <a:pPr marL="447675" lvl="0" indent="-447675" algn="just" defTabSz="361950"/>
            <a:r>
              <a:rPr lang="pt-BR" sz="1400" dirty="0" smtClean="0">
                <a:solidFill>
                  <a:schemeClr val="tx2">
                    <a:lumMod val="60000"/>
                    <a:lumOff val="40000"/>
                  </a:schemeClr>
                </a:solidFill>
                <a:latin typeface="+mn-lt"/>
              </a:rPr>
              <a:t>	Transferência...</a:t>
            </a:r>
          </a:p>
          <a:p>
            <a:pPr marL="447675" lvl="0" indent="-447675" algn="just" defTabSz="361950"/>
            <a:r>
              <a:rPr lang="pt-BR" sz="1400" dirty="0" smtClean="0">
                <a:solidFill>
                  <a:schemeClr val="tx2">
                    <a:lumMod val="60000"/>
                    <a:lumOff val="40000"/>
                  </a:schemeClr>
                </a:solidFill>
                <a:latin typeface="+mn-lt"/>
              </a:rPr>
              <a:t>	Inspeção veicular...</a:t>
            </a:r>
            <a:endParaRPr lang="pt-BR" sz="1050" dirty="0" smtClean="0">
              <a:solidFill>
                <a:srgbClr val="FF0000"/>
              </a:solidFill>
              <a:latin typeface="+mn-lt"/>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to 11"/>
          <p:cNvCxnSpPr/>
          <p:nvPr/>
        </p:nvCxnSpPr>
        <p:spPr>
          <a:xfrm>
            <a:off x="16180" y="1124744"/>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6" name="Text Box 4"/>
          <p:cNvSpPr txBox="1">
            <a:spLocks noChangeArrowheads="1"/>
          </p:cNvSpPr>
          <p:nvPr/>
        </p:nvSpPr>
        <p:spPr bwMode="auto">
          <a:xfrm>
            <a:off x="686007" y="200834"/>
            <a:ext cx="2318263" cy="707886"/>
          </a:xfrm>
          <a:prstGeom prst="rect">
            <a:avLst/>
          </a:prstGeom>
          <a:noFill/>
          <a:ln w="9525">
            <a:noFill/>
            <a:miter lim="800000"/>
            <a:headEnd/>
            <a:tailEnd/>
          </a:ln>
        </p:spPr>
        <p:txBody>
          <a:bodyPr wrap="none">
            <a:spAutoFit/>
          </a:bodyPr>
          <a:lstStyle/>
          <a:p>
            <a:r>
              <a:rPr lang="pt-BR" sz="4000" dirty="0" smtClean="0">
                <a:latin typeface="+mn-lt"/>
                <a:ea typeface="+mj-ea"/>
                <a:cs typeface="+mj-cs"/>
              </a:rPr>
              <a:t>Conclusão</a:t>
            </a:r>
          </a:p>
        </p:txBody>
      </p:sp>
      <p:sp>
        <p:nvSpPr>
          <p:cNvPr id="7" name="Retângulo 6"/>
          <p:cNvSpPr/>
          <p:nvPr/>
        </p:nvSpPr>
        <p:spPr>
          <a:xfrm>
            <a:off x="735385" y="1571164"/>
            <a:ext cx="7653039" cy="869469"/>
          </a:xfrm>
          <a:prstGeom prst="rect">
            <a:avLst/>
          </a:prstGeom>
        </p:spPr>
        <p:txBody>
          <a:bodyPr wrap="square">
            <a:spAutoFit/>
          </a:bodyPr>
          <a:lstStyle/>
          <a:p>
            <a:pPr marL="457200" indent="-457200" algn="just" defTabSz="361950">
              <a:buAutoNum type="arabicPeriod"/>
            </a:pPr>
            <a:r>
              <a:rPr lang="pt-BR" sz="2000" dirty="0" smtClean="0">
                <a:latin typeface="+mn-lt"/>
              </a:rPr>
              <a:t>Suspensão das Resoluções 429 e 434, enquanto da tramitação do PLC 57, de 2013 de autoria do Dep. Alceu Moreira.</a:t>
            </a:r>
            <a:endParaRPr lang="pt-BR" sz="1400" dirty="0" smtClean="0">
              <a:solidFill>
                <a:schemeClr val="tx2">
                  <a:lumMod val="60000"/>
                  <a:lumOff val="40000"/>
                </a:schemeClr>
              </a:solidFill>
              <a:latin typeface="+mn-lt"/>
            </a:endParaRPr>
          </a:p>
          <a:p>
            <a:pPr marL="342900" lvl="0" indent="-342900" algn="just" defTabSz="361950"/>
            <a:endParaRPr lang="pt-BR" sz="1050" dirty="0" smtClean="0">
              <a:solidFill>
                <a:srgbClr val="FF0000"/>
              </a:solidFill>
              <a:latin typeface="+mn-lt"/>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to 11"/>
          <p:cNvCxnSpPr/>
          <p:nvPr/>
        </p:nvCxnSpPr>
        <p:spPr>
          <a:xfrm>
            <a:off x="16180" y="1124744"/>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5" name="CaixaDeTexto 4"/>
          <p:cNvSpPr txBox="1"/>
          <p:nvPr/>
        </p:nvSpPr>
        <p:spPr>
          <a:xfrm>
            <a:off x="2771800" y="2780928"/>
            <a:ext cx="5616624" cy="1569660"/>
          </a:xfrm>
          <a:prstGeom prst="rect">
            <a:avLst/>
          </a:prstGeom>
          <a:noFill/>
        </p:spPr>
        <p:txBody>
          <a:bodyPr wrap="square" rtlCol="0">
            <a:spAutoFit/>
          </a:bodyPr>
          <a:lstStyle/>
          <a:p>
            <a:pPr algn="r"/>
            <a:r>
              <a:rPr lang="pt-BR" sz="3200" dirty="0" smtClean="0">
                <a:latin typeface="+mn-lt"/>
              </a:rPr>
              <a:t>Obrigado!</a:t>
            </a:r>
          </a:p>
          <a:p>
            <a:pPr algn="r"/>
            <a:r>
              <a:rPr lang="pt-BR" sz="3200" dirty="0" smtClean="0">
                <a:solidFill>
                  <a:schemeClr val="tx2">
                    <a:lumMod val="60000"/>
                    <a:lumOff val="40000"/>
                  </a:schemeClr>
                </a:solidFill>
                <a:latin typeface="+mn-lt"/>
              </a:rPr>
              <a:t>paulo.junior@ocb.coop.br</a:t>
            </a:r>
          </a:p>
          <a:p>
            <a:pPr algn="r"/>
            <a:r>
              <a:rPr lang="pt-BR" sz="3200" dirty="0" smtClean="0">
                <a:latin typeface="+mn-lt"/>
              </a:rPr>
              <a:t>(61) 3217-2125</a:t>
            </a:r>
            <a:endParaRPr lang="pt-BR" sz="3200" dirty="0">
              <a:latin typeface="+mn-lt"/>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6712</TotalTime>
  <Words>556</Words>
  <Application>Microsoft Office PowerPoint</Application>
  <PresentationFormat>Apresentação na tela (4:3)</PresentationFormat>
  <Paragraphs>64</Paragraphs>
  <Slides>8</Slides>
  <Notes>2</Notes>
  <HiddenSlides>0</HiddenSlides>
  <MMClips>0</MMClip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Tema do Office</vt:lpstr>
      <vt:lpstr>Slide 1</vt:lpstr>
      <vt:lpstr>Slide 2</vt:lpstr>
      <vt:lpstr>Slide 3</vt:lpstr>
      <vt:lpstr>Slide 4</vt:lpstr>
      <vt:lpstr>Slide 5</vt:lpstr>
      <vt:lpstr>Slide 6</vt:lpstr>
      <vt:lpstr>Slide 7</vt:lpstr>
      <vt:lpstr>Slide 8</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OCB. Você participa. Todos crescem</dc:title>
  <dc:creator>fernanda.belisario</dc:creator>
  <cp:lastModifiedBy>paulo.junior</cp:lastModifiedBy>
  <cp:revision>611</cp:revision>
  <dcterms:created xsi:type="dcterms:W3CDTF">2012-01-17T12:56:34Z</dcterms:created>
  <dcterms:modified xsi:type="dcterms:W3CDTF">2013-11-07T09:26:46Z</dcterms:modified>
</cp:coreProperties>
</file>