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727" r:id="rId2"/>
    <p:sldId id="5857" r:id="rId3"/>
    <p:sldId id="5851" r:id="rId4"/>
    <p:sldId id="5848" r:id="rId5"/>
    <p:sldId id="5777" r:id="rId6"/>
    <p:sldId id="5850" r:id="rId7"/>
    <p:sldId id="5835" r:id="rId8"/>
    <p:sldId id="5852" r:id="rId9"/>
    <p:sldId id="5766" r:id="rId10"/>
    <p:sldId id="5864" r:id="rId11"/>
    <p:sldId id="5869" r:id="rId12"/>
    <p:sldId id="5778" r:id="rId13"/>
    <p:sldId id="5793" r:id="rId14"/>
    <p:sldId id="5863" r:id="rId15"/>
    <p:sldId id="5783" r:id="rId16"/>
    <p:sldId id="5807" r:id="rId17"/>
    <p:sldId id="5866" r:id="rId18"/>
    <p:sldId id="5788" r:id="rId19"/>
    <p:sldId id="5840" r:id="rId20"/>
    <p:sldId id="5855" r:id="rId21"/>
    <p:sldId id="5870" r:id="rId22"/>
    <p:sldId id="5872" r:id="rId23"/>
    <p:sldId id="5849" r:id="rId24"/>
  </p:sldIdLst>
  <p:sldSz cx="9144000" cy="5143500" type="screen16x9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BDE6FA"/>
    <a:srgbClr val="99B958"/>
    <a:srgbClr val="4D80BB"/>
    <a:srgbClr val="318CCD"/>
    <a:srgbClr val="4AB5CC"/>
    <a:srgbClr val="7AA27D"/>
    <a:srgbClr val="8FA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0" autoAdjust="0"/>
    <p:restoredTop sz="86890" autoAdjust="0"/>
  </p:normalViewPr>
  <p:slideViewPr>
    <p:cSldViewPr>
      <p:cViewPr varScale="1">
        <p:scale>
          <a:sx n="124" d="100"/>
          <a:sy n="124" d="100"/>
        </p:scale>
        <p:origin x="1320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sgmfs\corm\01%20-%20Arquivos\00.%20%20COrM%20-%20Assessorias\04.%20COrM-20\02.%20Ciclo%20de%20Planejamento\10.%20OR&#199;AMENTO%202023\02.%20PLOA%202023\Lei%20n&#186;%2014.535%20de%2017%20de%20janeiro%20de%202023\LOA%202023%20M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3"/>
          <c:dPt>
            <c:idx val="0"/>
            <c:bubble3D val="0"/>
            <c:explosion val="1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A52-45DC-A6B8-8D0BF51506C5}"/>
              </c:ext>
            </c:extLst>
          </c:dPt>
          <c:dPt>
            <c:idx val="1"/>
            <c:bubble3D val="0"/>
            <c:explosion val="1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A52-45DC-A6B8-8D0BF51506C5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A52-45DC-A6B8-8D0BF51506C5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A52-45DC-A6B8-8D0BF51506C5}"/>
              </c:ext>
            </c:extLst>
          </c:dPt>
          <c:dLbls>
            <c:dLbl>
              <c:idx val="0"/>
              <c:layout>
                <c:manualLayout>
                  <c:x val="-0.16390343705771829"/>
                  <c:y val="-0.3187471691179612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6A52-45DC-A6B8-8D0BF51506C5}"/>
                </c:ext>
              </c:extLst>
            </c:dLbl>
            <c:dLbl>
              <c:idx val="1"/>
              <c:layout>
                <c:manualLayout>
                  <c:x val="7.5824213031375043E-2"/>
                  <c:y val="7.191341113613639E-2"/>
                </c:manualLayout>
              </c:layout>
              <c:tx>
                <c:rich>
                  <a:bodyPr/>
                  <a:lstStyle/>
                  <a:p>
                    <a:fld id="{B942DC8E-D9F5-454D-97B1-A05FAC3090FD}" type="PERCENTAGE">
                      <a:rPr lang="en-US" sz="1600"/>
                      <a:pPr/>
                      <a:t>[PORCENTAGEM]</a:t>
                    </a:fld>
                    <a:endParaRPr lang="pt-BR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52-45DC-A6B8-8D0BF51506C5}"/>
                </c:ext>
              </c:extLst>
            </c:dLbl>
            <c:dLbl>
              <c:idx val="2"/>
              <c:layout>
                <c:manualLayout>
                  <c:x val="4.6614385841186656E-2"/>
                  <c:y val="9.21615012861818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6A52-45DC-A6B8-8D0BF51506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Dinâmica!$B$27:$B$29</c:f>
              <c:strCache>
                <c:ptCount val="3"/>
                <c:pt idx="0">
                  <c:v>OBRIGATÓRIAS</c:v>
                </c:pt>
                <c:pt idx="1">
                  <c:v>DL</c:v>
                </c:pt>
                <c:pt idx="2">
                  <c:v>PROJETOS</c:v>
                </c:pt>
              </c:strCache>
            </c:strRef>
          </c:cat>
          <c:val>
            <c:numRef>
              <c:f>Dinâmica!$E$27:$E$29</c:f>
              <c:numCache>
                <c:formatCode>_-* #,##0_-;\-* #,##0_-;_-* "-"??_-;_-@_-</c:formatCode>
                <c:ptCount val="3"/>
                <c:pt idx="0">
                  <c:v>25102968825</c:v>
                </c:pt>
                <c:pt idx="1">
                  <c:v>1557961844</c:v>
                </c:pt>
                <c:pt idx="2">
                  <c:v>1961245905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A52-45DC-A6B8-8D0BF51506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Investimento Defesa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5.9283795731379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E2-5747-93B3-C97517A90EAB}"/>
                </c:ext>
              </c:extLst>
            </c:dLbl>
            <c:dLbl>
              <c:idx val="3"/>
              <c:layout>
                <c:manualLayout>
                  <c:x val="-1.1856759146276052E-2"/>
                  <c:y val="-3.159898843427376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6E2-5747-93B3-C97517A90E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Planilha1!$A$2:$A$11</c:f>
              <c:strCache>
                <c:ptCount val="10"/>
                <c:pt idx="0">
                  <c:v>1° 
EUA</c:v>
                </c:pt>
                <c:pt idx="1">
                  <c:v>2° 
China</c:v>
                </c:pt>
                <c:pt idx="2">
                  <c:v>3° 
Rússia</c:v>
                </c:pt>
                <c:pt idx="3">
                  <c:v>4° 
Índia</c:v>
                </c:pt>
                <c:pt idx="4">
                  <c:v>8° 
França</c:v>
                </c:pt>
                <c:pt idx="5">
                  <c:v>16° 
Brasil</c:v>
                </c:pt>
                <c:pt idx="6">
                  <c:v>23°
 Turquia</c:v>
                </c:pt>
                <c:pt idx="7">
                  <c:v>25° 
Colômbia</c:v>
                </c:pt>
                <c:pt idx="8">
                  <c:v>38° 
Chile</c:v>
                </c:pt>
                <c:pt idx="9">
                  <c:v>55° 
África 
do Sul</c:v>
                </c:pt>
              </c:strCache>
            </c:strRef>
          </c:cat>
          <c:val>
            <c:numRef>
              <c:f>Planilha1!$B$2:$B$11</c:f>
              <c:numCache>
                <c:formatCode>General</c:formatCode>
                <c:ptCount val="10"/>
                <c:pt idx="0">
                  <c:v>877</c:v>
                </c:pt>
                <c:pt idx="1">
                  <c:v>292</c:v>
                </c:pt>
                <c:pt idx="2">
                  <c:v>86.4</c:v>
                </c:pt>
                <c:pt idx="3">
                  <c:v>81.400000000000006</c:v>
                </c:pt>
                <c:pt idx="4">
                  <c:v>53.6</c:v>
                </c:pt>
                <c:pt idx="5">
                  <c:v>20.2</c:v>
                </c:pt>
                <c:pt idx="6">
                  <c:v>10.6</c:v>
                </c:pt>
                <c:pt idx="7">
                  <c:v>10</c:v>
                </c:pt>
                <c:pt idx="8">
                  <c:v>5.74</c:v>
                </c:pt>
                <c:pt idx="9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83-B344-98C8-665EEFE1EEB9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% PIB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Planilha1!$A$2:$A$11</c:f>
              <c:strCache>
                <c:ptCount val="10"/>
                <c:pt idx="0">
                  <c:v>1° 
EUA</c:v>
                </c:pt>
                <c:pt idx="1">
                  <c:v>2° 
China</c:v>
                </c:pt>
                <c:pt idx="2">
                  <c:v>3° 
Rússia</c:v>
                </c:pt>
                <c:pt idx="3">
                  <c:v>4° 
Índia</c:v>
                </c:pt>
                <c:pt idx="4">
                  <c:v>8° 
França</c:v>
                </c:pt>
                <c:pt idx="5">
                  <c:v>16° 
Brasil</c:v>
                </c:pt>
                <c:pt idx="6">
                  <c:v>23°
 Turquia</c:v>
                </c:pt>
                <c:pt idx="7">
                  <c:v>25° 
Colômbia</c:v>
                </c:pt>
                <c:pt idx="8">
                  <c:v>38° 
Chile</c:v>
                </c:pt>
                <c:pt idx="9">
                  <c:v>55° 
África 
do Sul</c:v>
                </c:pt>
              </c:strCache>
            </c:strRef>
          </c:cat>
          <c:val>
            <c:numRef>
              <c:f>Planilha1!$C$2:$C$11</c:f>
              <c:numCache>
                <c:formatCode>General</c:formatCode>
                <c:ptCount val="10"/>
                <c:pt idx="0">
                  <c:v>350</c:v>
                </c:pt>
                <c:pt idx="1">
                  <c:v>160</c:v>
                </c:pt>
                <c:pt idx="2">
                  <c:v>409.99999999999994</c:v>
                </c:pt>
                <c:pt idx="3">
                  <c:v>240</c:v>
                </c:pt>
                <c:pt idx="4">
                  <c:v>190</c:v>
                </c:pt>
                <c:pt idx="5">
                  <c:v>110.00000000000001</c:v>
                </c:pt>
                <c:pt idx="6">
                  <c:v>120</c:v>
                </c:pt>
                <c:pt idx="7">
                  <c:v>310</c:v>
                </c:pt>
                <c:pt idx="8">
                  <c:v>180</c:v>
                </c:pt>
                <c:pt idx="9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83-B344-98C8-665EEFE1EEB9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Coluna1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564686089967594E-2"/>
                  <c:y val="-0.23984901157368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83-B344-98C8-665EEFE1EEB9}"/>
                </c:ext>
              </c:extLst>
            </c:dLbl>
            <c:dLbl>
              <c:idx val="1"/>
              <c:layout>
                <c:manualLayout>
                  <c:x val="-1.4724181018153929E-2"/>
                  <c:y val="-0.148965517241379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83-B344-98C8-665EEFE1EEB9}"/>
                </c:ext>
              </c:extLst>
            </c:dLbl>
            <c:dLbl>
              <c:idx val="2"/>
              <c:layout>
                <c:manualLayout>
                  <c:x val="-2.0604153226672292E-2"/>
                  <c:y val="-0.292564832664695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283-B344-98C8-665EEFE1EEB9}"/>
                </c:ext>
              </c:extLst>
            </c:dLbl>
            <c:dLbl>
              <c:idx val="3"/>
              <c:layout>
                <c:manualLayout>
                  <c:x val="-1.5799481663568659E-2"/>
                  <c:y val="-0.163910919714683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283-B344-98C8-665EEFE1EEB9}"/>
                </c:ext>
              </c:extLst>
            </c:dLbl>
            <c:dLbl>
              <c:idx val="4"/>
              <c:layout>
                <c:manualLayout>
                  <c:x val="-1.6923189673603081E-2"/>
                  <c:y val="-0.1370781535044024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283-B344-98C8-665EEFE1EEB9}"/>
                </c:ext>
              </c:extLst>
            </c:dLbl>
            <c:dLbl>
              <c:idx val="5"/>
              <c:layout>
                <c:manualLayout>
                  <c:x val="-2.1321043693557966E-2"/>
                  <c:y val="-7.00686419600729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283-B344-98C8-665EEFE1EEB9}"/>
                </c:ext>
              </c:extLst>
            </c:dLbl>
            <c:dLbl>
              <c:idx val="6"/>
              <c:layout>
                <c:manualLayout>
                  <c:x val="-2.2086248119956794E-2"/>
                  <c:y val="-7.147243324153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283-B344-98C8-665EEFE1EEB9}"/>
                </c:ext>
              </c:extLst>
            </c:dLbl>
            <c:dLbl>
              <c:idx val="7"/>
              <c:layout>
                <c:manualLayout>
                  <c:x val="-2.1727861236706766E-2"/>
                  <c:y val="-0.208651355173625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283-B344-98C8-665EEFE1EEB9}"/>
                </c:ext>
              </c:extLst>
            </c:dLbl>
            <c:dLbl>
              <c:idx val="8"/>
              <c:layout>
                <c:manualLayout>
                  <c:x val="-2.1010970769821204E-2"/>
                  <c:y val="-0.13467041011008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283-B344-98C8-665EEFE1EEB9}"/>
                </c:ext>
              </c:extLst>
            </c:dLbl>
            <c:dLbl>
              <c:idx val="9"/>
              <c:layout>
                <c:manualLayout>
                  <c:x val="-1.4724181018154064E-2"/>
                  <c:y val="-7.1724137931034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283-B344-98C8-665EEFE1EE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Planilha1!$A$2:$A$11</c:f>
              <c:strCache>
                <c:ptCount val="10"/>
                <c:pt idx="0">
                  <c:v>1° 
EUA</c:v>
                </c:pt>
                <c:pt idx="1">
                  <c:v>2° 
China</c:v>
                </c:pt>
                <c:pt idx="2">
                  <c:v>3° 
Rússia</c:v>
                </c:pt>
                <c:pt idx="3">
                  <c:v>4° 
Índia</c:v>
                </c:pt>
                <c:pt idx="4">
                  <c:v>8° 
França</c:v>
                </c:pt>
                <c:pt idx="5">
                  <c:v>16° 
Brasil</c:v>
                </c:pt>
                <c:pt idx="6">
                  <c:v>23°
 Turquia</c:v>
                </c:pt>
                <c:pt idx="7">
                  <c:v>25° 
Colômbia</c:v>
                </c:pt>
                <c:pt idx="8">
                  <c:v>38° 
Chile</c:v>
                </c:pt>
                <c:pt idx="9">
                  <c:v>55° 
África 
do Sul</c:v>
                </c:pt>
              </c:strCache>
            </c:strRef>
          </c:cat>
          <c:val>
            <c:numRef>
              <c:f>Planilha1!$D$2:$D$11</c:f>
              <c:numCache>
                <c:formatCode>General</c:formatCode>
                <c:ptCount val="10"/>
                <c:pt idx="0">
                  <c:v>3.5</c:v>
                </c:pt>
                <c:pt idx="1">
                  <c:v>1.6</c:v>
                </c:pt>
                <c:pt idx="2">
                  <c:v>4.0999999999999996</c:v>
                </c:pt>
                <c:pt idx="3">
                  <c:v>2.4</c:v>
                </c:pt>
                <c:pt idx="4">
                  <c:v>1.9</c:v>
                </c:pt>
                <c:pt idx="5">
                  <c:v>1.1000000000000001</c:v>
                </c:pt>
                <c:pt idx="6">
                  <c:v>1.2</c:v>
                </c:pt>
                <c:pt idx="7">
                  <c:v>3.1</c:v>
                </c:pt>
                <c:pt idx="8">
                  <c:v>1.8</c:v>
                </c:pt>
                <c:pt idx="9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83-B344-98C8-665EEFE1E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54084159"/>
        <c:axId val="1107059215"/>
      </c:barChart>
      <c:catAx>
        <c:axId val="105408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07059215"/>
        <c:crosses val="autoZero"/>
        <c:auto val="0"/>
        <c:lblAlgn val="ctr"/>
        <c:lblOffset val="100"/>
        <c:tickLblSkip val="1"/>
        <c:noMultiLvlLbl val="0"/>
      </c:catAx>
      <c:valAx>
        <c:axId val="1107059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5408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32345180600848272"/>
          <c:y val="0.88163367267827042"/>
          <c:w val="0.42127275307412154"/>
          <c:h val="6.4648046983466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4" Type="http://schemas.openxmlformats.org/officeDocument/2006/relationships/image" Target="../media/image4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E41962-1E03-6944-B601-209A2DE356EB}" type="doc">
      <dgm:prSet loTypeId="urn:microsoft.com/office/officeart/2005/8/layout/hList7" loCatId="" qsTypeId="urn:microsoft.com/office/officeart/2005/8/quickstyle/3d3" qsCatId="3D" csTypeId="urn:microsoft.com/office/officeart/2005/8/colors/accent1_2" csCatId="accent1" phldr="1"/>
      <dgm:spPr/>
    </dgm:pt>
    <dgm:pt modelId="{47602287-C686-9748-90D3-1DB8E3BB2D24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DEFESA NAVAL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745684E8-E44A-4840-8B30-461CB5DF848D}" type="parTrans" cxnId="{DB5B6F0F-4E7E-BC45-86C5-C8BF224E0400}">
      <dgm:prSet/>
      <dgm:spPr/>
      <dgm:t>
        <a:bodyPr/>
        <a:lstStyle/>
        <a:p>
          <a:endParaRPr lang="pt-BR"/>
        </a:p>
      </dgm:t>
    </dgm:pt>
    <dgm:pt modelId="{55EF3BC4-95F3-1148-AF51-3571F8AF1849}" type="sibTrans" cxnId="{DB5B6F0F-4E7E-BC45-86C5-C8BF224E0400}">
      <dgm:prSet/>
      <dgm:spPr/>
      <dgm:t>
        <a:bodyPr/>
        <a:lstStyle/>
        <a:p>
          <a:endParaRPr lang="pt-BR"/>
        </a:p>
      </dgm:t>
    </dgm:pt>
    <dgm:pt modelId="{534EDC5C-276E-6F4B-A3B6-595A9FDEB466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SEGURANÇA MARÍTIMA</a:t>
          </a:r>
        </a:p>
      </dgm:t>
    </dgm:pt>
    <dgm:pt modelId="{6138FA29-2349-9E4F-B5E7-8BE3A983E9D7}" type="parTrans" cxnId="{61EC9ACF-4B4C-AB42-BED4-D4E7A59E1721}">
      <dgm:prSet/>
      <dgm:spPr/>
      <dgm:t>
        <a:bodyPr/>
        <a:lstStyle/>
        <a:p>
          <a:endParaRPr lang="pt-BR"/>
        </a:p>
      </dgm:t>
    </dgm:pt>
    <dgm:pt modelId="{D6D334CD-0786-E041-A6DD-14C3368E0DC1}" type="sibTrans" cxnId="{61EC9ACF-4B4C-AB42-BED4-D4E7A59E1721}">
      <dgm:prSet/>
      <dgm:spPr/>
      <dgm:t>
        <a:bodyPr/>
        <a:lstStyle/>
        <a:p>
          <a:endParaRPr lang="pt-BR"/>
        </a:p>
      </dgm:t>
    </dgm:pt>
    <dgm:pt modelId="{38FC09DD-43D2-B54C-9E82-CC445E57CDC2}">
      <dgm:prSet phldrT="[Tex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DIPLOMACIA NAVAL</a:t>
          </a:r>
        </a:p>
      </dgm:t>
    </dgm:pt>
    <dgm:pt modelId="{235D4D60-E376-6141-A8E4-A7D5D5C2D101}" type="parTrans" cxnId="{9DB4A101-8F68-054B-8131-5B66A544613F}">
      <dgm:prSet/>
      <dgm:spPr/>
      <dgm:t>
        <a:bodyPr/>
        <a:lstStyle/>
        <a:p>
          <a:endParaRPr lang="pt-BR"/>
        </a:p>
      </dgm:t>
    </dgm:pt>
    <dgm:pt modelId="{4A0A7BAA-46F2-9944-AD30-CF4459CA87A9}" type="sibTrans" cxnId="{9DB4A101-8F68-054B-8131-5B66A544613F}">
      <dgm:prSet/>
      <dgm:spPr/>
      <dgm:t>
        <a:bodyPr/>
        <a:lstStyle/>
        <a:p>
          <a:endParaRPr lang="pt-BR"/>
        </a:p>
      </dgm:t>
    </dgm:pt>
    <dgm:pt modelId="{64D2132D-2742-5D49-9E70-03ACD438E086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APOIO ÀS AÇÕES DO ESTADO</a:t>
          </a:r>
        </a:p>
      </dgm:t>
    </dgm:pt>
    <dgm:pt modelId="{26594510-E051-1D44-8014-DFA57B92F77B}" type="parTrans" cxnId="{8C46B228-5240-4648-9ED7-C3250E8A26FC}">
      <dgm:prSet/>
      <dgm:spPr/>
      <dgm:t>
        <a:bodyPr/>
        <a:lstStyle/>
        <a:p>
          <a:endParaRPr lang="pt-BR"/>
        </a:p>
      </dgm:t>
    </dgm:pt>
    <dgm:pt modelId="{7270239A-81E9-8449-8515-69C111913DC6}" type="sibTrans" cxnId="{8C46B228-5240-4648-9ED7-C3250E8A26FC}">
      <dgm:prSet/>
      <dgm:spPr/>
      <dgm:t>
        <a:bodyPr/>
        <a:lstStyle/>
        <a:p>
          <a:endParaRPr lang="pt-BR"/>
        </a:p>
      </dgm:t>
    </dgm:pt>
    <dgm:pt modelId="{7D9C0E91-303B-F543-A96E-1F189C999DDD}" type="pres">
      <dgm:prSet presAssocID="{F3E41962-1E03-6944-B601-209A2DE356EB}" presName="Name0" presStyleCnt="0">
        <dgm:presLayoutVars>
          <dgm:dir/>
          <dgm:resizeHandles val="exact"/>
        </dgm:presLayoutVars>
      </dgm:prSet>
      <dgm:spPr/>
    </dgm:pt>
    <dgm:pt modelId="{28BC338E-3C65-7344-BB03-B70587F6AD92}" type="pres">
      <dgm:prSet presAssocID="{F3E41962-1E03-6944-B601-209A2DE356EB}" presName="fgShape" presStyleLbl="fgShp" presStyleIdx="0" presStyleCnt="1" custScaleX="107852" custLinFactNeighborX="-211" custLinFactNeighborY="-10888"/>
      <dgm:spPr/>
    </dgm:pt>
    <dgm:pt modelId="{EFFB0326-7470-A042-BE83-0BCB0CEF91DB}" type="pres">
      <dgm:prSet presAssocID="{F3E41962-1E03-6944-B601-209A2DE356EB}" presName="linComp" presStyleCnt="0"/>
      <dgm:spPr/>
    </dgm:pt>
    <dgm:pt modelId="{C21244B9-9E01-9249-B3B7-AC6EE4EE4D10}" type="pres">
      <dgm:prSet presAssocID="{47602287-C686-9748-90D3-1DB8E3BB2D24}" presName="compNode" presStyleCnt="0"/>
      <dgm:spPr/>
    </dgm:pt>
    <dgm:pt modelId="{E1B17876-0422-E84E-8EFD-F9FA845C028C}" type="pres">
      <dgm:prSet presAssocID="{47602287-C686-9748-90D3-1DB8E3BB2D24}" presName="bkgdShape" presStyleLbl="node1" presStyleIdx="0" presStyleCnt="4" custLinFactNeighborX="-95" custLinFactNeighborY="664"/>
      <dgm:spPr/>
    </dgm:pt>
    <dgm:pt modelId="{5F24C605-299B-424A-95CE-1222543741C1}" type="pres">
      <dgm:prSet presAssocID="{47602287-C686-9748-90D3-1DB8E3BB2D24}" presName="nodeTx" presStyleLbl="node1" presStyleIdx="0" presStyleCnt="4">
        <dgm:presLayoutVars>
          <dgm:bulletEnabled val="1"/>
        </dgm:presLayoutVars>
      </dgm:prSet>
      <dgm:spPr/>
    </dgm:pt>
    <dgm:pt modelId="{267FD88A-0FDA-5A41-AA49-860E0415872D}" type="pres">
      <dgm:prSet presAssocID="{47602287-C686-9748-90D3-1DB8E3BB2D24}" presName="invisiNode" presStyleLbl="node1" presStyleIdx="0" presStyleCnt="4"/>
      <dgm:spPr/>
    </dgm:pt>
    <dgm:pt modelId="{0E09B83E-CF84-3F4D-94E1-BA1289587DF8}" type="pres">
      <dgm:prSet presAssocID="{47602287-C686-9748-90D3-1DB8E3BB2D24}" presName="imagNode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15FA008E-AED8-1B49-ADFC-5A293867BE8E}" type="pres">
      <dgm:prSet presAssocID="{55EF3BC4-95F3-1148-AF51-3571F8AF1849}" presName="sibTrans" presStyleLbl="sibTrans2D1" presStyleIdx="0" presStyleCnt="0"/>
      <dgm:spPr/>
    </dgm:pt>
    <dgm:pt modelId="{D1A9A61A-0B5C-1044-BF6A-7EB5D8BD4912}" type="pres">
      <dgm:prSet presAssocID="{534EDC5C-276E-6F4B-A3B6-595A9FDEB466}" presName="compNode" presStyleCnt="0"/>
      <dgm:spPr/>
    </dgm:pt>
    <dgm:pt modelId="{87945099-3433-0644-970C-DD9DC1D8C5B6}" type="pres">
      <dgm:prSet presAssocID="{534EDC5C-276E-6F4B-A3B6-595A9FDEB466}" presName="bkgdShape" presStyleLbl="node1" presStyleIdx="1" presStyleCnt="4"/>
      <dgm:spPr/>
    </dgm:pt>
    <dgm:pt modelId="{0FA333BF-7531-CC4A-9C3F-72E0EEB2B18B}" type="pres">
      <dgm:prSet presAssocID="{534EDC5C-276E-6F4B-A3B6-595A9FDEB466}" presName="nodeTx" presStyleLbl="node1" presStyleIdx="1" presStyleCnt="4">
        <dgm:presLayoutVars>
          <dgm:bulletEnabled val="1"/>
        </dgm:presLayoutVars>
      </dgm:prSet>
      <dgm:spPr/>
    </dgm:pt>
    <dgm:pt modelId="{8E00C8EC-E905-6C49-85A6-0C146F8EDFE4}" type="pres">
      <dgm:prSet presAssocID="{534EDC5C-276E-6F4B-A3B6-595A9FDEB466}" presName="invisiNode" presStyleLbl="node1" presStyleIdx="1" presStyleCnt="4"/>
      <dgm:spPr/>
    </dgm:pt>
    <dgm:pt modelId="{F300C734-EFCD-C642-90B2-CA7D701B2249}" type="pres">
      <dgm:prSet presAssocID="{534EDC5C-276E-6F4B-A3B6-595A9FDEB466}" presName="imagNode" presStyleLbl="fgImgPlace1" presStyleIdx="1" presStyleCnt="4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B6864979-500C-AC43-ABDE-7AE94F18616F}" type="pres">
      <dgm:prSet presAssocID="{D6D334CD-0786-E041-A6DD-14C3368E0DC1}" presName="sibTrans" presStyleLbl="sibTrans2D1" presStyleIdx="0" presStyleCnt="0"/>
      <dgm:spPr/>
    </dgm:pt>
    <dgm:pt modelId="{C30AB748-6D31-6948-BCF0-B9FFF9781DCB}" type="pres">
      <dgm:prSet presAssocID="{38FC09DD-43D2-B54C-9E82-CC445E57CDC2}" presName="compNode" presStyleCnt="0"/>
      <dgm:spPr/>
    </dgm:pt>
    <dgm:pt modelId="{0D78A90A-A583-2349-A6CC-892AF53F7AAC}" type="pres">
      <dgm:prSet presAssocID="{38FC09DD-43D2-B54C-9E82-CC445E57CDC2}" presName="bkgdShape" presStyleLbl="node1" presStyleIdx="2" presStyleCnt="4"/>
      <dgm:spPr/>
    </dgm:pt>
    <dgm:pt modelId="{85DD9256-94C2-E047-A1B6-B5BC8D04AACF}" type="pres">
      <dgm:prSet presAssocID="{38FC09DD-43D2-B54C-9E82-CC445E57CDC2}" presName="nodeTx" presStyleLbl="node1" presStyleIdx="2" presStyleCnt="4">
        <dgm:presLayoutVars>
          <dgm:bulletEnabled val="1"/>
        </dgm:presLayoutVars>
      </dgm:prSet>
      <dgm:spPr/>
    </dgm:pt>
    <dgm:pt modelId="{C2591DAE-15C1-F94A-866D-743EC95502C8}" type="pres">
      <dgm:prSet presAssocID="{38FC09DD-43D2-B54C-9E82-CC445E57CDC2}" presName="invisiNode" presStyleLbl="node1" presStyleIdx="2" presStyleCnt="4"/>
      <dgm:spPr/>
    </dgm:pt>
    <dgm:pt modelId="{99CD03A8-0F1B-D44A-97C1-BC246858D2B1}" type="pres">
      <dgm:prSet presAssocID="{38FC09DD-43D2-B54C-9E82-CC445E57CDC2}" presName="imagNode" presStyleLbl="fgImgPlac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CE9D50C3-A767-3140-B0B2-A48C636D6185}" type="pres">
      <dgm:prSet presAssocID="{4A0A7BAA-46F2-9944-AD30-CF4459CA87A9}" presName="sibTrans" presStyleLbl="sibTrans2D1" presStyleIdx="0" presStyleCnt="0"/>
      <dgm:spPr/>
    </dgm:pt>
    <dgm:pt modelId="{91DDCA22-7549-E64F-A668-2001AE8E6F72}" type="pres">
      <dgm:prSet presAssocID="{64D2132D-2742-5D49-9E70-03ACD438E086}" presName="compNode" presStyleCnt="0"/>
      <dgm:spPr/>
    </dgm:pt>
    <dgm:pt modelId="{95D0D95D-BF7D-8F47-AED1-A246B251EE76}" type="pres">
      <dgm:prSet presAssocID="{64D2132D-2742-5D49-9E70-03ACD438E086}" presName="bkgdShape" presStyleLbl="node1" presStyleIdx="3" presStyleCnt="4" custLinFactNeighborX="-218" custLinFactNeighborY="664"/>
      <dgm:spPr/>
    </dgm:pt>
    <dgm:pt modelId="{9716C06A-807F-5C49-9D6F-A2F20105E883}" type="pres">
      <dgm:prSet presAssocID="{64D2132D-2742-5D49-9E70-03ACD438E086}" presName="nodeTx" presStyleLbl="node1" presStyleIdx="3" presStyleCnt="4">
        <dgm:presLayoutVars>
          <dgm:bulletEnabled val="1"/>
        </dgm:presLayoutVars>
      </dgm:prSet>
      <dgm:spPr/>
    </dgm:pt>
    <dgm:pt modelId="{2CF9460B-3BCB-B548-B0DD-945012099A11}" type="pres">
      <dgm:prSet presAssocID="{64D2132D-2742-5D49-9E70-03ACD438E086}" presName="invisiNode" presStyleLbl="node1" presStyleIdx="3" presStyleCnt="4"/>
      <dgm:spPr/>
    </dgm:pt>
    <dgm:pt modelId="{258BB6A2-DE13-9842-8FCC-33B284B5DABC}" type="pres">
      <dgm:prSet presAssocID="{64D2132D-2742-5D49-9E70-03ACD438E086}" presName="imagNode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</dgm:ptLst>
  <dgm:cxnLst>
    <dgm:cxn modelId="{9DB4A101-8F68-054B-8131-5B66A544613F}" srcId="{F3E41962-1E03-6944-B601-209A2DE356EB}" destId="{38FC09DD-43D2-B54C-9E82-CC445E57CDC2}" srcOrd="2" destOrd="0" parTransId="{235D4D60-E376-6141-A8E4-A7D5D5C2D101}" sibTransId="{4A0A7BAA-46F2-9944-AD30-CF4459CA87A9}"/>
    <dgm:cxn modelId="{DB5B6F0F-4E7E-BC45-86C5-C8BF224E0400}" srcId="{F3E41962-1E03-6944-B601-209A2DE356EB}" destId="{47602287-C686-9748-90D3-1DB8E3BB2D24}" srcOrd="0" destOrd="0" parTransId="{745684E8-E44A-4840-8B30-461CB5DF848D}" sibTransId="{55EF3BC4-95F3-1148-AF51-3571F8AF1849}"/>
    <dgm:cxn modelId="{AD045316-1346-F547-8DA9-B3D58737CA8E}" type="presOf" srcId="{F3E41962-1E03-6944-B601-209A2DE356EB}" destId="{7D9C0E91-303B-F543-A96E-1F189C999DDD}" srcOrd="0" destOrd="0" presId="urn:microsoft.com/office/officeart/2005/8/layout/hList7"/>
    <dgm:cxn modelId="{8C46B228-5240-4648-9ED7-C3250E8A26FC}" srcId="{F3E41962-1E03-6944-B601-209A2DE356EB}" destId="{64D2132D-2742-5D49-9E70-03ACD438E086}" srcOrd="3" destOrd="0" parTransId="{26594510-E051-1D44-8014-DFA57B92F77B}" sibTransId="{7270239A-81E9-8449-8515-69C111913DC6}"/>
    <dgm:cxn modelId="{E6F00549-D95B-394C-BE79-BC4877C5CAC5}" type="presOf" srcId="{534EDC5C-276E-6F4B-A3B6-595A9FDEB466}" destId="{87945099-3433-0644-970C-DD9DC1D8C5B6}" srcOrd="0" destOrd="0" presId="urn:microsoft.com/office/officeart/2005/8/layout/hList7"/>
    <dgm:cxn modelId="{1F04B94C-3046-F74C-A2B9-0F2E5C1902DA}" type="presOf" srcId="{47602287-C686-9748-90D3-1DB8E3BB2D24}" destId="{5F24C605-299B-424A-95CE-1222543741C1}" srcOrd="1" destOrd="0" presId="urn:microsoft.com/office/officeart/2005/8/layout/hList7"/>
    <dgm:cxn modelId="{1920EE51-8F1F-6847-BAB3-5CFBAF065A52}" type="presOf" srcId="{534EDC5C-276E-6F4B-A3B6-595A9FDEB466}" destId="{0FA333BF-7531-CC4A-9C3F-72E0EEB2B18B}" srcOrd="1" destOrd="0" presId="urn:microsoft.com/office/officeart/2005/8/layout/hList7"/>
    <dgm:cxn modelId="{6A956C5C-D205-0849-B2A9-BCDE4D55AB40}" type="presOf" srcId="{64D2132D-2742-5D49-9E70-03ACD438E086}" destId="{9716C06A-807F-5C49-9D6F-A2F20105E883}" srcOrd="1" destOrd="0" presId="urn:microsoft.com/office/officeart/2005/8/layout/hList7"/>
    <dgm:cxn modelId="{CABEE65D-49AF-4B48-9B5F-70C99BA066CA}" type="presOf" srcId="{38FC09DD-43D2-B54C-9E82-CC445E57CDC2}" destId="{85DD9256-94C2-E047-A1B6-B5BC8D04AACF}" srcOrd="1" destOrd="0" presId="urn:microsoft.com/office/officeart/2005/8/layout/hList7"/>
    <dgm:cxn modelId="{44FFBF93-5337-EC4A-8AF8-2CE961A90037}" type="presOf" srcId="{38FC09DD-43D2-B54C-9E82-CC445E57CDC2}" destId="{0D78A90A-A583-2349-A6CC-892AF53F7AAC}" srcOrd="0" destOrd="0" presId="urn:microsoft.com/office/officeart/2005/8/layout/hList7"/>
    <dgm:cxn modelId="{1CB4A897-AFB7-194D-9A29-58B69919DEB7}" type="presOf" srcId="{64D2132D-2742-5D49-9E70-03ACD438E086}" destId="{95D0D95D-BF7D-8F47-AED1-A246B251EE76}" srcOrd="0" destOrd="0" presId="urn:microsoft.com/office/officeart/2005/8/layout/hList7"/>
    <dgm:cxn modelId="{B73190AA-3DDD-0140-8497-A15006AC7516}" type="presOf" srcId="{D6D334CD-0786-E041-A6DD-14C3368E0DC1}" destId="{B6864979-500C-AC43-ABDE-7AE94F18616F}" srcOrd="0" destOrd="0" presId="urn:microsoft.com/office/officeart/2005/8/layout/hList7"/>
    <dgm:cxn modelId="{61EC9ACF-4B4C-AB42-BED4-D4E7A59E1721}" srcId="{F3E41962-1E03-6944-B601-209A2DE356EB}" destId="{534EDC5C-276E-6F4B-A3B6-595A9FDEB466}" srcOrd="1" destOrd="0" parTransId="{6138FA29-2349-9E4F-B5E7-8BE3A983E9D7}" sibTransId="{D6D334CD-0786-E041-A6DD-14C3368E0DC1}"/>
    <dgm:cxn modelId="{476594E1-4F2A-E641-BF0C-B06B88A8FC50}" type="presOf" srcId="{55EF3BC4-95F3-1148-AF51-3571F8AF1849}" destId="{15FA008E-AED8-1B49-ADFC-5A293867BE8E}" srcOrd="0" destOrd="0" presId="urn:microsoft.com/office/officeart/2005/8/layout/hList7"/>
    <dgm:cxn modelId="{9EE299EB-80D0-9140-BFEF-EF603A2AE18F}" type="presOf" srcId="{4A0A7BAA-46F2-9944-AD30-CF4459CA87A9}" destId="{CE9D50C3-A767-3140-B0B2-A48C636D6185}" srcOrd="0" destOrd="0" presId="urn:microsoft.com/office/officeart/2005/8/layout/hList7"/>
    <dgm:cxn modelId="{D6406BF9-B852-A847-8197-BCA03CDDBD6A}" type="presOf" srcId="{47602287-C686-9748-90D3-1DB8E3BB2D24}" destId="{E1B17876-0422-E84E-8EFD-F9FA845C028C}" srcOrd="0" destOrd="0" presId="urn:microsoft.com/office/officeart/2005/8/layout/hList7"/>
    <dgm:cxn modelId="{2DB5A310-9174-BA40-B274-AA1AF16C7F92}" type="presParOf" srcId="{7D9C0E91-303B-F543-A96E-1F189C999DDD}" destId="{28BC338E-3C65-7344-BB03-B70587F6AD92}" srcOrd="0" destOrd="0" presId="urn:microsoft.com/office/officeart/2005/8/layout/hList7"/>
    <dgm:cxn modelId="{CEE39560-0780-2448-8F04-838562ADBCC3}" type="presParOf" srcId="{7D9C0E91-303B-F543-A96E-1F189C999DDD}" destId="{EFFB0326-7470-A042-BE83-0BCB0CEF91DB}" srcOrd="1" destOrd="0" presId="urn:microsoft.com/office/officeart/2005/8/layout/hList7"/>
    <dgm:cxn modelId="{24D9BADB-0AF6-5845-B658-8D040DF2ED9F}" type="presParOf" srcId="{EFFB0326-7470-A042-BE83-0BCB0CEF91DB}" destId="{C21244B9-9E01-9249-B3B7-AC6EE4EE4D10}" srcOrd="0" destOrd="0" presId="urn:microsoft.com/office/officeart/2005/8/layout/hList7"/>
    <dgm:cxn modelId="{00E0DE83-3360-F947-8666-74DA249E0550}" type="presParOf" srcId="{C21244B9-9E01-9249-B3B7-AC6EE4EE4D10}" destId="{E1B17876-0422-E84E-8EFD-F9FA845C028C}" srcOrd="0" destOrd="0" presId="urn:microsoft.com/office/officeart/2005/8/layout/hList7"/>
    <dgm:cxn modelId="{046772B3-0C95-5440-992E-88D2455D7CBA}" type="presParOf" srcId="{C21244B9-9E01-9249-B3B7-AC6EE4EE4D10}" destId="{5F24C605-299B-424A-95CE-1222543741C1}" srcOrd="1" destOrd="0" presId="urn:microsoft.com/office/officeart/2005/8/layout/hList7"/>
    <dgm:cxn modelId="{5F52F609-39CA-A24A-BF73-20CE4505FCBB}" type="presParOf" srcId="{C21244B9-9E01-9249-B3B7-AC6EE4EE4D10}" destId="{267FD88A-0FDA-5A41-AA49-860E0415872D}" srcOrd="2" destOrd="0" presId="urn:microsoft.com/office/officeart/2005/8/layout/hList7"/>
    <dgm:cxn modelId="{E6DC60B3-22F8-FB43-9763-E2EBD0483A3F}" type="presParOf" srcId="{C21244B9-9E01-9249-B3B7-AC6EE4EE4D10}" destId="{0E09B83E-CF84-3F4D-94E1-BA1289587DF8}" srcOrd="3" destOrd="0" presId="urn:microsoft.com/office/officeart/2005/8/layout/hList7"/>
    <dgm:cxn modelId="{D3C17B2C-FB61-5C4E-A817-2292E7310D24}" type="presParOf" srcId="{EFFB0326-7470-A042-BE83-0BCB0CEF91DB}" destId="{15FA008E-AED8-1B49-ADFC-5A293867BE8E}" srcOrd="1" destOrd="0" presId="urn:microsoft.com/office/officeart/2005/8/layout/hList7"/>
    <dgm:cxn modelId="{908342A0-98BB-1348-BBA8-0EF4E1D2E028}" type="presParOf" srcId="{EFFB0326-7470-A042-BE83-0BCB0CEF91DB}" destId="{D1A9A61A-0B5C-1044-BF6A-7EB5D8BD4912}" srcOrd="2" destOrd="0" presId="urn:microsoft.com/office/officeart/2005/8/layout/hList7"/>
    <dgm:cxn modelId="{6B616C01-6C2E-094B-B8C1-65527922CF6A}" type="presParOf" srcId="{D1A9A61A-0B5C-1044-BF6A-7EB5D8BD4912}" destId="{87945099-3433-0644-970C-DD9DC1D8C5B6}" srcOrd="0" destOrd="0" presId="urn:microsoft.com/office/officeart/2005/8/layout/hList7"/>
    <dgm:cxn modelId="{50D99FAF-3D08-7940-869D-B12B7A8CE56A}" type="presParOf" srcId="{D1A9A61A-0B5C-1044-BF6A-7EB5D8BD4912}" destId="{0FA333BF-7531-CC4A-9C3F-72E0EEB2B18B}" srcOrd="1" destOrd="0" presId="urn:microsoft.com/office/officeart/2005/8/layout/hList7"/>
    <dgm:cxn modelId="{E55A381F-150B-4849-B5DC-17FA6FC2552A}" type="presParOf" srcId="{D1A9A61A-0B5C-1044-BF6A-7EB5D8BD4912}" destId="{8E00C8EC-E905-6C49-85A6-0C146F8EDFE4}" srcOrd="2" destOrd="0" presId="urn:microsoft.com/office/officeart/2005/8/layout/hList7"/>
    <dgm:cxn modelId="{293290C3-4D48-6641-8FE4-DAF8C0C54C5C}" type="presParOf" srcId="{D1A9A61A-0B5C-1044-BF6A-7EB5D8BD4912}" destId="{F300C734-EFCD-C642-90B2-CA7D701B2249}" srcOrd="3" destOrd="0" presId="urn:microsoft.com/office/officeart/2005/8/layout/hList7"/>
    <dgm:cxn modelId="{A27DAA0A-64CC-6A4F-AE28-FA0F3E0FA8C1}" type="presParOf" srcId="{EFFB0326-7470-A042-BE83-0BCB0CEF91DB}" destId="{B6864979-500C-AC43-ABDE-7AE94F18616F}" srcOrd="3" destOrd="0" presId="urn:microsoft.com/office/officeart/2005/8/layout/hList7"/>
    <dgm:cxn modelId="{28082121-BF56-0D4A-9CBE-511192EC2B2A}" type="presParOf" srcId="{EFFB0326-7470-A042-BE83-0BCB0CEF91DB}" destId="{C30AB748-6D31-6948-BCF0-B9FFF9781DCB}" srcOrd="4" destOrd="0" presId="urn:microsoft.com/office/officeart/2005/8/layout/hList7"/>
    <dgm:cxn modelId="{C3B9DB4B-9ED3-754D-A71E-08FF841CEF4C}" type="presParOf" srcId="{C30AB748-6D31-6948-BCF0-B9FFF9781DCB}" destId="{0D78A90A-A583-2349-A6CC-892AF53F7AAC}" srcOrd="0" destOrd="0" presId="urn:microsoft.com/office/officeart/2005/8/layout/hList7"/>
    <dgm:cxn modelId="{A33A6E73-9410-A641-8017-94A334C34B7F}" type="presParOf" srcId="{C30AB748-6D31-6948-BCF0-B9FFF9781DCB}" destId="{85DD9256-94C2-E047-A1B6-B5BC8D04AACF}" srcOrd="1" destOrd="0" presId="urn:microsoft.com/office/officeart/2005/8/layout/hList7"/>
    <dgm:cxn modelId="{D61A8D17-E96E-204D-9732-87DB18816F14}" type="presParOf" srcId="{C30AB748-6D31-6948-BCF0-B9FFF9781DCB}" destId="{C2591DAE-15C1-F94A-866D-743EC95502C8}" srcOrd="2" destOrd="0" presId="urn:microsoft.com/office/officeart/2005/8/layout/hList7"/>
    <dgm:cxn modelId="{54C2014D-970C-DF4E-89CC-845756897BD9}" type="presParOf" srcId="{C30AB748-6D31-6948-BCF0-B9FFF9781DCB}" destId="{99CD03A8-0F1B-D44A-97C1-BC246858D2B1}" srcOrd="3" destOrd="0" presId="urn:microsoft.com/office/officeart/2005/8/layout/hList7"/>
    <dgm:cxn modelId="{BD094D3B-66BB-AC4F-8398-48D3645E3A98}" type="presParOf" srcId="{EFFB0326-7470-A042-BE83-0BCB0CEF91DB}" destId="{CE9D50C3-A767-3140-B0B2-A48C636D6185}" srcOrd="5" destOrd="0" presId="urn:microsoft.com/office/officeart/2005/8/layout/hList7"/>
    <dgm:cxn modelId="{C5B0F6D3-E023-C243-8B3F-CB6D59DC6DAD}" type="presParOf" srcId="{EFFB0326-7470-A042-BE83-0BCB0CEF91DB}" destId="{91DDCA22-7549-E64F-A668-2001AE8E6F72}" srcOrd="6" destOrd="0" presId="urn:microsoft.com/office/officeart/2005/8/layout/hList7"/>
    <dgm:cxn modelId="{5FD57C58-FED1-474F-BB80-92AFF06DB3CC}" type="presParOf" srcId="{91DDCA22-7549-E64F-A668-2001AE8E6F72}" destId="{95D0D95D-BF7D-8F47-AED1-A246B251EE76}" srcOrd="0" destOrd="0" presId="urn:microsoft.com/office/officeart/2005/8/layout/hList7"/>
    <dgm:cxn modelId="{6CA06283-5BC9-1A43-9D3D-1DB15404E3E3}" type="presParOf" srcId="{91DDCA22-7549-E64F-A668-2001AE8E6F72}" destId="{9716C06A-807F-5C49-9D6F-A2F20105E883}" srcOrd="1" destOrd="0" presId="urn:microsoft.com/office/officeart/2005/8/layout/hList7"/>
    <dgm:cxn modelId="{4E3CE386-D48E-6449-B23B-108AE84C5AC5}" type="presParOf" srcId="{91DDCA22-7549-E64F-A668-2001AE8E6F72}" destId="{2CF9460B-3BCB-B548-B0DD-945012099A11}" srcOrd="2" destOrd="0" presId="urn:microsoft.com/office/officeart/2005/8/layout/hList7"/>
    <dgm:cxn modelId="{65792F5E-30BE-634E-B813-49D7B4DB18C1}" type="presParOf" srcId="{91DDCA22-7549-E64F-A668-2001AE8E6F72}" destId="{258BB6A2-DE13-9842-8FCC-33B284B5DAB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E41962-1E03-6944-B601-209A2DE356EB}" type="doc">
      <dgm:prSet loTypeId="urn:microsoft.com/office/officeart/2005/8/layout/hList7" loCatId="" qsTypeId="urn:microsoft.com/office/officeart/2005/8/quickstyle/3d3" qsCatId="3D" csTypeId="urn:microsoft.com/office/officeart/2005/8/colors/accent1_2" csCatId="accent1" phldr="1"/>
      <dgm:spPr/>
    </dgm:pt>
    <dgm:pt modelId="{47602287-C686-9748-90D3-1DB8E3BB2D24}">
      <dgm:prSet phldrT="[Texto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DEFESA NAVAL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745684E8-E44A-4840-8B30-461CB5DF848D}" type="parTrans" cxnId="{DB5B6F0F-4E7E-BC45-86C5-C8BF224E0400}">
      <dgm:prSet/>
      <dgm:spPr/>
      <dgm:t>
        <a:bodyPr/>
        <a:lstStyle/>
        <a:p>
          <a:endParaRPr lang="pt-BR"/>
        </a:p>
      </dgm:t>
    </dgm:pt>
    <dgm:pt modelId="{55EF3BC4-95F3-1148-AF51-3571F8AF1849}" type="sibTrans" cxnId="{DB5B6F0F-4E7E-BC45-86C5-C8BF224E0400}">
      <dgm:prSet/>
      <dgm:spPr/>
      <dgm:t>
        <a:bodyPr/>
        <a:lstStyle/>
        <a:p>
          <a:endParaRPr lang="pt-BR"/>
        </a:p>
      </dgm:t>
    </dgm:pt>
    <dgm:pt modelId="{534EDC5C-276E-6F4B-A3B6-595A9FDEB466}">
      <dgm:prSet phldrT="[Texto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SEGURANÇA MARÍTIMA</a:t>
          </a:r>
        </a:p>
      </dgm:t>
    </dgm:pt>
    <dgm:pt modelId="{6138FA29-2349-9E4F-B5E7-8BE3A983E9D7}" type="parTrans" cxnId="{61EC9ACF-4B4C-AB42-BED4-D4E7A59E1721}">
      <dgm:prSet/>
      <dgm:spPr/>
      <dgm:t>
        <a:bodyPr/>
        <a:lstStyle/>
        <a:p>
          <a:endParaRPr lang="pt-BR"/>
        </a:p>
      </dgm:t>
    </dgm:pt>
    <dgm:pt modelId="{D6D334CD-0786-E041-A6DD-14C3368E0DC1}" type="sibTrans" cxnId="{61EC9ACF-4B4C-AB42-BED4-D4E7A59E1721}">
      <dgm:prSet/>
      <dgm:spPr/>
      <dgm:t>
        <a:bodyPr/>
        <a:lstStyle/>
        <a:p>
          <a:endParaRPr lang="pt-BR"/>
        </a:p>
      </dgm:t>
    </dgm:pt>
    <dgm:pt modelId="{38FC09DD-43D2-B54C-9E82-CC445E57CDC2}">
      <dgm:prSet phldrT="[Texto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DIPLOMACIA NAVAL</a:t>
          </a:r>
        </a:p>
      </dgm:t>
    </dgm:pt>
    <dgm:pt modelId="{235D4D60-E376-6141-A8E4-A7D5D5C2D101}" type="parTrans" cxnId="{9DB4A101-8F68-054B-8131-5B66A544613F}">
      <dgm:prSet/>
      <dgm:spPr/>
      <dgm:t>
        <a:bodyPr/>
        <a:lstStyle/>
        <a:p>
          <a:endParaRPr lang="pt-BR"/>
        </a:p>
      </dgm:t>
    </dgm:pt>
    <dgm:pt modelId="{4A0A7BAA-46F2-9944-AD30-CF4459CA87A9}" type="sibTrans" cxnId="{9DB4A101-8F68-054B-8131-5B66A544613F}">
      <dgm:prSet/>
      <dgm:spPr/>
      <dgm:t>
        <a:bodyPr/>
        <a:lstStyle/>
        <a:p>
          <a:endParaRPr lang="pt-BR"/>
        </a:p>
      </dgm:t>
    </dgm:pt>
    <dgm:pt modelId="{64D2132D-2742-5D49-9E70-03ACD438E086}">
      <dgm:prSet phldrT="[Texto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pt-BR" b="0" i="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APOIO ÀS AÇÕES DO ESTADO</a:t>
          </a:r>
        </a:p>
      </dgm:t>
    </dgm:pt>
    <dgm:pt modelId="{26594510-E051-1D44-8014-DFA57B92F77B}" type="parTrans" cxnId="{8C46B228-5240-4648-9ED7-C3250E8A26FC}">
      <dgm:prSet/>
      <dgm:spPr/>
      <dgm:t>
        <a:bodyPr/>
        <a:lstStyle/>
        <a:p>
          <a:endParaRPr lang="pt-BR"/>
        </a:p>
      </dgm:t>
    </dgm:pt>
    <dgm:pt modelId="{7270239A-81E9-8449-8515-69C111913DC6}" type="sibTrans" cxnId="{8C46B228-5240-4648-9ED7-C3250E8A26FC}">
      <dgm:prSet/>
      <dgm:spPr/>
      <dgm:t>
        <a:bodyPr/>
        <a:lstStyle/>
        <a:p>
          <a:endParaRPr lang="pt-BR"/>
        </a:p>
      </dgm:t>
    </dgm:pt>
    <dgm:pt modelId="{7D9C0E91-303B-F543-A96E-1F189C999DDD}" type="pres">
      <dgm:prSet presAssocID="{F3E41962-1E03-6944-B601-209A2DE356EB}" presName="Name0" presStyleCnt="0">
        <dgm:presLayoutVars>
          <dgm:dir/>
          <dgm:resizeHandles val="exact"/>
        </dgm:presLayoutVars>
      </dgm:prSet>
      <dgm:spPr/>
    </dgm:pt>
    <dgm:pt modelId="{28BC338E-3C65-7344-BB03-B70587F6AD92}" type="pres">
      <dgm:prSet presAssocID="{F3E41962-1E03-6944-B601-209A2DE356EB}" presName="fgShape" presStyleLbl="fgShp" presStyleIdx="0" presStyleCnt="1" custScaleX="107852" custLinFactNeighborX="-211" custLinFactNeighborY="-10888"/>
      <dgm:spPr/>
    </dgm:pt>
    <dgm:pt modelId="{EFFB0326-7470-A042-BE83-0BCB0CEF91DB}" type="pres">
      <dgm:prSet presAssocID="{F3E41962-1E03-6944-B601-209A2DE356EB}" presName="linComp" presStyleCnt="0"/>
      <dgm:spPr/>
    </dgm:pt>
    <dgm:pt modelId="{C21244B9-9E01-9249-B3B7-AC6EE4EE4D10}" type="pres">
      <dgm:prSet presAssocID="{47602287-C686-9748-90D3-1DB8E3BB2D24}" presName="compNode" presStyleCnt="0"/>
      <dgm:spPr/>
    </dgm:pt>
    <dgm:pt modelId="{E1B17876-0422-E84E-8EFD-F9FA845C028C}" type="pres">
      <dgm:prSet presAssocID="{47602287-C686-9748-90D3-1DB8E3BB2D24}" presName="bkgdShape" presStyleLbl="node1" presStyleIdx="0" presStyleCnt="4" custLinFactNeighborX="-95" custLinFactNeighborY="664"/>
      <dgm:spPr/>
    </dgm:pt>
    <dgm:pt modelId="{5F24C605-299B-424A-95CE-1222543741C1}" type="pres">
      <dgm:prSet presAssocID="{47602287-C686-9748-90D3-1DB8E3BB2D24}" presName="nodeTx" presStyleLbl="node1" presStyleIdx="0" presStyleCnt="4">
        <dgm:presLayoutVars>
          <dgm:bulletEnabled val="1"/>
        </dgm:presLayoutVars>
      </dgm:prSet>
      <dgm:spPr/>
    </dgm:pt>
    <dgm:pt modelId="{267FD88A-0FDA-5A41-AA49-860E0415872D}" type="pres">
      <dgm:prSet presAssocID="{47602287-C686-9748-90D3-1DB8E3BB2D24}" presName="invisiNode" presStyleLbl="node1" presStyleIdx="0" presStyleCnt="4"/>
      <dgm:spPr/>
    </dgm:pt>
    <dgm:pt modelId="{0E09B83E-CF84-3F4D-94E1-BA1289587DF8}" type="pres">
      <dgm:prSet presAssocID="{47602287-C686-9748-90D3-1DB8E3BB2D24}" presName="imagNode" presStyleLbl="fgImgPlace1" presStyleIdx="0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</dgm:spPr>
    </dgm:pt>
    <dgm:pt modelId="{15FA008E-AED8-1B49-ADFC-5A293867BE8E}" type="pres">
      <dgm:prSet presAssocID="{55EF3BC4-95F3-1148-AF51-3571F8AF1849}" presName="sibTrans" presStyleLbl="sibTrans2D1" presStyleIdx="0" presStyleCnt="0"/>
      <dgm:spPr/>
    </dgm:pt>
    <dgm:pt modelId="{D1A9A61A-0B5C-1044-BF6A-7EB5D8BD4912}" type="pres">
      <dgm:prSet presAssocID="{534EDC5C-276E-6F4B-A3B6-595A9FDEB466}" presName="compNode" presStyleCnt="0"/>
      <dgm:spPr/>
    </dgm:pt>
    <dgm:pt modelId="{87945099-3433-0644-970C-DD9DC1D8C5B6}" type="pres">
      <dgm:prSet presAssocID="{534EDC5C-276E-6F4B-A3B6-595A9FDEB466}" presName="bkgdShape" presStyleLbl="node1" presStyleIdx="1" presStyleCnt="4"/>
      <dgm:spPr/>
    </dgm:pt>
    <dgm:pt modelId="{0FA333BF-7531-CC4A-9C3F-72E0EEB2B18B}" type="pres">
      <dgm:prSet presAssocID="{534EDC5C-276E-6F4B-A3B6-595A9FDEB466}" presName="nodeTx" presStyleLbl="node1" presStyleIdx="1" presStyleCnt="4">
        <dgm:presLayoutVars>
          <dgm:bulletEnabled val="1"/>
        </dgm:presLayoutVars>
      </dgm:prSet>
      <dgm:spPr/>
    </dgm:pt>
    <dgm:pt modelId="{8E00C8EC-E905-6C49-85A6-0C146F8EDFE4}" type="pres">
      <dgm:prSet presAssocID="{534EDC5C-276E-6F4B-A3B6-595A9FDEB466}" presName="invisiNode" presStyleLbl="node1" presStyleIdx="1" presStyleCnt="4"/>
      <dgm:spPr/>
    </dgm:pt>
    <dgm:pt modelId="{F300C734-EFCD-C642-90B2-CA7D701B2249}" type="pres">
      <dgm:prSet presAssocID="{534EDC5C-276E-6F4B-A3B6-595A9FDEB466}" presName="imagNode" presStyleLbl="fgImgPlace1" presStyleIdx="1" presStyleCnt="4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B6864979-500C-AC43-ABDE-7AE94F18616F}" type="pres">
      <dgm:prSet presAssocID="{D6D334CD-0786-E041-A6DD-14C3368E0DC1}" presName="sibTrans" presStyleLbl="sibTrans2D1" presStyleIdx="0" presStyleCnt="0"/>
      <dgm:spPr/>
    </dgm:pt>
    <dgm:pt modelId="{C30AB748-6D31-6948-BCF0-B9FFF9781DCB}" type="pres">
      <dgm:prSet presAssocID="{38FC09DD-43D2-B54C-9E82-CC445E57CDC2}" presName="compNode" presStyleCnt="0"/>
      <dgm:spPr/>
    </dgm:pt>
    <dgm:pt modelId="{0D78A90A-A583-2349-A6CC-892AF53F7AAC}" type="pres">
      <dgm:prSet presAssocID="{38FC09DD-43D2-B54C-9E82-CC445E57CDC2}" presName="bkgdShape" presStyleLbl="node1" presStyleIdx="2" presStyleCnt="4"/>
      <dgm:spPr/>
    </dgm:pt>
    <dgm:pt modelId="{85DD9256-94C2-E047-A1B6-B5BC8D04AACF}" type="pres">
      <dgm:prSet presAssocID="{38FC09DD-43D2-B54C-9E82-CC445E57CDC2}" presName="nodeTx" presStyleLbl="node1" presStyleIdx="2" presStyleCnt="4">
        <dgm:presLayoutVars>
          <dgm:bulletEnabled val="1"/>
        </dgm:presLayoutVars>
      </dgm:prSet>
      <dgm:spPr/>
    </dgm:pt>
    <dgm:pt modelId="{C2591DAE-15C1-F94A-866D-743EC95502C8}" type="pres">
      <dgm:prSet presAssocID="{38FC09DD-43D2-B54C-9E82-CC445E57CDC2}" presName="invisiNode" presStyleLbl="node1" presStyleIdx="2" presStyleCnt="4"/>
      <dgm:spPr/>
    </dgm:pt>
    <dgm:pt modelId="{99CD03A8-0F1B-D44A-97C1-BC246858D2B1}" type="pres">
      <dgm:prSet presAssocID="{38FC09DD-43D2-B54C-9E82-CC445E57CDC2}" presName="imagNode" presStyleLbl="fgImgPlace1" presStyleIdx="2" presStyleCnt="4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CE9D50C3-A767-3140-B0B2-A48C636D6185}" type="pres">
      <dgm:prSet presAssocID="{4A0A7BAA-46F2-9944-AD30-CF4459CA87A9}" presName="sibTrans" presStyleLbl="sibTrans2D1" presStyleIdx="0" presStyleCnt="0"/>
      <dgm:spPr/>
    </dgm:pt>
    <dgm:pt modelId="{91DDCA22-7549-E64F-A668-2001AE8E6F72}" type="pres">
      <dgm:prSet presAssocID="{64D2132D-2742-5D49-9E70-03ACD438E086}" presName="compNode" presStyleCnt="0"/>
      <dgm:spPr/>
    </dgm:pt>
    <dgm:pt modelId="{95D0D95D-BF7D-8F47-AED1-A246B251EE76}" type="pres">
      <dgm:prSet presAssocID="{64D2132D-2742-5D49-9E70-03ACD438E086}" presName="bkgdShape" presStyleLbl="node1" presStyleIdx="3" presStyleCnt="4" custLinFactNeighborX="-218" custLinFactNeighborY="664"/>
      <dgm:spPr/>
    </dgm:pt>
    <dgm:pt modelId="{9716C06A-807F-5C49-9D6F-A2F20105E883}" type="pres">
      <dgm:prSet presAssocID="{64D2132D-2742-5D49-9E70-03ACD438E086}" presName="nodeTx" presStyleLbl="node1" presStyleIdx="3" presStyleCnt="4">
        <dgm:presLayoutVars>
          <dgm:bulletEnabled val="1"/>
        </dgm:presLayoutVars>
      </dgm:prSet>
      <dgm:spPr/>
    </dgm:pt>
    <dgm:pt modelId="{2CF9460B-3BCB-B548-B0DD-945012099A11}" type="pres">
      <dgm:prSet presAssocID="{64D2132D-2742-5D49-9E70-03ACD438E086}" presName="invisiNode" presStyleLbl="node1" presStyleIdx="3" presStyleCnt="4"/>
      <dgm:spPr/>
    </dgm:pt>
    <dgm:pt modelId="{258BB6A2-DE13-9842-8FCC-33B284B5DABC}" type="pres">
      <dgm:prSet presAssocID="{64D2132D-2742-5D49-9E70-03ACD438E086}" presName="imagNode" presStyleLbl="fgImgPlace1" presStyleIdx="3" presStyleCnt="4"/>
      <dgm:spPr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</dgm:ptLst>
  <dgm:cxnLst>
    <dgm:cxn modelId="{9DB4A101-8F68-054B-8131-5B66A544613F}" srcId="{F3E41962-1E03-6944-B601-209A2DE356EB}" destId="{38FC09DD-43D2-B54C-9E82-CC445E57CDC2}" srcOrd="2" destOrd="0" parTransId="{235D4D60-E376-6141-A8E4-A7D5D5C2D101}" sibTransId="{4A0A7BAA-46F2-9944-AD30-CF4459CA87A9}"/>
    <dgm:cxn modelId="{DB5B6F0F-4E7E-BC45-86C5-C8BF224E0400}" srcId="{F3E41962-1E03-6944-B601-209A2DE356EB}" destId="{47602287-C686-9748-90D3-1DB8E3BB2D24}" srcOrd="0" destOrd="0" parTransId="{745684E8-E44A-4840-8B30-461CB5DF848D}" sibTransId="{55EF3BC4-95F3-1148-AF51-3571F8AF1849}"/>
    <dgm:cxn modelId="{AD045316-1346-F547-8DA9-B3D58737CA8E}" type="presOf" srcId="{F3E41962-1E03-6944-B601-209A2DE356EB}" destId="{7D9C0E91-303B-F543-A96E-1F189C999DDD}" srcOrd="0" destOrd="0" presId="urn:microsoft.com/office/officeart/2005/8/layout/hList7"/>
    <dgm:cxn modelId="{8C46B228-5240-4648-9ED7-C3250E8A26FC}" srcId="{F3E41962-1E03-6944-B601-209A2DE356EB}" destId="{64D2132D-2742-5D49-9E70-03ACD438E086}" srcOrd="3" destOrd="0" parTransId="{26594510-E051-1D44-8014-DFA57B92F77B}" sibTransId="{7270239A-81E9-8449-8515-69C111913DC6}"/>
    <dgm:cxn modelId="{E6F00549-D95B-394C-BE79-BC4877C5CAC5}" type="presOf" srcId="{534EDC5C-276E-6F4B-A3B6-595A9FDEB466}" destId="{87945099-3433-0644-970C-DD9DC1D8C5B6}" srcOrd="0" destOrd="0" presId="urn:microsoft.com/office/officeart/2005/8/layout/hList7"/>
    <dgm:cxn modelId="{1F04B94C-3046-F74C-A2B9-0F2E5C1902DA}" type="presOf" srcId="{47602287-C686-9748-90D3-1DB8E3BB2D24}" destId="{5F24C605-299B-424A-95CE-1222543741C1}" srcOrd="1" destOrd="0" presId="urn:microsoft.com/office/officeart/2005/8/layout/hList7"/>
    <dgm:cxn modelId="{1920EE51-8F1F-6847-BAB3-5CFBAF065A52}" type="presOf" srcId="{534EDC5C-276E-6F4B-A3B6-595A9FDEB466}" destId="{0FA333BF-7531-CC4A-9C3F-72E0EEB2B18B}" srcOrd="1" destOrd="0" presId="urn:microsoft.com/office/officeart/2005/8/layout/hList7"/>
    <dgm:cxn modelId="{6A956C5C-D205-0849-B2A9-BCDE4D55AB40}" type="presOf" srcId="{64D2132D-2742-5D49-9E70-03ACD438E086}" destId="{9716C06A-807F-5C49-9D6F-A2F20105E883}" srcOrd="1" destOrd="0" presId="urn:microsoft.com/office/officeart/2005/8/layout/hList7"/>
    <dgm:cxn modelId="{CABEE65D-49AF-4B48-9B5F-70C99BA066CA}" type="presOf" srcId="{38FC09DD-43D2-B54C-9E82-CC445E57CDC2}" destId="{85DD9256-94C2-E047-A1B6-B5BC8D04AACF}" srcOrd="1" destOrd="0" presId="urn:microsoft.com/office/officeart/2005/8/layout/hList7"/>
    <dgm:cxn modelId="{44FFBF93-5337-EC4A-8AF8-2CE961A90037}" type="presOf" srcId="{38FC09DD-43D2-B54C-9E82-CC445E57CDC2}" destId="{0D78A90A-A583-2349-A6CC-892AF53F7AAC}" srcOrd="0" destOrd="0" presId="urn:microsoft.com/office/officeart/2005/8/layout/hList7"/>
    <dgm:cxn modelId="{1CB4A897-AFB7-194D-9A29-58B69919DEB7}" type="presOf" srcId="{64D2132D-2742-5D49-9E70-03ACD438E086}" destId="{95D0D95D-BF7D-8F47-AED1-A246B251EE76}" srcOrd="0" destOrd="0" presId="urn:microsoft.com/office/officeart/2005/8/layout/hList7"/>
    <dgm:cxn modelId="{B73190AA-3DDD-0140-8497-A15006AC7516}" type="presOf" srcId="{D6D334CD-0786-E041-A6DD-14C3368E0DC1}" destId="{B6864979-500C-AC43-ABDE-7AE94F18616F}" srcOrd="0" destOrd="0" presId="urn:microsoft.com/office/officeart/2005/8/layout/hList7"/>
    <dgm:cxn modelId="{61EC9ACF-4B4C-AB42-BED4-D4E7A59E1721}" srcId="{F3E41962-1E03-6944-B601-209A2DE356EB}" destId="{534EDC5C-276E-6F4B-A3B6-595A9FDEB466}" srcOrd="1" destOrd="0" parTransId="{6138FA29-2349-9E4F-B5E7-8BE3A983E9D7}" sibTransId="{D6D334CD-0786-E041-A6DD-14C3368E0DC1}"/>
    <dgm:cxn modelId="{476594E1-4F2A-E641-BF0C-B06B88A8FC50}" type="presOf" srcId="{55EF3BC4-95F3-1148-AF51-3571F8AF1849}" destId="{15FA008E-AED8-1B49-ADFC-5A293867BE8E}" srcOrd="0" destOrd="0" presId="urn:microsoft.com/office/officeart/2005/8/layout/hList7"/>
    <dgm:cxn modelId="{9EE299EB-80D0-9140-BFEF-EF603A2AE18F}" type="presOf" srcId="{4A0A7BAA-46F2-9944-AD30-CF4459CA87A9}" destId="{CE9D50C3-A767-3140-B0B2-A48C636D6185}" srcOrd="0" destOrd="0" presId="urn:microsoft.com/office/officeart/2005/8/layout/hList7"/>
    <dgm:cxn modelId="{D6406BF9-B852-A847-8197-BCA03CDDBD6A}" type="presOf" srcId="{47602287-C686-9748-90D3-1DB8E3BB2D24}" destId="{E1B17876-0422-E84E-8EFD-F9FA845C028C}" srcOrd="0" destOrd="0" presId="urn:microsoft.com/office/officeart/2005/8/layout/hList7"/>
    <dgm:cxn modelId="{2DB5A310-9174-BA40-B274-AA1AF16C7F92}" type="presParOf" srcId="{7D9C0E91-303B-F543-A96E-1F189C999DDD}" destId="{28BC338E-3C65-7344-BB03-B70587F6AD92}" srcOrd="0" destOrd="0" presId="urn:microsoft.com/office/officeart/2005/8/layout/hList7"/>
    <dgm:cxn modelId="{CEE39560-0780-2448-8F04-838562ADBCC3}" type="presParOf" srcId="{7D9C0E91-303B-F543-A96E-1F189C999DDD}" destId="{EFFB0326-7470-A042-BE83-0BCB0CEF91DB}" srcOrd="1" destOrd="0" presId="urn:microsoft.com/office/officeart/2005/8/layout/hList7"/>
    <dgm:cxn modelId="{24D9BADB-0AF6-5845-B658-8D040DF2ED9F}" type="presParOf" srcId="{EFFB0326-7470-A042-BE83-0BCB0CEF91DB}" destId="{C21244B9-9E01-9249-B3B7-AC6EE4EE4D10}" srcOrd="0" destOrd="0" presId="urn:microsoft.com/office/officeart/2005/8/layout/hList7"/>
    <dgm:cxn modelId="{00E0DE83-3360-F947-8666-74DA249E0550}" type="presParOf" srcId="{C21244B9-9E01-9249-B3B7-AC6EE4EE4D10}" destId="{E1B17876-0422-E84E-8EFD-F9FA845C028C}" srcOrd="0" destOrd="0" presId="urn:microsoft.com/office/officeart/2005/8/layout/hList7"/>
    <dgm:cxn modelId="{046772B3-0C95-5440-992E-88D2455D7CBA}" type="presParOf" srcId="{C21244B9-9E01-9249-B3B7-AC6EE4EE4D10}" destId="{5F24C605-299B-424A-95CE-1222543741C1}" srcOrd="1" destOrd="0" presId="urn:microsoft.com/office/officeart/2005/8/layout/hList7"/>
    <dgm:cxn modelId="{5F52F609-39CA-A24A-BF73-20CE4505FCBB}" type="presParOf" srcId="{C21244B9-9E01-9249-B3B7-AC6EE4EE4D10}" destId="{267FD88A-0FDA-5A41-AA49-860E0415872D}" srcOrd="2" destOrd="0" presId="urn:microsoft.com/office/officeart/2005/8/layout/hList7"/>
    <dgm:cxn modelId="{E6DC60B3-22F8-FB43-9763-E2EBD0483A3F}" type="presParOf" srcId="{C21244B9-9E01-9249-B3B7-AC6EE4EE4D10}" destId="{0E09B83E-CF84-3F4D-94E1-BA1289587DF8}" srcOrd="3" destOrd="0" presId="urn:microsoft.com/office/officeart/2005/8/layout/hList7"/>
    <dgm:cxn modelId="{D3C17B2C-FB61-5C4E-A817-2292E7310D24}" type="presParOf" srcId="{EFFB0326-7470-A042-BE83-0BCB0CEF91DB}" destId="{15FA008E-AED8-1B49-ADFC-5A293867BE8E}" srcOrd="1" destOrd="0" presId="urn:microsoft.com/office/officeart/2005/8/layout/hList7"/>
    <dgm:cxn modelId="{908342A0-98BB-1348-BBA8-0EF4E1D2E028}" type="presParOf" srcId="{EFFB0326-7470-A042-BE83-0BCB0CEF91DB}" destId="{D1A9A61A-0B5C-1044-BF6A-7EB5D8BD4912}" srcOrd="2" destOrd="0" presId="urn:microsoft.com/office/officeart/2005/8/layout/hList7"/>
    <dgm:cxn modelId="{6B616C01-6C2E-094B-B8C1-65527922CF6A}" type="presParOf" srcId="{D1A9A61A-0B5C-1044-BF6A-7EB5D8BD4912}" destId="{87945099-3433-0644-970C-DD9DC1D8C5B6}" srcOrd="0" destOrd="0" presId="urn:microsoft.com/office/officeart/2005/8/layout/hList7"/>
    <dgm:cxn modelId="{50D99FAF-3D08-7940-869D-B12B7A8CE56A}" type="presParOf" srcId="{D1A9A61A-0B5C-1044-BF6A-7EB5D8BD4912}" destId="{0FA333BF-7531-CC4A-9C3F-72E0EEB2B18B}" srcOrd="1" destOrd="0" presId="urn:microsoft.com/office/officeart/2005/8/layout/hList7"/>
    <dgm:cxn modelId="{E55A381F-150B-4849-B5DC-17FA6FC2552A}" type="presParOf" srcId="{D1A9A61A-0B5C-1044-BF6A-7EB5D8BD4912}" destId="{8E00C8EC-E905-6C49-85A6-0C146F8EDFE4}" srcOrd="2" destOrd="0" presId="urn:microsoft.com/office/officeart/2005/8/layout/hList7"/>
    <dgm:cxn modelId="{293290C3-4D48-6641-8FE4-DAF8C0C54C5C}" type="presParOf" srcId="{D1A9A61A-0B5C-1044-BF6A-7EB5D8BD4912}" destId="{F300C734-EFCD-C642-90B2-CA7D701B2249}" srcOrd="3" destOrd="0" presId="urn:microsoft.com/office/officeart/2005/8/layout/hList7"/>
    <dgm:cxn modelId="{A27DAA0A-64CC-6A4F-AE28-FA0F3E0FA8C1}" type="presParOf" srcId="{EFFB0326-7470-A042-BE83-0BCB0CEF91DB}" destId="{B6864979-500C-AC43-ABDE-7AE94F18616F}" srcOrd="3" destOrd="0" presId="urn:microsoft.com/office/officeart/2005/8/layout/hList7"/>
    <dgm:cxn modelId="{28082121-BF56-0D4A-9CBE-511192EC2B2A}" type="presParOf" srcId="{EFFB0326-7470-A042-BE83-0BCB0CEF91DB}" destId="{C30AB748-6D31-6948-BCF0-B9FFF9781DCB}" srcOrd="4" destOrd="0" presId="urn:microsoft.com/office/officeart/2005/8/layout/hList7"/>
    <dgm:cxn modelId="{C3B9DB4B-9ED3-754D-A71E-08FF841CEF4C}" type="presParOf" srcId="{C30AB748-6D31-6948-BCF0-B9FFF9781DCB}" destId="{0D78A90A-A583-2349-A6CC-892AF53F7AAC}" srcOrd="0" destOrd="0" presId="urn:microsoft.com/office/officeart/2005/8/layout/hList7"/>
    <dgm:cxn modelId="{A33A6E73-9410-A641-8017-94A334C34B7F}" type="presParOf" srcId="{C30AB748-6D31-6948-BCF0-B9FFF9781DCB}" destId="{85DD9256-94C2-E047-A1B6-B5BC8D04AACF}" srcOrd="1" destOrd="0" presId="urn:microsoft.com/office/officeart/2005/8/layout/hList7"/>
    <dgm:cxn modelId="{D61A8D17-E96E-204D-9732-87DB18816F14}" type="presParOf" srcId="{C30AB748-6D31-6948-BCF0-B9FFF9781DCB}" destId="{C2591DAE-15C1-F94A-866D-743EC95502C8}" srcOrd="2" destOrd="0" presId="urn:microsoft.com/office/officeart/2005/8/layout/hList7"/>
    <dgm:cxn modelId="{54C2014D-970C-DF4E-89CC-845756897BD9}" type="presParOf" srcId="{C30AB748-6D31-6948-BCF0-B9FFF9781DCB}" destId="{99CD03A8-0F1B-D44A-97C1-BC246858D2B1}" srcOrd="3" destOrd="0" presId="urn:microsoft.com/office/officeart/2005/8/layout/hList7"/>
    <dgm:cxn modelId="{BD094D3B-66BB-AC4F-8398-48D3645E3A98}" type="presParOf" srcId="{EFFB0326-7470-A042-BE83-0BCB0CEF91DB}" destId="{CE9D50C3-A767-3140-B0B2-A48C636D6185}" srcOrd="5" destOrd="0" presId="urn:microsoft.com/office/officeart/2005/8/layout/hList7"/>
    <dgm:cxn modelId="{C5B0F6D3-E023-C243-8B3F-CB6D59DC6DAD}" type="presParOf" srcId="{EFFB0326-7470-A042-BE83-0BCB0CEF91DB}" destId="{91DDCA22-7549-E64F-A668-2001AE8E6F72}" srcOrd="6" destOrd="0" presId="urn:microsoft.com/office/officeart/2005/8/layout/hList7"/>
    <dgm:cxn modelId="{5FD57C58-FED1-474F-BB80-92AFF06DB3CC}" type="presParOf" srcId="{91DDCA22-7549-E64F-A668-2001AE8E6F72}" destId="{95D0D95D-BF7D-8F47-AED1-A246B251EE76}" srcOrd="0" destOrd="0" presId="urn:microsoft.com/office/officeart/2005/8/layout/hList7"/>
    <dgm:cxn modelId="{6CA06283-5BC9-1A43-9D3D-1DB15404E3E3}" type="presParOf" srcId="{91DDCA22-7549-E64F-A668-2001AE8E6F72}" destId="{9716C06A-807F-5C49-9D6F-A2F20105E883}" srcOrd="1" destOrd="0" presId="urn:microsoft.com/office/officeart/2005/8/layout/hList7"/>
    <dgm:cxn modelId="{4E3CE386-D48E-6449-B23B-108AE84C5AC5}" type="presParOf" srcId="{91DDCA22-7549-E64F-A668-2001AE8E6F72}" destId="{2CF9460B-3BCB-B548-B0DD-945012099A11}" srcOrd="2" destOrd="0" presId="urn:microsoft.com/office/officeart/2005/8/layout/hList7"/>
    <dgm:cxn modelId="{65792F5E-30BE-634E-B813-49D7B4DB18C1}" type="presParOf" srcId="{91DDCA22-7549-E64F-A668-2001AE8E6F72}" destId="{258BB6A2-DE13-9842-8FCC-33B284B5DAB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17876-0422-E84E-8EFD-F9FA845C028C}">
      <dsp:nvSpPr>
        <dsp:cNvPr id="0" name=""/>
        <dsp:cNvSpPr/>
      </dsp:nvSpPr>
      <dsp:spPr>
        <a:xfrm>
          <a:off x="6" y="0"/>
          <a:ext cx="1489769" cy="406400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DEFESA NAVAL</a:t>
          </a:r>
        </a:p>
      </dsp:txBody>
      <dsp:txXfrm>
        <a:off x="6" y="1625600"/>
        <a:ext cx="1489769" cy="1625600"/>
      </dsp:txXfrm>
    </dsp:sp>
    <dsp:sp modelId="{0E09B83E-CF84-3F4D-94E1-BA1289587DF8}">
      <dsp:nvSpPr>
        <dsp:cNvPr id="0" name=""/>
        <dsp:cNvSpPr/>
      </dsp:nvSpPr>
      <dsp:spPr>
        <a:xfrm>
          <a:off x="69650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945099-3433-0644-970C-DD9DC1D8C5B6}">
      <dsp:nvSpPr>
        <dsp:cNvPr id="0" name=""/>
        <dsp:cNvSpPr/>
      </dsp:nvSpPr>
      <dsp:spPr>
        <a:xfrm>
          <a:off x="1535883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SEGURANÇA MARÍTIMA</a:t>
          </a:r>
        </a:p>
      </dsp:txBody>
      <dsp:txXfrm>
        <a:off x="1535883" y="1625600"/>
        <a:ext cx="1489769" cy="1625600"/>
      </dsp:txXfrm>
    </dsp:sp>
    <dsp:sp modelId="{F300C734-EFCD-C642-90B2-CA7D701B2249}">
      <dsp:nvSpPr>
        <dsp:cNvPr id="0" name=""/>
        <dsp:cNvSpPr/>
      </dsp:nvSpPr>
      <dsp:spPr>
        <a:xfrm>
          <a:off x="1604112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78A90A-A583-2349-A6CC-892AF53F7AAC}">
      <dsp:nvSpPr>
        <dsp:cNvPr id="0" name=""/>
        <dsp:cNvSpPr/>
      </dsp:nvSpPr>
      <dsp:spPr>
        <a:xfrm>
          <a:off x="3070346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DIPLOMACIA NAVAL</a:t>
          </a:r>
        </a:p>
      </dsp:txBody>
      <dsp:txXfrm>
        <a:off x="3070346" y="1625600"/>
        <a:ext cx="1489769" cy="1625600"/>
      </dsp:txXfrm>
    </dsp:sp>
    <dsp:sp modelId="{99CD03A8-0F1B-D44A-97C1-BC246858D2B1}">
      <dsp:nvSpPr>
        <dsp:cNvPr id="0" name=""/>
        <dsp:cNvSpPr/>
      </dsp:nvSpPr>
      <dsp:spPr>
        <a:xfrm>
          <a:off x="3138575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D0D95D-BF7D-8F47-AED1-A246B251EE76}">
      <dsp:nvSpPr>
        <dsp:cNvPr id="0" name=""/>
        <dsp:cNvSpPr/>
      </dsp:nvSpPr>
      <dsp:spPr>
        <a:xfrm>
          <a:off x="4601561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APOIO ÀS AÇÕES DO ESTADO</a:t>
          </a:r>
        </a:p>
      </dsp:txBody>
      <dsp:txXfrm>
        <a:off x="4601561" y="1625600"/>
        <a:ext cx="1489769" cy="1625600"/>
      </dsp:txXfrm>
    </dsp:sp>
    <dsp:sp modelId="{258BB6A2-DE13-9842-8FCC-33B284B5DABC}">
      <dsp:nvSpPr>
        <dsp:cNvPr id="0" name=""/>
        <dsp:cNvSpPr/>
      </dsp:nvSpPr>
      <dsp:spPr>
        <a:xfrm>
          <a:off x="4673037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BC338E-3C65-7344-BB03-B70587F6AD92}">
      <dsp:nvSpPr>
        <dsp:cNvPr id="0" name=""/>
        <dsp:cNvSpPr/>
      </dsp:nvSpPr>
      <dsp:spPr>
        <a:xfrm>
          <a:off x="11823" y="3184826"/>
          <a:ext cx="6048685" cy="6096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17876-0422-E84E-8EFD-F9FA845C028C}">
      <dsp:nvSpPr>
        <dsp:cNvPr id="0" name=""/>
        <dsp:cNvSpPr/>
      </dsp:nvSpPr>
      <dsp:spPr>
        <a:xfrm>
          <a:off x="6" y="0"/>
          <a:ext cx="1489769" cy="406400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DEFESA NAVAL</a:t>
          </a:r>
        </a:p>
      </dsp:txBody>
      <dsp:txXfrm>
        <a:off x="6" y="1625600"/>
        <a:ext cx="1489769" cy="1625600"/>
      </dsp:txXfrm>
    </dsp:sp>
    <dsp:sp modelId="{0E09B83E-CF84-3F4D-94E1-BA1289587DF8}">
      <dsp:nvSpPr>
        <dsp:cNvPr id="0" name=""/>
        <dsp:cNvSpPr/>
      </dsp:nvSpPr>
      <dsp:spPr>
        <a:xfrm>
          <a:off x="69650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5000" r="-3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945099-3433-0644-970C-DD9DC1D8C5B6}">
      <dsp:nvSpPr>
        <dsp:cNvPr id="0" name=""/>
        <dsp:cNvSpPr/>
      </dsp:nvSpPr>
      <dsp:spPr>
        <a:xfrm>
          <a:off x="1535883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SEGURANÇA MARÍTIMA</a:t>
          </a:r>
        </a:p>
      </dsp:txBody>
      <dsp:txXfrm>
        <a:off x="1535883" y="1625600"/>
        <a:ext cx="1489769" cy="1625600"/>
      </dsp:txXfrm>
    </dsp:sp>
    <dsp:sp modelId="{F300C734-EFCD-C642-90B2-CA7D701B2249}">
      <dsp:nvSpPr>
        <dsp:cNvPr id="0" name=""/>
        <dsp:cNvSpPr/>
      </dsp:nvSpPr>
      <dsp:spPr>
        <a:xfrm>
          <a:off x="1604112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78A90A-A583-2349-A6CC-892AF53F7AAC}">
      <dsp:nvSpPr>
        <dsp:cNvPr id="0" name=""/>
        <dsp:cNvSpPr/>
      </dsp:nvSpPr>
      <dsp:spPr>
        <a:xfrm>
          <a:off x="3070346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DIPLOMACIA NAVAL</a:t>
          </a:r>
        </a:p>
      </dsp:txBody>
      <dsp:txXfrm>
        <a:off x="3070346" y="1625600"/>
        <a:ext cx="1489769" cy="1625600"/>
      </dsp:txXfrm>
    </dsp:sp>
    <dsp:sp modelId="{99CD03A8-0F1B-D44A-97C1-BC246858D2B1}">
      <dsp:nvSpPr>
        <dsp:cNvPr id="0" name=""/>
        <dsp:cNvSpPr/>
      </dsp:nvSpPr>
      <dsp:spPr>
        <a:xfrm>
          <a:off x="3138575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5D0D95D-BF7D-8F47-AED1-A246B251EE76}">
      <dsp:nvSpPr>
        <dsp:cNvPr id="0" name=""/>
        <dsp:cNvSpPr/>
      </dsp:nvSpPr>
      <dsp:spPr>
        <a:xfrm>
          <a:off x="4601561" y="0"/>
          <a:ext cx="1489769" cy="406400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i="0" kern="1200" dirty="0">
              <a:latin typeface="Calibri Light" panose="020F0302020204030204" pitchFamily="34" charset="0"/>
              <a:ea typeface="Verdana" panose="020B0604030504040204" pitchFamily="34" charset="0"/>
              <a:cs typeface="Calibri Light" panose="020F0302020204030204" pitchFamily="34" charset="0"/>
            </a:rPr>
            <a:t>APOIO ÀS AÇÕES DO ESTADO</a:t>
          </a:r>
        </a:p>
      </dsp:txBody>
      <dsp:txXfrm>
        <a:off x="4601561" y="1625600"/>
        <a:ext cx="1489769" cy="1625600"/>
      </dsp:txXfrm>
    </dsp:sp>
    <dsp:sp modelId="{258BB6A2-DE13-9842-8FCC-33B284B5DABC}">
      <dsp:nvSpPr>
        <dsp:cNvPr id="0" name=""/>
        <dsp:cNvSpPr/>
      </dsp:nvSpPr>
      <dsp:spPr>
        <a:xfrm>
          <a:off x="4673037" y="243840"/>
          <a:ext cx="1353312" cy="1353312"/>
        </a:xfrm>
        <a:prstGeom prst="ellipse">
          <a:avLst/>
        </a:prstGeom>
        <a:blipFill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BC338E-3C65-7344-BB03-B70587F6AD92}">
      <dsp:nvSpPr>
        <dsp:cNvPr id="0" name=""/>
        <dsp:cNvSpPr/>
      </dsp:nvSpPr>
      <dsp:spPr>
        <a:xfrm>
          <a:off x="11823" y="3184826"/>
          <a:ext cx="6048685" cy="6096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AF450F9F-391F-9E69-59E6-2669524E13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673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117F277-AA04-E531-ACD1-857E3E14BE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673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EC642E-F4FA-DD44-8DCD-86B8E11313AE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DED317C-E2C2-B24B-ED83-CB43896CF0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324"/>
            <a:ext cx="2945712" cy="496729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 eaLnBrk="1" hangingPunct="1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4CB0F1F-DEF5-D773-35C6-E4B6905C4D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375" y="9428324"/>
            <a:ext cx="2945712" cy="496729"/>
          </a:xfrm>
          <a:prstGeom prst="rect">
            <a:avLst/>
          </a:prstGeom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DE6DD40-80F8-8449-8A6B-4E13EB81D02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E3E2F2B6-ABD3-1524-73C3-3047447CD3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673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1BC3334-3D33-137B-5E64-19A0E960242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375" y="0"/>
            <a:ext cx="2945712" cy="496730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DA12D4-ABDB-1640-AC62-50A4CF664CA5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1C57B88E-63A8-6AD0-6B57-C8619B0FC4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5" rIns="91409" bIns="45705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CDE7079B-F761-33D7-2871-5EE37CA18E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294" y="4714955"/>
            <a:ext cx="5439092" cy="4467384"/>
          </a:xfrm>
          <a:prstGeom prst="rect">
            <a:avLst/>
          </a:prstGeom>
        </p:spPr>
        <p:txBody>
          <a:bodyPr vert="horz" lIns="91409" tIns="45705" rIns="91409" bIns="45705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F76D9C0-75AB-33C4-3FD1-FCCC12CF1FB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324"/>
            <a:ext cx="2945712" cy="496729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0474042-6780-3C85-E93A-ACA4F7CC6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375" y="9428324"/>
            <a:ext cx="2945712" cy="496729"/>
          </a:xfrm>
          <a:prstGeom prst="rect">
            <a:avLst/>
          </a:prstGeom>
        </p:spPr>
        <p:txBody>
          <a:bodyPr vert="horz" wrap="square" lIns="91409" tIns="45705" rIns="91409" bIns="4570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3CBE0CE-9B14-7945-8290-AD4E1CB4876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2923649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Boas vindas e agradecimento</a:t>
            </a:r>
          </a:p>
        </p:txBody>
      </p:sp>
    </p:spTree>
    <p:extLst>
      <p:ext uri="{BB962C8B-B14F-4D97-AF65-F5344CB8AC3E}">
        <p14:creationId xmlns:p14="http://schemas.microsoft.com/office/powerpoint/2010/main" val="38544906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0" name="TextShape 1"/>
          <p:cNvSpPr txBox="1"/>
          <p:nvPr/>
        </p:nvSpPr>
        <p:spPr>
          <a:xfrm>
            <a:off x="3802108" y="9341395"/>
            <a:ext cx="2890128" cy="476183"/>
          </a:xfrm>
          <a:prstGeom prst="rect">
            <a:avLst/>
          </a:prstGeom>
          <a:noFill/>
          <a:ln>
            <a:noFill/>
          </a:ln>
        </p:spPr>
        <p:txBody>
          <a:bodyPr lIns="90450" tIns="45225" rIns="90450" bIns="45225" anchor="b"/>
          <a:lstStyle/>
          <a:p>
            <a:pPr algn="r">
              <a:lnSpc>
                <a:spcPct val="100000"/>
              </a:lnSpc>
            </a:pPr>
            <a:fld id="{D4436E14-342F-4D01-B60B-3AAA7DCE446C}" type="slidenum">
              <a:rPr lang="pt-BR" sz="1200" spc="-1">
                <a:solidFill>
                  <a:srgbClr val="000000"/>
                </a:solidFill>
                <a:latin typeface="Times New Roman"/>
              </a:rPr>
              <a:t>15</a:t>
            </a:fld>
            <a:endParaRPr lang="pt-BR" sz="1200" spc="-1">
              <a:latin typeface="Times New Roman"/>
            </a:endParaRPr>
          </a:p>
        </p:txBody>
      </p:sp>
      <p:sp>
        <p:nvSpPr>
          <p:cNvPr id="2921" name="CustomShape 2"/>
          <p:cNvSpPr/>
          <p:nvPr/>
        </p:nvSpPr>
        <p:spPr>
          <a:xfrm>
            <a:off x="3802109" y="9341393"/>
            <a:ext cx="2899365" cy="48581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808" tIns="45581" rIns="90808" bIns="45581" anchor="b"/>
          <a:lstStyle/>
          <a:p>
            <a:pPr algn="r">
              <a:lnSpc>
                <a:spcPct val="100000"/>
              </a:lnSpc>
            </a:pPr>
            <a:fld id="{93BBE57F-A2BD-441C-84DD-6A18D9960589}" type="slidenum">
              <a:rPr lang="pt-BR" sz="1200" spc="-1">
                <a:solidFill>
                  <a:srgbClr val="000000"/>
                </a:solidFill>
                <a:latin typeface="Times New Roman"/>
                <a:ea typeface="Microsoft YaHei"/>
              </a:rPr>
              <a:t>15</a:t>
            </a:fld>
            <a:endParaRPr lang="pt-BR" sz="1200" spc="-1">
              <a:latin typeface="Arial"/>
            </a:endParaRPr>
          </a:p>
        </p:txBody>
      </p:sp>
      <p:sp>
        <p:nvSpPr>
          <p:cNvPr id="2922" name="CustomShape 3"/>
          <p:cNvSpPr/>
          <p:nvPr/>
        </p:nvSpPr>
        <p:spPr>
          <a:xfrm>
            <a:off x="3802109" y="9341393"/>
            <a:ext cx="2904339" cy="49045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808" tIns="45581" rIns="90808" bIns="45581" anchor="b"/>
          <a:lstStyle/>
          <a:p>
            <a:pPr algn="r">
              <a:lnSpc>
                <a:spcPct val="100000"/>
              </a:lnSpc>
            </a:pPr>
            <a:fld id="{C3802A7E-AA1D-465A-A558-2981D64B2F23}" type="slidenum">
              <a:rPr lang="pt-BR" sz="1200" spc="-1">
                <a:solidFill>
                  <a:srgbClr val="000000"/>
                </a:solidFill>
                <a:latin typeface="Times New Roman"/>
                <a:ea typeface="Microsoft YaHei"/>
              </a:rPr>
              <a:t>15</a:t>
            </a:fld>
            <a:endParaRPr lang="pt-BR" sz="1200" spc="-1">
              <a:latin typeface="Arial"/>
            </a:endParaRPr>
          </a:p>
        </p:txBody>
      </p:sp>
      <p:sp>
        <p:nvSpPr>
          <p:cNvPr id="2923" name="PlaceHolder 4"/>
          <p:cNvSpPr>
            <a:spLocks noGrp="1" noRot="1" noChangeAspect="1"/>
          </p:cNvSpPr>
          <p:nvPr>
            <p:ph type="sldImg"/>
          </p:nvPr>
        </p:nvSpPr>
        <p:spPr>
          <a:xfrm>
            <a:off x="79375" y="738188"/>
            <a:ext cx="6553200" cy="3687762"/>
          </a:xfrm>
          <a:prstGeom prst="rect">
            <a:avLst/>
          </a:prstGeom>
        </p:spPr>
      </p:sp>
      <p:sp>
        <p:nvSpPr>
          <p:cNvPr id="2924" name="PlaceHolder 5"/>
          <p:cNvSpPr>
            <a:spLocks noGrp="1"/>
          </p:cNvSpPr>
          <p:nvPr>
            <p:ph type="body"/>
          </p:nvPr>
        </p:nvSpPr>
        <p:spPr>
          <a:xfrm>
            <a:off x="252242" y="4671589"/>
            <a:ext cx="6049906" cy="4411560"/>
          </a:xfrm>
          <a:prstGeom prst="rect">
            <a:avLst/>
          </a:prstGeom>
        </p:spPr>
        <p:txBody>
          <a:bodyPr lIns="90808" tIns="45581" rIns="90808" bIns="45581">
            <a:normAutofit/>
          </a:bodyPr>
          <a:lstStyle/>
          <a:p>
            <a:endParaRPr lang="pt-BR" altLang="pt-BR" sz="2000" dirty="0"/>
          </a:p>
          <a:p>
            <a:pPr marL="339191" indent="-339191">
              <a:buFontTx/>
              <a:buChar char="-"/>
            </a:pPr>
            <a:endParaRPr lang="pt-BR" sz="2000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23832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>
            <a:extLst>
              <a:ext uri="{FF2B5EF4-FFF2-40B4-BE49-F238E27FC236}">
                <a16:creationId xmlns:a16="http://schemas.microsoft.com/office/drawing/2014/main" id="{0862576C-97B9-42F4-8BA4-D4999E8CCB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>
            <a:extLst>
              <a:ext uri="{FF2B5EF4-FFF2-40B4-BE49-F238E27FC236}">
                <a16:creationId xmlns:a16="http://schemas.microsoft.com/office/drawing/2014/main" id="{CA8AA710-D479-4FFC-AE77-9981FBB1E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endParaRPr lang="pt-BR" dirty="0"/>
          </a:p>
          <a:p>
            <a:endParaRPr lang="pt-BR" altLang="pt-BR" dirty="0"/>
          </a:p>
        </p:txBody>
      </p:sp>
      <p:sp>
        <p:nvSpPr>
          <p:cNvPr id="5124" name="Espaço Reservado para Número de Slide 3">
            <a:extLst>
              <a:ext uri="{FF2B5EF4-FFF2-40B4-BE49-F238E27FC236}">
                <a16:creationId xmlns:a16="http://schemas.microsoft.com/office/drawing/2014/main" id="{552C7796-A3EF-4F64-BE69-4DA138BB13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4900" indent="-282654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30616" indent="-22612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82860" indent="-22612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35108" indent="-22612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87354" indent="-2261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39601" indent="-2261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391846" indent="-2261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44094" indent="-2261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F1FF035-18FF-4781-BF90-DB3904743884}" type="slidenum">
              <a:rPr lang="pt-BR" altLang="pt-BR">
                <a:latin typeface="Calibri" panose="020F0502020204030204" pitchFamily="34" charset="0"/>
              </a:rPr>
              <a:pPr/>
              <a:t>16</a:t>
            </a:fld>
            <a:endParaRPr lang="pt-BR" alt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819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id="{DD614A6C-3CF7-831E-B90A-B9CB3A58BA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id="{A95116EA-FD1B-3327-E440-45CD5581D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dirty="0"/>
              <a:t>Foz do Rio Amazonas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Golfo da </a:t>
            </a:r>
            <a:r>
              <a:rPr lang="pt-BR" altLang="pt-BR" dirty="0" err="1"/>
              <a:t>Guinea</a:t>
            </a:r>
            <a:endParaRPr lang="pt-BR" altLang="pt-BR" dirty="0"/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Area do </a:t>
            </a:r>
            <a:r>
              <a:rPr lang="pt-BR" altLang="pt-BR" dirty="0" err="1"/>
              <a:t>pre</a:t>
            </a:r>
            <a:r>
              <a:rPr lang="pt-BR" altLang="pt-BR" dirty="0"/>
              <a:t> sal (Santos e campos)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Antártica </a:t>
            </a:r>
          </a:p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221300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61436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4813" cy="3084513"/>
          </a:xfrm>
          <a:prstGeom prst="rect">
            <a:avLst/>
          </a:prstGeom>
        </p:spPr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pt-BR" sz="1200" b="0" strike="noStrike" spc="-1" dirty="0">
              <a:latin typeface="Arial"/>
            </a:endParaRPr>
          </a:p>
        </p:txBody>
      </p:sp>
      <p:sp>
        <p:nvSpPr>
          <p:cNvPr id="186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>
            <a:no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fld id="{45C77041-915D-49AA-906C-7E150F7C6B4F}" type="slidenum">
              <a:rPr lang="pt-BR" sz="1300" b="0" strike="noStrike" spc="-1">
                <a:solidFill>
                  <a:srgbClr val="000000"/>
                </a:solidFill>
                <a:latin typeface="Calibri"/>
                <a:ea typeface="+mn-ea"/>
              </a:rPr>
              <a:t>19</a:t>
            </a:fld>
            <a:endParaRPr lang="pt-BR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1178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>
            <a:extLst>
              <a:ext uri="{FF2B5EF4-FFF2-40B4-BE49-F238E27FC236}">
                <a16:creationId xmlns:a16="http://schemas.microsoft.com/office/drawing/2014/main" id="{A4724743-E33B-94B3-195B-57CAF733F71E}"/>
              </a:ext>
            </a:extLst>
          </p:cNvPr>
          <p:cNvSpPr>
            <a:spLocks noGrp="1" noChangeArrowheads="1"/>
          </p:cNvSpPr>
          <p:nvPr>
            <p:ph type="dt" sz="quarter" idx="4294967295"/>
          </p:nvPr>
        </p:nvSpPr>
        <p:spPr bwMode="auto">
          <a:xfrm>
            <a:off x="4189752" y="3"/>
            <a:ext cx="3206669" cy="406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6" rIns="91433" bIns="45716"/>
          <a:lstStyle>
            <a:lvl1pPr defTabSz="961949"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defTabSz="961949"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defTabSz="961949"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defTabSz="961949"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defTabSz="961949"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401" indent="-228582" defTabSz="961949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565" indent="-228582" defTabSz="961949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8729" indent="-228582" defTabSz="961949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5893" indent="-228582" defTabSz="961949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619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7A7E0F-10C1-404E-ADE9-2B52E6D0E170}" type="datetime1">
              <a:rPr kumimoji="0" lang="pt-BR" altLang="pt-BR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pPr marL="0" marR="0" lvl="0" indent="0" algn="l" defTabSz="96194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03/05/2023</a:t>
            </a:fld>
            <a:endParaRPr kumimoji="0" lang="pt-BR" altLang="pt-BR" sz="11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2771" name="Rectangle 8">
            <a:extLst>
              <a:ext uri="{FF2B5EF4-FFF2-40B4-BE49-F238E27FC236}">
                <a16:creationId xmlns:a16="http://schemas.microsoft.com/office/drawing/2014/main" id="{47D07143-251B-4711-27BF-D9997130087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4189752" y="7704314"/>
            <a:ext cx="3206669" cy="4060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362"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defTabSz="960362"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defTabSz="960362"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defTabSz="960362"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defTabSz="960362"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401" indent="-228582" defTabSz="960362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565" indent="-228582" defTabSz="960362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8729" indent="-228582" defTabSz="960362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5893" indent="-228582" defTabSz="960362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 sz="1600" b="1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6036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53989" algn="l"/>
                <a:tab pos="911153" algn="l"/>
                <a:tab pos="1368317" algn="l"/>
                <a:tab pos="1825481" algn="l"/>
                <a:tab pos="2282645" algn="l"/>
                <a:tab pos="2738222" algn="l"/>
                <a:tab pos="3196972" algn="l"/>
                <a:tab pos="3652550" algn="l"/>
                <a:tab pos="4111300" algn="l"/>
                <a:tab pos="4566878" algn="l"/>
                <a:tab pos="5025628" algn="l"/>
                <a:tab pos="5481205" algn="l"/>
                <a:tab pos="5939956" algn="l"/>
                <a:tab pos="6395533" algn="l"/>
                <a:tab pos="6854284" algn="l"/>
                <a:tab pos="7308273" algn="l"/>
                <a:tab pos="7768611" algn="l"/>
                <a:tab pos="8222601" algn="l"/>
                <a:tab pos="8682939" algn="l"/>
                <a:tab pos="9136928" algn="l"/>
              </a:tabLst>
              <a:defRPr/>
            </a:pPr>
            <a:fld id="{C3A20FED-F8DC-48C8-826C-8E5F1C5C7F17}" type="slidenum">
              <a:rPr kumimoji="0" lang="pt-BR" altLang="pt-BR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  <a:cs typeface="+mn-cs"/>
              </a:rPr>
              <a:pPr marL="0" marR="0" lvl="0" indent="0" algn="r" defTabSz="960362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53989" algn="l"/>
                  <a:tab pos="911153" algn="l"/>
                  <a:tab pos="1368317" algn="l"/>
                  <a:tab pos="1825481" algn="l"/>
                  <a:tab pos="2282645" algn="l"/>
                  <a:tab pos="2738222" algn="l"/>
                  <a:tab pos="3196972" algn="l"/>
                  <a:tab pos="3652550" algn="l"/>
                  <a:tab pos="4111300" algn="l"/>
                  <a:tab pos="4566878" algn="l"/>
                  <a:tab pos="5025628" algn="l"/>
                  <a:tab pos="5481205" algn="l"/>
                  <a:tab pos="5939956" algn="l"/>
                  <a:tab pos="6395533" algn="l"/>
                  <a:tab pos="6854284" algn="l"/>
                  <a:tab pos="7308273" algn="l"/>
                  <a:tab pos="7768611" algn="l"/>
                  <a:tab pos="8222601" algn="l"/>
                  <a:tab pos="8682939" algn="l"/>
                  <a:tab pos="9136928" algn="l"/>
                </a:tabLst>
                <a:defRPr/>
              </a:pPr>
              <a:t>20</a:t>
            </a:fld>
            <a:endParaRPr kumimoji="0" lang="pt-BR" altLang="pt-BR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32772" name="Rectangle 1">
            <a:extLst>
              <a:ext uri="{FF2B5EF4-FFF2-40B4-BE49-F238E27FC236}">
                <a16:creationId xmlns:a16="http://schemas.microsoft.com/office/drawing/2014/main" id="{3A513CEC-7EBF-67D6-0EC0-1593FA10CA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608013"/>
            <a:ext cx="5408612" cy="3041650"/>
          </a:xfr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773" name="Text Box 2">
            <a:extLst>
              <a:ext uri="{FF2B5EF4-FFF2-40B4-BE49-F238E27FC236}">
                <a16:creationId xmlns:a16="http://schemas.microsoft.com/office/drawing/2014/main" id="{CADF31E1-F20A-4954-3658-C2C8D7A58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471" y="3852807"/>
            <a:ext cx="5920935" cy="365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4733" tIns="47366" rIns="94733" bIns="47366" anchor="ctr"/>
          <a:lstStyle/>
          <a:p>
            <a:pPr marL="0" marR="0" lvl="0" indent="0" algn="l" defTabSz="4571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7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2774" name="Espaço Reservado para Anotações 1">
            <a:extLst>
              <a:ext uri="{FF2B5EF4-FFF2-40B4-BE49-F238E27FC236}">
                <a16:creationId xmlns:a16="http://schemas.microsoft.com/office/drawing/2014/main" id="{E32D3986-37BB-1F19-5F63-D5CCFA14E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lvl="4" indent="0">
              <a:lnSpc>
                <a:spcPct val="120000"/>
              </a:lnSpc>
              <a:spcBef>
                <a:spcPts val="1163"/>
              </a:spcBef>
              <a:buClr>
                <a:srgbClr val="B4CCE2"/>
              </a:buClr>
              <a:tabLst>
                <a:tab pos="685746" algn="l"/>
                <a:tab pos="784163" algn="l"/>
                <a:tab pos="1296885" algn="l"/>
                <a:tab pos="1730238" algn="l"/>
                <a:tab pos="2163592" algn="l"/>
                <a:tab pos="2596945" algn="l"/>
                <a:tab pos="3030299" algn="l"/>
                <a:tab pos="3463652" algn="l"/>
                <a:tab pos="3897005" algn="l"/>
                <a:tab pos="4330358" algn="l"/>
                <a:tab pos="4763712" algn="l"/>
                <a:tab pos="5197064" algn="l"/>
                <a:tab pos="5630418" algn="l"/>
                <a:tab pos="6063771" algn="l"/>
                <a:tab pos="6497125" algn="l"/>
                <a:tab pos="6930478" algn="l"/>
                <a:tab pos="7365419" algn="l"/>
                <a:tab pos="7798772" algn="l"/>
                <a:tab pos="8232125" algn="l"/>
                <a:tab pos="8665479" algn="l"/>
              </a:tabLst>
            </a:pPr>
            <a:endParaRPr lang="pt-BR" altLang="pt-BR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60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>
            <a:extLst>
              <a:ext uri="{FF2B5EF4-FFF2-40B4-BE49-F238E27FC236}">
                <a16:creationId xmlns:a16="http://schemas.microsoft.com/office/drawing/2014/main" id="{0862576C-97B9-42F4-8BA4-D4999E8CCB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Espaço Reservado para Anotações 2">
            <a:extLst>
              <a:ext uri="{FF2B5EF4-FFF2-40B4-BE49-F238E27FC236}">
                <a16:creationId xmlns:a16="http://schemas.microsoft.com/office/drawing/2014/main" id="{CA8AA710-D479-4FFC-AE77-9981FBB1E5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dirty="0"/>
              <a:t>Reaparelhamento da Força – Construção do Núcleo do Poder Naval</a:t>
            </a:r>
          </a:p>
          <a:p>
            <a:endParaRPr lang="pt-BR" altLang="pt-BR" dirty="0"/>
          </a:p>
          <a:p>
            <a:r>
              <a:rPr lang="pt-BR" altLang="pt-BR" dirty="0"/>
              <a:t>SCP</a:t>
            </a:r>
          </a:p>
          <a:p>
            <a:endParaRPr lang="pt-BR" altLang="pt-BR" dirty="0"/>
          </a:p>
          <a:p>
            <a:r>
              <a:rPr lang="pt-BR" altLang="pt-BR" dirty="0" err="1"/>
              <a:t>Modernizaçao</a:t>
            </a:r>
            <a:r>
              <a:rPr lang="pt-BR" altLang="pt-BR" dirty="0"/>
              <a:t> do poder </a:t>
            </a:r>
            <a:r>
              <a:rPr lang="pt-BR" altLang="pt-BR" dirty="0" err="1"/>
              <a:t>nacal</a:t>
            </a:r>
            <a:endParaRPr lang="pt-BR" altLang="pt-BR" dirty="0"/>
          </a:p>
          <a:p>
            <a:r>
              <a:rPr lang="pt-BR" altLang="pt-BR" dirty="0"/>
              <a:t>E obtenção da capacidade operacional plena</a:t>
            </a:r>
          </a:p>
          <a:p>
            <a:endParaRPr lang="pt-BR" altLang="pt-BR" dirty="0"/>
          </a:p>
        </p:txBody>
      </p:sp>
      <p:sp>
        <p:nvSpPr>
          <p:cNvPr id="5124" name="Espaço Reservado para Número de Slide 3">
            <a:extLst>
              <a:ext uri="{FF2B5EF4-FFF2-40B4-BE49-F238E27FC236}">
                <a16:creationId xmlns:a16="http://schemas.microsoft.com/office/drawing/2014/main" id="{552C7796-A3EF-4F64-BE69-4DA138BB13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8702" indent="-303347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13388" indent="-24267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8742" indent="-24267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84098" indent="-24267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69452" indent="-2426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54808" indent="-2426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40162" indent="-2426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25518" indent="-24267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81984" algn="l"/>
                <a:tab pos="967339" algn="l"/>
                <a:tab pos="1452695" algn="l"/>
                <a:tab pos="1938048" algn="l"/>
                <a:tab pos="2423405" algn="l"/>
                <a:tab pos="2907075" algn="l"/>
                <a:tab pos="3394115" algn="l"/>
                <a:tab pos="3877784" algn="l"/>
                <a:tab pos="4364824" algn="l"/>
                <a:tab pos="4848494" algn="l"/>
                <a:tab pos="5335534" algn="l"/>
                <a:tab pos="5819204" algn="l"/>
                <a:tab pos="6306244" algn="l"/>
                <a:tab pos="6789914" algn="l"/>
                <a:tab pos="7276954" algn="l"/>
                <a:tab pos="7758937" algn="l"/>
                <a:tab pos="8247664" algn="l"/>
                <a:tab pos="8729647" algn="l"/>
                <a:tab pos="9218374" algn="l"/>
                <a:tab pos="9700357" algn="l"/>
              </a:tabLst>
              <a:defRPr/>
            </a:pPr>
            <a:fld id="{9F1FF035-18FF-4781-BF90-DB3904743884}" type="slidenum">
              <a:rPr kumimoji="0" lang="pt-BR" alt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81984" algn="l"/>
                  <a:tab pos="967339" algn="l"/>
                  <a:tab pos="1452695" algn="l"/>
                  <a:tab pos="1938048" algn="l"/>
                  <a:tab pos="2423405" algn="l"/>
                  <a:tab pos="2907075" algn="l"/>
                  <a:tab pos="3394115" algn="l"/>
                  <a:tab pos="3877784" algn="l"/>
                  <a:tab pos="4364824" algn="l"/>
                  <a:tab pos="4848494" algn="l"/>
                  <a:tab pos="5335534" algn="l"/>
                  <a:tab pos="5819204" algn="l"/>
                  <a:tab pos="6306244" algn="l"/>
                  <a:tab pos="6789914" algn="l"/>
                  <a:tab pos="7276954" algn="l"/>
                  <a:tab pos="7758937" algn="l"/>
                  <a:tab pos="8247664" algn="l"/>
                  <a:tab pos="8729647" algn="l"/>
                  <a:tab pos="9218374" algn="l"/>
                  <a:tab pos="9700357" algn="l"/>
                </a:tabLst>
                <a:defRPr/>
              </a:pPr>
              <a:t>21</a:t>
            </a:fld>
            <a:endParaRPr kumimoji="0" lang="pt-BR" alt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740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097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18022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Boas vindas e agradecimento</a:t>
            </a:r>
          </a:p>
        </p:txBody>
      </p:sp>
    </p:spTree>
    <p:extLst>
      <p:ext uri="{BB962C8B-B14F-4D97-AF65-F5344CB8AC3E}">
        <p14:creationId xmlns:p14="http://schemas.microsoft.com/office/powerpoint/2010/main" val="2481187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Sumário é no final?</a:t>
            </a:r>
          </a:p>
        </p:txBody>
      </p:sp>
    </p:spTree>
    <p:extLst>
      <p:ext uri="{BB962C8B-B14F-4D97-AF65-F5344CB8AC3E}">
        <p14:creationId xmlns:p14="http://schemas.microsoft.com/office/powerpoint/2010/main" val="3200171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 bwMode="gray">
          <a:xfrm>
            <a:off x="-50800" y="966788"/>
            <a:ext cx="6770688" cy="3810000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4508" fontAlgn="auto">
              <a:spcBef>
                <a:spcPts val="0"/>
              </a:spcBef>
              <a:spcAft>
                <a:spcPts val="0"/>
              </a:spcAft>
              <a:defRPr/>
            </a:pPr>
            <a:fld id="{C2B7E310-7EB9-49BE-9007-D53E2366AB7D}" type="slidenum">
              <a:rPr lang="pt-BR">
                <a:solidFill>
                  <a:prstClr val="black"/>
                </a:solidFill>
                <a:latin typeface="Calibri" panose="020F0502020204030204"/>
                <a:cs typeface="+mn-cs"/>
              </a:rPr>
              <a:pPr defTabSz="904508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pt-BR" dirty="0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78EC66-058C-79B1-F515-E9655C5E10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Wingdings" panose="05000000000000000000" pitchFamily="2" charset="2"/>
              <a:buNone/>
              <a:defRPr/>
            </a:pPr>
            <a:endParaRPr lang="pt-BR" altLang="pt-BR" sz="1200" dirty="0">
              <a:solidFill>
                <a:schemeClr val="tx2">
                  <a:lumMod val="50000"/>
                </a:schemeClr>
              </a:solidFill>
              <a:latin typeface="+mn-lt"/>
              <a:ea typeface="Verdana" panose="020B060403050404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9007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>
            <a:extLst>
              <a:ext uri="{FF2B5EF4-FFF2-40B4-BE49-F238E27FC236}">
                <a16:creationId xmlns:a16="http://schemas.microsoft.com/office/drawing/2014/main" id="{DD614A6C-3CF7-831E-B90A-B9CB3A58BA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>
            <a:extLst>
              <a:ext uri="{FF2B5EF4-FFF2-40B4-BE49-F238E27FC236}">
                <a16:creationId xmlns:a16="http://schemas.microsoft.com/office/drawing/2014/main" id="{A95116EA-FD1B-3327-E440-45CD5581D1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dirty="0"/>
              <a:t>Foz do Rio Amazonas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Golfo da </a:t>
            </a:r>
            <a:r>
              <a:rPr lang="pt-BR" altLang="pt-BR" dirty="0" err="1"/>
              <a:t>Guinea</a:t>
            </a:r>
            <a:endParaRPr lang="pt-BR" altLang="pt-BR" dirty="0"/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Area do </a:t>
            </a:r>
            <a:r>
              <a:rPr lang="pt-BR" altLang="pt-BR" dirty="0" err="1"/>
              <a:t>pre</a:t>
            </a:r>
            <a:r>
              <a:rPr lang="pt-BR" altLang="pt-BR" dirty="0"/>
              <a:t> sal (Santos e campos)</a:t>
            </a:r>
          </a:p>
          <a:p>
            <a:pPr eaLnBrk="1" hangingPunct="1">
              <a:spcBef>
                <a:spcPct val="0"/>
              </a:spcBef>
            </a:pPr>
            <a:r>
              <a:rPr lang="pt-BR" altLang="pt-BR" dirty="0"/>
              <a:t>Antártica </a:t>
            </a:r>
          </a:p>
          <a:p>
            <a:pPr eaLnBrk="1" hangingPunct="1">
              <a:spcBef>
                <a:spcPct val="0"/>
              </a:spcBef>
            </a:pP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940524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5000"/>
              </a:lnSpc>
              <a:spcAft>
                <a:spcPts val="800"/>
              </a:spcAft>
              <a:buFontTx/>
              <a:buNone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37FD9E-54C7-4313-8F85-AAD69E11CFC1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06423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69850" y="804863"/>
            <a:ext cx="6789738" cy="3819525"/>
          </a:xfrm>
        </p:spPr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4494">
              <a:defRPr/>
            </a:pPr>
            <a:fld id="{C2B7E310-7EB9-49BE-9007-D53E2366AB7D}" type="slidenum">
              <a:rPr lang="pt-BR">
                <a:solidFill>
                  <a:prstClr val="black"/>
                </a:solidFill>
                <a:latin typeface="Calibri" panose="020F0502020204030204"/>
              </a:rPr>
              <a:pPr defTabSz="904494">
                <a:defRPr/>
              </a:pPr>
              <a:t>7</a:t>
            </a:fld>
            <a:endParaRPr lang="pt-BR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2E83BA5-EEFE-FE28-95F7-402EF5401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>
              <a:sym typeface="Wingdings" pitchFamily="2" charset="2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7944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966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EF42F2-8B7E-0442-9974-C2FF908F2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736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-120650" y="882650"/>
            <a:ext cx="7734300" cy="4351338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pt-B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Esquadra e Força de Fuzileiros da Esquadra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meios da Esquadra constituem o núcleo do Poder Naval brasileiro, que contribuem para a dissuasão.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idade média dos meios navais da Esquadra é elevada e excede a vida 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últil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média de navios desse tipo similares operados por outras Marinhas. A falta de renovação, seja pela construção/obtenção ou por meio de compras de oportunidade, tem levado a Marinha a postergar o descomissionamento dos seus meios, com o consequente aumento dos custos de manutenção e problemas de descontinuidade de equipamentos, sistemas e armamentos.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Cabe destacar a situação dos navios Escoltas, que possuem maior valor de combate. Atualmente, a Marinha possui apenas 8 unidades, claramente abaixo das necessidades de um País do porte do Brasil. Com exceção da Corveta Barroso, comissionada em 2008, os demais são muito antigos, a maioria comissionados no final da década de 1970 (Fragatas Classe “Niterói” e “Greenhalgh”). Esses navios serão substituídos pelas Fragatas Classe “Tamandaré”, que se encontram em construção (4 navios).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pt-B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799"/>
              </a:spcAft>
            </a:pPr>
            <a:r>
              <a:rPr lang="pt-B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Distritais e Hidrografia/Navegação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Quanto aos navios distritais, de menor complexidade que os meios da Esquadra e geralmente voltados a tarefas subsidiárias, como Patrulha e Socorro/Salvamento, a situação é igualmente desfavorável. A principal Classe de Navios-Patrulha (Grajaú, com 12 unidades), teve seus navios comissionados entre 1993 e 1999. Há, ainda, navios de origem inglesa (Classe “</a:t>
            </a:r>
            <a:r>
              <a:rPr lang="pt-BR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Bracuí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com 4 unidades) comissionados nos anos 1980.</a:t>
            </a: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MB incorporou no ano passado a 3ª unidade da Classe “Macaé” e o AMRJ trabalha na construção do Navio-Patrulha “Mangaratiba”, com entrega prevista para 2025.</a:t>
            </a: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Navios-Varredores da Classe “Aratu” (atualmente somente 3 unidades, de um total de 6) são obsoletos no contexto da Guerra de Minas e não possuem previsão de substituição.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 os Navios-Patrulha Fluvial possuem durabilidade média maior que os demais Navios-Patrulha, pois o ambiente operacional (rios da região amazônica) acarreta menor desgaste. Entretanto, o longo tempo de operação (mais de 45 anos) vêm acarretando restrições à sua operação.</a:t>
            </a:r>
          </a:p>
          <a:p>
            <a:pPr marL="285618" indent="-285618" algn="just">
              <a:lnSpc>
                <a:spcPct val="107000"/>
              </a:lnSpc>
              <a:spcAft>
                <a:spcPts val="799"/>
              </a:spcAft>
              <a:buFontTx/>
              <a:buChar char="-"/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799"/>
              </a:spcAft>
              <a:buFontTx/>
              <a:buNone/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Obtenção da capacidade Operacional Plena</a:t>
            </a:r>
          </a:p>
          <a:p>
            <a:pPr algn="just">
              <a:lnSpc>
                <a:spcPct val="107000"/>
              </a:lnSpc>
              <a:spcAft>
                <a:spcPts val="799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2231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D3A7D8-28E3-C7A8-9FA5-4BAD8D3C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E5933-B94D-9541-B257-AA85EB075C25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F568935-645D-C6F7-36F1-631888C0D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9FA530-C49D-4008-2FD6-94927817F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83CC4-7340-1D46-A261-C582BFAB6A7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14091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97196D-F3D4-8F4A-C5E4-1E7C0283D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A74DC-0884-C340-AABC-F28B08D217FE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B21EF0-C768-ECE1-4142-E223A1DDD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7B2F89-3F95-393C-BE70-ECD473945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3E24B-4244-3D48-A79B-81F9EE0DD70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0715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D37A813-3443-2C62-7279-9804D2096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430D1-0EB7-1C4B-8A0F-630D361A2C99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D8A9DB-F7AC-DA88-8EBD-45F61B540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ED21EF-6320-76A8-2DA3-79E15E797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DC5C7-7D6A-C041-B3A4-27E18A352DB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41770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28560" y="273780"/>
            <a:ext cx="7886430" cy="99387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pt-BR" sz="135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28560" y="1369170"/>
            <a:ext cx="7886430" cy="32632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2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545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1ABC42-9583-4D02-78E8-A8B54236F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D018C-DB4A-3A48-A6F1-EA2C91D13D76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494211-0150-521A-B7B1-4B7D5A88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24BA01-945D-750E-E655-A33B39F0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714C7-1B6D-044B-A76C-5845F9FB656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7845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A1CE12-5C12-99D1-CD02-D9C4C9FC6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71E6-A325-854C-B5E1-B6796DFE30C3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B2D70B-F303-68C4-5893-685E28E9C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6F7B6-D075-FBF7-68AB-2CA552B61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C04EA-3A6B-0044-8A78-727D024669C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6856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2529CC67-E74E-2004-A552-7BCE3A678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19E5-23AB-8743-B298-1616E1C1EC8D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A129DAB2-8750-95A0-FDCC-6B159B166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38650EF5-80EB-93D5-414F-0AF8DAAFC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4DE63-1434-8248-B7A8-E4A4A36689A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31928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id="{31244D6B-0B6C-36D4-1E5B-32770B2D7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09FE8-3931-4F4B-8201-3191CE0DF293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DFE7FFE9-4FD9-93E3-904E-DE31EBD94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>
            <a:extLst>
              <a:ext uri="{FF2B5EF4-FFF2-40B4-BE49-F238E27FC236}">
                <a16:creationId xmlns:a16="http://schemas.microsoft.com/office/drawing/2014/main" id="{429AF796-30A0-BA9B-F690-80CDA43CE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4A9EE-5929-FD40-A72E-01A22823875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26929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>
            <a:extLst>
              <a:ext uri="{FF2B5EF4-FFF2-40B4-BE49-F238E27FC236}">
                <a16:creationId xmlns:a16="http://schemas.microsoft.com/office/drawing/2014/main" id="{38AAC991-E8A0-E3F2-5B3B-D5A9ADD8B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FD3E1-E51B-6640-BE88-1ADF223B8092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4" name="Espaço Reservado para Rodapé 4">
            <a:extLst>
              <a:ext uri="{FF2B5EF4-FFF2-40B4-BE49-F238E27FC236}">
                <a16:creationId xmlns:a16="http://schemas.microsoft.com/office/drawing/2014/main" id="{182DD52C-FDAE-A4A9-EC64-324CE052E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>
            <a:extLst>
              <a:ext uri="{FF2B5EF4-FFF2-40B4-BE49-F238E27FC236}">
                <a16:creationId xmlns:a16="http://schemas.microsoft.com/office/drawing/2014/main" id="{A19D574A-75D7-C3B6-9F80-7F65EB749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A26E5-7F8E-5647-BB4D-1112FE5E018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5315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>
              <a:ext uri="{FF2B5EF4-FFF2-40B4-BE49-F238E27FC236}">
                <a16:creationId xmlns:a16="http://schemas.microsoft.com/office/drawing/2014/main" id="{3FDBF50C-9B12-1B5F-3334-0DEAACC10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1B42-8E18-CC4D-907F-A41685165402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3" name="Espaço Reservado para Rodapé 4">
            <a:extLst>
              <a:ext uri="{FF2B5EF4-FFF2-40B4-BE49-F238E27FC236}">
                <a16:creationId xmlns:a16="http://schemas.microsoft.com/office/drawing/2014/main" id="{FFF0D327-D638-116E-00A8-7B48D370B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>
              <a:ext uri="{FF2B5EF4-FFF2-40B4-BE49-F238E27FC236}">
                <a16:creationId xmlns:a16="http://schemas.microsoft.com/office/drawing/2014/main" id="{A8D9B5C1-D9AD-800F-6D81-D549CAF2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3A25-06EB-BC4D-B60C-87E8B82E6C3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082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52FA31DC-D25D-8FF3-4084-58A3F319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269FC-DE0D-E440-A3D5-3381BCF7CBEB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55595BAE-9CD3-C671-7E40-FFBFF25D3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1B693F21-4BC1-A174-E104-4F305BC7E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B5C71-7AFB-7145-A3B4-96DE04BC8E0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224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>
            <a:extLst>
              <a:ext uri="{FF2B5EF4-FFF2-40B4-BE49-F238E27FC236}">
                <a16:creationId xmlns:a16="http://schemas.microsoft.com/office/drawing/2014/main" id="{492E6463-267A-23E6-BF5A-F3D7910F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F167-6601-9D49-9C49-FD16CEFF17F0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6" name="Espaço Reservado para Rodapé 4">
            <a:extLst>
              <a:ext uri="{FF2B5EF4-FFF2-40B4-BE49-F238E27FC236}">
                <a16:creationId xmlns:a16="http://schemas.microsoft.com/office/drawing/2014/main" id="{8605D42E-F881-712E-A5E7-CF60139D4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>
            <a:extLst>
              <a:ext uri="{FF2B5EF4-FFF2-40B4-BE49-F238E27FC236}">
                <a16:creationId xmlns:a16="http://schemas.microsoft.com/office/drawing/2014/main" id="{022272A9-75A4-4DBF-86FF-87C0C8D9E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C6131-6487-3346-8145-BDBAB35C9F7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8254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>
            <a:extLst>
              <a:ext uri="{FF2B5EF4-FFF2-40B4-BE49-F238E27FC236}">
                <a16:creationId xmlns:a16="http://schemas.microsoft.com/office/drawing/2014/main" id="{DD57C038-92B0-8ECF-CB17-A86CA4EA49D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Espaço Reservado para Texto 2">
            <a:extLst>
              <a:ext uri="{FF2B5EF4-FFF2-40B4-BE49-F238E27FC236}">
                <a16:creationId xmlns:a16="http://schemas.microsoft.com/office/drawing/2014/main" id="{FC36E6F9-C89E-EFCB-9DBC-70E77F8458F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EE0DDA2-8D7F-97ED-DBE9-48BF6D19F9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3EFB10-3533-574C-A03F-7019B0644D86}" type="datetimeFigureOut">
              <a:rPr lang="pt-BR"/>
              <a:pPr>
                <a:defRPr/>
              </a:pPr>
              <a:t>03/05/2023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5B6AD6-AA8E-0FD0-B930-7F512D194D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D8EDC3-F25D-030F-8692-7D9E0B050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C66344-0F24-B643-AF7C-6916D12D838B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59.png"/><Relationship Id="rId4" Type="http://schemas.microsoft.com/office/2007/relationships/hdphoto" Target="../media/hdphoto8.wdp"/><Relationship Id="rId9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jpeg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hdphoto" Target="../media/hdphoto5.wdp"/><Relationship Id="rId18" Type="http://schemas.openxmlformats.org/officeDocument/2006/relationships/image" Target="../media/image39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12" Type="http://schemas.microsoft.com/office/2007/relationships/hdphoto" Target="../media/hdphoto4.wdp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microsoft.com/office/2007/relationships/hdphoto" Target="../media/hdphoto3.wdp"/><Relationship Id="rId5" Type="http://schemas.openxmlformats.org/officeDocument/2006/relationships/image" Target="../media/image32.png"/><Relationship Id="rId15" Type="http://schemas.microsoft.com/office/2007/relationships/hdphoto" Target="../media/hdphoto7.wdp"/><Relationship Id="rId10" Type="http://schemas.microsoft.com/office/2007/relationships/hdphoto" Target="../media/hdphoto2.wdp"/><Relationship Id="rId19" Type="http://schemas.openxmlformats.org/officeDocument/2006/relationships/image" Target="../media/image40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>
            <a:extLst>
              <a:ext uri="{FF2B5EF4-FFF2-40B4-BE49-F238E27FC236}">
                <a16:creationId xmlns:a16="http://schemas.microsoft.com/office/drawing/2014/main" id="{5F94EAEC-AC3D-DE5B-E949-B2B59D99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4034838"/>
            <a:ext cx="40735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MARCOS SAMPAIO OLSEN</a:t>
            </a:r>
            <a:b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</a:b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Almirante de Esquadra</a:t>
            </a:r>
            <a:b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</a:b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Comandante da Marinha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A7F6CCAA-2E82-3907-6BFB-97F6F6D3E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9" y="4250281"/>
            <a:ext cx="28803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Brasília/DF, 04 de </a:t>
            </a:r>
            <a:r>
              <a:rPr lang="en-US" altLang="ko-KR" sz="1400" dirty="0" err="1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maio</a:t>
            </a:r>
            <a:r>
              <a:rPr lang="en-US" altLang="ko-K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de 2023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42AA2C50-E41F-ACD5-ED5A-F977E7DE0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72" y="1510434"/>
            <a:ext cx="784887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Apresentação para a Comissão de Relações Exteriores e Defesa Nacional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Senado Federal</a:t>
            </a:r>
          </a:p>
        </p:txBody>
      </p:sp>
      <p:pic>
        <p:nvPicPr>
          <p:cNvPr id="12" name="Imagem 11" descr="LOGOMARCA_MB_FINAL.png">
            <a:extLst>
              <a:ext uri="{FF2B5EF4-FFF2-40B4-BE49-F238E27FC236}">
                <a16:creationId xmlns:a16="http://schemas.microsoft.com/office/drawing/2014/main" id="{35791D60-D3E5-8F4A-FFCE-F69FF6A68F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r="10038" b="40296"/>
          <a:stretch/>
        </p:blipFill>
        <p:spPr bwMode="auto">
          <a:xfrm>
            <a:off x="251520" y="231590"/>
            <a:ext cx="936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5" descr="Forma, Círculo&#10;&#10;Descrição gerada automaticamente">
            <a:extLst>
              <a:ext uri="{FF2B5EF4-FFF2-40B4-BE49-F238E27FC236}">
                <a16:creationId xmlns:a16="http://schemas.microsoft.com/office/drawing/2014/main" id="{B404279B-E996-3CDE-2181-E7B35983E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43125"/>
            <a:ext cx="901282" cy="55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64BAC02D-F0E7-43D1-C74D-BCC3E0777E34}"/>
              </a:ext>
            </a:extLst>
          </p:cNvPr>
          <p:cNvSpPr/>
          <p:nvPr/>
        </p:nvSpPr>
        <p:spPr>
          <a:xfrm>
            <a:off x="1979883" y="278280"/>
            <a:ext cx="5184233" cy="646986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defTabSz="508000" eaLnBrk="1" hangingPunct="1"/>
            <a:r>
              <a:rPr lang="pt-BR" altLang="pt-BR" sz="32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MARINHA DO BRASIL</a:t>
            </a:r>
          </a:p>
        </p:txBody>
      </p:sp>
    </p:spTree>
    <p:extLst>
      <p:ext uri="{BB962C8B-B14F-4D97-AF65-F5344CB8AC3E}">
        <p14:creationId xmlns:p14="http://schemas.microsoft.com/office/powerpoint/2010/main" val="1531881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ta para a Esquerda e para a Direita 3">
            <a:extLst>
              <a:ext uri="{FF2B5EF4-FFF2-40B4-BE49-F238E27FC236}">
                <a16:creationId xmlns:a16="http://schemas.microsoft.com/office/drawing/2014/main" id="{0568B26B-A70F-69F6-4944-9A93FDC57155}"/>
              </a:ext>
            </a:extLst>
          </p:cNvPr>
          <p:cNvSpPr/>
          <p:nvPr/>
        </p:nvSpPr>
        <p:spPr>
          <a:xfrm>
            <a:off x="1506020" y="3689095"/>
            <a:ext cx="6090316" cy="840147"/>
          </a:xfrm>
          <a:prstGeom prst="leftRight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A7995196-9150-6C54-F1CA-80A609360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218" y="3939902"/>
            <a:ext cx="5152095" cy="3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rgbClr val="18184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CAMPOS DE ATUAÇÃO DO PODER NAVAL</a:t>
            </a:r>
          </a:p>
        </p:txBody>
      </p:sp>
      <p:sp>
        <p:nvSpPr>
          <p:cNvPr id="5" name="Retângulo de cantos arredondados 12">
            <a:extLst>
              <a:ext uri="{FF2B5EF4-FFF2-40B4-BE49-F238E27FC236}">
                <a16:creationId xmlns:a16="http://schemas.microsoft.com/office/drawing/2014/main" id="{43D5911C-7AC6-F5A4-72F1-2C4FF36F2DDE}"/>
              </a:ext>
            </a:extLst>
          </p:cNvPr>
          <p:cNvSpPr/>
          <p:nvPr/>
        </p:nvSpPr>
        <p:spPr>
          <a:xfrm>
            <a:off x="2121695" y="3537124"/>
            <a:ext cx="4791075" cy="258762"/>
          </a:xfrm>
          <a:prstGeom prst="roundRect">
            <a:avLst/>
          </a:prstGeom>
          <a:solidFill>
            <a:srgbClr val="2A4E78"/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5" rIns="91411" bIns="45705" anchor="ctr"/>
          <a:lstStyle/>
          <a:p>
            <a:pPr algn="ctr">
              <a:defRPr/>
            </a:pPr>
            <a:r>
              <a:rPr lang="pt-BR" sz="1600" dirty="0">
                <a:solidFill>
                  <a:srgbClr val="F0A818"/>
                </a:solidFill>
                <a:latin typeface="Calibri Light" panose="020F0302020204030204" pitchFamily="34" charset="0"/>
                <a:ea typeface="Verdana" pitchFamily="34" charset="0"/>
                <a:cs typeface="Calibri Light" panose="020F0302020204030204" pitchFamily="34" charset="0"/>
              </a:rPr>
              <a:t>PREPARO &amp; EMPREGO</a:t>
            </a:r>
          </a:p>
        </p:txBody>
      </p:sp>
      <p:sp>
        <p:nvSpPr>
          <p:cNvPr id="2" name="Espaço Reservado para Número de Slide 2">
            <a:extLst>
              <a:ext uri="{FF2B5EF4-FFF2-40B4-BE49-F238E27FC236}">
                <a16:creationId xmlns:a16="http://schemas.microsoft.com/office/drawing/2014/main" id="{85CEB4BE-D141-737B-255D-775784BA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10</a:t>
            </a:fld>
            <a:endParaRPr lang="pt-BR" altLang="pt-BR" sz="1200" b="1" dirty="0"/>
          </a:p>
        </p:txBody>
      </p:sp>
      <p:pic>
        <p:nvPicPr>
          <p:cNvPr id="3" name="Vídeo_Cerimônia_CM.mp4">
            <a:hlinkClick r:id="" action="ppaction://media"/>
            <a:extLst>
              <a:ext uri="{FF2B5EF4-FFF2-40B4-BE49-F238E27FC236}">
                <a16:creationId xmlns:a16="http://schemas.microsoft.com/office/drawing/2014/main" id="{4CF28AA8-8CFD-2DD7-6C24-BF82BF8293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41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6000">
        <p:fade/>
      </p:transition>
    </mc:Choice>
    <mc:Fallback xmlns="">
      <p:transition spd="med" advClick="0" advTm="6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D2A8522-4317-DB49-E334-CD1F19BF5D4F}"/>
              </a:ext>
            </a:extLst>
          </p:cNvPr>
          <p:cNvGrpSpPr/>
          <p:nvPr/>
        </p:nvGrpSpPr>
        <p:grpSpPr>
          <a:xfrm>
            <a:off x="1500336" y="627534"/>
            <a:ext cx="6096000" cy="4064000"/>
            <a:chOff x="1524000" y="539750"/>
            <a:chExt cx="6096000" cy="4064000"/>
          </a:xfrm>
        </p:grpSpPr>
        <p:graphicFrame>
          <p:nvGraphicFramePr>
            <p:cNvPr id="18" name="Diagrama 17">
              <a:extLst>
                <a:ext uri="{FF2B5EF4-FFF2-40B4-BE49-F238E27FC236}">
                  <a16:creationId xmlns:a16="http://schemas.microsoft.com/office/drawing/2014/main" id="{418841D3-9959-425D-EC8D-4851B9CFAD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9270318"/>
                </p:ext>
              </p:extLst>
            </p:nvPr>
          </p:nvGraphicFramePr>
          <p:xfrm>
            <a:off x="1524000" y="53975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9" name="CaixaDeTexto 13">
              <a:extLst>
                <a:ext uri="{FF2B5EF4-FFF2-40B4-BE49-F238E27FC236}">
                  <a16:creationId xmlns:a16="http://schemas.microsoft.com/office/drawing/2014/main" id="{4AE9FC76-CE72-559F-67BE-0E34A343C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5952" y="3939902"/>
              <a:ext cx="5152095" cy="338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dirty="0">
                  <a:solidFill>
                    <a:srgbClr val="18184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CAMPOS DE ATUAÇÃO DO PODER NAVAL</a:t>
              </a:r>
            </a:p>
          </p:txBody>
        </p:sp>
      </p:grpSp>
      <p:sp>
        <p:nvSpPr>
          <p:cNvPr id="4" name="Seta para a Esquerda e para a Direita 3">
            <a:extLst>
              <a:ext uri="{FF2B5EF4-FFF2-40B4-BE49-F238E27FC236}">
                <a16:creationId xmlns:a16="http://schemas.microsoft.com/office/drawing/2014/main" id="{0568B26B-A70F-69F6-4944-9A93FDC57155}"/>
              </a:ext>
            </a:extLst>
          </p:cNvPr>
          <p:cNvSpPr/>
          <p:nvPr/>
        </p:nvSpPr>
        <p:spPr>
          <a:xfrm>
            <a:off x="1506020" y="3689095"/>
            <a:ext cx="6090316" cy="840147"/>
          </a:xfrm>
          <a:prstGeom prst="leftRight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A7995196-9150-6C54-F1CA-80A609360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218" y="3939902"/>
            <a:ext cx="5152095" cy="3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rgbClr val="18184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CAMPOS DE ATUAÇÃO DO PODER NAVAL</a:t>
            </a:r>
          </a:p>
        </p:txBody>
      </p:sp>
      <p:sp>
        <p:nvSpPr>
          <p:cNvPr id="5" name="Retângulo de cantos arredondados 12">
            <a:extLst>
              <a:ext uri="{FF2B5EF4-FFF2-40B4-BE49-F238E27FC236}">
                <a16:creationId xmlns:a16="http://schemas.microsoft.com/office/drawing/2014/main" id="{43D5911C-7AC6-F5A4-72F1-2C4FF36F2DDE}"/>
              </a:ext>
            </a:extLst>
          </p:cNvPr>
          <p:cNvSpPr/>
          <p:nvPr/>
        </p:nvSpPr>
        <p:spPr>
          <a:xfrm>
            <a:off x="2121695" y="3537124"/>
            <a:ext cx="4791075" cy="258762"/>
          </a:xfrm>
          <a:prstGeom prst="roundRect">
            <a:avLst/>
          </a:prstGeom>
          <a:solidFill>
            <a:srgbClr val="2A4E78"/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5" rIns="91411" bIns="45705" anchor="ctr"/>
          <a:lstStyle/>
          <a:p>
            <a:pPr algn="ctr">
              <a:defRPr/>
            </a:pPr>
            <a:r>
              <a:rPr lang="pt-BR" sz="1600" dirty="0">
                <a:solidFill>
                  <a:srgbClr val="F0A818"/>
                </a:solidFill>
                <a:latin typeface="Calibri Light" panose="020F0302020204030204" pitchFamily="34" charset="0"/>
                <a:ea typeface="Verdana" pitchFamily="34" charset="0"/>
                <a:cs typeface="Calibri Light" panose="020F0302020204030204" pitchFamily="34" charset="0"/>
              </a:rPr>
              <a:t>PREPARO &amp; EMPREGO</a:t>
            </a:r>
          </a:p>
        </p:txBody>
      </p:sp>
      <p:sp>
        <p:nvSpPr>
          <p:cNvPr id="2" name="Espaço Reservado para Número de Slide 2">
            <a:extLst>
              <a:ext uri="{FF2B5EF4-FFF2-40B4-BE49-F238E27FC236}">
                <a16:creationId xmlns:a16="http://schemas.microsoft.com/office/drawing/2014/main" id="{85CEB4BE-D141-737B-255D-775784BA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11</a:t>
            </a:fld>
            <a:endParaRPr lang="pt-BR" altLang="pt-BR" sz="1200" b="1" dirty="0"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E3E51546-5EA0-8503-3033-8D0FAF7CF74C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ATUAÇÃO DA MARINHA DO BRASIL</a:t>
            </a:r>
          </a:p>
        </p:txBody>
      </p:sp>
    </p:spTree>
    <p:extLst>
      <p:ext uri="{BB962C8B-B14F-4D97-AF65-F5344CB8AC3E}">
        <p14:creationId xmlns:p14="http://schemas.microsoft.com/office/powerpoint/2010/main" val="316981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A6D7B457-8345-B7A6-32A4-DA1E1A18BD2C}"/>
              </a:ext>
            </a:extLst>
          </p:cNvPr>
          <p:cNvSpPr/>
          <p:nvPr/>
        </p:nvSpPr>
        <p:spPr>
          <a:xfrm>
            <a:off x="827584" y="111125"/>
            <a:ext cx="741682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SISTEMA DE GERENCIAMENTO DA AMAZÔNIA AZUL</a:t>
            </a:r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68D2022C-5421-14D1-FFF4-770466C92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12</a:t>
            </a:fld>
            <a:endParaRPr lang="pt-BR" altLang="pt-BR" sz="1200" b="1" dirty="0"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754CBCE6-A9E4-2A52-204B-1797223EFCC3}"/>
              </a:ext>
            </a:extLst>
          </p:cNvPr>
          <p:cNvSpPr/>
          <p:nvPr/>
        </p:nvSpPr>
        <p:spPr>
          <a:xfrm>
            <a:off x="1547664" y="394770"/>
            <a:ext cx="5976664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Imagem 18" descr="Uma imagem contendo mesa, azul, bolo, cd&#10;&#10;Descrição gerada automaticamente">
            <a:extLst>
              <a:ext uri="{FF2B5EF4-FFF2-40B4-BE49-F238E27FC236}">
                <a16:creationId xmlns:a16="http://schemas.microsoft.com/office/drawing/2014/main" id="{7852F61A-2A57-18AF-39C8-18370087E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61285"/>
            <a:ext cx="6120681" cy="3438657"/>
          </a:xfrm>
          <a:prstGeom prst="rect">
            <a:avLst/>
          </a:prstGeom>
          <a:ln w="6350">
            <a:solidFill>
              <a:schemeClr val="tx2">
                <a:lumMod val="50000"/>
              </a:schemeClr>
            </a:solidFill>
          </a:ln>
        </p:spPr>
      </p:pic>
      <p:sp>
        <p:nvSpPr>
          <p:cNvPr id="2" name="Retângulo de cantos arredondados 3">
            <a:extLst>
              <a:ext uri="{FF2B5EF4-FFF2-40B4-BE49-F238E27FC236}">
                <a16:creationId xmlns:a16="http://schemas.microsoft.com/office/drawing/2014/main" id="{E25AA819-3EEA-FB74-1B5E-DB25C8C5C0EF}"/>
              </a:ext>
            </a:extLst>
          </p:cNvPr>
          <p:cNvSpPr/>
          <p:nvPr/>
        </p:nvSpPr>
        <p:spPr>
          <a:xfrm>
            <a:off x="6996586" y="2873283"/>
            <a:ext cx="1891351" cy="46355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PROTEÇÃO</a:t>
            </a:r>
          </a:p>
        </p:txBody>
      </p:sp>
      <p:sp>
        <p:nvSpPr>
          <p:cNvPr id="6" name="Retângulo de cantos arredondados 17">
            <a:extLst>
              <a:ext uri="{FF2B5EF4-FFF2-40B4-BE49-F238E27FC236}">
                <a16:creationId xmlns:a16="http://schemas.microsoft.com/office/drawing/2014/main" id="{AA9E32B6-D653-BD49-7E6C-9748BC22D383}"/>
              </a:ext>
            </a:extLst>
          </p:cNvPr>
          <p:cNvSpPr/>
          <p:nvPr/>
        </p:nvSpPr>
        <p:spPr>
          <a:xfrm>
            <a:off x="6996586" y="2206101"/>
            <a:ext cx="1891351" cy="45403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MONITORAMENTO</a:t>
            </a:r>
          </a:p>
        </p:txBody>
      </p:sp>
      <p:sp>
        <p:nvSpPr>
          <p:cNvPr id="11" name="Retângulo de cantos arredondados 3">
            <a:extLst>
              <a:ext uri="{FF2B5EF4-FFF2-40B4-BE49-F238E27FC236}">
                <a16:creationId xmlns:a16="http://schemas.microsoft.com/office/drawing/2014/main" id="{2AFFF90F-73DD-780D-9260-88537C232E6A}"/>
              </a:ext>
            </a:extLst>
          </p:cNvPr>
          <p:cNvSpPr/>
          <p:nvPr/>
        </p:nvSpPr>
        <p:spPr>
          <a:xfrm>
            <a:off x="6996586" y="3548359"/>
            <a:ext cx="1891351" cy="463551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PRONTIDÃO OPERACIONAL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0FDCA57A-CCB7-B0D6-1A8D-4A772682CE76}"/>
              </a:ext>
            </a:extLst>
          </p:cNvPr>
          <p:cNvSpPr/>
          <p:nvPr/>
        </p:nvSpPr>
        <p:spPr>
          <a:xfrm>
            <a:off x="6848823" y="858320"/>
            <a:ext cx="2160240" cy="6848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Centro Integrado de Comando e Controle 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D2B6E1C-6D2E-4A8C-4DD8-B47F6DC5C4EA}"/>
              </a:ext>
            </a:extLst>
          </p:cNvPr>
          <p:cNvSpPr/>
          <p:nvPr/>
        </p:nvSpPr>
        <p:spPr>
          <a:xfrm>
            <a:off x="6875463" y="1995686"/>
            <a:ext cx="2133600" cy="2232248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4E6AE1B8-31DB-63ED-E7BD-04EFE3B821FE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7928943" y="1543123"/>
            <a:ext cx="13320" cy="452563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859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CustomShape 2"/>
          <p:cNvSpPr/>
          <p:nvPr/>
        </p:nvSpPr>
        <p:spPr>
          <a:xfrm>
            <a:off x="6057990" y="4767390"/>
            <a:ext cx="1600020" cy="2735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2" name="CustomShape 4"/>
          <p:cNvSpPr/>
          <p:nvPr/>
        </p:nvSpPr>
        <p:spPr>
          <a:xfrm>
            <a:off x="359532" y="2656050"/>
            <a:ext cx="1566424" cy="314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8 Escoltas - 39a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15" name="Imagem 214"/>
          <p:cNvPicPr/>
          <p:nvPr/>
        </p:nvPicPr>
        <p:blipFill>
          <a:blip r:embed="rId3"/>
          <a:stretch/>
        </p:blipFill>
        <p:spPr>
          <a:xfrm>
            <a:off x="4785825" y="1322668"/>
            <a:ext cx="2009143" cy="1333029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pic>
        <p:nvPicPr>
          <p:cNvPr id="217" name="Imagem 216"/>
          <p:cNvPicPr/>
          <p:nvPr/>
        </p:nvPicPr>
        <p:blipFill>
          <a:blip r:embed="rId4"/>
          <a:stretch/>
        </p:blipFill>
        <p:spPr>
          <a:xfrm>
            <a:off x="2411760" y="1334769"/>
            <a:ext cx="2106000" cy="1301963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sp>
        <p:nvSpPr>
          <p:cNvPr id="218" name="CustomShape 8"/>
          <p:cNvSpPr/>
          <p:nvPr/>
        </p:nvSpPr>
        <p:spPr>
          <a:xfrm>
            <a:off x="2807766" y="2653750"/>
            <a:ext cx="1278180" cy="314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 Apoio - 41a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52731BD-158A-1194-E163-F811CB823E60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97393" y="1337557"/>
            <a:ext cx="2106000" cy="1318140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sp>
        <p:nvSpPr>
          <p:cNvPr id="10" name="CustomShape 8">
            <a:extLst>
              <a:ext uri="{FF2B5EF4-FFF2-40B4-BE49-F238E27FC236}">
                <a16:creationId xmlns:a16="http://schemas.microsoft.com/office/drawing/2014/main" id="{9A0983DC-6C7C-A508-78EB-AB7B0C9EA59A}"/>
              </a:ext>
            </a:extLst>
          </p:cNvPr>
          <p:cNvSpPr/>
          <p:nvPr/>
        </p:nvSpPr>
        <p:spPr>
          <a:xfrm>
            <a:off x="6829372" y="4470039"/>
            <a:ext cx="2171120" cy="3220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 </a:t>
            </a:r>
            <a:r>
              <a:rPr lang="pt-BR" sz="1600" spc="-1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NPaFlu</a:t>
            </a:r>
            <a:r>
              <a:rPr lang="pt-BR" sz="1600" spc="-1" dirty="0"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48a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8818732-7DB4-6B2E-BA06-97AC66CCBA88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6759228" y="3188509"/>
            <a:ext cx="2295270" cy="1271911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41BEFE06-F89B-C95C-92C8-6C8C92847A62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4356228" y="3183115"/>
            <a:ext cx="2268000" cy="1292276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D55E7CD1-FF81-5B00-5407-98F29EB79679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2241971" y="3183114"/>
            <a:ext cx="1982880" cy="1287164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891FDCD9-674D-5293-9D10-7346543AA9E4}"/>
              </a:ext>
            </a:extLst>
          </p:cNvPr>
          <p:cNvPicPr/>
          <p:nvPr/>
        </p:nvPicPr>
        <p:blipFill>
          <a:blip r:embed="rId9"/>
          <a:stretch/>
        </p:blipFill>
        <p:spPr>
          <a:xfrm>
            <a:off x="156029" y="3178653"/>
            <a:ext cx="1973970" cy="1291625"/>
          </a:xfrm>
          <a:prstGeom prst="rect">
            <a:avLst/>
          </a:prstGeom>
          <a:ln w="19050">
            <a:solidFill>
              <a:schemeClr val="tx2">
                <a:lumMod val="50000"/>
              </a:schemeClr>
            </a:solidFill>
          </a:ln>
        </p:spPr>
      </p:pic>
      <p:sp>
        <p:nvSpPr>
          <p:cNvPr id="27" name="CustomShape 4">
            <a:extLst>
              <a:ext uri="{FF2B5EF4-FFF2-40B4-BE49-F238E27FC236}">
                <a16:creationId xmlns:a16="http://schemas.microsoft.com/office/drawing/2014/main" id="{7F55ED6A-432D-331A-E0A2-C0D29FE03C2E}"/>
              </a:ext>
            </a:extLst>
          </p:cNvPr>
          <p:cNvSpPr/>
          <p:nvPr/>
        </p:nvSpPr>
        <p:spPr>
          <a:xfrm>
            <a:off x="2168964" y="4499394"/>
            <a:ext cx="2079000" cy="314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24 NPa</a:t>
            </a:r>
            <a:r>
              <a:rPr lang="pt-BR" sz="1600" spc="-1" dirty="0"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32a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8" name="CustomShape 7">
            <a:extLst>
              <a:ext uri="{FF2B5EF4-FFF2-40B4-BE49-F238E27FC236}">
                <a16:creationId xmlns:a16="http://schemas.microsoft.com/office/drawing/2014/main" id="{E7FAB14C-B17E-0FA0-0F4B-38DEE30F9AEC}"/>
              </a:ext>
            </a:extLst>
          </p:cNvPr>
          <p:cNvSpPr/>
          <p:nvPr/>
        </p:nvSpPr>
        <p:spPr>
          <a:xfrm>
            <a:off x="101233" y="4507633"/>
            <a:ext cx="2094503" cy="314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Varredores - 51a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9" name="CustomShape 9">
            <a:extLst>
              <a:ext uri="{FF2B5EF4-FFF2-40B4-BE49-F238E27FC236}">
                <a16:creationId xmlns:a16="http://schemas.microsoft.com/office/drawing/2014/main" id="{71394A6B-B1E7-DDCA-9F9E-E44E1C8A587E}"/>
              </a:ext>
            </a:extLst>
          </p:cNvPr>
          <p:cNvSpPr/>
          <p:nvPr/>
        </p:nvSpPr>
        <p:spPr>
          <a:xfrm>
            <a:off x="4463989" y="4499394"/>
            <a:ext cx="2079461" cy="3220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21 Hidrográficos</a:t>
            </a:r>
            <a:r>
              <a:rPr lang="pt-BR" sz="1600" spc="-1" dirty="0"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29a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3" name="Espaço Reservado para Número de Slide 2">
            <a:extLst>
              <a:ext uri="{FF2B5EF4-FFF2-40B4-BE49-F238E27FC236}">
                <a16:creationId xmlns:a16="http://schemas.microsoft.com/office/drawing/2014/main" id="{3246908F-1C21-95E0-AFAB-8314EB7B5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9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D6C35A97-FC31-0746-835B-10C4E5B4B1A1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13</a:t>
            </a:fld>
            <a:endParaRPr lang="pt-BR" altLang="pt-BR" sz="1200" b="1" dirty="0"/>
          </a:p>
        </p:txBody>
      </p:sp>
      <p:sp>
        <p:nvSpPr>
          <p:cNvPr id="3" name="CustomShape 7">
            <a:extLst>
              <a:ext uri="{FF2B5EF4-FFF2-40B4-BE49-F238E27FC236}">
                <a16:creationId xmlns:a16="http://schemas.microsoft.com/office/drawing/2014/main" id="{6D61499D-A688-0D0F-637E-219C3848D4D0}"/>
              </a:ext>
            </a:extLst>
          </p:cNvPr>
          <p:cNvSpPr/>
          <p:nvPr/>
        </p:nvSpPr>
        <p:spPr>
          <a:xfrm>
            <a:off x="4896036" y="2655766"/>
            <a:ext cx="1782198" cy="314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 Submarinos - 22a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Retângulo Arredondado 1">
            <a:extLst>
              <a:ext uri="{FF2B5EF4-FFF2-40B4-BE49-F238E27FC236}">
                <a16:creationId xmlns:a16="http://schemas.microsoft.com/office/drawing/2014/main" id="{27F157C4-1D82-BE5B-5FBC-D02D330E5DE9}"/>
              </a:ext>
            </a:extLst>
          </p:cNvPr>
          <p:cNvSpPr/>
          <p:nvPr/>
        </p:nvSpPr>
        <p:spPr>
          <a:xfrm>
            <a:off x="1078524" y="627534"/>
            <a:ext cx="7127630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>
              <a:defRPr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QUANTIDADE versus TEMPO MÉDIO EM OPERAÇÃO</a:t>
            </a:r>
            <a:endParaRPr lang="pt-BR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Navio Patrulha Oceânico “Araguari” dá início à missão na África | Marinha  do Brasil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1322668"/>
            <a:ext cx="1780941" cy="1335706"/>
          </a:xfrm>
          <a:prstGeom prst="rect">
            <a:avLst/>
          </a:prstGeom>
          <a:noFill/>
          <a:ln w="19050">
            <a:solidFill>
              <a:schemeClr val="tx2">
                <a:lumMod val="50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CustomShape 4"/>
          <p:cNvSpPr/>
          <p:nvPr/>
        </p:nvSpPr>
        <p:spPr>
          <a:xfrm>
            <a:off x="7163535" y="2635413"/>
            <a:ext cx="1566424" cy="3143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67499" tIns="33749" rIns="67499" bIns="33749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1600" spc="-1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 NPaOc - 12a</a:t>
            </a:r>
            <a:endParaRPr lang="pt-BR" sz="1600" spc="-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8" name="CustomShape 5">
            <a:extLst>
              <a:ext uri="{FF2B5EF4-FFF2-40B4-BE49-F238E27FC236}">
                <a16:creationId xmlns:a16="http://schemas.microsoft.com/office/drawing/2014/main" id="{4C7BE670-DF2F-8E50-0519-1C255693B09E}"/>
              </a:ext>
            </a:extLst>
          </p:cNvPr>
          <p:cNvSpPr/>
          <p:nvPr/>
        </p:nvSpPr>
        <p:spPr>
          <a:xfrm>
            <a:off x="3171400" y="1767487"/>
            <a:ext cx="2588732" cy="2370437"/>
          </a:xfrm>
          <a:prstGeom prst="ellipse">
            <a:avLst/>
          </a:prstGeom>
          <a:solidFill>
            <a:srgbClr val="FF0000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68580" tIns="34290" rIns="68580" bIns="34290"/>
          <a:lstStyle/>
          <a:p>
            <a:endParaRPr lang="en-US" dirty="0"/>
          </a:p>
        </p:txBody>
      </p:sp>
      <p:sp>
        <p:nvSpPr>
          <p:cNvPr id="39" name="CustomShape 6">
            <a:extLst>
              <a:ext uri="{FF2B5EF4-FFF2-40B4-BE49-F238E27FC236}">
                <a16:creationId xmlns:a16="http://schemas.microsoft.com/office/drawing/2014/main" id="{5686699B-4B2F-CCFB-F622-335FE38543CA}"/>
              </a:ext>
            </a:extLst>
          </p:cNvPr>
          <p:cNvSpPr/>
          <p:nvPr/>
        </p:nvSpPr>
        <p:spPr>
          <a:xfrm>
            <a:off x="3275856" y="2330737"/>
            <a:ext cx="2410339" cy="115911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spc="-1" dirty="0">
                <a:solidFill>
                  <a:srgbClr val="FFFF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40% </a:t>
            </a:r>
          </a:p>
          <a:p>
            <a:pPr algn="ctr">
              <a:lnSpc>
                <a:spcPct val="100000"/>
              </a:lnSpc>
            </a:pPr>
            <a:r>
              <a:rPr lang="pt-BR" sz="2400" spc="-1" dirty="0">
                <a:solidFill>
                  <a:srgbClr val="FFFF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previsão de baixa até 2028</a:t>
            </a:r>
          </a:p>
        </p:txBody>
      </p:sp>
      <p:sp>
        <p:nvSpPr>
          <p:cNvPr id="37" name="Retângulo Arredondado 3">
            <a:extLst>
              <a:ext uri="{FF2B5EF4-FFF2-40B4-BE49-F238E27FC236}">
                <a16:creationId xmlns:a16="http://schemas.microsoft.com/office/drawing/2014/main" id="{6B5243EB-0C05-EC04-AC4E-BCC33FF70956}"/>
              </a:ext>
            </a:extLst>
          </p:cNvPr>
          <p:cNvSpPr/>
          <p:nvPr/>
        </p:nvSpPr>
        <p:spPr>
          <a:xfrm>
            <a:off x="1979713" y="91977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SITUAÇÃO DOS MEIOS OPERATIVOS</a:t>
            </a:r>
          </a:p>
        </p:txBody>
      </p:sp>
    </p:spTree>
    <p:extLst>
      <p:ext uri="{BB962C8B-B14F-4D97-AF65-F5344CB8AC3E}">
        <p14:creationId xmlns:p14="http://schemas.microsoft.com/office/powerpoint/2010/main" val="427062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1E25674-FD8D-1B57-08C3-146B8A2A7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638206"/>
              </p:ext>
            </p:extLst>
          </p:nvPr>
        </p:nvGraphicFramePr>
        <p:xfrm>
          <a:off x="318598" y="710344"/>
          <a:ext cx="8506807" cy="3949639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875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50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74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4836">
                  <a:extLst>
                    <a:ext uri="{9D8B030D-6E8A-4147-A177-3AD203B41FA5}">
                      <a16:colId xmlns:a16="http://schemas.microsoft.com/office/drawing/2014/main" val="962924614"/>
                    </a:ext>
                  </a:extLst>
                </a:gridCol>
                <a:gridCol w="1106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07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INVESTIMENTOS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2023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2025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2027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2028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2029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245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kern="1200" dirty="0">
                          <a:solidFill>
                            <a:schemeClr val="dk1"/>
                          </a:solidFill>
                        </a:rPr>
                        <a:t>PROSUB</a:t>
                      </a:r>
                      <a:endParaRPr lang="pt-B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39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000" b="1" u="none" strike="noStrike" kern="1200" dirty="0">
                        <a:solidFill>
                          <a:srgbClr val="00195B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“Humaitá”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="1" dirty="0">
                        <a:solidFill>
                          <a:srgbClr val="00195B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pt-BR" sz="1000" b="1" u="none" strike="noStrike" kern="1200" dirty="0" err="1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Tonelero</a:t>
                      </a: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="1" dirty="0">
                        <a:solidFill>
                          <a:srgbClr val="00195B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Angustura</a:t>
                      </a:r>
                      <a:r>
                        <a:rPr lang="pt-BR" sz="14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”</a:t>
                      </a: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="1" dirty="0">
                        <a:solidFill>
                          <a:srgbClr val="00195B"/>
                        </a:solidFill>
                      </a:endParaRP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="1" dirty="0">
                        <a:solidFill>
                          <a:srgbClr val="00195B"/>
                        </a:solidFill>
                      </a:endParaRP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300" b="1" dirty="0">
                        <a:solidFill>
                          <a:srgbClr val="00195B"/>
                        </a:solidFill>
                      </a:endParaRPr>
                    </a:p>
                  </a:txBody>
                  <a:tcPr marL="83127" marR="83127" marT="55321" marB="5532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848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kern="1200" dirty="0">
                          <a:solidFill>
                            <a:schemeClr val="dk1"/>
                          </a:solidFill>
                        </a:rPr>
                        <a:t>PFCT</a:t>
                      </a:r>
                      <a:endParaRPr lang="pt-BR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394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000" b="1" u="none" strike="noStrike" dirty="0">
                        <a:solidFill>
                          <a:srgbClr val="00195B"/>
                        </a:solidFill>
                        <a:effectLst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3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3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u="none" strike="noStrike" kern="1200" dirty="0">
                        <a:solidFill>
                          <a:srgbClr val="00195B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“Tamandaré”</a:t>
                      </a:r>
                    </a:p>
                    <a:p>
                      <a:pPr algn="ctr" rtl="0" fontAlgn="ctr"/>
                      <a:endParaRPr lang="pt-BR" sz="1400" b="1" u="none" strike="noStrike" kern="1200" dirty="0">
                        <a:solidFill>
                          <a:srgbClr val="00195B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u="none" strike="noStrike" kern="1200" dirty="0">
                        <a:solidFill>
                          <a:srgbClr val="00195B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u="none" strike="noStrike" kern="1200" dirty="0">
                        <a:solidFill>
                          <a:srgbClr val="00195B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pt-BR" sz="1000" b="1" u="none" strike="noStrike" kern="1200" dirty="0" err="1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Jeronymo</a:t>
                      </a:r>
                      <a:r>
                        <a:rPr lang="pt-BR" sz="1000" b="1" u="none" strike="noStrike" kern="1200" dirty="0">
                          <a:solidFill>
                            <a:srgbClr val="00195B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Albuquerque”</a:t>
                      </a:r>
                    </a:p>
                    <a:p>
                      <a:pPr algn="ctr" rtl="0" fontAlgn="ctr"/>
                      <a:endParaRPr lang="pt-BR" sz="13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dirty="0">
                        <a:solidFill>
                          <a:srgbClr val="00195B"/>
                        </a:solidFill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000" b="1" dirty="0">
                          <a:solidFill>
                            <a:srgbClr val="00195B"/>
                          </a:solidFill>
                        </a:rPr>
                        <a:t>“Cunha Moreira”</a:t>
                      </a: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3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195B"/>
                          </a:solidFill>
                          <a:effectLst/>
                          <a:latin typeface="Calibri" panose="020F0502020204030204" pitchFamily="34" charset="0"/>
                        </a:rPr>
                        <a:t>“Mariz e Barros”</a:t>
                      </a: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3425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400" b="1" kern="1200" dirty="0">
                          <a:solidFill>
                            <a:schemeClr val="dk1"/>
                          </a:solidFill>
                        </a:rPr>
                        <a:t>DEMAIS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PROJETOS</a:t>
                      </a:r>
                    </a:p>
                  </a:txBody>
                  <a:tcPr marL="10478" marR="10478" marT="1267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3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195B"/>
                          </a:solidFill>
                          <a:effectLst/>
                          <a:latin typeface="Calibri" panose="020F0502020204030204" pitchFamily="34" charset="0"/>
                        </a:rPr>
                        <a:t>“Alte. Saldanha”</a:t>
                      </a: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rtl="0" fontAlgn="ctr"/>
                      <a:r>
                        <a:rPr lang="pt-BR" sz="1000" b="1" i="0" u="none" strike="noStrike" dirty="0">
                          <a:solidFill>
                            <a:srgbClr val="00195B"/>
                          </a:solidFill>
                          <a:effectLst/>
                          <a:latin typeface="Calibri" panose="020F0502020204030204" pitchFamily="34" charset="0"/>
                        </a:rPr>
                        <a:t>“Mangaratiba”</a:t>
                      </a:r>
                    </a:p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000" b="1" dirty="0">
                        <a:solidFill>
                          <a:srgbClr val="00195B"/>
                        </a:solidFill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000" b="1" i="0" u="none" strike="noStrike" dirty="0">
                        <a:solidFill>
                          <a:srgbClr val="00195B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200" b="1" kern="1200" dirty="0">
                          <a:solidFill>
                            <a:schemeClr val="dk1"/>
                          </a:solidFill>
                        </a:rPr>
                        <a:t>MANSUP</a:t>
                      </a:r>
                      <a:endParaRPr lang="pt-BR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1526" marB="0" anchor="ctr"/>
                </a:tc>
                <a:tc gridSpan="6">
                  <a:txBody>
                    <a:bodyPr/>
                    <a:lstStyle/>
                    <a:p>
                      <a:pPr algn="ctr" rtl="0" fontAlgn="ctr"/>
                      <a:endParaRPr lang="pt-BR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11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04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04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04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 marL="8659" marR="8659" marT="104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1047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FFFE3963-366A-9F9E-5F28-0CA97CD4D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973207"/>
            <a:ext cx="5040560" cy="65461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0853AA6-2D4A-C892-18D6-62B42F261D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000" b="32930" l="20516" r="27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89" t="26259" r="71146" b="66329"/>
          <a:stretch/>
        </p:blipFill>
        <p:spPr>
          <a:xfrm>
            <a:off x="2339752" y="1491630"/>
            <a:ext cx="720080" cy="36004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EC0DFE-F156-7A6F-AD60-1C0482E54A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000" b="32930" l="20516" r="27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89" t="26259" r="71146" b="66329"/>
          <a:stretch/>
        </p:blipFill>
        <p:spPr>
          <a:xfrm>
            <a:off x="3426529" y="1491630"/>
            <a:ext cx="720080" cy="3600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5DC997D-B17D-147F-A923-98410019E6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000" b="32930" l="20516" r="27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89" t="26259" r="71146" b="66329"/>
          <a:stretch/>
        </p:blipFill>
        <p:spPr>
          <a:xfrm>
            <a:off x="4513308" y="1491630"/>
            <a:ext cx="720080" cy="36004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3C9207A-6F43-CFB1-A475-6A4A356B9D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3" t="38940" r="49377" b="54617"/>
          <a:stretch/>
        </p:blipFill>
        <p:spPr>
          <a:xfrm>
            <a:off x="4507845" y="2272999"/>
            <a:ext cx="760093" cy="31297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0A4CDBE-37C6-7533-2F2A-5315FC2D849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3" t="38940" r="49377" b="54617"/>
          <a:stretch/>
        </p:blipFill>
        <p:spPr>
          <a:xfrm>
            <a:off x="6868081" y="2272998"/>
            <a:ext cx="760093" cy="312979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E1262FE-B12B-25D2-0A36-46606A4F87C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3" t="38940" r="49377" b="54617"/>
          <a:stretch/>
        </p:blipFill>
        <p:spPr>
          <a:xfrm>
            <a:off x="5724129" y="2258772"/>
            <a:ext cx="760093" cy="31297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428DF068-6CAF-5592-DDED-DAD70117C22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3" t="38940" r="49377" b="54617"/>
          <a:stretch/>
        </p:blipFill>
        <p:spPr>
          <a:xfrm>
            <a:off x="7877195" y="2258771"/>
            <a:ext cx="760093" cy="312979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11034B7-B42D-FBC1-ABAD-D2530E12A71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0721" b="56612" l="41356" r="49640">
                        <a14:foregroundMark x1="47153" y1="54444" x2="45278" y2="52111"/>
                        <a14:foregroundMark x1="44722" y1="52889" x2="45625" y2="51444"/>
                        <a14:foregroundMark x1="45903" y1="51889" x2="47431" y2="53444"/>
                        <a14:foregroundMark x1="47431" y1="53333" x2="48264" y2="54111"/>
                        <a14:foregroundMark x1="48958" y1="54000" x2="48333" y2="54111"/>
                        <a14:foregroundMark x1="44097" y1="53444" x2="42569" y2="53444"/>
                        <a14:foregroundMark x1="48542" y1="55778" x2="44236" y2="5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321" t="49985" r="49324" b="42652"/>
          <a:stretch/>
        </p:blipFill>
        <p:spPr>
          <a:xfrm>
            <a:off x="4337751" y="3176282"/>
            <a:ext cx="1071194" cy="476086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507447B-CC16-5221-2BFE-7F9BE22FB8C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0717" b="56647" l="52941" r="603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15" t="49976" r="38721" b="42612"/>
          <a:stretch/>
        </p:blipFill>
        <p:spPr>
          <a:xfrm>
            <a:off x="5639827" y="3196500"/>
            <a:ext cx="871297" cy="435648"/>
          </a:xfrm>
          <a:prstGeom prst="rect">
            <a:avLst/>
          </a:prstGeom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3423416-F45B-61B6-D92C-3FD7DF1EB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9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14</a:t>
            </a:fld>
            <a:endParaRPr lang="pt-BR" altLang="pt-BR" sz="1200" b="1" dirty="0"/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985D4673-92E3-0C23-141D-EA6E97B3972D}"/>
              </a:ext>
            </a:extLst>
          </p:cNvPr>
          <p:cNvSpPr/>
          <p:nvPr/>
        </p:nvSpPr>
        <p:spPr>
          <a:xfrm>
            <a:off x="2215360" y="91977"/>
            <a:ext cx="4712939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PROGRAMAS ESTRATÉGICOS - ENTREGAS</a:t>
            </a:r>
          </a:p>
        </p:txBody>
      </p:sp>
    </p:spTree>
    <p:extLst>
      <p:ext uri="{BB962C8B-B14F-4D97-AF65-F5344CB8AC3E}">
        <p14:creationId xmlns:p14="http://schemas.microsoft.com/office/powerpoint/2010/main" val="1305675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578C16D-192C-4BFA-F42D-8914615A7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445" y="674759"/>
            <a:ext cx="4835447" cy="3168352"/>
          </a:xfrm>
          <a:prstGeom prst="rect">
            <a:avLst/>
          </a:prstGeom>
        </p:spPr>
      </p:pic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C78D2843-5036-5F8E-137D-2A0C63255088}"/>
              </a:ext>
            </a:extLst>
          </p:cNvPr>
          <p:cNvSpPr/>
          <p:nvPr/>
        </p:nvSpPr>
        <p:spPr>
          <a:xfrm>
            <a:off x="1979712" y="91976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PANORAMA ORÇAMENTÁRIO – DOTAÇÃO 2022</a:t>
            </a:r>
          </a:p>
        </p:txBody>
      </p:sp>
      <p:sp>
        <p:nvSpPr>
          <p:cNvPr id="15" name="Espaço Reservado para Número de Slide 2">
            <a:extLst>
              <a:ext uri="{FF2B5EF4-FFF2-40B4-BE49-F238E27FC236}">
                <a16:creationId xmlns:a16="http://schemas.microsoft.com/office/drawing/2014/main" id="{B949FC86-22A7-8327-A5FB-D3E9B9E2A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4407" y="4724400"/>
            <a:ext cx="764655" cy="30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15</a:t>
            </a:fld>
            <a:endParaRPr lang="pt-BR" altLang="pt-BR" sz="1200" b="1" dirty="0"/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DA9371B2-FE2E-46BE-B3D3-B7B58F75CC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729832"/>
              </p:ext>
            </p:extLst>
          </p:nvPr>
        </p:nvGraphicFramePr>
        <p:xfrm>
          <a:off x="16559" y="671767"/>
          <a:ext cx="4223453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Picture 21">
            <a:extLst>
              <a:ext uri="{FF2B5EF4-FFF2-40B4-BE49-F238E27FC236}">
                <a16:creationId xmlns:a16="http://schemas.microsoft.com/office/drawing/2014/main" id="{33C17C6A-A103-4893-4869-F322D72A638E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3225750" y="3351169"/>
            <a:ext cx="770186" cy="49219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87EB903B-5215-EE2C-81CA-427894BF16C7}"/>
              </a:ext>
            </a:extLst>
          </p:cNvPr>
          <p:cNvSpPr txBox="1"/>
          <p:nvPr/>
        </p:nvSpPr>
        <p:spPr>
          <a:xfrm>
            <a:off x="418969" y="3590909"/>
            <a:ext cx="20617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DESPESAS OBRIGATÓRIAS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CA481D9-2A39-991F-E5ED-EDA1CAD1F189}"/>
              </a:ext>
            </a:extLst>
          </p:cNvPr>
          <p:cNvSpPr txBox="1"/>
          <p:nvPr/>
        </p:nvSpPr>
        <p:spPr>
          <a:xfrm>
            <a:off x="418969" y="4046823"/>
            <a:ext cx="278634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DESPESAS DISCRICIONÁRIAS LIVRES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E0D7DE9-8248-C706-A771-95E00ADCE7C5}"/>
              </a:ext>
            </a:extLst>
          </p:cNvPr>
          <p:cNvSpPr txBox="1"/>
          <p:nvPr/>
        </p:nvSpPr>
        <p:spPr>
          <a:xfrm>
            <a:off x="418969" y="4537772"/>
            <a:ext cx="12121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PROSUB / PNM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762BF6C3-0E8B-BAD4-5D06-1B748657AC67}"/>
              </a:ext>
            </a:extLst>
          </p:cNvPr>
          <p:cNvSpPr/>
          <p:nvPr/>
        </p:nvSpPr>
        <p:spPr>
          <a:xfrm>
            <a:off x="179512" y="3622384"/>
            <a:ext cx="216024" cy="204655"/>
          </a:xfrm>
          <a:prstGeom prst="rect">
            <a:avLst/>
          </a:prstGeom>
          <a:solidFill>
            <a:srgbClr val="4D80B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AC62C0A-2394-5828-F7B5-DC47019F758A}"/>
              </a:ext>
            </a:extLst>
          </p:cNvPr>
          <p:cNvSpPr/>
          <p:nvPr/>
        </p:nvSpPr>
        <p:spPr>
          <a:xfrm>
            <a:off x="187896" y="4105738"/>
            <a:ext cx="216024" cy="204655"/>
          </a:xfrm>
          <a:prstGeom prst="rect">
            <a:avLst/>
          </a:prstGeom>
          <a:solidFill>
            <a:srgbClr val="99B95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96F05DF-FADE-3700-F1A4-844538BEAAA3}"/>
              </a:ext>
            </a:extLst>
          </p:cNvPr>
          <p:cNvSpPr/>
          <p:nvPr/>
        </p:nvSpPr>
        <p:spPr>
          <a:xfrm>
            <a:off x="186849" y="4599343"/>
            <a:ext cx="216024" cy="20465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5" name="Imagem 3_2">
            <a:extLst>
              <a:ext uri="{FF2B5EF4-FFF2-40B4-BE49-F238E27FC236}">
                <a16:creationId xmlns:a16="http://schemas.microsoft.com/office/drawing/2014/main" id="{8193B95E-CAD7-16A3-AA10-D1323B089E55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3225750" y="4527829"/>
            <a:ext cx="764655" cy="492193"/>
          </a:xfrm>
          <a:prstGeom prst="rect">
            <a:avLst/>
          </a:prstGeom>
          <a:ln w="19050" cap="sq">
            <a:solidFill>
              <a:srgbClr val="000000"/>
            </a:solidFill>
            <a:miter/>
          </a:ln>
          <a:effectLst>
            <a:outerShdw blurRad="50800" dist="37674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Imagem 3" descr="Navio na água e nuvens no céu&#10;&#10;Descrição gerada automaticamente">
            <a:extLst>
              <a:ext uri="{FF2B5EF4-FFF2-40B4-BE49-F238E27FC236}">
                <a16:creationId xmlns:a16="http://schemas.microsoft.com/office/drawing/2014/main" id="{3B439B39-6925-F26C-3A32-47DC87EC6A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281" y="3929904"/>
            <a:ext cx="764655" cy="51432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997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AutoShape 2" descr="Orçamento Público | Blog Maxi Educa">
            <a:extLst>
              <a:ext uri="{FF2B5EF4-FFF2-40B4-BE49-F238E27FC236}">
                <a16:creationId xmlns:a16="http://schemas.microsoft.com/office/drawing/2014/main" id="{F0CA9C62-CE0B-46BE-87DA-8268CE138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4102" name="AutoShape 4" descr="Orçamento Público | Blog Maxi Educa">
            <a:extLst>
              <a:ext uri="{FF2B5EF4-FFF2-40B4-BE49-F238E27FC236}">
                <a16:creationId xmlns:a16="http://schemas.microsoft.com/office/drawing/2014/main" id="{A1EA93BE-60A2-403E-A73C-2212C4AFED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4103" name="AutoShape 6" descr="População barbacenense poderá participar da elaboração do orçamento público  | Jornal Folha de Barbacena">
            <a:extLst>
              <a:ext uri="{FF2B5EF4-FFF2-40B4-BE49-F238E27FC236}">
                <a16:creationId xmlns:a16="http://schemas.microsoft.com/office/drawing/2014/main" id="{04C38BCD-89EF-41F4-B90F-5A9907E641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4104" name="AutoShape 8" descr="População barbacenense poderá participar da elaboração do orçamento público  | Jornal Folha de Barbacena">
            <a:extLst>
              <a:ext uri="{FF2B5EF4-FFF2-40B4-BE49-F238E27FC236}">
                <a16:creationId xmlns:a16="http://schemas.microsoft.com/office/drawing/2014/main" id="{79F4009F-69E0-4CEC-88F5-F5CAA643C5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16" name="AutoShape 2" descr="Orçamento Público | Blog Maxi Educa">
            <a:extLst>
              <a:ext uri="{FF2B5EF4-FFF2-40B4-BE49-F238E27FC236}">
                <a16:creationId xmlns:a16="http://schemas.microsoft.com/office/drawing/2014/main" id="{709F90E6-C8A2-8057-DF73-5F97A6C1DB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17" name="AutoShape 4" descr="Orçamento Público | Blog Maxi Educa">
            <a:extLst>
              <a:ext uri="{FF2B5EF4-FFF2-40B4-BE49-F238E27FC236}">
                <a16:creationId xmlns:a16="http://schemas.microsoft.com/office/drawing/2014/main" id="{9F098034-CE76-EDE4-C591-118EE796265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18" name="AutoShape 6" descr="População barbacenense poderá participar da elaboração do orçamento público  | Jornal Folha de Barbacena">
            <a:extLst>
              <a:ext uri="{FF2B5EF4-FFF2-40B4-BE49-F238E27FC236}">
                <a16:creationId xmlns:a16="http://schemas.microsoft.com/office/drawing/2014/main" id="{3F9902DB-460C-2108-623A-F11A5A44C3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19" name="AutoShape 8" descr="População barbacenense poderá participar da elaboração do orçamento público  | Jornal Folha de Barbacena">
            <a:extLst>
              <a:ext uri="{FF2B5EF4-FFF2-40B4-BE49-F238E27FC236}">
                <a16:creationId xmlns:a16="http://schemas.microsoft.com/office/drawing/2014/main" id="{8CF63A27-7DB8-826E-78BD-A2155B7AFD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1D5E5590-4F1E-0CA3-C614-FE0A43624BDB}"/>
              </a:ext>
            </a:extLst>
          </p:cNvPr>
          <p:cNvSpPr/>
          <p:nvPr/>
        </p:nvSpPr>
        <p:spPr>
          <a:xfrm>
            <a:off x="3524609" y="3644097"/>
            <a:ext cx="983294" cy="995942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 w="12700">
            <a:solidFill>
              <a:schemeClr val="tx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z="127000" prstMaterial="plastic">
            <a:bevelB w="88900" h="31750" prst="angle"/>
          </a:sp3d>
        </p:spPr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3F73837E-897D-A145-869C-3B2BE80DDAB7}"/>
              </a:ext>
            </a:extLst>
          </p:cNvPr>
          <p:cNvSpPr txBox="1"/>
          <p:nvPr/>
        </p:nvSpPr>
        <p:spPr>
          <a:xfrm>
            <a:off x="4760416" y="813912"/>
            <a:ext cx="355600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b="1" dirty="0"/>
              <a:t>DEFESA NAVAL </a:t>
            </a:r>
            <a:r>
              <a:rPr lang="pt-BR" dirty="0">
                <a:solidFill>
                  <a:srgbClr val="FF0000"/>
                </a:solidFill>
              </a:rPr>
              <a:t>(comprometimento)</a:t>
            </a:r>
          </a:p>
          <a:p>
            <a:r>
              <a:rPr lang="pt-BR" dirty="0"/>
              <a:t> Da prontidão para empregar o Poder Naval para a Defesa da Pátria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55106372-D33B-2FD4-FB7E-9C37FAC93911}"/>
              </a:ext>
            </a:extLst>
          </p:cNvPr>
          <p:cNvSpPr txBox="1"/>
          <p:nvPr/>
        </p:nvSpPr>
        <p:spPr>
          <a:xfrm>
            <a:off x="4470766" y="1718899"/>
            <a:ext cx="442171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b="1" dirty="0"/>
              <a:t>SEGURANÇA MARÍTIMA </a:t>
            </a:r>
            <a:r>
              <a:rPr lang="pt-BR" dirty="0">
                <a:solidFill>
                  <a:srgbClr val="FF0000"/>
                </a:solidFill>
              </a:rPr>
              <a:t>(redução de atividades)</a:t>
            </a:r>
          </a:p>
          <a:p>
            <a:r>
              <a:rPr lang="pt-BR" dirty="0"/>
              <a:t>Fiscalização Tráfego Aquaviário</a:t>
            </a:r>
          </a:p>
          <a:p>
            <a:r>
              <a:rPr lang="pt-BR" dirty="0"/>
              <a:t>Levantamento Hidrográfico</a:t>
            </a:r>
          </a:p>
          <a:p>
            <a:r>
              <a:rPr lang="pt-BR" dirty="0"/>
              <a:t>Ações de presença em AJB (Proteção de Infraestruturas Críticas)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47E0D2C-9B62-019C-6386-77CFD7D01A8C}"/>
              </a:ext>
            </a:extLst>
          </p:cNvPr>
          <p:cNvSpPr txBox="1"/>
          <p:nvPr/>
        </p:nvSpPr>
        <p:spPr>
          <a:xfrm>
            <a:off x="4481218" y="2787774"/>
            <a:ext cx="3835198" cy="854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b="1" dirty="0"/>
              <a:t>DIPLOMACIA NAVAL </a:t>
            </a:r>
            <a:r>
              <a:rPr lang="pt-BR" dirty="0">
                <a:solidFill>
                  <a:srgbClr val="FF0000"/>
                </a:solidFill>
              </a:rPr>
              <a:t>(dificuldade para atender)</a:t>
            </a:r>
          </a:p>
          <a:p>
            <a:r>
              <a:rPr lang="pt-BR" dirty="0"/>
              <a:t>Compromissos internacionais </a:t>
            </a:r>
          </a:p>
          <a:p>
            <a:r>
              <a:rPr lang="pt-BR" dirty="0"/>
              <a:t>Promover e/ou participar de iniciativas de cooperação </a:t>
            </a:r>
          </a:p>
          <a:p>
            <a:endParaRPr lang="pt-BR" dirty="0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13562C2-D901-B8F8-D0DA-44CD2DF07EC2}"/>
              </a:ext>
            </a:extLst>
          </p:cNvPr>
          <p:cNvSpPr txBox="1"/>
          <p:nvPr/>
        </p:nvSpPr>
        <p:spPr>
          <a:xfrm>
            <a:off x="4572000" y="3657313"/>
            <a:ext cx="4205690" cy="858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b="1" dirty="0"/>
              <a:t>APOIO AÇÕES DO ESTADO </a:t>
            </a:r>
            <a:r>
              <a:rPr lang="pt-BR" dirty="0">
                <a:solidFill>
                  <a:srgbClr val="FF0000"/>
                </a:solidFill>
              </a:rPr>
              <a:t>(dificuldade para atender)</a:t>
            </a:r>
          </a:p>
          <a:p>
            <a:r>
              <a:rPr lang="pt-BR" dirty="0"/>
              <a:t>Assistência Hospitalar em comunidades ribeirinhas</a:t>
            </a:r>
          </a:p>
          <a:p>
            <a:r>
              <a:rPr lang="pt-BR" dirty="0"/>
              <a:t>Apoio a outros Órgãos (crime transfronteiriço e ambiental)</a:t>
            </a:r>
          </a:p>
          <a:p>
            <a:r>
              <a:rPr lang="pt-BR" dirty="0"/>
              <a:t>Calamidades Públicas e Desastres Naturais</a:t>
            </a:r>
          </a:p>
        </p:txBody>
      </p:sp>
      <p:sp>
        <p:nvSpPr>
          <p:cNvPr id="34" name="Seta para cima 233">
            <a:extLst>
              <a:ext uri="{FF2B5EF4-FFF2-40B4-BE49-F238E27FC236}">
                <a16:creationId xmlns:a16="http://schemas.microsoft.com/office/drawing/2014/main" id="{870858C2-CCD2-DA38-79D0-F96057A6EF1D}"/>
              </a:ext>
            </a:extLst>
          </p:cNvPr>
          <p:cNvSpPr/>
          <p:nvPr/>
        </p:nvSpPr>
        <p:spPr>
          <a:xfrm rot="10800000">
            <a:off x="683568" y="1173952"/>
            <a:ext cx="2666723" cy="3414022"/>
          </a:xfrm>
          <a:prstGeom prst="upArrow">
            <a:avLst/>
          </a:prstGeom>
          <a:gradFill flip="none" rotWithShape="1">
            <a:gsLst>
              <a:gs pos="33000">
                <a:schemeClr val="tx1">
                  <a:lumMod val="95000"/>
                  <a:lumOff val="5000"/>
                </a:schemeClr>
              </a:gs>
              <a:gs pos="74000">
                <a:srgbClr val="4F81BD">
                  <a:lumMod val="45000"/>
                  <a:lumOff val="55000"/>
                </a:srgbClr>
              </a:gs>
              <a:gs pos="83000">
                <a:srgbClr val="4F81BD">
                  <a:lumMod val="45000"/>
                  <a:lumOff val="55000"/>
                </a:srgbClr>
              </a:gs>
              <a:gs pos="100000">
                <a:srgbClr val="4F81BD">
                  <a:lumMod val="30000"/>
                  <a:lumOff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25400" cap="flat" cmpd="sng" algn="ctr">
            <a:noFill/>
            <a:prstDash val="solid"/>
          </a:ln>
          <a:effectLst/>
          <a:scene3d>
            <a:camera prst="orthographicFront"/>
            <a:lightRig rig="contrasting" dir="t"/>
          </a:scene3d>
          <a:sp3d>
            <a:bevelT/>
            <a:bevelB/>
          </a:sp3d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35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4D05571F-C8A2-299B-FD9D-602E3B53AAAC}"/>
              </a:ext>
            </a:extLst>
          </p:cNvPr>
          <p:cNvSpPr/>
          <p:nvPr/>
        </p:nvSpPr>
        <p:spPr>
          <a:xfrm>
            <a:off x="1367180" y="1927659"/>
            <a:ext cx="1332612" cy="128818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COMBUSTÍVEIS</a:t>
            </a:r>
          </a:p>
          <a:p>
            <a:pPr algn="ctr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MANUTENÇÃO</a:t>
            </a:r>
          </a:p>
          <a:p>
            <a:pPr algn="ctr" defTabSz="6858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kern="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MUNIÇÃO</a:t>
            </a: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293189AA-1338-84F2-29C9-70F774E1A9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32957" y="699542"/>
            <a:ext cx="967028" cy="8672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12700" cap="flat" cmpd="sng">
            <a:solidFill>
              <a:schemeClr val="tx1"/>
            </a:solidFill>
            <a:prstDash val="solid"/>
            <a:miter lim="800000"/>
          </a:ln>
          <a:effectLst/>
        </p:spPr>
      </p:pic>
      <p:sp>
        <p:nvSpPr>
          <p:cNvPr id="37" name="Oval 28">
            <a:extLst>
              <a:ext uri="{FF2B5EF4-FFF2-40B4-BE49-F238E27FC236}">
                <a16:creationId xmlns:a16="http://schemas.microsoft.com/office/drawing/2014/main" id="{A317884A-D93C-2EA6-884E-B975E51D0A3D}"/>
              </a:ext>
            </a:extLst>
          </p:cNvPr>
          <p:cNvSpPr/>
          <p:nvPr/>
        </p:nvSpPr>
        <p:spPr>
          <a:xfrm>
            <a:off x="3516690" y="2619816"/>
            <a:ext cx="983294" cy="950119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350" kern="0" dirty="0">
              <a:solidFill>
                <a:srgbClr val="FFFFFF"/>
              </a:solidFill>
              <a:latin typeface="Montserrat ExtraLight"/>
              <a:cs typeface="+mn-cs"/>
            </a:endParaRPr>
          </a:p>
        </p:txBody>
      </p:sp>
      <p:pic>
        <p:nvPicPr>
          <p:cNvPr id="38" name="Picture 5">
            <a:extLst>
              <a:ext uri="{FF2B5EF4-FFF2-40B4-BE49-F238E27FC236}">
                <a16:creationId xmlns:a16="http://schemas.microsoft.com/office/drawing/2014/main" id="{5E5757A4-70CE-A176-FEB6-006083DE4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28787" y="1621554"/>
            <a:ext cx="971198" cy="950120"/>
          </a:xfrm>
          <a:prstGeom prst="rect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12700">
            <a:solidFill>
              <a:schemeClr val="tx1"/>
            </a:solidFill>
          </a:ln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17ED816E-8331-30CF-1448-EFF07756B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16</a:t>
            </a:fld>
            <a:endParaRPr lang="pt-BR" altLang="pt-BR" sz="1200" b="1" dirty="0"/>
          </a:p>
        </p:txBody>
      </p:sp>
      <p:sp>
        <p:nvSpPr>
          <p:cNvPr id="5" name="Retângulo Arredondado 5">
            <a:extLst>
              <a:ext uri="{FF2B5EF4-FFF2-40B4-BE49-F238E27FC236}">
                <a16:creationId xmlns:a16="http://schemas.microsoft.com/office/drawing/2014/main" id="{37A92D88-9851-6A71-79BC-4CFB3CA0AEC6}"/>
              </a:ext>
            </a:extLst>
          </p:cNvPr>
          <p:cNvSpPr/>
          <p:nvPr/>
        </p:nvSpPr>
        <p:spPr>
          <a:xfrm>
            <a:off x="755576" y="91976"/>
            <a:ext cx="7416824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pt-BR" alt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IMPACTOS NA PRONTIDÃO OPERACIONAL DA FORÇA NAVAL</a:t>
            </a:r>
          </a:p>
        </p:txBody>
      </p:sp>
    </p:spTree>
    <p:extLst>
      <p:ext uri="{BB962C8B-B14F-4D97-AF65-F5344CB8AC3E}">
        <p14:creationId xmlns:p14="http://schemas.microsoft.com/office/powerpoint/2010/main" val="1932460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3DF3B44-7230-AE6B-0769-AFCF4C51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8383" y="4757738"/>
            <a:ext cx="980679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17</a:t>
            </a:fld>
            <a:endParaRPr lang="pt-BR" altLang="pt-BR" sz="1200" b="1" dirty="0"/>
          </a:p>
        </p:txBody>
      </p:sp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3F021EC2-F3A0-8B73-C407-F4549C168ED6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AMBIENTE OPERACIONAL</a:t>
            </a:r>
          </a:p>
        </p:txBody>
      </p:sp>
      <p:pic>
        <p:nvPicPr>
          <p:cNvPr id="10" name="Imagem 9" descr="Mapa&#10;&#10;Descrição gerada automaticamente">
            <a:extLst>
              <a:ext uri="{FF2B5EF4-FFF2-40B4-BE49-F238E27FC236}">
                <a16:creationId xmlns:a16="http://schemas.microsoft.com/office/drawing/2014/main" id="{8A74779F-537C-E6D7-8882-3A56B8D7A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9" y="574675"/>
            <a:ext cx="6031900" cy="413451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AD1E395-C30B-2E09-9E6F-4950BC1C01D9}"/>
              </a:ext>
            </a:extLst>
          </p:cNvPr>
          <p:cNvSpPr/>
          <p:nvPr/>
        </p:nvSpPr>
        <p:spPr>
          <a:xfrm>
            <a:off x="5614018" y="1491630"/>
            <a:ext cx="423664" cy="423664"/>
          </a:xfrm>
          <a:prstGeom prst="ellipse">
            <a:avLst/>
          </a:prstGeom>
          <a:solidFill>
            <a:schemeClr val="accent2">
              <a:lumMod val="60000"/>
              <a:lumOff val="40000"/>
              <a:alpha val="4416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14429E2-DEAB-80B2-0AC7-059EBC0B1625}"/>
              </a:ext>
            </a:extLst>
          </p:cNvPr>
          <p:cNvSpPr/>
          <p:nvPr/>
        </p:nvSpPr>
        <p:spPr>
          <a:xfrm>
            <a:off x="3347864" y="3795886"/>
            <a:ext cx="423664" cy="423664"/>
          </a:xfrm>
          <a:prstGeom prst="ellipse">
            <a:avLst/>
          </a:prstGeom>
          <a:solidFill>
            <a:schemeClr val="accent2">
              <a:lumMod val="60000"/>
              <a:lumOff val="40000"/>
              <a:alpha val="4416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620832B-2531-2221-0905-4614B6EF74C1}"/>
              </a:ext>
            </a:extLst>
          </p:cNvPr>
          <p:cNvSpPr/>
          <p:nvPr/>
        </p:nvSpPr>
        <p:spPr>
          <a:xfrm>
            <a:off x="3640088" y="1355998"/>
            <a:ext cx="423664" cy="423664"/>
          </a:xfrm>
          <a:prstGeom prst="ellipse">
            <a:avLst/>
          </a:prstGeom>
          <a:solidFill>
            <a:schemeClr val="accent2">
              <a:lumMod val="60000"/>
              <a:lumOff val="40000"/>
              <a:alpha val="4416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57A824A-1A64-3D16-86F3-C310C19A279F}"/>
              </a:ext>
            </a:extLst>
          </p:cNvPr>
          <p:cNvSpPr/>
          <p:nvPr/>
        </p:nvSpPr>
        <p:spPr>
          <a:xfrm>
            <a:off x="3851920" y="2451279"/>
            <a:ext cx="576064" cy="552519"/>
          </a:xfrm>
          <a:prstGeom prst="ellipse">
            <a:avLst/>
          </a:prstGeom>
          <a:solidFill>
            <a:schemeClr val="accent2">
              <a:lumMod val="60000"/>
              <a:lumOff val="40000"/>
              <a:alpha val="4416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17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BD204501-34F1-C6AB-895B-FFC0333ADFE6}"/>
              </a:ext>
            </a:extLst>
          </p:cNvPr>
          <p:cNvSpPr/>
          <p:nvPr/>
        </p:nvSpPr>
        <p:spPr>
          <a:xfrm>
            <a:off x="1121722" y="91977"/>
            <a:ext cx="6900214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QUADRO DIAGNÓSTICO DE INVESTIMENTOS EM DEFESA</a:t>
            </a:r>
          </a:p>
        </p:txBody>
      </p:sp>
      <p:sp>
        <p:nvSpPr>
          <p:cNvPr id="5" name="Espaço Reservado para Número de Slide 2">
            <a:extLst>
              <a:ext uri="{FF2B5EF4-FFF2-40B4-BE49-F238E27FC236}">
                <a16:creationId xmlns:a16="http://schemas.microsoft.com/office/drawing/2014/main" id="{85C22074-5D61-2C5A-1E01-23FF3A99D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9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18</a:t>
            </a:fld>
            <a:endParaRPr lang="pt-BR" altLang="pt-BR" sz="1200" b="1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D83FF595-A697-2F7B-0CB1-E8B03D254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096180"/>
              </p:ext>
            </p:extLst>
          </p:nvPr>
        </p:nvGraphicFramePr>
        <p:xfrm>
          <a:off x="287353" y="607954"/>
          <a:ext cx="8568952" cy="4019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F5F1777A-8B0B-0E61-6199-6F2F0A13374B}"/>
              </a:ext>
            </a:extLst>
          </p:cNvPr>
          <p:cNvSpPr txBox="1"/>
          <p:nvPr/>
        </p:nvSpPr>
        <p:spPr>
          <a:xfrm>
            <a:off x="394752" y="4443958"/>
            <a:ext cx="4806534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25" b="1" u="sng" dirty="0">
                <a:latin typeface="Calibri Light" pitchFamily="34" charset="0"/>
                <a:cs typeface="Calibri Light" pitchFamily="34" charset="0"/>
              </a:rPr>
              <a:t>Fonte</a:t>
            </a:r>
            <a:r>
              <a:rPr lang="pt-BR" sz="1125" dirty="0">
                <a:latin typeface="Calibri Light" pitchFamily="34" charset="0"/>
                <a:cs typeface="Calibri Light" pitchFamily="34" charset="0"/>
              </a:rPr>
              <a:t>: SIPRI (</a:t>
            </a:r>
            <a:r>
              <a:rPr lang="pt-BR" sz="1125" i="1" dirty="0">
                <a:latin typeface="Calibri Light" pitchFamily="34" charset="0"/>
                <a:cs typeface="Calibri Light" pitchFamily="34" charset="0"/>
              </a:rPr>
              <a:t>Stockholm </a:t>
            </a:r>
            <a:r>
              <a:rPr lang="pt-BR" sz="1125" i="1" dirty="0" err="1">
                <a:latin typeface="Calibri Light" pitchFamily="34" charset="0"/>
                <a:cs typeface="Calibri Light" pitchFamily="34" charset="0"/>
              </a:rPr>
              <a:t>International</a:t>
            </a:r>
            <a:r>
              <a:rPr lang="pt-BR" sz="1125" i="1" dirty="0">
                <a:latin typeface="Calibri Light" pitchFamily="34" charset="0"/>
                <a:cs typeface="Calibri Light" pitchFamily="34" charset="0"/>
              </a:rPr>
              <a:t> Peace </a:t>
            </a:r>
            <a:r>
              <a:rPr lang="pt-BR" sz="1125" i="1" dirty="0" err="1">
                <a:latin typeface="Calibri Light" pitchFamily="34" charset="0"/>
                <a:cs typeface="Calibri Light" pitchFamily="34" charset="0"/>
              </a:rPr>
              <a:t>Research</a:t>
            </a:r>
            <a:r>
              <a:rPr lang="pt-BR" sz="1125" i="1" dirty="0">
                <a:latin typeface="Calibri Light" pitchFamily="34" charset="0"/>
                <a:cs typeface="Calibri Light" pitchFamily="34" charset="0"/>
              </a:rPr>
              <a:t> </a:t>
            </a:r>
            <a:r>
              <a:rPr lang="pt-BR" sz="1125" i="1" dirty="0" err="1">
                <a:latin typeface="Calibri Light" pitchFamily="34" charset="0"/>
                <a:cs typeface="Calibri Light" pitchFamily="34" charset="0"/>
              </a:rPr>
              <a:t>Institute</a:t>
            </a:r>
            <a:r>
              <a:rPr lang="pt-BR" sz="1125" dirty="0">
                <a:latin typeface="Calibri Light" pitchFamily="34" charset="0"/>
                <a:cs typeface="Calibri Light" pitchFamily="34" charset="0"/>
              </a:rPr>
              <a:t>), ano base 2022</a:t>
            </a:r>
          </a:p>
        </p:txBody>
      </p:sp>
      <p:cxnSp>
        <p:nvCxnSpPr>
          <p:cNvPr id="9" name="Conector reto 6">
            <a:extLst>
              <a:ext uri="{FF2B5EF4-FFF2-40B4-BE49-F238E27FC236}">
                <a16:creationId xmlns:a16="http://schemas.microsoft.com/office/drawing/2014/main" id="{C6E387FF-A996-61E6-6197-9624F0235BAD}"/>
              </a:ext>
            </a:extLst>
          </p:cNvPr>
          <p:cNvCxnSpPr>
            <a:cxnSpLocks/>
          </p:cNvCxnSpPr>
          <p:nvPr/>
        </p:nvCxnSpPr>
        <p:spPr>
          <a:xfrm>
            <a:off x="662021" y="3003798"/>
            <a:ext cx="8158451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EB01695-027A-D943-3B0D-BA32231F134F}"/>
              </a:ext>
            </a:extLst>
          </p:cNvPr>
          <p:cNvSpPr txBox="1"/>
          <p:nvPr/>
        </p:nvSpPr>
        <p:spPr>
          <a:xfrm>
            <a:off x="8208429" y="2680902"/>
            <a:ext cx="936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Calibri Light" pitchFamily="34" charset="0"/>
                <a:cs typeface="Calibri Light" pitchFamily="34" charset="0"/>
              </a:rPr>
              <a:t>2% PIB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7A93E63-3946-050C-AD10-782E6B0C3ED1}"/>
              </a:ext>
            </a:extLst>
          </p:cNvPr>
          <p:cNvSpPr/>
          <p:nvPr/>
        </p:nvSpPr>
        <p:spPr>
          <a:xfrm>
            <a:off x="4828820" y="2759550"/>
            <a:ext cx="648072" cy="1368152"/>
          </a:xfrm>
          <a:prstGeom prst="rect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0D60F6A-F93F-D819-4896-D8DA04C9B11A}"/>
              </a:ext>
            </a:extLst>
          </p:cNvPr>
          <p:cNvSpPr txBox="1"/>
          <p:nvPr/>
        </p:nvSpPr>
        <p:spPr>
          <a:xfrm>
            <a:off x="394752" y="4126040"/>
            <a:ext cx="4806534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25" dirty="0">
                <a:latin typeface="Calibri Light" pitchFamily="34" charset="0"/>
                <a:cs typeface="Calibri Light" pitchFamily="34" charset="0"/>
              </a:rPr>
              <a:t>Em bilhões de dólares</a:t>
            </a:r>
          </a:p>
        </p:txBody>
      </p:sp>
    </p:spTree>
    <p:extLst>
      <p:ext uri="{BB962C8B-B14F-4D97-AF65-F5344CB8AC3E}">
        <p14:creationId xmlns:p14="http://schemas.microsoft.com/office/powerpoint/2010/main" val="330530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635" y="809017"/>
            <a:ext cx="4969469" cy="3527656"/>
          </a:xfrm>
          <a:prstGeom prst="rect">
            <a:avLst/>
          </a:prstGeom>
          <a:ln w="19050">
            <a:solidFill>
              <a:schemeClr val="tx2"/>
            </a:solidFill>
          </a:ln>
        </p:spPr>
      </p:pic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id="{20AE8EC6-45CC-37E0-388E-4BFE081755DF}"/>
              </a:ext>
            </a:extLst>
          </p:cNvPr>
          <p:cNvSpPr/>
          <p:nvPr/>
        </p:nvSpPr>
        <p:spPr>
          <a:xfrm>
            <a:off x="2215360" y="91977"/>
            <a:ext cx="4712939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CONSTRUÇÃO NAVAL BRASILEIRA - PERDAS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29FC157-E7F1-C95F-43E9-A5769AFA4236}"/>
              </a:ext>
            </a:extLst>
          </p:cNvPr>
          <p:cNvSpPr/>
          <p:nvPr/>
        </p:nvSpPr>
        <p:spPr>
          <a:xfrm>
            <a:off x="5787170" y="840528"/>
            <a:ext cx="1305110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60.000</a:t>
            </a:r>
          </a:p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empregos diretos</a:t>
            </a:r>
          </a:p>
          <a:p>
            <a:pPr algn="ctr"/>
            <a:endParaRPr lang="pt-BR" sz="2000" dirty="0">
              <a:ln w="0"/>
              <a:solidFill>
                <a:srgbClr val="2E6DA5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BD87639-0C19-E5E3-F3EE-4685260C5751}"/>
              </a:ext>
            </a:extLst>
          </p:cNvPr>
          <p:cNvSpPr/>
          <p:nvPr/>
        </p:nvSpPr>
        <p:spPr>
          <a:xfrm>
            <a:off x="7524328" y="840528"/>
            <a:ext cx="1305110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180.000</a:t>
            </a:r>
          </a:p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empregos indiretos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9CC1764-9D66-917A-F143-D520E53019E2}"/>
              </a:ext>
            </a:extLst>
          </p:cNvPr>
          <p:cNvSpPr/>
          <p:nvPr/>
        </p:nvSpPr>
        <p:spPr>
          <a:xfrm>
            <a:off x="6290640" y="2174979"/>
            <a:ext cx="2109716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240.000</a:t>
            </a:r>
          </a:p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famílias afetadas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A0C13A7-5CE3-25E0-7161-D2E68D4B7877}"/>
              </a:ext>
            </a:extLst>
          </p:cNvPr>
          <p:cNvSpPr/>
          <p:nvPr/>
        </p:nvSpPr>
        <p:spPr>
          <a:xfrm>
            <a:off x="7347701" y="3418465"/>
            <a:ext cx="1661361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R$ 12 bi</a:t>
            </a:r>
          </a:p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impostos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592602B7-4AA1-85F0-87C0-91C306694540}"/>
              </a:ext>
            </a:extLst>
          </p:cNvPr>
          <p:cNvSpPr/>
          <p:nvPr/>
        </p:nvSpPr>
        <p:spPr>
          <a:xfrm>
            <a:off x="5684137" y="3418465"/>
            <a:ext cx="1661361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R$ 16 bi</a:t>
            </a:r>
          </a:p>
          <a:p>
            <a:pPr algn="ctr"/>
            <a:r>
              <a:rPr lang="pt-BR" sz="2000" dirty="0">
                <a:ln w="0"/>
                <a:solidFill>
                  <a:srgbClr val="2E6DA5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salários</a:t>
            </a:r>
          </a:p>
        </p:txBody>
      </p:sp>
      <p:sp>
        <p:nvSpPr>
          <p:cNvPr id="12" name="Espaço Reservado para Número de Slide 2">
            <a:extLst>
              <a:ext uri="{FF2B5EF4-FFF2-40B4-BE49-F238E27FC236}">
                <a16:creationId xmlns:a16="http://schemas.microsoft.com/office/drawing/2014/main" id="{41A86AE3-BA6A-3D6A-D514-8BD30BA41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2439" y="4757739"/>
            <a:ext cx="476623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19</a:t>
            </a:fld>
            <a:endParaRPr lang="pt-BR" alt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43912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20">
            <a:extLst>
              <a:ext uri="{FF2B5EF4-FFF2-40B4-BE49-F238E27FC236}">
                <a16:creationId xmlns:a16="http://schemas.microsoft.com/office/drawing/2014/main" id="{1B5C2CCB-49AE-529E-5585-1511DF684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799" y="1059582"/>
            <a:ext cx="5976664" cy="3636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alt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Contextualização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Atuação da Força Naval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Programas Estratégicos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Governança Financeira e Orçamentária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Oportunidades de Investimentos</a:t>
            </a:r>
          </a:p>
          <a:p>
            <a:pPr marL="34290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pt-BR" sz="2200" dirty="0">
                <a:solidFill>
                  <a:schemeClr val="tx2">
                    <a:lumMod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Considerações Finais</a:t>
            </a:r>
          </a:p>
          <a:p>
            <a:pPr marL="285750" indent="-2857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endParaRPr lang="pt-BR" altLang="pt-BR" sz="2400" dirty="0">
              <a:solidFill>
                <a:schemeClr val="tx2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Espaço Reservado para Número de Slide 2">
            <a:extLst>
              <a:ext uri="{FF2B5EF4-FFF2-40B4-BE49-F238E27FC236}">
                <a16:creationId xmlns:a16="http://schemas.microsoft.com/office/drawing/2014/main" id="{6F360835-DAD0-942E-B3E8-04AD23FC2F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875463" y="4757738"/>
            <a:ext cx="2133600" cy="2746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pt-BR" altLang="pt-BR" sz="1200" b="1"/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id="{7CF0BE74-F3E7-81DE-D95F-FBA1AE35B546}"/>
              </a:ext>
            </a:extLst>
          </p:cNvPr>
          <p:cNvSpPr/>
          <p:nvPr/>
        </p:nvSpPr>
        <p:spPr>
          <a:xfrm>
            <a:off x="2801549" y="111125"/>
            <a:ext cx="3540901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SUMÁRIO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16BFD6E-CDFC-9D3A-74F6-943C1445D890}"/>
              </a:ext>
            </a:extLst>
          </p:cNvPr>
          <p:cNvSpPr/>
          <p:nvPr/>
        </p:nvSpPr>
        <p:spPr>
          <a:xfrm>
            <a:off x="898799" y="2220151"/>
            <a:ext cx="3169145" cy="360040"/>
          </a:xfrm>
          <a:prstGeom prst="rect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21147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41879D93-9711-6379-04BD-ACBB3F678723}"/>
              </a:ext>
            </a:extLst>
          </p:cNvPr>
          <p:cNvSpPr/>
          <p:nvPr/>
        </p:nvSpPr>
        <p:spPr>
          <a:xfrm>
            <a:off x="1214414" y="91977"/>
            <a:ext cx="6858048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alt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NOVO ARCABOUÇO FISCAL</a:t>
            </a:r>
            <a:endParaRPr lang="pt-BR" sz="20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Freeform 46">
            <a:extLst>
              <a:ext uri="{FF2B5EF4-FFF2-40B4-BE49-F238E27FC236}">
                <a16:creationId xmlns:a16="http://schemas.microsoft.com/office/drawing/2014/main" id="{F4D83184-6941-7EC5-3D7F-98E1DEA88C93}"/>
              </a:ext>
            </a:extLst>
          </p:cNvPr>
          <p:cNvSpPr/>
          <p:nvPr/>
        </p:nvSpPr>
        <p:spPr>
          <a:xfrm>
            <a:off x="3028850" y="1000114"/>
            <a:ext cx="5907135" cy="1204049"/>
          </a:xfrm>
          <a:custGeom>
            <a:avLst/>
            <a:gdLst>
              <a:gd name="connsiteX0" fmla="*/ 1883526 w 12551527"/>
              <a:gd name="connsiteY0" fmla="*/ 1002344 h 3210797"/>
              <a:gd name="connsiteX1" fmla="*/ 1883526 w 12551527"/>
              <a:gd name="connsiteY1" fmla="*/ 1002345 h 3210797"/>
              <a:gd name="connsiteX2" fmla="*/ 1883526 w 12551527"/>
              <a:gd name="connsiteY2" fmla="*/ 1002345 h 3210797"/>
              <a:gd name="connsiteX3" fmla="*/ 2885871 w 12551527"/>
              <a:gd name="connsiteY3" fmla="*/ 0 h 3210797"/>
              <a:gd name="connsiteX4" fmla="*/ 11549181 w 12551527"/>
              <a:gd name="connsiteY4" fmla="*/ 0 h 3210797"/>
              <a:gd name="connsiteX5" fmla="*/ 12551527 w 12551527"/>
              <a:gd name="connsiteY5" fmla="*/ 1002345 h 3210797"/>
              <a:gd name="connsiteX6" fmla="*/ 12551525 w 12551527"/>
              <a:gd name="connsiteY6" fmla="*/ 1002345 h 3210797"/>
              <a:gd name="connsiteX7" fmla="*/ 11549181 w 12551527"/>
              <a:gd name="connsiteY7" fmla="*/ 2004690 h 3210797"/>
              <a:gd name="connsiteX8" fmla="*/ 2885871 w 12551527"/>
              <a:gd name="connsiteY8" fmla="*/ 2004689 h 3210797"/>
              <a:gd name="connsiteX9" fmla="*/ 2325450 w 12551527"/>
              <a:gd name="connsiteY9" fmla="*/ 1833504 h 3210797"/>
              <a:gd name="connsiteX10" fmla="*/ 2232768 w 12551527"/>
              <a:gd name="connsiteY10" fmla="*/ 1757034 h 3210797"/>
              <a:gd name="connsiteX11" fmla="*/ 0 w 12551527"/>
              <a:gd name="connsiteY11" fmla="*/ 3210797 h 3210797"/>
              <a:gd name="connsiteX12" fmla="*/ 2014864 w 12551527"/>
              <a:gd name="connsiteY12" fmla="*/ 1489352 h 3210797"/>
              <a:gd name="connsiteX13" fmla="*/ 1962295 w 12551527"/>
              <a:gd name="connsiteY13" fmla="*/ 1392502 h 3210797"/>
              <a:gd name="connsiteX14" fmla="*/ 1903890 w 12551527"/>
              <a:gd name="connsiteY14" fmla="*/ 1204352 h 3210797"/>
              <a:gd name="connsiteX15" fmla="*/ 1883526 w 12551527"/>
              <a:gd name="connsiteY15" fmla="*/ 1002345 h 3210797"/>
              <a:gd name="connsiteX16" fmla="*/ 1903890 w 12551527"/>
              <a:gd name="connsiteY16" fmla="*/ 800338 h 3210797"/>
              <a:gd name="connsiteX17" fmla="*/ 2885871 w 12551527"/>
              <a:gd name="connsiteY17" fmla="*/ 0 h 321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551527" h="3210797">
                <a:moveTo>
                  <a:pt x="1883526" y="1002344"/>
                </a:moveTo>
                <a:lnTo>
                  <a:pt x="1883526" y="1002345"/>
                </a:lnTo>
                <a:lnTo>
                  <a:pt x="1883526" y="1002345"/>
                </a:lnTo>
                <a:close/>
                <a:moveTo>
                  <a:pt x="2885871" y="0"/>
                </a:moveTo>
                <a:lnTo>
                  <a:pt x="11549181" y="0"/>
                </a:lnTo>
                <a:cubicBezTo>
                  <a:pt x="12102761" y="0"/>
                  <a:pt x="12551527" y="448765"/>
                  <a:pt x="12551527" y="1002345"/>
                </a:cubicBezTo>
                <a:lnTo>
                  <a:pt x="12551525" y="1002345"/>
                </a:lnTo>
                <a:cubicBezTo>
                  <a:pt x="12551525" y="1555925"/>
                  <a:pt x="12102761" y="2004690"/>
                  <a:pt x="11549181" y="2004690"/>
                </a:cubicBezTo>
                <a:lnTo>
                  <a:pt x="2885871" y="2004689"/>
                </a:lnTo>
                <a:cubicBezTo>
                  <a:pt x="2678279" y="2004689"/>
                  <a:pt x="2485426" y="1941582"/>
                  <a:pt x="2325450" y="1833504"/>
                </a:cubicBezTo>
                <a:lnTo>
                  <a:pt x="2232768" y="1757034"/>
                </a:lnTo>
                <a:lnTo>
                  <a:pt x="0" y="3210797"/>
                </a:lnTo>
                <a:lnTo>
                  <a:pt x="2014864" y="1489352"/>
                </a:lnTo>
                <a:lnTo>
                  <a:pt x="1962295" y="1392502"/>
                </a:lnTo>
                <a:cubicBezTo>
                  <a:pt x="1936935" y="1332543"/>
                  <a:pt x="1917242" y="1269602"/>
                  <a:pt x="1903890" y="1204352"/>
                </a:cubicBezTo>
                <a:lnTo>
                  <a:pt x="1883526" y="1002345"/>
                </a:lnTo>
                <a:lnTo>
                  <a:pt x="1903890" y="800338"/>
                </a:lnTo>
                <a:cubicBezTo>
                  <a:pt x="1997355" y="343586"/>
                  <a:pt x="2401489" y="0"/>
                  <a:pt x="2885871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79" tIns="34289" rIns="68579" bIns="34289"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defRPr/>
            </a:pPr>
            <a:endParaRPr lang="en-US" sz="700" dirty="0">
              <a:solidFill>
                <a:srgbClr val="7F7F7F"/>
              </a:solidFill>
              <a:latin typeface="Lato Light" panose="020F0502020204030203" pitchFamily="34" charset="0"/>
            </a:endParaRPr>
          </a:p>
        </p:txBody>
      </p:sp>
      <p:sp>
        <p:nvSpPr>
          <p:cNvPr id="20" name="Oval 24">
            <a:extLst>
              <a:ext uri="{FF2B5EF4-FFF2-40B4-BE49-F238E27FC236}">
                <a16:creationId xmlns:a16="http://schemas.microsoft.com/office/drawing/2014/main" id="{2EFA70A6-0032-09FF-D3B4-637D5BCD76E4}"/>
              </a:ext>
            </a:extLst>
          </p:cNvPr>
          <p:cNvSpPr/>
          <p:nvPr/>
        </p:nvSpPr>
        <p:spPr>
          <a:xfrm>
            <a:off x="3956594" y="1071410"/>
            <a:ext cx="620310" cy="597626"/>
          </a:xfrm>
          <a:prstGeom prst="ellipse">
            <a:avLst/>
          </a:prstGeom>
          <a:solidFill>
            <a:srgbClr val="FFFFFF"/>
          </a:solidFill>
          <a:ln w="50800" cap="flat" cmpd="sng" algn="ctr">
            <a:solidFill>
              <a:schemeClr val="tx2">
                <a:lumMod val="50000"/>
              </a:schemeClr>
            </a:solidFill>
            <a:prstDash val="solid"/>
            <a:miter lim="800000"/>
          </a:ln>
          <a:effectLst/>
        </p:spPr>
        <p:txBody>
          <a:bodyPr lIns="68579" tIns="34289" rIns="68579" bIns="34289"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defRPr/>
            </a:pPr>
            <a:endParaRPr lang="en-US" sz="700" dirty="0">
              <a:solidFill>
                <a:srgbClr val="7F7F7F"/>
              </a:solidFill>
              <a:latin typeface="Lato Light" panose="020F0502020204030203" pitchFamily="34" charset="0"/>
            </a:endParaRP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47F8CD61-3941-93FB-4D9C-AB3672C8AE94}"/>
              </a:ext>
            </a:extLst>
          </p:cNvPr>
          <p:cNvSpPr/>
          <p:nvPr/>
        </p:nvSpPr>
        <p:spPr>
          <a:xfrm>
            <a:off x="3004040" y="2366237"/>
            <a:ext cx="5907135" cy="894593"/>
          </a:xfrm>
          <a:custGeom>
            <a:avLst/>
            <a:gdLst>
              <a:gd name="connsiteX0" fmla="*/ 2728657 w 12394313"/>
              <a:gd name="connsiteY0" fmla="*/ 0 h 2004690"/>
              <a:gd name="connsiteX1" fmla="*/ 11391967 w 12394313"/>
              <a:gd name="connsiteY1" fmla="*/ 0 h 2004690"/>
              <a:gd name="connsiteX2" fmla="*/ 12394313 w 12394313"/>
              <a:gd name="connsiteY2" fmla="*/ 1002345 h 2004690"/>
              <a:gd name="connsiteX3" fmla="*/ 12394311 w 12394313"/>
              <a:gd name="connsiteY3" fmla="*/ 1002345 h 2004690"/>
              <a:gd name="connsiteX4" fmla="*/ 11391967 w 12394313"/>
              <a:gd name="connsiteY4" fmla="*/ 2004690 h 2004690"/>
              <a:gd name="connsiteX5" fmla="*/ 2728657 w 12394313"/>
              <a:gd name="connsiteY5" fmla="*/ 2004689 h 2004690"/>
              <a:gd name="connsiteX6" fmla="*/ 1805081 w 12394313"/>
              <a:gd name="connsiteY6" fmla="*/ 1392502 h 2004690"/>
              <a:gd name="connsiteX7" fmla="*/ 1766790 w 12394313"/>
              <a:gd name="connsiteY7" fmla="*/ 1269148 h 2004690"/>
              <a:gd name="connsiteX8" fmla="*/ 0 w 12394313"/>
              <a:gd name="connsiteY8" fmla="*/ 1558689 h 2004690"/>
              <a:gd name="connsiteX9" fmla="*/ 1733889 w 12394313"/>
              <a:gd name="connsiteY9" fmla="*/ 927183 h 2004690"/>
              <a:gd name="connsiteX10" fmla="*/ 1746676 w 12394313"/>
              <a:gd name="connsiteY10" fmla="*/ 800338 h 2004690"/>
              <a:gd name="connsiteX11" fmla="*/ 2728657 w 12394313"/>
              <a:gd name="connsiteY11" fmla="*/ 0 h 2004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394313" h="2004690">
                <a:moveTo>
                  <a:pt x="2728657" y="0"/>
                </a:moveTo>
                <a:lnTo>
                  <a:pt x="11391967" y="0"/>
                </a:lnTo>
                <a:cubicBezTo>
                  <a:pt x="11945547" y="0"/>
                  <a:pt x="12394313" y="448765"/>
                  <a:pt x="12394313" y="1002345"/>
                </a:cubicBezTo>
                <a:lnTo>
                  <a:pt x="12394311" y="1002345"/>
                </a:lnTo>
                <a:cubicBezTo>
                  <a:pt x="12394311" y="1555925"/>
                  <a:pt x="11945547" y="2004690"/>
                  <a:pt x="11391967" y="2004690"/>
                </a:cubicBezTo>
                <a:lnTo>
                  <a:pt x="2728657" y="2004689"/>
                </a:lnTo>
                <a:cubicBezTo>
                  <a:pt x="2313472" y="2004689"/>
                  <a:pt x="1957246" y="1752259"/>
                  <a:pt x="1805081" y="1392502"/>
                </a:cubicBezTo>
                <a:lnTo>
                  <a:pt x="1766790" y="1269148"/>
                </a:lnTo>
                <a:lnTo>
                  <a:pt x="0" y="1558689"/>
                </a:lnTo>
                <a:lnTo>
                  <a:pt x="1733889" y="927183"/>
                </a:lnTo>
                <a:lnTo>
                  <a:pt x="1746676" y="800338"/>
                </a:lnTo>
                <a:cubicBezTo>
                  <a:pt x="1840141" y="343586"/>
                  <a:pt x="2244275" y="0"/>
                  <a:pt x="2728657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68579" tIns="34289" rIns="68579" bIns="34289"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defRPr/>
            </a:pPr>
            <a:endParaRPr lang="en-US" sz="700" dirty="0">
              <a:solidFill>
                <a:srgbClr val="7F7F7F"/>
              </a:solidFill>
              <a:latin typeface="Lato Light" panose="020F0502020204030203" pitchFamily="34" charset="0"/>
            </a:endParaRPr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F7CEC421-D5D4-1228-B172-70A8E79A47E9}"/>
              </a:ext>
            </a:extLst>
          </p:cNvPr>
          <p:cNvSpPr/>
          <p:nvPr/>
        </p:nvSpPr>
        <p:spPr>
          <a:xfrm>
            <a:off x="3865981" y="2514720"/>
            <a:ext cx="620310" cy="597626"/>
          </a:xfrm>
          <a:prstGeom prst="ellipse">
            <a:avLst/>
          </a:prstGeom>
          <a:solidFill>
            <a:srgbClr val="FFFFFF"/>
          </a:solidFill>
          <a:ln w="50800" cap="flat" cmpd="sng" algn="ctr">
            <a:solidFill>
              <a:schemeClr val="tx2">
                <a:lumMod val="50000"/>
              </a:schemeClr>
            </a:solidFill>
            <a:prstDash val="solid"/>
            <a:miter lim="800000"/>
          </a:ln>
          <a:effectLst/>
        </p:spPr>
        <p:txBody>
          <a:bodyPr lIns="68579" tIns="34289" rIns="68579" bIns="34289" rtlCol="0" anchor="ctr"/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defRPr/>
            </a:pPr>
            <a:endParaRPr lang="en-US" sz="700" dirty="0">
              <a:solidFill>
                <a:srgbClr val="7F7F7F"/>
              </a:solidFill>
              <a:latin typeface="Lato Light" panose="020F0502020204030203" pitchFamily="34" charset="0"/>
            </a:endParaRPr>
          </a:p>
        </p:txBody>
      </p:sp>
      <p:grpSp>
        <p:nvGrpSpPr>
          <p:cNvPr id="24" name="Agrupar 9">
            <a:extLst>
              <a:ext uri="{FF2B5EF4-FFF2-40B4-BE49-F238E27FC236}">
                <a16:creationId xmlns:a16="http://schemas.microsoft.com/office/drawing/2014/main" id="{30A20F65-55DC-F674-2BA1-BF40F3630A03}"/>
              </a:ext>
            </a:extLst>
          </p:cNvPr>
          <p:cNvGrpSpPr/>
          <p:nvPr/>
        </p:nvGrpSpPr>
        <p:grpSpPr>
          <a:xfrm>
            <a:off x="3004041" y="3452249"/>
            <a:ext cx="5923096" cy="1179986"/>
            <a:chOff x="3346974" y="4982800"/>
            <a:chExt cx="7789578" cy="1435786"/>
          </a:xfrm>
        </p:grpSpPr>
        <p:sp>
          <p:nvSpPr>
            <p:cNvPr id="25" name="Freeform 43">
              <a:extLst>
                <a:ext uri="{FF2B5EF4-FFF2-40B4-BE49-F238E27FC236}">
                  <a16:creationId xmlns:a16="http://schemas.microsoft.com/office/drawing/2014/main" id="{02D55F8E-B79A-5E86-AEAE-E4099B35E9EC}"/>
                </a:ext>
              </a:extLst>
            </p:cNvPr>
            <p:cNvSpPr/>
            <p:nvPr/>
          </p:nvSpPr>
          <p:spPr>
            <a:xfrm>
              <a:off x="3346974" y="4982800"/>
              <a:ext cx="7789578" cy="1435786"/>
            </a:xfrm>
            <a:custGeom>
              <a:avLst/>
              <a:gdLst>
                <a:gd name="connsiteX0" fmla="*/ 2015662 w 12683663"/>
                <a:gd name="connsiteY0" fmla="*/ 1869226 h 2871572"/>
                <a:gd name="connsiteX1" fmla="*/ 2015662 w 12683663"/>
                <a:gd name="connsiteY1" fmla="*/ 1869226 h 2871572"/>
                <a:gd name="connsiteX2" fmla="*/ 2015662 w 12683663"/>
                <a:gd name="connsiteY2" fmla="*/ 1869227 h 2871572"/>
                <a:gd name="connsiteX3" fmla="*/ 0 w 12683663"/>
                <a:gd name="connsiteY3" fmla="*/ 0 h 2871572"/>
                <a:gd name="connsiteX4" fmla="*/ 2489604 w 12683663"/>
                <a:gd name="connsiteY4" fmla="*/ 1018616 h 2871572"/>
                <a:gd name="connsiteX5" fmla="*/ 2540230 w 12683663"/>
                <a:gd name="connsiteY5" fmla="*/ 987860 h 2871572"/>
                <a:gd name="connsiteX6" fmla="*/ 3018007 w 12683663"/>
                <a:gd name="connsiteY6" fmla="*/ 866882 h 2871572"/>
                <a:gd name="connsiteX7" fmla="*/ 11681317 w 12683663"/>
                <a:gd name="connsiteY7" fmla="*/ 866882 h 2871572"/>
                <a:gd name="connsiteX8" fmla="*/ 12683663 w 12683663"/>
                <a:gd name="connsiteY8" fmla="*/ 1869227 h 2871572"/>
                <a:gd name="connsiteX9" fmla="*/ 12683661 w 12683663"/>
                <a:gd name="connsiteY9" fmla="*/ 1869227 h 2871572"/>
                <a:gd name="connsiteX10" fmla="*/ 11681317 w 12683663"/>
                <a:gd name="connsiteY10" fmla="*/ 2871572 h 2871572"/>
                <a:gd name="connsiteX11" fmla="*/ 3018007 w 12683663"/>
                <a:gd name="connsiteY11" fmla="*/ 2871571 h 2871572"/>
                <a:gd name="connsiteX12" fmla="*/ 2036026 w 12683663"/>
                <a:gd name="connsiteY12" fmla="*/ 2071234 h 2871572"/>
                <a:gd name="connsiteX13" fmla="*/ 2015662 w 12683663"/>
                <a:gd name="connsiteY13" fmla="*/ 1869226 h 2871572"/>
                <a:gd name="connsiteX14" fmla="*/ 2036026 w 12683663"/>
                <a:gd name="connsiteY14" fmla="*/ 1667220 h 2871572"/>
                <a:gd name="connsiteX15" fmla="*/ 2186847 w 12683663"/>
                <a:gd name="connsiteY15" fmla="*/ 1308806 h 2871572"/>
                <a:gd name="connsiteX16" fmla="*/ 2221908 w 12683663"/>
                <a:gd name="connsiteY16" fmla="*/ 1266312 h 2871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683663" h="2871572">
                  <a:moveTo>
                    <a:pt x="2015662" y="1869226"/>
                  </a:moveTo>
                  <a:lnTo>
                    <a:pt x="2015662" y="1869226"/>
                  </a:lnTo>
                  <a:lnTo>
                    <a:pt x="2015662" y="1869227"/>
                  </a:lnTo>
                  <a:close/>
                  <a:moveTo>
                    <a:pt x="0" y="0"/>
                  </a:moveTo>
                  <a:lnTo>
                    <a:pt x="2489604" y="1018616"/>
                  </a:lnTo>
                  <a:lnTo>
                    <a:pt x="2540230" y="987860"/>
                  </a:lnTo>
                  <a:cubicBezTo>
                    <a:pt x="2682256" y="910707"/>
                    <a:pt x="2845013" y="866882"/>
                    <a:pt x="3018007" y="866882"/>
                  </a:cubicBezTo>
                  <a:lnTo>
                    <a:pt x="11681317" y="866882"/>
                  </a:lnTo>
                  <a:cubicBezTo>
                    <a:pt x="12234897" y="866882"/>
                    <a:pt x="12683663" y="1315647"/>
                    <a:pt x="12683663" y="1869227"/>
                  </a:cubicBezTo>
                  <a:lnTo>
                    <a:pt x="12683661" y="1869227"/>
                  </a:lnTo>
                  <a:cubicBezTo>
                    <a:pt x="12683661" y="2422807"/>
                    <a:pt x="12234897" y="2871572"/>
                    <a:pt x="11681317" y="2871572"/>
                  </a:cubicBezTo>
                  <a:lnTo>
                    <a:pt x="3018007" y="2871571"/>
                  </a:lnTo>
                  <a:cubicBezTo>
                    <a:pt x="2533625" y="2871571"/>
                    <a:pt x="2129491" y="2527985"/>
                    <a:pt x="2036026" y="2071234"/>
                  </a:cubicBezTo>
                  <a:lnTo>
                    <a:pt x="2015662" y="1869226"/>
                  </a:lnTo>
                  <a:lnTo>
                    <a:pt x="2036026" y="1667220"/>
                  </a:lnTo>
                  <a:cubicBezTo>
                    <a:pt x="2062731" y="1536719"/>
                    <a:pt x="2114796" y="1415457"/>
                    <a:pt x="2186847" y="1308806"/>
                  </a:cubicBezTo>
                  <a:lnTo>
                    <a:pt x="2221908" y="1266312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09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17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26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34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543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652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760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869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646">
                <a:defRPr/>
              </a:pPr>
              <a:endParaRPr lang="en-US" sz="700" dirty="0">
                <a:solidFill>
                  <a:srgbClr val="7F7F7F"/>
                </a:solidFill>
                <a:latin typeface="Lato Light" panose="020F0502020204030203" pitchFamily="34" charset="0"/>
              </a:endParaRPr>
            </a:p>
          </p:txBody>
        </p:sp>
        <p:sp>
          <p:nvSpPr>
            <p:cNvPr id="26" name="Oval 27">
              <a:extLst>
                <a:ext uri="{FF2B5EF4-FFF2-40B4-BE49-F238E27FC236}">
                  <a16:creationId xmlns:a16="http://schemas.microsoft.com/office/drawing/2014/main" id="{1E64ADB6-7D9D-7BB6-5777-6B3E5FE41347}"/>
                </a:ext>
              </a:extLst>
            </p:cNvPr>
            <p:cNvSpPr/>
            <p:nvPr/>
          </p:nvSpPr>
          <p:spPr>
            <a:xfrm>
              <a:off x="4578354" y="5569251"/>
              <a:ext cx="796833" cy="796834"/>
            </a:xfrm>
            <a:prstGeom prst="ellipse">
              <a:avLst/>
            </a:prstGeom>
            <a:solidFill>
              <a:srgbClr val="FFFFFF"/>
            </a:solidFill>
            <a:ln w="50800" cap="flat" cmpd="sng" algn="ctr">
              <a:solidFill>
                <a:schemeClr val="tx2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>
              <a:defPPr>
                <a:defRPr lang="en-US"/>
              </a:defPPr>
              <a:lvl1pPr marL="0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09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17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26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34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543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652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760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869" algn="l" defTabSz="914217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646">
                <a:defRPr/>
              </a:pPr>
              <a:endParaRPr lang="en-US" sz="700" dirty="0">
                <a:solidFill>
                  <a:srgbClr val="7F7F7F"/>
                </a:solidFill>
                <a:latin typeface="Lato Light" panose="020F0502020204030203" pitchFamily="34" charset="0"/>
              </a:endParaRPr>
            </a:p>
          </p:txBody>
        </p:sp>
      </p:grpSp>
      <p:sp>
        <p:nvSpPr>
          <p:cNvPr id="27" name="Subtitle 2">
            <a:extLst>
              <a:ext uri="{FF2B5EF4-FFF2-40B4-BE49-F238E27FC236}">
                <a16:creationId xmlns:a16="http://schemas.microsoft.com/office/drawing/2014/main" id="{2F190148-2294-E772-0187-C5B41557EED2}"/>
              </a:ext>
            </a:extLst>
          </p:cNvPr>
          <p:cNvSpPr txBox="1">
            <a:spLocks/>
          </p:cNvSpPr>
          <p:nvPr/>
        </p:nvSpPr>
        <p:spPr>
          <a:xfrm>
            <a:off x="4609365" y="1126097"/>
            <a:ext cx="4477696" cy="392568"/>
          </a:xfrm>
          <a:prstGeom prst="rect">
            <a:avLst/>
          </a:prstGeom>
        </p:spPr>
        <p:txBody>
          <a:bodyPr vert="horz" wrap="square" lIns="81557" tIns="40779" rIns="81557" bIns="40779" rtlCol="0">
            <a:sp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646">
              <a:lnSpc>
                <a:spcPct val="120000"/>
              </a:lnSpc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RECURSOS VINCULADOS AO FUNDO NAVAL</a:t>
            </a:r>
            <a:endParaRPr lang="en-US" b="1" dirty="0">
              <a:solidFill>
                <a:prstClr val="white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55E1DD26-524D-C4BA-AED0-6A0A6A5AF168}"/>
              </a:ext>
            </a:extLst>
          </p:cNvPr>
          <p:cNvSpPr txBox="1">
            <a:spLocks/>
          </p:cNvSpPr>
          <p:nvPr/>
        </p:nvSpPr>
        <p:spPr>
          <a:xfrm>
            <a:off x="4583624" y="3874535"/>
            <a:ext cx="4208265" cy="747152"/>
          </a:xfrm>
          <a:prstGeom prst="rect">
            <a:avLst/>
          </a:prstGeom>
        </p:spPr>
        <p:txBody>
          <a:bodyPr vert="horz" wrap="square" lIns="81557" tIns="40779" rIns="81557" bIns="40779" rtlCol="0">
            <a:sp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lnSpc>
                <a:spcPct val="120000"/>
              </a:lnSpc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RECEITAS PROVENIENTES DE ROYALTIES DO PETRÓLEO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AD545364-717F-9B6B-F3BC-FC9E9D377622}"/>
              </a:ext>
            </a:extLst>
          </p:cNvPr>
          <p:cNvSpPr txBox="1">
            <a:spLocks/>
          </p:cNvSpPr>
          <p:nvPr/>
        </p:nvSpPr>
        <p:spPr>
          <a:xfrm>
            <a:off x="4357686" y="2589789"/>
            <a:ext cx="4537052" cy="392568"/>
          </a:xfrm>
          <a:prstGeom prst="rect">
            <a:avLst/>
          </a:prstGeom>
        </p:spPr>
        <p:txBody>
          <a:bodyPr vert="horz" wrap="square" lIns="81557" tIns="40779" rIns="81557" bIns="40779" rtlCol="0">
            <a:spAutoFit/>
          </a:bodyPr>
          <a:lstStyle>
            <a:defPPr>
              <a:defRPr lang="en-US"/>
            </a:defPPr>
            <a:lvl1pPr marL="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0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17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326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434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543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652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0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869" algn="l" defTabSz="91421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646">
              <a:lnSpc>
                <a:spcPct val="120000"/>
              </a:lnSpc>
              <a:defRPr/>
            </a:pPr>
            <a:r>
              <a:rPr lang="pt-BR" b="1" dirty="0">
                <a:solidFill>
                  <a:prstClr val="white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</a:rPr>
              <a:t>RECURSOS VINCULADOS AO FDEPM</a:t>
            </a:r>
          </a:p>
        </p:txBody>
      </p:sp>
      <p:pic>
        <p:nvPicPr>
          <p:cNvPr id="30" name="Imagem 29" descr="Tela de computador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71B72821-F805-8458-7F39-8E9FF25342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89" y="2149833"/>
            <a:ext cx="2628537" cy="149348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2" name="Freeform 38">
            <a:extLst>
              <a:ext uri="{FF2B5EF4-FFF2-40B4-BE49-F238E27FC236}">
                <a16:creationId xmlns:a16="http://schemas.microsoft.com/office/drawing/2014/main" id="{4D0A608B-448F-411F-8937-56021444C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8312" y="1229723"/>
            <a:ext cx="424785" cy="251411"/>
          </a:xfrm>
          <a:custGeom>
            <a:avLst/>
            <a:gdLst>
              <a:gd name="T0" fmla="*/ 247 w 577"/>
              <a:gd name="T1" fmla="*/ 233 h 368"/>
              <a:gd name="T2" fmla="*/ 253 w 577"/>
              <a:gd name="T3" fmla="*/ 260 h 368"/>
              <a:gd name="T4" fmla="*/ 256 w 577"/>
              <a:gd name="T5" fmla="*/ 240 h 368"/>
              <a:gd name="T6" fmla="*/ 273 w 577"/>
              <a:gd name="T7" fmla="*/ 260 h 368"/>
              <a:gd name="T8" fmla="*/ 254 w 577"/>
              <a:gd name="T9" fmla="*/ 276 h 368"/>
              <a:gd name="T10" fmla="*/ 230 w 577"/>
              <a:gd name="T11" fmla="*/ 279 h 368"/>
              <a:gd name="T12" fmla="*/ 207 w 577"/>
              <a:gd name="T13" fmla="*/ 269 h 368"/>
              <a:gd name="T14" fmla="*/ 197 w 577"/>
              <a:gd name="T15" fmla="*/ 244 h 368"/>
              <a:gd name="T16" fmla="*/ 219 w 577"/>
              <a:gd name="T17" fmla="*/ 259 h 368"/>
              <a:gd name="T18" fmla="*/ 221 w 577"/>
              <a:gd name="T19" fmla="*/ 225 h 368"/>
              <a:gd name="T20" fmla="*/ 202 w 577"/>
              <a:gd name="T21" fmla="*/ 210 h 368"/>
              <a:gd name="T22" fmla="*/ 202 w 577"/>
              <a:gd name="T23" fmla="*/ 184 h 368"/>
              <a:gd name="T24" fmla="*/ 220 w 577"/>
              <a:gd name="T25" fmla="*/ 169 h 368"/>
              <a:gd name="T26" fmla="*/ 243 w 577"/>
              <a:gd name="T27" fmla="*/ 158 h 368"/>
              <a:gd name="T28" fmla="*/ 253 w 577"/>
              <a:gd name="T29" fmla="*/ 169 h 368"/>
              <a:gd name="T30" fmla="*/ 270 w 577"/>
              <a:gd name="T31" fmla="*/ 184 h 368"/>
              <a:gd name="T32" fmla="*/ 251 w 577"/>
              <a:gd name="T33" fmla="*/ 184 h 368"/>
              <a:gd name="T34" fmla="*/ 243 w 577"/>
              <a:gd name="T35" fmla="*/ 212 h 368"/>
              <a:gd name="T36" fmla="*/ 264 w 577"/>
              <a:gd name="T37" fmla="*/ 222 h 368"/>
              <a:gd name="T38" fmla="*/ 275 w 577"/>
              <a:gd name="T39" fmla="*/ 245 h 368"/>
              <a:gd name="T40" fmla="*/ 144 w 577"/>
              <a:gd name="T41" fmla="*/ 223 h 368"/>
              <a:gd name="T42" fmla="*/ 327 w 577"/>
              <a:gd name="T43" fmla="*/ 223 h 368"/>
              <a:gd name="T44" fmla="*/ 432 w 577"/>
              <a:gd name="T45" fmla="*/ 131 h 368"/>
              <a:gd name="T46" fmla="*/ 432 w 577"/>
              <a:gd name="T47" fmla="*/ 105 h 368"/>
              <a:gd name="T48" fmla="*/ 445 w 577"/>
              <a:gd name="T49" fmla="*/ 291 h 368"/>
              <a:gd name="T50" fmla="*/ 392 w 577"/>
              <a:gd name="T51" fmla="*/ 328 h 368"/>
              <a:gd name="T52" fmla="*/ 76 w 577"/>
              <a:gd name="T53" fmla="*/ 341 h 368"/>
              <a:gd name="T54" fmla="*/ 39 w 577"/>
              <a:gd name="T55" fmla="*/ 288 h 368"/>
              <a:gd name="T56" fmla="*/ 39 w 577"/>
              <a:gd name="T57" fmla="*/ 158 h 368"/>
              <a:gd name="T58" fmla="*/ 76 w 577"/>
              <a:gd name="T59" fmla="*/ 105 h 368"/>
              <a:gd name="T60" fmla="*/ 392 w 577"/>
              <a:gd name="T61" fmla="*/ 118 h 368"/>
              <a:gd name="T62" fmla="*/ 445 w 577"/>
              <a:gd name="T63" fmla="*/ 291 h 368"/>
              <a:gd name="T64" fmla="*/ 419 w 577"/>
              <a:gd name="T65" fmla="*/ 328 h 368"/>
              <a:gd name="T66" fmla="*/ 445 w 577"/>
              <a:gd name="T67" fmla="*/ 328 h 368"/>
              <a:gd name="T68" fmla="*/ 26 w 577"/>
              <a:gd name="T69" fmla="*/ 328 h 368"/>
              <a:gd name="T70" fmla="*/ 52 w 577"/>
              <a:gd name="T71" fmla="*/ 328 h 368"/>
              <a:gd name="T72" fmla="*/ 39 w 577"/>
              <a:gd name="T73" fmla="*/ 105 h 368"/>
              <a:gd name="T74" fmla="*/ 39 w 577"/>
              <a:gd name="T75" fmla="*/ 131 h 368"/>
              <a:gd name="T76" fmla="*/ 445 w 577"/>
              <a:gd name="T77" fmla="*/ 78 h 368"/>
              <a:gd name="T78" fmla="*/ 0 w 577"/>
              <a:gd name="T79" fmla="*/ 341 h 368"/>
              <a:gd name="T80" fmla="*/ 445 w 577"/>
              <a:gd name="T81" fmla="*/ 367 h 368"/>
              <a:gd name="T82" fmla="*/ 445 w 577"/>
              <a:gd name="T83" fmla="*/ 78 h 368"/>
              <a:gd name="T84" fmla="*/ 105 w 577"/>
              <a:gd name="T85" fmla="*/ 26 h 368"/>
              <a:gd name="T86" fmla="*/ 118 w 577"/>
              <a:gd name="T87" fmla="*/ 52 h 368"/>
              <a:gd name="T88" fmla="*/ 550 w 577"/>
              <a:gd name="T89" fmla="*/ 263 h 368"/>
              <a:gd name="T90" fmla="*/ 498 w 577"/>
              <a:gd name="T91" fmla="*/ 275 h 368"/>
              <a:gd name="T92" fmla="*/ 576 w 577"/>
              <a:gd name="T93" fmla="*/ 263 h 368"/>
              <a:gd name="T94" fmla="*/ 353 w 577"/>
              <a:gd name="T95" fmla="*/ 288 h 368"/>
              <a:gd name="T96" fmla="*/ 353 w 577"/>
              <a:gd name="T97" fmla="*/ 315 h 368"/>
              <a:gd name="T98" fmla="*/ 353 w 577"/>
              <a:gd name="T99" fmla="*/ 288 h 368"/>
              <a:gd name="T100" fmla="*/ 105 w 577"/>
              <a:gd name="T101" fmla="*/ 145 h 368"/>
              <a:gd name="T102" fmla="*/ 131 w 577"/>
              <a:gd name="T103" fmla="*/ 145 h 368"/>
              <a:gd name="T104" fmla="*/ 218 w 577"/>
              <a:gd name="T105" fmla="*/ 201 h 368"/>
              <a:gd name="T106" fmla="*/ 227 w 577"/>
              <a:gd name="T107" fmla="*/ 208 h 368"/>
              <a:gd name="T108" fmla="*/ 230 w 577"/>
              <a:gd name="T109" fmla="*/ 181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7" h="368">
                <a:moveTo>
                  <a:pt x="253" y="236"/>
                </a:moveTo>
                <a:lnTo>
                  <a:pt x="253" y="236"/>
                </a:lnTo>
                <a:cubicBezTo>
                  <a:pt x="251" y="234"/>
                  <a:pt x="249" y="233"/>
                  <a:pt x="247" y="233"/>
                </a:cubicBezTo>
                <a:lnTo>
                  <a:pt x="247" y="233"/>
                </a:lnTo>
                <a:cubicBezTo>
                  <a:pt x="245" y="232"/>
                  <a:pt x="244" y="232"/>
                  <a:pt x="243" y="231"/>
                </a:cubicBezTo>
                <a:lnTo>
                  <a:pt x="243" y="264"/>
                </a:lnTo>
                <a:lnTo>
                  <a:pt x="243" y="264"/>
                </a:lnTo>
                <a:cubicBezTo>
                  <a:pt x="247" y="264"/>
                  <a:pt x="250" y="263"/>
                  <a:pt x="253" y="260"/>
                </a:cubicBezTo>
                <a:lnTo>
                  <a:pt x="253" y="260"/>
                </a:lnTo>
                <a:cubicBezTo>
                  <a:pt x="256" y="258"/>
                  <a:pt x="258" y="253"/>
                  <a:pt x="258" y="247"/>
                </a:cubicBezTo>
                <a:lnTo>
                  <a:pt x="258" y="247"/>
                </a:lnTo>
                <a:cubicBezTo>
                  <a:pt x="258" y="245"/>
                  <a:pt x="258" y="243"/>
                  <a:pt x="256" y="240"/>
                </a:cubicBezTo>
                <a:lnTo>
                  <a:pt x="256" y="240"/>
                </a:lnTo>
                <a:cubicBezTo>
                  <a:pt x="256" y="239"/>
                  <a:pt x="254" y="237"/>
                  <a:pt x="253" y="236"/>
                </a:cubicBezTo>
                <a:close/>
                <a:moveTo>
                  <a:pt x="273" y="260"/>
                </a:moveTo>
                <a:lnTo>
                  <a:pt x="273" y="260"/>
                </a:lnTo>
                <a:cubicBezTo>
                  <a:pt x="271" y="264"/>
                  <a:pt x="268" y="267"/>
                  <a:pt x="265" y="270"/>
                </a:cubicBezTo>
                <a:lnTo>
                  <a:pt x="265" y="270"/>
                </a:lnTo>
                <a:cubicBezTo>
                  <a:pt x="262" y="272"/>
                  <a:pt x="258" y="274"/>
                  <a:pt x="254" y="276"/>
                </a:cubicBezTo>
                <a:lnTo>
                  <a:pt x="254" y="276"/>
                </a:lnTo>
                <a:cubicBezTo>
                  <a:pt x="250" y="277"/>
                  <a:pt x="247" y="278"/>
                  <a:pt x="243" y="278"/>
                </a:cubicBezTo>
                <a:lnTo>
                  <a:pt x="243" y="288"/>
                </a:lnTo>
                <a:lnTo>
                  <a:pt x="230" y="288"/>
                </a:lnTo>
                <a:lnTo>
                  <a:pt x="230" y="279"/>
                </a:lnTo>
                <a:lnTo>
                  <a:pt x="230" y="279"/>
                </a:lnTo>
                <a:cubicBezTo>
                  <a:pt x="226" y="278"/>
                  <a:pt x="222" y="277"/>
                  <a:pt x="219" y="276"/>
                </a:cubicBezTo>
                <a:lnTo>
                  <a:pt x="219" y="276"/>
                </a:lnTo>
                <a:cubicBezTo>
                  <a:pt x="214" y="274"/>
                  <a:pt x="210" y="272"/>
                  <a:pt x="207" y="269"/>
                </a:cubicBezTo>
                <a:lnTo>
                  <a:pt x="207" y="269"/>
                </a:lnTo>
                <a:cubicBezTo>
                  <a:pt x="203" y="266"/>
                  <a:pt x="201" y="263"/>
                  <a:pt x="199" y="258"/>
                </a:cubicBezTo>
                <a:lnTo>
                  <a:pt x="199" y="258"/>
                </a:lnTo>
                <a:cubicBezTo>
                  <a:pt x="197" y="254"/>
                  <a:pt x="197" y="249"/>
                  <a:pt x="197" y="244"/>
                </a:cubicBezTo>
                <a:lnTo>
                  <a:pt x="214" y="244"/>
                </a:lnTo>
                <a:lnTo>
                  <a:pt x="214" y="244"/>
                </a:lnTo>
                <a:cubicBezTo>
                  <a:pt x="214" y="250"/>
                  <a:pt x="216" y="255"/>
                  <a:pt x="219" y="259"/>
                </a:cubicBezTo>
                <a:lnTo>
                  <a:pt x="219" y="259"/>
                </a:lnTo>
                <a:cubicBezTo>
                  <a:pt x="221" y="263"/>
                  <a:pt x="225" y="264"/>
                  <a:pt x="230" y="264"/>
                </a:cubicBezTo>
                <a:lnTo>
                  <a:pt x="230" y="228"/>
                </a:lnTo>
                <a:lnTo>
                  <a:pt x="230" y="228"/>
                </a:lnTo>
                <a:cubicBezTo>
                  <a:pt x="227" y="228"/>
                  <a:pt x="224" y="227"/>
                  <a:pt x="221" y="225"/>
                </a:cubicBezTo>
                <a:lnTo>
                  <a:pt x="221" y="225"/>
                </a:lnTo>
                <a:cubicBezTo>
                  <a:pt x="217" y="223"/>
                  <a:pt x="213" y="222"/>
                  <a:pt x="210" y="219"/>
                </a:cubicBezTo>
                <a:lnTo>
                  <a:pt x="210" y="219"/>
                </a:lnTo>
                <a:cubicBezTo>
                  <a:pt x="207" y="217"/>
                  <a:pt x="204" y="214"/>
                  <a:pt x="202" y="210"/>
                </a:cubicBezTo>
                <a:lnTo>
                  <a:pt x="202" y="210"/>
                </a:lnTo>
                <a:cubicBezTo>
                  <a:pt x="200" y="206"/>
                  <a:pt x="199" y="202"/>
                  <a:pt x="199" y="197"/>
                </a:cubicBezTo>
                <a:lnTo>
                  <a:pt x="199" y="197"/>
                </a:lnTo>
                <a:cubicBezTo>
                  <a:pt x="199" y="192"/>
                  <a:pt x="200" y="187"/>
                  <a:pt x="202" y="184"/>
                </a:cubicBezTo>
                <a:lnTo>
                  <a:pt x="202" y="184"/>
                </a:lnTo>
                <a:cubicBezTo>
                  <a:pt x="204" y="180"/>
                  <a:pt x="206" y="177"/>
                  <a:pt x="209" y="175"/>
                </a:cubicBezTo>
                <a:lnTo>
                  <a:pt x="209" y="175"/>
                </a:lnTo>
                <a:cubicBezTo>
                  <a:pt x="212" y="172"/>
                  <a:pt x="216" y="170"/>
                  <a:pt x="220" y="169"/>
                </a:cubicBezTo>
                <a:lnTo>
                  <a:pt x="220" y="169"/>
                </a:lnTo>
                <a:cubicBezTo>
                  <a:pt x="223" y="168"/>
                  <a:pt x="227" y="168"/>
                  <a:pt x="230" y="167"/>
                </a:cubicBezTo>
                <a:lnTo>
                  <a:pt x="230" y="158"/>
                </a:lnTo>
                <a:lnTo>
                  <a:pt x="243" y="158"/>
                </a:lnTo>
                <a:lnTo>
                  <a:pt x="243" y="167"/>
                </a:lnTo>
                <a:lnTo>
                  <a:pt x="243" y="167"/>
                </a:lnTo>
                <a:cubicBezTo>
                  <a:pt x="247" y="168"/>
                  <a:pt x="249" y="168"/>
                  <a:pt x="253" y="169"/>
                </a:cubicBezTo>
                <a:lnTo>
                  <a:pt x="253" y="169"/>
                </a:lnTo>
                <a:cubicBezTo>
                  <a:pt x="256" y="170"/>
                  <a:pt x="260" y="172"/>
                  <a:pt x="263" y="175"/>
                </a:cubicBezTo>
                <a:lnTo>
                  <a:pt x="263" y="175"/>
                </a:lnTo>
                <a:cubicBezTo>
                  <a:pt x="266" y="177"/>
                  <a:pt x="269" y="180"/>
                  <a:pt x="270" y="184"/>
                </a:cubicBezTo>
                <a:lnTo>
                  <a:pt x="270" y="184"/>
                </a:lnTo>
                <a:cubicBezTo>
                  <a:pt x="272" y="187"/>
                  <a:pt x="273" y="192"/>
                  <a:pt x="273" y="196"/>
                </a:cubicBezTo>
                <a:lnTo>
                  <a:pt x="256" y="196"/>
                </a:lnTo>
                <a:lnTo>
                  <a:pt x="256" y="196"/>
                </a:lnTo>
                <a:cubicBezTo>
                  <a:pt x="255" y="191"/>
                  <a:pt x="254" y="187"/>
                  <a:pt x="251" y="184"/>
                </a:cubicBezTo>
                <a:lnTo>
                  <a:pt x="251" y="184"/>
                </a:lnTo>
                <a:cubicBezTo>
                  <a:pt x="250" y="182"/>
                  <a:pt x="247" y="181"/>
                  <a:pt x="243" y="181"/>
                </a:cubicBezTo>
                <a:lnTo>
                  <a:pt x="243" y="212"/>
                </a:lnTo>
                <a:lnTo>
                  <a:pt x="243" y="212"/>
                </a:lnTo>
                <a:cubicBezTo>
                  <a:pt x="247" y="214"/>
                  <a:pt x="249" y="215"/>
                  <a:pt x="253" y="216"/>
                </a:cubicBezTo>
                <a:lnTo>
                  <a:pt x="253" y="216"/>
                </a:lnTo>
                <a:cubicBezTo>
                  <a:pt x="257" y="218"/>
                  <a:pt x="261" y="220"/>
                  <a:pt x="264" y="222"/>
                </a:cubicBezTo>
                <a:lnTo>
                  <a:pt x="264" y="222"/>
                </a:lnTo>
                <a:cubicBezTo>
                  <a:pt x="268" y="225"/>
                  <a:pt x="271" y="228"/>
                  <a:pt x="272" y="232"/>
                </a:cubicBezTo>
                <a:lnTo>
                  <a:pt x="272" y="232"/>
                </a:lnTo>
                <a:cubicBezTo>
                  <a:pt x="275" y="235"/>
                  <a:pt x="275" y="239"/>
                  <a:pt x="275" y="245"/>
                </a:cubicBezTo>
                <a:lnTo>
                  <a:pt x="275" y="245"/>
                </a:lnTo>
                <a:cubicBezTo>
                  <a:pt x="275" y="250"/>
                  <a:pt x="275" y="255"/>
                  <a:pt x="273" y="260"/>
                </a:cubicBezTo>
                <a:close/>
                <a:moveTo>
                  <a:pt x="236" y="131"/>
                </a:moveTo>
                <a:lnTo>
                  <a:pt x="236" y="131"/>
                </a:lnTo>
                <a:cubicBezTo>
                  <a:pt x="186" y="131"/>
                  <a:pt x="144" y="172"/>
                  <a:pt x="144" y="223"/>
                </a:cubicBezTo>
                <a:lnTo>
                  <a:pt x="144" y="223"/>
                </a:lnTo>
                <a:cubicBezTo>
                  <a:pt x="144" y="274"/>
                  <a:pt x="186" y="315"/>
                  <a:pt x="236" y="315"/>
                </a:cubicBezTo>
                <a:lnTo>
                  <a:pt x="236" y="315"/>
                </a:lnTo>
                <a:cubicBezTo>
                  <a:pt x="287" y="315"/>
                  <a:pt x="327" y="274"/>
                  <a:pt x="327" y="223"/>
                </a:cubicBezTo>
                <a:lnTo>
                  <a:pt x="327" y="223"/>
                </a:lnTo>
                <a:cubicBezTo>
                  <a:pt x="327" y="172"/>
                  <a:pt x="287" y="131"/>
                  <a:pt x="236" y="131"/>
                </a:cubicBezTo>
                <a:close/>
                <a:moveTo>
                  <a:pt x="432" y="131"/>
                </a:moveTo>
                <a:lnTo>
                  <a:pt x="432" y="131"/>
                </a:lnTo>
                <a:cubicBezTo>
                  <a:pt x="425" y="131"/>
                  <a:pt x="419" y="125"/>
                  <a:pt x="419" y="118"/>
                </a:cubicBezTo>
                <a:lnTo>
                  <a:pt x="419" y="118"/>
                </a:lnTo>
                <a:cubicBezTo>
                  <a:pt x="419" y="111"/>
                  <a:pt x="425" y="105"/>
                  <a:pt x="432" y="105"/>
                </a:cubicBezTo>
                <a:lnTo>
                  <a:pt x="432" y="105"/>
                </a:lnTo>
                <a:cubicBezTo>
                  <a:pt x="439" y="105"/>
                  <a:pt x="445" y="111"/>
                  <a:pt x="445" y="118"/>
                </a:cubicBezTo>
                <a:lnTo>
                  <a:pt x="445" y="118"/>
                </a:lnTo>
                <a:cubicBezTo>
                  <a:pt x="445" y="125"/>
                  <a:pt x="439" y="131"/>
                  <a:pt x="432" y="131"/>
                </a:cubicBezTo>
                <a:close/>
                <a:moveTo>
                  <a:pt x="445" y="291"/>
                </a:moveTo>
                <a:lnTo>
                  <a:pt x="445" y="291"/>
                </a:lnTo>
                <a:cubicBezTo>
                  <a:pt x="441" y="290"/>
                  <a:pt x="437" y="288"/>
                  <a:pt x="432" y="288"/>
                </a:cubicBezTo>
                <a:lnTo>
                  <a:pt x="432" y="288"/>
                </a:lnTo>
                <a:cubicBezTo>
                  <a:pt x="410" y="288"/>
                  <a:pt x="392" y="306"/>
                  <a:pt x="392" y="328"/>
                </a:cubicBezTo>
                <a:lnTo>
                  <a:pt x="392" y="328"/>
                </a:lnTo>
                <a:cubicBezTo>
                  <a:pt x="392" y="332"/>
                  <a:pt x="394" y="337"/>
                  <a:pt x="395" y="341"/>
                </a:cubicBezTo>
                <a:lnTo>
                  <a:pt x="76" y="341"/>
                </a:lnTo>
                <a:lnTo>
                  <a:pt x="76" y="341"/>
                </a:lnTo>
                <a:cubicBezTo>
                  <a:pt x="78" y="337"/>
                  <a:pt x="78" y="332"/>
                  <a:pt x="78" y="328"/>
                </a:cubicBezTo>
                <a:lnTo>
                  <a:pt x="78" y="328"/>
                </a:lnTo>
                <a:cubicBezTo>
                  <a:pt x="78" y="306"/>
                  <a:pt x="61" y="288"/>
                  <a:pt x="39" y="288"/>
                </a:cubicBezTo>
                <a:lnTo>
                  <a:pt x="39" y="288"/>
                </a:lnTo>
                <a:cubicBezTo>
                  <a:pt x="34" y="288"/>
                  <a:pt x="30" y="290"/>
                  <a:pt x="26" y="291"/>
                </a:cubicBezTo>
                <a:lnTo>
                  <a:pt x="26" y="155"/>
                </a:lnTo>
                <a:lnTo>
                  <a:pt x="26" y="155"/>
                </a:lnTo>
                <a:cubicBezTo>
                  <a:pt x="30" y="156"/>
                  <a:pt x="34" y="158"/>
                  <a:pt x="39" y="158"/>
                </a:cubicBezTo>
                <a:lnTo>
                  <a:pt x="39" y="158"/>
                </a:lnTo>
                <a:cubicBezTo>
                  <a:pt x="61" y="158"/>
                  <a:pt x="78" y="140"/>
                  <a:pt x="78" y="118"/>
                </a:cubicBezTo>
                <a:lnTo>
                  <a:pt x="78" y="118"/>
                </a:lnTo>
                <a:cubicBezTo>
                  <a:pt x="78" y="113"/>
                  <a:pt x="78" y="109"/>
                  <a:pt x="76" y="105"/>
                </a:cubicBezTo>
                <a:lnTo>
                  <a:pt x="395" y="105"/>
                </a:lnTo>
                <a:lnTo>
                  <a:pt x="395" y="105"/>
                </a:lnTo>
                <a:cubicBezTo>
                  <a:pt x="394" y="109"/>
                  <a:pt x="392" y="113"/>
                  <a:pt x="392" y="118"/>
                </a:cubicBezTo>
                <a:lnTo>
                  <a:pt x="392" y="118"/>
                </a:lnTo>
                <a:cubicBezTo>
                  <a:pt x="392" y="140"/>
                  <a:pt x="410" y="158"/>
                  <a:pt x="432" y="158"/>
                </a:cubicBezTo>
                <a:lnTo>
                  <a:pt x="432" y="158"/>
                </a:lnTo>
                <a:cubicBezTo>
                  <a:pt x="437" y="158"/>
                  <a:pt x="441" y="156"/>
                  <a:pt x="445" y="155"/>
                </a:cubicBezTo>
                <a:lnTo>
                  <a:pt x="445" y="291"/>
                </a:lnTo>
                <a:close/>
                <a:moveTo>
                  <a:pt x="432" y="341"/>
                </a:moveTo>
                <a:lnTo>
                  <a:pt x="432" y="341"/>
                </a:lnTo>
                <a:cubicBezTo>
                  <a:pt x="425" y="341"/>
                  <a:pt x="419" y="335"/>
                  <a:pt x="419" y="328"/>
                </a:cubicBezTo>
                <a:lnTo>
                  <a:pt x="419" y="328"/>
                </a:lnTo>
                <a:cubicBezTo>
                  <a:pt x="419" y="321"/>
                  <a:pt x="425" y="315"/>
                  <a:pt x="432" y="315"/>
                </a:cubicBezTo>
                <a:lnTo>
                  <a:pt x="432" y="315"/>
                </a:lnTo>
                <a:cubicBezTo>
                  <a:pt x="439" y="315"/>
                  <a:pt x="445" y="321"/>
                  <a:pt x="445" y="328"/>
                </a:cubicBezTo>
                <a:lnTo>
                  <a:pt x="445" y="328"/>
                </a:lnTo>
                <a:cubicBezTo>
                  <a:pt x="445" y="335"/>
                  <a:pt x="439" y="341"/>
                  <a:pt x="432" y="341"/>
                </a:cubicBezTo>
                <a:close/>
                <a:moveTo>
                  <a:pt x="39" y="341"/>
                </a:moveTo>
                <a:lnTo>
                  <a:pt x="39" y="341"/>
                </a:lnTo>
                <a:cubicBezTo>
                  <a:pt x="32" y="341"/>
                  <a:pt x="26" y="335"/>
                  <a:pt x="26" y="328"/>
                </a:cubicBezTo>
                <a:lnTo>
                  <a:pt x="26" y="328"/>
                </a:lnTo>
                <a:cubicBezTo>
                  <a:pt x="26" y="321"/>
                  <a:pt x="32" y="315"/>
                  <a:pt x="39" y="315"/>
                </a:cubicBezTo>
                <a:lnTo>
                  <a:pt x="39" y="315"/>
                </a:lnTo>
                <a:cubicBezTo>
                  <a:pt x="47" y="315"/>
                  <a:pt x="52" y="321"/>
                  <a:pt x="52" y="328"/>
                </a:cubicBezTo>
                <a:lnTo>
                  <a:pt x="52" y="328"/>
                </a:lnTo>
                <a:cubicBezTo>
                  <a:pt x="52" y="335"/>
                  <a:pt x="47" y="341"/>
                  <a:pt x="39" y="341"/>
                </a:cubicBezTo>
                <a:close/>
                <a:moveTo>
                  <a:pt x="39" y="105"/>
                </a:moveTo>
                <a:lnTo>
                  <a:pt x="39" y="105"/>
                </a:lnTo>
                <a:cubicBezTo>
                  <a:pt x="47" y="105"/>
                  <a:pt x="52" y="111"/>
                  <a:pt x="52" y="118"/>
                </a:cubicBezTo>
                <a:lnTo>
                  <a:pt x="52" y="118"/>
                </a:lnTo>
                <a:cubicBezTo>
                  <a:pt x="52" y="125"/>
                  <a:pt x="47" y="131"/>
                  <a:pt x="39" y="131"/>
                </a:cubicBezTo>
                <a:lnTo>
                  <a:pt x="39" y="131"/>
                </a:lnTo>
                <a:cubicBezTo>
                  <a:pt x="32" y="131"/>
                  <a:pt x="26" y="125"/>
                  <a:pt x="26" y="118"/>
                </a:cubicBezTo>
                <a:lnTo>
                  <a:pt x="26" y="118"/>
                </a:lnTo>
                <a:cubicBezTo>
                  <a:pt x="26" y="111"/>
                  <a:pt x="32" y="105"/>
                  <a:pt x="39" y="105"/>
                </a:cubicBezTo>
                <a:close/>
                <a:moveTo>
                  <a:pt x="445" y="78"/>
                </a:moveTo>
                <a:lnTo>
                  <a:pt x="26" y="78"/>
                </a:lnTo>
                <a:lnTo>
                  <a:pt x="26" y="78"/>
                </a:lnTo>
                <a:cubicBezTo>
                  <a:pt x="12" y="78"/>
                  <a:pt x="0" y="90"/>
                  <a:pt x="0" y="105"/>
                </a:cubicBezTo>
                <a:lnTo>
                  <a:pt x="0" y="341"/>
                </a:lnTo>
                <a:lnTo>
                  <a:pt x="0" y="341"/>
                </a:lnTo>
                <a:cubicBezTo>
                  <a:pt x="0" y="355"/>
                  <a:pt x="12" y="367"/>
                  <a:pt x="26" y="367"/>
                </a:cubicBezTo>
                <a:lnTo>
                  <a:pt x="445" y="367"/>
                </a:lnTo>
                <a:lnTo>
                  <a:pt x="445" y="367"/>
                </a:lnTo>
                <a:cubicBezTo>
                  <a:pt x="460" y="367"/>
                  <a:pt x="471" y="355"/>
                  <a:pt x="471" y="341"/>
                </a:cubicBezTo>
                <a:lnTo>
                  <a:pt x="471" y="105"/>
                </a:lnTo>
                <a:lnTo>
                  <a:pt x="471" y="105"/>
                </a:lnTo>
                <a:cubicBezTo>
                  <a:pt x="471" y="90"/>
                  <a:pt x="460" y="78"/>
                  <a:pt x="445" y="78"/>
                </a:cubicBezTo>
                <a:close/>
                <a:moveTo>
                  <a:pt x="550" y="0"/>
                </a:moveTo>
                <a:lnTo>
                  <a:pt x="131" y="0"/>
                </a:lnTo>
                <a:lnTo>
                  <a:pt x="131" y="0"/>
                </a:lnTo>
                <a:cubicBezTo>
                  <a:pt x="117" y="0"/>
                  <a:pt x="105" y="12"/>
                  <a:pt x="105" y="26"/>
                </a:cubicBezTo>
                <a:lnTo>
                  <a:pt x="105" y="39"/>
                </a:lnTo>
                <a:lnTo>
                  <a:pt x="105" y="39"/>
                </a:lnTo>
                <a:cubicBezTo>
                  <a:pt x="105" y="47"/>
                  <a:pt x="111" y="52"/>
                  <a:pt x="118" y="52"/>
                </a:cubicBezTo>
                <a:lnTo>
                  <a:pt x="118" y="52"/>
                </a:lnTo>
                <a:cubicBezTo>
                  <a:pt x="125" y="52"/>
                  <a:pt x="131" y="47"/>
                  <a:pt x="131" y="39"/>
                </a:cubicBezTo>
                <a:lnTo>
                  <a:pt x="131" y="26"/>
                </a:lnTo>
                <a:lnTo>
                  <a:pt x="550" y="26"/>
                </a:lnTo>
                <a:lnTo>
                  <a:pt x="550" y="263"/>
                </a:lnTo>
                <a:lnTo>
                  <a:pt x="511" y="263"/>
                </a:lnTo>
                <a:lnTo>
                  <a:pt x="511" y="263"/>
                </a:lnTo>
                <a:cubicBezTo>
                  <a:pt x="503" y="263"/>
                  <a:pt x="498" y="268"/>
                  <a:pt x="498" y="275"/>
                </a:cubicBezTo>
                <a:lnTo>
                  <a:pt x="498" y="275"/>
                </a:lnTo>
                <a:cubicBezTo>
                  <a:pt x="498" y="283"/>
                  <a:pt x="503" y="288"/>
                  <a:pt x="511" y="288"/>
                </a:cubicBezTo>
                <a:lnTo>
                  <a:pt x="550" y="288"/>
                </a:lnTo>
                <a:lnTo>
                  <a:pt x="550" y="288"/>
                </a:lnTo>
                <a:cubicBezTo>
                  <a:pt x="564" y="288"/>
                  <a:pt x="576" y="277"/>
                  <a:pt x="576" y="263"/>
                </a:cubicBezTo>
                <a:lnTo>
                  <a:pt x="576" y="26"/>
                </a:lnTo>
                <a:lnTo>
                  <a:pt x="576" y="26"/>
                </a:lnTo>
                <a:cubicBezTo>
                  <a:pt x="576" y="12"/>
                  <a:pt x="564" y="0"/>
                  <a:pt x="550" y="0"/>
                </a:cubicBezTo>
                <a:close/>
                <a:moveTo>
                  <a:pt x="353" y="288"/>
                </a:moveTo>
                <a:lnTo>
                  <a:pt x="353" y="288"/>
                </a:lnTo>
                <a:cubicBezTo>
                  <a:pt x="346" y="288"/>
                  <a:pt x="340" y="295"/>
                  <a:pt x="340" y="302"/>
                </a:cubicBezTo>
                <a:lnTo>
                  <a:pt x="340" y="302"/>
                </a:lnTo>
                <a:cubicBezTo>
                  <a:pt x="340" y="309"/>
                  <a:pt x="346" y="315"/>
                  <a:pt x="353" y="315"/>
                </a:cubicBezTo>
                <a:lnTo>
                  <a:pt x="353" y="315"/>
                </a:lnTo>
                <a:cubicBezTo>
                  <a:pt x="361" y="315"/>
                  <a:pt x="366" y="309"/>
                  <a:pt x="366" y="302"/>
                </a:cubicBezTo>
                <a:lnTo>
                  <a:pt x="366" y="302"/>
                </a:lnTo>
                <a:cubicBezTo>
                  <a:pt x="366" y="295"/>
                  <a:pt x="361" y="288"/>
                  <a:pt x="353" y="288"/>
                </a:cubicBezTo>
                <a:close/>
                <a:moveTo>
                  <a:pt x="118" y="131"/>
                </a:moveTo>
                <a:lnTo>
                  <a:pt x="118" y="131"/>
                </a:lnTo>
                <a:cubicBezTo>
                  <a:pt x="111" y="131"/>
                  <a:pt x="105" y="137"/>
                  <a:pt x="105" y="145"/>
                </a:cubicBezTo>
                <a:lnTo>
                  <a:pt x="105" y="145"/>
                </a:lnTo>
                <a:cubicBezTo>
                  <a:pt x="105" y="151"/>
                  <a:pt x="111" y="158"/>
                  <a:pt x="118" y="158"/>
                </a:cubicBezTo>
                <a:lnTo>
                  <a:pt x="118" y="158"/>
                </a:lnTo>
                <a:cubicBezTo>
                  <a:pt x="125" y="158"/>
                  <a:pt x="131" y="151"/>
                  <a:pt x="131" y="145"/>
                </a:cubicBezTo>
                <a:lnTo>
                  <a:pt x="131" y="145"/>
                </a:lnTo>
                <a:cubicBezTo>
                  <a:pt x="131" y="137"/>
                  <a:pt x="125" y="131"/>
                  <a:pt x="118" y="131"/>
                </a:cubicBezTo>
                <a:close/>
                <a:moveTo>
                  <a:pt x="216" y="195"/>
                </a:moveTo>
                <a:lnTo>
                  <a:pt x="216" y="195"/>
                </a:lnTo>
                <a:cubicBezTo>
                  <a:pt x="216" y="198"/>
                  <a:pt x="217" y="200"/>
                  <a:pt x="218" y="201"/>
                </a:cubicBezTo>
                <a:lnTo>
                  <a:pt x="218" y="201"/>
                </a:lnTo>
                <a:cubicBezTo>
                  <a:pt x="219" y="203"/>
                  <a:pt x="220" y="205"/>
                  <a:pt x="222" y="206"/>
                </a:cubicBezTo>
                <a:lnTo>
                  <a:pt x="222" y="206"/>
                </a:lnTo>
                <a:cubicBezTo>
                  <a:pt x="223" y="207"/>
                  <a:pt x="225" y="208"/>
                  <a:pt x="227" y="208"/>
                </a:cubicBezTo>
                <a:lnTo>
                  <a:pt x="227" y="208"/>
                </a:lnTo>
                <a:cubicBezTo>
                  <a:pt x="228" y="209"/>
                  <a:pt x="229" y="209"/>
                  <a:pt x="230" y="209"/>
                </a:cubicBezTo>
                <a:lnTo>
                  <a:pt x="230" y="181"/>
                </a:lnTo>
                <a:lnTo>
                  <a:pt x="230" y="181"/>
                </a:lnTo>
                <a:cubicBezTo>
                  <a:pt x="226" y="181"/>
                  <a:pt x="223" y="182"/>
                  <a:pt x="220" y="184"/>
                </a:cubicBezTo>
                <a:lnTo>
                  <a:pt x="220" y="184"/>
                </a:lnTo>
                <a:cubicBezTo>
                  <a:pt x="218" y="186"/>
                  <a:pt x="216" y="190"/>
                  <a:pt x="216" y="19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txBody>
          <a:bodyPr wrap="none" lIns="68579" tIns="34289" rIns="68579" bIns="34289" anchor="ctr"/>
          <a:lstStyle/>
          <a:p>
            <a:endParaRPr lang="en-US" sz="4900" dirty="0"/>
          </a:p>
        </p:txBody>
      </p:sp>
      <p:sp>
        <p:nvSpPr>
          <p:cNvPr id="33" name="Freeform 38">
            <a:extLst>
              <a:ext uri="{FF2B5EF4-FFF2-40B4-BE49-F238E27FC236}">
                <a16:creationId xmlns:a16="http://schemas.microsoft.com/office/drawing/2014/main" id="{A569C547-38C3-4C95-B249-A45E8C8626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5300" y="2698862"/>
            <a:ext cx="424785" cy="251411"/>
          </a:xfrm>
          <a:custGeom>
            <a:avLst/>
            <a:gdLst>
              <a:gd name="T0" fmla="*/ 247 w 577"/>
              <a:gd name="T1" fmla="*/ 233 h 368"/>
              <a:gd name="T2" fmla="*/ 253 w 577"/>
              <a:gd name="T3" fmla="*/ 260 h 368"/>
              <a:gd name="T4" fmla="*/ 256 w 577"/>
              <a:gd name="T5" fmla="*/ 240 h 368"/>
              <a:gd name="T6" fmla="*/ 273 w 577"/>
              <a:gd name="T7" fmla="*/ 260 h 368"/>
              <a:gd name="T8" fmla="*/ 254 w 577"/>
              <a:gd name="T9" fmla="*/ 276 h 368"/>
              <a:gd name="T10" fmla="*/ 230 w 577"/>
              <a:gd name="T11" fmla="*/ 279 h 368"/>
              <a:gd name="T12" fmla="*/ 207 w 577"/>
              <a:gd name="T13" fmla="*/ 269 h 368"/>
              <a:gd name="T14" fmla="*/ 197 w 577"/>
              <a:gd name="T15" fmla="*/ 244 h 368"/>
              <a:gd name="T16" fmla="*/ 219 w 577"/>
              <a:gd name="T17" fmla="*/ 259 h 368"/>
              <a:gd name="T18" fmla="*/ 221 w 577"/>
              <a:gd name="T19" fmla="*/ 225 h 368"/>
              <a:gd name="T20" fmla="*/ 202 w 577"/>
              <a:gd name="T21" fmla="*/ 210 h 368"/>
              <a:gd name="T22" fmla="*/ 202 w 577"/>
              <a:gd name="T23" fmla="*/ 184 h 368"/>
              <a:gd name="T24" fmla="*/ 220 w 577"/>
              <a:gd name="T25" fmla="*/ 169 h 368"/>
              <a:gd name="T26" fmla="*/ 243 w 577"/>
              <a:gd name="T27" fmla="*/ 158 h 368"/>
              <a:gd name="T28" fmla="*/ 253 w 577"/>
              <a:gd name="T29" fmla="*/ 169 h 368"/>
              <a:gd name="T30" fmla="*/ 270 w 577"/>
              <a:gd name="T31" fmla="*/ 184 h 368"/>
              <a:gd name="T32" fmla="*/ 251 w 577"/>
              <a:gd name="T33" fmla="*/ 184 h 368"/>
              <a:gd name="T34" fmla="*/ 243 w 577"/>
              <a:gd name="T35" fmla="*/ 212 h 368"/>
              <a:gd name="T36" fmla="*/ 264 w 577"/>
              <a:gd name="T37" fmla="*/ 222 h 368"/>
              <a:gd name="T38" fmla="*/ 275 w 577"/>
              <a:gd name="T39" fmla="*/ 245 h 368"/>
              <a:gd name="T40" fmla="*/ 144 w 577"/>
              <a:gd name="T41" fmla="*/ 223 h 368"/>
              <a:gd name="T42" fmla="*/ 327 w 577"/>
              <a:gd name="T43" fmla="*/ 223 h 368"/>
              <a:gd name="T44" fmla="*/ 432 w 577"/>
              <a:gd name="T45" fmla="*/ 131 h 368"/>
              <a:gd name="T46" fmla="*/ 432 w 577"/>
              <a:gd name="T47" fmla="*/ 105 h 368"/>
              <a:gd name="T48" fmla="*/ 445 w 577"/>
              <a:gd name="T49" fmla="*/ 291 h 368"/>
              <a:gd name="T50" fmla="*/ 392 w 577"/>
              <a:gd name="T51" fmla="*/ 328 h 368"/>
              <a:gd name="T52" fmla="*/ 76 w 577"/>
              <a:gd name="T53" fmla="*/ 341 h 368"/>
              <a:gd name="T54" fmla="*/ 39 w 577"/>
              <a:gd name="T55" fmla="*/ 288 h 368"/>
              <a:gd name="T56" fmla="*/ 39 w 577"/>
              <a:gd name="T57" fmla="*/ 158 h 368"/>
              <a:gd name="T58" fmla="*/ 76 w 577"/>
              <a:gd name="T59" fmla="*/ 105 h 368"/>
              <a:gd name="T60" fmla="*/ 392 w 577"/>
              <a:gd name="T61" fmla="*/ 118 h 368"/>
              <a:gd name="T62" fmla="*/ 445 w 577"/>
              <a:gd name="T63" fmla="*/ 291 h 368"/>
              <a:gd name="T64" fmla="*/ 419 w 577"/>
              <a:gd name="T65" fmla="*/ 328 h 368"/>
              <a:gd name="T66" fmla="*/ 445 w 577"/>
              <a:gd name="T67" fmla="*/ 328 h 368"/>
              <a:gd name="T68" fmla="*/ 26 w 577"/>
              <a:gd name="T69" fmla="*/ 328 h 368"/>
              <a:gd name="T70" fmla="*/ 52 w 577"/>
              <a:gd name="T71" fmla="*/ 328 h 368"/>
              <a:gd name="T72" fmla="*/ 39 w 577"/>
              <a:gd name="T73" fmla="*/ 105 h 368"/>
              <a:gd name="T74" fmla="*/ 39 w 577"/>
              <a:gd name="T75" fmla="*/ 131 h 368"/>
              <a:gd name="T76" fmla="*/ 445 w 577"/>
              <a:gd name="T77" fmla="*/ 78 h 368"/>
              <a:gd name="T78" fmla="*/ 0 w 577"/>
              <a:gd name="T79" fmla="*/ 341 h 368"/>
              <a:gd name="T80" fmla="*/ 445 w 577"/>
              <a:gd name="T81" fmla="*/ 367 h 368"/>
              <a:gd name="T82" fmla="*/ 445 w 577"/>
              <a:gd name="T83" fmla="*/ 78 h 368"/>
              <a:gd name="T84" fmla="*/ 105 w 577"/>
              <a:gd name="T85" fmla="*/ 26 h 368"/>
              <a:gd name="T86" fmla="*/ 118 w 577"/>
              <a:gd name="T87" fmla="*/ 52 h 368"/>
              <a:gd name="T88" fmla="*/ 550 w 577"/>
              <a:gd name="T89" fmla="*/ 263 h 368"/>
              <a:gd name="T90" fmla="*/ 498 w 577"/>
              <a:gd name="T91" fmla="*/ 275 h 368"/>
              <a:gd name="T92" fmla="*/ 576 w 577"/>
              <a:gd name="T93" fmla="*/ 263 h 368"/>
              <a:gd name="T94" fmla="*/ 353 w 577"/>
              <a:gd name="T95" fmla="*/ 288 h 368"/>
              <a:gd name="T96" fmla="*/ 353 w 577"/>
              <a:gd name="T97" fmla="*/ 315 h 368"/>
              <a:gd name="T98" fmla="*/ 353 w 577"/>
              <a:gd name="T99" fmla="*/ 288 h 368"/>
              <a:gd name="T100" fmla="*/ 105 w 577"/>
              <a:gd name="T101" fmla="*/ 145 h 368"/>
              <a:gd name="T102" fmla="*/ 131 w 577"/>
              <a:gd name="T103" fmla="*/ 145 h 368"/>
              <a:gd name="T104" fmla="*/ 218 w 577"/>
              <a:gd name="T105" fmla="*/ 201 h 368"/>
              <a:gd name="T106" fmla="*/ 227 w 577"/>
              <a:gd name="T107" fmla="*/ 208 h 368"/>
              <a:gd name="T108" fmla="*/ 230 w 577"/>
              <a:gd name="T109" fmla="*/ 181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7" h="368">
                <a:moveTo>
                  <a:pt x="253" y="236"/>
                </a:moveTo>
                <a:lnTo>
                  <a:pt x="253" y="236"/>
                </a:lnTo>
                <a:cubicBezTo>
                  <a:pt x="251" y="234"/>
                  <a:pt x="249" y="233"/>
                  <a:pt x="247" y="233"/>
                </a:cubicBezTo>
                <a:lnTo>
                  <a:pt x="247" y="233"/>
                </a:lnTo>
                <a:cubicBezTo>
                  <a:pt x="245" y="232"/>
                  <a:pt x="244" y="232"/>
                  <a:pt x="243" y="231"/>
                </a:cubicBezTo>
                <a:lnTo>
                  <a:pt x="243" y="264"/>
                </a:lnTo>
                <a:lnTo>
                  <a:pt x="243" y="264"/>
                </a:lnTo>
                <a:cubicBezTo>
                  <a:pt x="247" y="264"/>
                  <a:pt x="250" y="263"/>
                  <a:pt x="253" y="260"/>
                </a:cubicBezTo>
                <a:lnTo>
                  <a:pt x="253" y="260"/>
                </a:lnTo>
                <a:cubicBezTo>
                  <a:pt x="256" y="258"/>
                  <a:pt x="258" y="253"/>
                  <a:pt x="258" y="247"/>
                </a:cubicBezTo>
                <a:lnTo>
                  <a:pt x="258" y="247"/>
                </a:lnTo>
                <a:cubicBezTo>
                  <a:pt x="258" y="245"/>
                  <a:pt x="258" y="243"/>
                  <a:pt x="256" y="240"/>
                </a:cubicBezTo>
                <a:lnTo>
                  <a:pt x="256" y="240"/>
                </a:lnTo>
                <a:cubicBezTo>
                  <a:pt x="256" y="239"/>
                  <a:pt x="254" y="237"/>
                  <a:pt x="253" y="236"/>
                </a:cubicBezTo>
                <a:close/>
                <a:moveTo>
                  <a:pt x="273" y="260"/>
                </a:moveTo>
                <a:lnTo>
                  <a:pt x="273" y="260"/>
                </a:lnTo>
                <a:cubicBezTo>
                  <a:pt x="271" y="264"/>
                  <a:pt x="268" y="267"/>
                  <a:pt x="265" y="270"/>
                </a:cubicBezTo>
                <a:lnTo>
                  <a:pt x="265" y="270"/>
                </a:lnTo>
                <a:cubicBezTo>
                  <a:pt x="262" y="272"/>
                  <a:pt x="258" y="274"/>
                  <a:pt x="254" y="276"/>
                </a:cubicBezTo>
                <a:lnTo>
                  <a:pt x="254" y="276"/>
                </a:lnTo>
                <a:cubicBezTo>
                  <a:pt x="250" y="277"/>
                  <a:pt x="247" y="278"/>
                  <a:pt x="243" y="278"/>
                </a:cubicBezTo>
                <a:lnTo>
                  <a:pt x="243" y="288"/>
                </a:lnTo>
                <a:lnTo>
                  <a:pt x="230" y="288"/>
                </a:lnTo>
                <a:lnTo>
                  <a:pt x="230" y="279"/>
                </a:lnTo>
                <a:lnTo>
                  <a:pt x="230" y="279"/>
                </a:lnTo>
                <a:cubicBezTo>
                  <a:pt x="226" y="278"/>
                  <a:pt x="222" y="277"/>
                  <a:pt x="219" y="276"/>
                </a:cubicBezTo>
                <a:lnTo>
                  <a:pt x="219" y="276"/>
                </a:lnTo>
                <a:cubicBezTo>
                  <a:pt x="214" y="274"/>
                  <a:pt x="210" y="272"/>
                  <a:pt x="207" y="269"/>
                </a:cubicBezTo>
                <a:lnTo>
                  <a:pt x="207" y="269"/>
                </a:lnTo>
                <a:cubicBezTo>
                  <a:pt x="203" y="266"/>
                  <a:pt x="201" y="263"/>
                  <a:pt x="199" y="258"/>
                </a:cubicBezTo>
                <a:lnTo>
                  <a:pt x="199" y="258"/>
                </a:lnTo>
                <a:cubicBezTo>
                  <a:pt x="197" y="254"/>
                  <a:pt x="197" y="249"/>
                  <a:pt x="197" y="244"/>
                </a:cubicBezTo>
                <a:lnTo>
                  <a:pt x="214" y="244"/>
                </a:lnTo>
                <a:lnTo>
                  <a:pt x="214" y="244"/>
                </a:lnTo>
                <a:cubicBezTo>
                  <a:pt x="214" y="250"/>
                  <a:pt x="216" y="255"/>
                  <a:pt x="219" y="259"/>
                </a:cubicBezTo>
                <a:lnTo>
                  <a:pt x="219" y="259"/>
                </a:lnTo>
                <a:cubicBezTo>
                  <a:pt x="221" y="263"/>
                  <a:pt x="225" y="264"/>
                  <a:pt x="230" y="264"/>
                </a:cubicBezTo>
                <a:lnTo>
                  <a:pt x="230" y="228"/>
                </a:lnTo>
                <a:lnTo>
                  <a:pt x="230" y="228"/>
                </a:lnTo>
                <a:cubicBezTo>
                  <a:pt x="227" y="228"/>
                  <a:pt x="224" y="227"/>
                  <a:pt x="221" y="225"/>
                </a:cubicBezTo>
                <a:lnTo>
                  <a:pt x="221" y="225"/>
                </a:lnTo>
                <a:cubicBezTo>
                  <a:pt x="217" y="223"/>
                  <a:pt x="213" y="222"/>
                  <a:pt x="210" y="219"/>
                </a:cubicBezTo>
                <a:lnTo>
                  <a:pt x="210" y="219"/>
                </a:lnTo>
                <a:cubicBezTo>
                  <a:pt x="207" y="217"/>
                  <a:pt x="204" y="214"/>
                  <a:pt x="202" y="210"/>
                </a:cubicBezTo>
                <a:lnTo>
                  <a:pt x="202" y="210"/>
                </a:lnTo>
                <a:cubicBezTo>
                  <a:pt x="200" y="206"/>
                  <a:pt x="199" y="202"/>
                  <a:pt x="199" y="197"/>
                </a:cubicBezTo>
                <a:lnTo>
                  <a:pt x="199" y="197"/>
                </a:lnTo>
                <a:cubicBezTo>
                  <a:pt x="199" y="192"/>
                  <a:pt x="200" y="187"/>
                  <a:pt x="202" y="184"/>
                </a:cubicBezTo>
                <a:lnTo>
                  <a:pt x="202" y="184"/>
                </a:lnTo>
                <a:cubicBezTo>
                  <a:pt x="204" y="180"/>
                  <a:pt x="206" y="177"/>
                  <a:pt x="209" y="175"/>
                </a:cubicBezTo>
                <a:lnTo>
                  <a:pt x="209" y="175"/>
                </a:lnTo>
                <a:cubicBezTo>
                  <a:pt x="212" y="172"/>
                  <a:pt x="216" y="170"/>
                  <a:pt x="220" y="169"/>
                </a:cubicBezTo>
                <a:lnTo>
                  <a:pt x="220" y="169"/>
                </a:lnTo>
                <a:cubicBezTo>
                  <a:pt x="223" y="168"/>
                  <a:pt x="227" y="168"/>
                  <a:pt x="230" y="167"/>
                </a:cubicBezTo>
                <a:lnTo>
                  <a:pt x="230" y="158"/>
                </a:lnTo>
                <a:lnTo>
                  <a:pt x="243" y="158"/>
                </a:lnTo>
                <a:lnTo>
                  <a:pt x="243" y="167"/>
                </a:lnTo>
                <a:lnTo>
                  <a:pt x="243" y="167"/>
                </a:lnTo>
                <a:cubicBezTo>
                  <a:pt x="247" y="168"/>
                  <a:pt x="249" y="168"/>
                  <a:pt x="253" y="169"/>
                </a:cubicBezTo>
                <a:lnTo>
                  <a:pt x="253" y="169"/>
                </a:lnTo>
                <a:cubicBezTo>
                  <a:pt x="256" y="170"/>
                  <a:pt x="260" y="172"/>
                  <a:pt x="263" y="175"/>
                </a:cubicBezTo>
                <a:lnTo>
                  <a:pt x="263" y="175"/>
                </a:lnTo>
                <a:cubicBezTo>
                  <a:pt x="266" y="177"/>
                  <a:pt x="269" y="180"/>
                  <a:pt x="270" y="184"/>
                </a:cubicBezTo>
                <a:lnTo>
                  <a:pt x="270" y="184"/>
                </a:lnTo>
                <a:cubicBezTo>
                  <a:pt x="272" y="187"/>
                  <a:pt x="273" y="192"/>
                  <a:pt x="273" y="196"/>
                </a:cubicBezTo>
                <a:lnTo>
                  <a:pt x="256" y="196"/>
                </a:lnTo>
                <a:lnTo>
                  <a:pt x="256" y="196"/>
                </a:lnTo>
                <a:cubicBezTo>
                  <a:pt x="255" y="191"/>
                  <a:pt x="254" y="187"/>
                  <a:pt x="251" y="184"/>
                </a:cubicBezTo>
                <a:lnTo>
                  <a:pt x="251" y="184"/>
                </a:lnTo>
                <a:cubicBezTo>
                  <a:pt x="250" y="182"/>
                  <a:pt x="247" y="181"/>
                  <a:pt x="243" y="181"/>
                </a:cubicBezTo>
                <a:lnTo>
                  <a:pt x="243" y="212"/>
                </a:lnTo>
                <a:lnTo>
                  <a:pt x="243" y="212"/>
                </a:lnTo>
                <a:cubicBezTo>
                  <a:pt x="247" y="214"/>
                  <a:pt x="249" y="215"/>
                  <a:pt x="253" y="216"/>
                </a:cubicBezTo>
                <a:lnTo>
                  <a:pt x="253" y="216"/>
                </a:lnTo>
                <a:cubicBezTo>
                  <a:pt x="257" y="218"/>
                  <a:pt x="261" y="220"/>
                  <a:pt x="264" y="222"/>
                </a:cubicBezTo>
                <a:lnTo>
                  <a:pt x="264" y="222"/>
                </a:lnTo>
                <a:cubicBezTo>
                  <a:pt x="268" y="225"/>
                  <a:pt x="271" y="228"/>
                  <a:pt x="272" y="232"/>
                </a:cubicBezTo>
                <a:lnTo>
                  <a:pt x="272" y="232"/>
                </a:lnTo>
                <a:cubicBezTo>
                  <a:pt x="275" y="235"/>
                  <a:pt x="275" y="239"/>
                  <a:pt x="275" y="245"/>
                </a:cubicBezTo>
                <a:lnTo>
                  <a:pt x="275" y="245"/>
                </a:lnTo>
                <a:cubicBezTo>
                  <a:pt x="275" y="250"/>
                  <a:pt x="275" y="255"/>
                  <a:pt x="273" y="260"/>
                </a:cubicBezTo>
                <a:close/>
                <a:moveTo>
                  <a:pt x="236" y="131"/>
                </a:moveTo>
                <a:lnTo>
                  <a:pt x="236" y="131"/>
                </a:lnTo>
                <a:cubicBezTo>
                  <a:pt x="186" y="131"/>
                  <a:pt x="144" y="172"/>
                  <a:pt x="144" y="223"/>
                </a:cubicBezTo>
                <a:lnTo>
                  <a:pt x="144" y="223"/>
                </a:lnTo>
                <a:cubicBezTo>
                  <a:pt x="144" y="274"/>
                  <a:pt x="186" y="315"/>
                  <a:pt x="236" y="315"/>
                </a:cubicBezTo>
                <a:lnTo>
                  <a:pt x="236" y="315"/>
                </a:lnTo>
                <a:cubicBezTo>
                  <a:pt x="287" y="315"/>
                  <a:pt x="327" y="274"/>
                  <a:pt x="327" y="223"/>
                </a:cubicBezTo>
                <a:lnTo>
                  <a:pt x="327" y="223"/>
                </a:lnTo>
                <a:cubicBezTo>
                  <a:pt x="327" y="172"/>
                  <a:pt x="287" y="131"/>
                  <a:pt x="236" y="131"/>
                </a:cubicBezTo>
                <a:close/>
                <a:moveTo>
                  <a:pt x="432" y="131"/>
                </a:moveTo>
                <a:lnTo>
                  <a:pt x="432" y="131"/>
                </a:lnTo>
                <a:cubicBezTo>
                  <a:pt x="425" y="131"/>
                  <a:pt x="419" y="125"/>
                  <a:pt x="419" y="118"/>
                </a:cubicBezTo>
                <a:lnTo>
                  <a:pt x="419" y="118"/>
                </a:lnTo>
                <a:cubicBezTo>
                  <a:pt x="419" y="111"/>
                  <a:pt x="425" y="105"/>
                  <a:pt x="432" y="105"/>
                </a:cubicBezTo>
                <a:lnTo>
                  <a:pt x="432" y="105"/>
                </a:lnTo>
                <a:cubicBezTo>
                  <a:pt x="439" y="105"/>
                  <a:pt x="445" y="111"/>
                  <a:pt x="445" y="118"/>
                </a:cubicBezTo>
                <a:lnTo>
                  <a:pt x="445" y="118"/>
                </a:lnTo>
                <a:cubicBezTo>
                  <a:pt x="445" y="125"/>
                  <a:pt x="439" y="131"/>
                  <a:pt x="432" y="131"/>
                </a:cubicBezTo>
                <a:close/>
                <a:moveTo>
                  <a:pt x="445" y="291"/>
                </a:moveTo>
                <a:lnTo>
                  <a:pt x="445" y="291"/>
                </a:lnTo>
                <a:cubicBezTo>
                  <a:pt x="441" y="290"/>
                  <a:pt x="437" y="288"/>
                  <a:pt x="432" y="288"/>
                </a:cubicBezTo>
                <a:lnTo>
                  <a:pt x="432" y="288"/>
                </a:lnTo>
                <a:cubicBezTo>
                  <a:pt x="410" y="288"/>
                  <a:pt x="392" y="306"/>
                  <a:pt x="392" y="328"/>
                </a:cubicBezTo>
                <a:lnTo>
                  <a:pt x="392" y="328"/>
                </a:lnTo>
                <a:cubicBezTo>
                  <a:pt x="392" y="332"/>
                  <a:pt x="394" y="337"/>
                  <a:pt x="395" y="341"/>
                </a:cubicBezTo>
                <a:lnTo>
                  <a:pt x="76" y="341"/>
                </a:lnTo>
                <a:lnTo>
                  <a:pt x="76" y="341"/>
                </a:lnTo>
                <a:cubicBezTo>
                  <a:pt x="78" y="337"/>
                  <a:pt x="78" y="332"/>
                  <a:pt x="78" y="328"/>
                </a:cubicBezTo>
                <a:lnTo>
                  <a:pt x="78" y="328"/>
                </a:lnTo>
                <a:cubicBezTo>
                  <a:pt x="78" y="306"/>
                  <a:pt x="61" y="288"/>
                  <a:pt x="39" y="288"/>
                </a:cubicBezTo>
                <a:lnTo>
                  <a:pt x="39" y="288"/>
                </a:lnTo>
                <a:cubicBezTo>
                  <a:pt x="34" y="288"/>
                  <a:pt x="30" y="290"/>
                  <a:pt x="26" y="291"/>
                </a:cubicBezTo>
                <a:lnTo>
                  <a:pt x="26" y="155"/>
                </a:lnTo>
                <a:lnTo>
                  <a:pt x="26" y="155"/>
                </a:lnTo>
                <a:cubicBezTo>
                  <a:pt x="30" y="156"/>
                  <a:pt x="34" y="158"/>
                  <a:pt x="39" y="158"/>
                </a:cubicBezTo>
                <a:lnTo>
                  <a:pt x="39" y="158"/>
                </a:lnTo>
                <a:cubicBezTo>
                  <a:pt x="61" y="158"/>
                  <a:pt x="78" y="140"/>
                  <a:pt x="78" y="118"/>
                </a:cubicBezTo>
                <a:lnTo>
                  <a:pt x="78" y="118"/>
                </a:lnTo>
                <a:cubicBezTo>
                  <a:pt x="78" y="113"/>
                  <a:pt x="78" y="109"/>
                  <a:pt x="76" y="105"/>
                </a:cubicBezTo>
                <a:lnTo>
                  <a:pt x="395" y="105"/>
                </a:lnTo>
                <a:lnTo>
                  <a:pt x="395" y="105"/>
                </a:lnTo>
                <a:cubicBezTo>
                  <a:pt x="394" y="109"/>
                  <a:pt x="392" y="113"/>
                  <a:pt x="392" y="118"/>
                </a:cubicBezTo>
                <a:lnTo>
                  <a:pt x="392" y="118"/>
                </a:lnTo>
                <a:cubicBezTo>
                  <a:pt x="392" y="140"/>
                  <a:pt x="410" y="158"/>
                  <a:pt x="432" y="158"/>
                </a:cubicBezTo>
                <a:lnTo>
                  <a:pt x="432" y="158"/>
                </a:lnTo>
                <a:cubicBezTo>
                  <a:pt x="437" y="158"/>
                  <a:pt x="441" y="156"/>
                  <a:pt x="445" y="155"/>
                </a:cubicBezTo>
                <a:lnTo>
                  <a:pt x="445" y="291"/>
                </a:lnTo>
                <a:close/>
                <a:moveTo>
                  <a:pt x="432" y="341"/>
                </a:moveTo>
                <a:lnTo>
                  <a:pt x="432" y="341"/>
                </a:lnTo>
                <a:cubicBezTo>
                  <a:pt x="425" y="341"/>
                  <a:pt x="419" y="335"/>
                  <a:pt x="419" y="328"/>
                </a:cubicBezTo>
                <a:lnTo>
                  <a:pt x="419" y="328"/>
                </a:lnTo>
                <a:cubicBezTo>
                  <a:pt x="419" y="321"/>
                  <a:pt x="425" y="315"/>
                  <a:pt x="432" y="315"/>
                </a:cubicBezTo>
                <a:lnTo>
                  <a:pt x="432" y="315"/>
                </a:lnTo>
                <a:cubicBezTo>
                  <a:pt x="439" y="315"/>
                  <a:pt x="445" y="321"/>
                  <a:pt x="445" y="328"/>
                </a:cubicBezTo>
                <a:lnTo>
                  <a:pt x="445" y="328"/>
                </a:lnTo>
                <a:cubicBezTo>
                  <a:pt x="445" y="335"/>
                  <a:pt x="439" y="341"/>
                  <a:pt x="432" y="341"/>
                </a:cubicBezTo>
                <a:close/>
                <a:moveTo>
                  <a:pt x="39" y="341"/>
                </a:moveTo>
                <a:lnTo>
                  <a:pt x="39" y="341"/>
                </a:lnTo>
                <a:cubicBezTo>
                  <a:pt x="32" y="341"/>
                  <a:pt x="26" y="335"/>
                  <a:pt x="26" y="328"/>
                </a:cubicBezTo>
                <a:lnTo>
                  <a:pt x="26" y="328"/>
                </a:lnTo>
                <a:cubicBezTo>
                  <a:pt x="26" y="321"/>
                  <a:pt x="32" y="315"/>
                  <a:pt x="39" y="315"/>
                </a:cubicBezTo>
                <a:lnTo>
                  <a:pt x="39" y="315"/>
                </a:lnTo>
                <a:cubicBezTo>
                  <a:pt x="47" y="315"/>
                  <a:pt x="52" y="321"/>
                  <a:pt x="52" y="328"/>
                </a:cubicBezTo>
                <a:lnTo>
                  <a:pt x="52" y="328"/>
                </a:lnTo>
                <a:cubicBezTo>
                  <a:pt x="52" y="335"/>
                  <a:pt x="47" y="341"/>
                  <a:pt x="39" y="341"/>
                </a:cubicBezTo>
                <a:close/>
                <a:moveTo>
                  <a:pt x="39" y="105"/>
                </a:moveTo>
                <a:lnTo>
                  <a:pt x="39" y="105"/>
                </a:lnTo>
                <a:cubicBezTo>
                  <a:pt x="47" y="105"/>
                  <a:pt x="52" y="111"/>
                  <a:pt x="52" y="118"/>
                </a:cubicBezTo>
                <a:lnTo>
                  <a:pt x="52" y="118"/>
                </a:lnTo>
                <a:cubicBezTo>
                  <a:pt x="52" y="125"/>
                  <a:pt x="47" y="131"/>
                  <a:pt x="39" y="131"/>
                </a:cubicBezTo>
                <a:lnTo>
                  <a:pt x="39" y="131"/>
                </a:lnTo>
                <a:cubicBezTo>
                  <a:pt x="32" y="131"/>
                  <a:pt x="26" y="125"/>
                  <a:pt x="26" y="118"/>
                </a:cubicBezTo>
                <a:lnTo>
                  <a:pt x="26" y="118"/>
                </a:lnTo>
                <a:cubicBezTo>
                  <a:pt x="26" y="111"/>
                  <a:pt x="32" y="105"/>
                  <a:pt x="39" y="105"/>
                </a:cubicBezTo>
                <a:close/>
                <a:moveTo>
                  <a:pt x="445" y="78"/>
                </a:moveTo>
                <a:lnTo>
                  <a:pt x="26" y="78"/>
                </a:lnTo>
                <a:lnTo>
                  <a:pt x="26" y="78"/>
                </a:lnTo>
                <a:cubicBezTo>
                  <a:pt x="12" y="78"/>
                  <a:pt x="0" y="90"/>
                  <a:pt x="0" y="105"/>
                </a:cubicBezTo>
                <a:lnTo>
                  <a:pt x="0" y="341"/>
                </a:lnTo>
                <a:lnTo>
                  <a:pt x="0" y="341"/>
                </a:lnTo>
                <a:cubicBezTo>
                  <a:pt x="0" y="355"/>
                  <a:pt x="12" y="367"/>
                  <a:pt x="26" y="367"/>
                </a:cubicBezTo>
                <a:lnTo>
                  <a:pt x="445" y="367"/>
                </a:lnTo>
                <a:lnTo>
                  <a:pt x="445" y="367"/>
                </a:lnTo>
                <a:cubicBezTo>
                  <a:pt x="460" y="367"/>
                  <a:pt x="471" y="355"/>
                  <a:pt x="471" y="341"/>
                </a:cubicBezTo>
                <a:lnTo>
                  <a:pt x="471" y="105"/>
                </a:lnTo>
                <a:lnTo>
                  <a:pt x="471" y="105"/>
                </a:lnTo>
                <a:cubicBezTo>
                  <a:pt x="471" y="90"/>
                  <a:pt x="460" y="78"/>
                  <a:pt x="445" y="78"/>
                </a:cubicBezTo>
                <a:close/>
                <a:moveTo>
                  <a:pt x="550" y="0"/>
                </a:moveTo>
                <a:lnTo>
                  <a:pt x="131" y="0"/>
                </a:lnTo>
                <a:lnTo>
                  <a:pt x="131" y="0"/>
                </a:lnTo>
                <a:cubicBezTo>
                  <a:pt x="117" y="0"/>
                  <a:pt x="105" y="12"/>
                  <a:pt x="105" y="26"/>
                </a:cubicBezTo>
                <a:lnTo>
                  <a:pt x="105" y="39"/>
                </a:lnTo>
                <a:lnTo>
                  <a:pt x="105" y="39"/>
                </a:lnTo>
                <a:cubicBezTo>
                  <a:pt x="105" y="47"/>
                  <a:pt x="111" y="52"/>
                  <a:pt x="118" y="52"/>
                </a:cubicBezTo>
                <a:lnTo>
                  <a:pt x="118" y="52"/>
                </a:lnTo>
                <a:cubicBezTo>
                  <a:pt x="125" y="52"/>
                  <a:pt x="131" y="47"/>
                  <a:pt x="131" y="39"/>
                </a:cubicBezTo>
                <a:lnTo>
                  <a:pt x="131" y="26"/>
                </a:lnTo>
                <a:lnTo>
                  <a:pt x="550" y="26"/>
                </a:lnTo>
                <a:lnTo>
                  <a:pt x="550" y="263"/>
                </a:lnTo>
                <a:lnTo>
                  <a:pt x="511" y="263"/>
                </a:lnTo>
                <a:lnTo>
                  <a:pt x="511" y="263"/>
                </a:lnTo>
                <a:cubicBezTo>
                  <a:pt x="503" y="263"/>
                  <a:pt x="498" y="268"/>
                  <a:pt x="498" y="275"/>
                </a:cubicBezTo>
                <a:lnTo>
                  <a:pt x="498" y="275"/>
                </a:lnTo>
                <a:cubicBezTo>
                  <a:pt x="498" y="283"/>
                  <a:pt x="503" y="288"/>
                  <a:pt x="511" y="288"/>
                </a:cubicBezTo>
                <a:lnTo>
                  <a:pt x="550" y="288"/>
                </a:lnTo>
                <a:lnTo>
                  <a:pt x="550" y="288"/>
                </a:lnTo>
                <a:cubicBezTo>
                  <a:pt x="564" y="288"/>
                  <a:pt x="576" y="277"/>
                  <a:pt x="576" y="263"/>
                </a:cubicBezTo>
                <a:lnTo>
                  <a:pt x="576" y="26"/>
                </a:lnTo>
                <a:lnTo>
                  <a:pt x="576" y="26"/>
                </a:lnTo>
                <a:cubicBezTo>
                  <a:pt x="576" y="12"/>
                  <a:pt x="564" y="0"/>
                  <a:pt x="550" y="0"/>
                </a:cubicBezTo>
                <a:close/>
                <a:moveTo>
                  <a:pt x="353" y="288"/>
                </a:moveTo>
                <a:lnTo>
                  <a:pt x="353" y="288"/>
                </a:lnTo>
                <a:cubicBezTo>
                  <a:pt x="346" y="288"/>
                  <a:pt x="340" y="295"/>
                  <a:pt x="340" y="302"/>
                </a:cubicBezTo>
                <a:lnTo>
                  <a:pt x="340" y="302"/>
                </a:lnTo>
                <a:cubicBezTo>
                  <a:pt x="340" y="309"/>
                  <a:pt x="346" y="315"/>
                  <a:pt x="353" y="315"/>
                </a:cubicBezTo>
                <a:lnTo>
                  <a:pt x="353" y="315"/>
                </a:lnTo>
                <a:cubicBezTo>
                  <a:pt x="361" y="315"/>
                  <a:pt x="366" y="309"/>
                  <a:pt x="366" y="302"/>
                </a:cubicBezTo>
                <a:lnTo>
                  <a:pt x="366" y="302"/>
                </a:lnTo>
                <a:cubicBezTo>
                  <a:pt x="366" y="295"/>
                  <a:pt x="361" y="288"/>
                  <a:pt x="353" y="288"/>
                </a:cubicBezTo>
                <a:close/>
                <a:moveTo>
                  <a:pt x="118" y="131"/>
                </a:moveTo>
                <a:lnTo>
                  <a:pt x="118" y="131"/>
                </a:lnTo>
                <a:cubicBezTo>
                  <a:pt x="111" y="131"/>
                  <a:pt x="105" y="137"/>
                  <a:pt x="105" y="145"/>
                </a:cubicBezTo>
                <a:lnTo>
                  <a:pt x="105" y="145"/>
                </a:lnTo>
                <a:cubicBezTo>
                  <a:pt x="105" y="151"/>
                  <a:pt x="111" y="158"/>
                  <a:pt x="118" y="158"/>
                </a:cubicBezTo>
                <a:lnTo>
                  <a:pt x="118" y="158"/>
                </a:lnTo>
                <a:cubicBezTo>
                  <a:pt x="125" y="158"/>
                  <a:pt x="131" y="151"/>
                  <a:pt x="131" y="145"/>
                </a:cubicBezTo>
                <a:lnTo>
                  <a:pt x="131" y="145"/>
                </a:lnTo>
                <a:cubicBezTo>
                  <a:pt x="131" y="137"/>
                  <a:pt x="125" y="131"/>
                  <a:pt x="118" y="131"/>
                </a:cubicBezTo>
                <a:close/>
                <a:moveTo>
                  <a:pt x="216" y="195"/>
                </a:moveTo>
                <a:lnTo>
                  <a:pt x="216" y="195"/>
                </a:lnTo>
                <a:cubicBezTo>
                  <a:pt x="216" y="198"/>
                  <a:pt x="217" y="200"/>
                  <a:pt x="218" y="201"/>
                </a:cubicBezTo>
                <a:lnTo>
                  <a:pt x="218" y="201"/>
                </a:lnTo>
                <a:cubicBezTo>
                  <a:pt x="219" y="203"/>
                  <a:pt x="220" y="205"/>
                  <a:pt x="222" y="206"/>
                </a:cubicBezTo>
                <a:lnTo>
                  <a:pt x="222" y="206"/>
                </a:lnTo>
                <a:cubicBezTo>
                  <a:pt x="223" y="207"/>
                  <a:pt x="225" y="208"/>
                  <a:pt x="227" y="208"/>
                </a:cubicBezTo>
                <a:lnTo>
                  <a:pt x="227" y="208"/>
                </a:lnTo>
                <a:cubicBezTo>
                  <a:pt x="228" y="209"/>
                  <a:pt x="229" y="209"/>
                  <a:pt x="230" y="209"/>
                </a:cubicBezTo>
                <a:lnTo>
                  <a:pt x="230" y="181"/>
                </a:lnTo>
                <a:lnTo>
                  <a:pt x="230" y="181"/>
                </a:lnTo>
                <a:cubicBezTo>
                  <a:pt x="226" y="181"/>
                  <a:pt x="223" y="182"/>
                  <a:pt x="220" y="184"/>
                </a:cubicBezTo>
                <a:lnTo>
                  <a:pt x="220" y="184"/>
                </a:lnTo>
                <a:cubicBezTo>
                  <a:pt x="218" y="186"/>
                  <a:pt x="216" y="190"/>
                  <a:pt x="216" y="19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txBody>
          <a:bodyPr wrap="none" lIns="68579" tIns="34289" rIns="68579" bIns="34289" anchor="ctr"/>
          <a:lstStyle/>
          <a:p>
            <a:endParaRPr lang="en-US" sz="4900" dirty="0"/>
          </a:p>
        </p:txBody>
      </p:sp>
      <p:sp>
        <p:nvSpPr>
          <p:cNvPr id="34" name="Freeform 38">
            <a:extLst>
              <a:ext uri="{FF2B5EF4-FFF2-40B4-BE49-F238E27FC236}">
                <a16:creationId xmlns:a16="http://schemas.microsoft.com/office/drawing/2014/main" id="{A45AF72B-44BA-47F5-B996-D7AA33898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548" y="4128460"/>
            <a:ext cx="424785" cy="251411"/>
          </a:xfrm>
          <a:custGeom>
            <a:avLst/>
            <a:gdLst>
              <a:gd name="T0" fmla="*/ 247 w 577"/>
              <a:gd name="T1" fmla="*/ 233 h 368"/>
              <a:gd name="T2" fmla="*/ 253 w 577"/>
              <a:gd name="T3" fmla="*/ 260 h 368"/>
              <a:gd name="T4" fmla="*/ 256 w 577"/>
              <a:gd name="T5" fmla="*/ 240 h 368"/>
              <a:gd name="T6" fmla="*/ 273 w 577"/>
              <a:gd name="T7" fmla="*/ 260 h 368"/>
              <a:gd name="T8" fmla="*/ 254 w 577"/>
              <a:gd name="T9" fmla="*/ 276 h 368"/>
              <a:gd name="T10" fmla="*/ 230 w 577"/>
              <a:gd name="T11" fmla="*/ 279 h 368"/>
              <a:gd name="T12" fmla="*/ 207 w 577"/>
              <a:gd name="T13" fmla="*/ 269 h 368"/>
              <a:gd name="T14" fmla="*/ 197 w 577"/>
              <a:gd name="T15" fmla="*/ 244 h 368"/>
              <a:gd name="T16" fmla="*/ 219 w 577"/>
              <a:gd name="T17" fmla="*/ 259 h 368"/>
              <a:gd name="T18" fmla="*/ 221 w 577"/>
              <a:gd name="T19" fmla="*/ 225 h 368"/>
              <a:gd name="T20" fmla="*/ 202 w 577"/>
              <a:gd name="T21" fmla="*/ 210 h 368"/>
              <a:gd name="T22" fmla="*/ 202 w 577"/>
              <a:gd name="T23" fmla="*/ 184 h 368"/>
              <a:gd name="T24" fmla="*/ 220 w 577"/>
              <a:gd name="T25" fmla="*/ 169 h 368"/>
              <a:gd name="T26" fmla="*/ 243 w 577"/>
              <a:gd name="T27" fmla="*/ 158 h 368"/>
              <a:gd name="T28" fmla="*/ 253 w 577"/>
              <a:gd name="T29" fmla="*/ 169 h 368"/>
              <a:gd name="T30" fmla="*/ 270 w 577"/>
              <a:gd name="T31" fmla="*/ 184 h 368"/>
              <a:gd name="T32" fmla="*/ 251 w 577"/>
              <a:gd name="T33" fmla="*/ 184 h 368"/>
              <a:gd name="T34" fmla="*/ 243 w 577"/>
              <a:gd name="T35" fmla="*/ 212 h 368"/>
              <a:gd name="T36" fmla="*/ 264 w 577"/>
              <a:gd name="T37" fmla="*/ 222 h 368"/>
              <a:gd name="T38" fmla="*/ 275 w 577"/>
              <a:gd name="T39" fmla="*/ 245 h 368"/>
              <a:gd name="T40" fmla="*/ 144 w 577"/>
              <a:gd name="T41" fmla="*/ 223 h 368"/>
              <a:gd name="T42" fmla="*/ 327 w 577"/>
              <a:gd name="T43" fmla="*/ 223 h 368"/>
              <a:gd name="T44" fmla="*/ 432 w 577"/>
              <a:gd name="T45" fmla="*/ 131 h 368"/>
              <a:gd name="T46" fmla="*/ 432 w 577"/>
              <a:gd name="T47" fmla="*/ 105 h 368"/>
              <a:gd name="T48" fmla="*/ 445 w 577"/>
              <a:gd name="T49" fmla="*/ 291 h 368"/>
              <a:gd name="T50" fmla="*/ 392 w 577"/>
              <a:gd name="T51" fmla="*/ 328 h 368"/>
              <a:gd name="T52" fmla="*/ 76 w 577"/>
              <a:gd name="T53" fmla="*/ 341 h 368"/>
              <a:gd name="T54" fmla="*/ 39 w 577"/>
              <a:gd name="T55" fmla="*/ 288 h 368"/>
              <a:gd name="T56" fmla="*/ 39 w 577"/>
              <a:gd name="T57" fmla="*/ 158 h 368"/>
              <a:gd name="T58" fmla="*/ 76 w 577"/>
              <a:gd name="T59" fmla="*/ 105 h 368"/>
              <a:gd name="T60" fmla="*/ 392 w 577"/>
              <a:gd name="T61" fmla="*/ 118 h 368"/>
              <a:gd name="T62" fmla="*/ 445 w 577"/>
              <a:gd name="T63" fmla="*/ 291 h 368"/>
              <a:gd name="T64" fmla="*/ 419 w 577"/>
              <a:gd name="T65" fmla="*/ 328 h 368"/>
              <a:gd name="T66" fmla="*/ 445 w 577"/>
              <a:gd name="T67" fmla="*/ 328 h 368"/>
              <a:gd name="T68" fmla="*/ 26 w 577"/>
              <a:gd name="T69" fmla="*/ 328 h 368"/>
              <a:gd name="T70" fmla="*/ 52 w 577"/>
              <a:gd name="T71" fmla="*/ 328 h 368"/>
              <a:gd name="T72" fmla="*/ 39 w 577"/>
              <a:gd name="T73" fmla="*/ 105 h 368"/>
              <a:gd name="T74" fmla="*/ 39 w 577"/>
              <a:gd name="T75" fmla="*/ 131 h 368"/>
              <a:gd name="T76" fmla="*/ 445 w 577"/>
              <a:gd name="T77" fmla="*/ 78 h 368"/>
              <a:gd name="T78" fmla="*/ 0 w 577"/>
              <a:gd name="T79" fmla="*/ 341 h 368"/>
              <a:gd name="T80" fmla="*/ 445 w 577"/>
              <a:gd name="T81" fmla="*/ 367 h 368"/>
              <a:gd name="T82" fmla="*/ 445 w 577"/>
              <a:gd name="T83" fmla="*/ 78 h 368"/>
              <a:gd name="T84" fmla="*/ 105 w 577"/>
              <a:gd name="T85" fmla="*/ 26 h 368"/>
              <a:gd name="T86" fmla="*/ 118 w 577"/>
              <a:gd name="T87" fmla="*/ 52 h 368"/>
              <a:gd name="T88" fmla="*/ 550 w 577"/>
              <a:gd name="T89" fmla="*/ 263 h 368"/>
              <a:gd name="T90" fmla="*/ 498 w 577"/>
              <a:gd name="T91" fmla="*/ 275 h 368"/>
              <a:gd name="T92" fmla="*/ 576 w 577"/>
              <a:gd name="T93" fmla="*/ 263 h 368"/>
              <a:gd name="T94" fmla="*/ 353 w 577"/>
              <a:gd name="T95" fmla="*/ 288 h 368"/>
              <a:gd name="T96" fmla="*/ 353 w 577"/>
              <a:gd name="T97" fmla="*/ 315 h 368"/>
              <a:gd name="T98" fmla="*/ 353 w 577"/>
              <a:gd name="T99" fmla="*/ 288 h 368"/>
              <a:gd name="T100" fmla="*/ 105 w 577"/>
              <a:gd name="T101" fmla="*/ 145 h 368"/>
              <a:gd name="T102" fmla="*/ 131 w 577"/>
              <a:gd name="T103" fmla="*/ 145 h 368"/>
              <a:gd name="T104" fmla="*/ 218 w 577"/>
              <a:gd name="T105" fmla="*/ 201 h 368"/>
              <a:gd name="T106" fmla="*/ 227 w 577"/>
              <a:gd name="T107" fmla="*/ 208 h 368"/>
              <a:gd name="T108" fmla="*/ 230 w 577"/>
              <a:gd name="T109" fmla="*/ 181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7" h="368">
                <a:moveTo>
                  <a:pt x="253" y="236"/>
                </a:moveTo>
                <a:lnTo>
                  <a:pt x="253" y="236"/>
                </a:lnTo>
                <a:cubicBezTo>
                  <a:pt x="251" y="234"/>
                  <a:pt x="249" y="233"/>
                  <a:pt x="247" y="233"/>
                </a:cubicBezTo>
                <a:lnTo>
                  <a:pt x="247" y="233"/>
                </a:lnTo>
                <a:cubicBezTo>
                  <a:pt x="245" y="232"/>
                  <a:pt x="244" y="232"/>
                  <a:pt x="243" y="231"/>
                </a:cubicBezTo>
                <a:lnTo>
                  <a:pt x="243" y="264"/>
                </a:lnTo>
                <a:lnTo>
                  <a:pt x="243" y="264"/>
                </a:lnTo>
                <a:cubicBezTo>
                  <a:pt x="247" y="264"/>
                  <a:pt x="250" y="263"/>
                  <a:pt x="253" y="260"/>
                </a:cubicBezTo>
                <a:lnTo>
                  <a:pt x="253" y="260"/>
                </a:lnTo>
                <a:cubicBezTo>
                  <a:pt x="256" y="258"/>
                  <a:pt x="258" y="253"/>
                  <a:pt x="258" y="247"/>
                </a:cubicBezTo>
                <a:lnTo>
                  <a:pt x="258" y="247"/>
                </a:lnTo>
                <a:cubicBezTo>
                  <a:pt x="258" y="245"/>
                  <a:pt x="258" y="243"/>
                  <a:pt x="256" y="240"/>
                </a:cubicBezTo>
                <a:lnTo>
                  <a:pt x="256" y="240"/>
                </a:lnTo>
                <a:cubicBezTo>
                  <a:pt x="256" y="239"/>
                  <a:pt x="254" y="237"/>
                  <a:pt x="253" y="236"/>
                </a:cubicBezTo>
                <a:close/>
                <a:moveTo>
                  <a:pt x="273" y="260"/>
                </a:moveTo>
                <a:lnTo>
                  <a:pt x="273" y="260"/>
                </a:lnTo>
                <a:cubicBezTo>
                  <a:pt x="271" y="264"/>
                  <a:pt x="268" y="267"/>
                  <a:pt x="265" y="270"/>
                </a:cubicBezTo>
                <a:lnTo>
                  <a:pt x="265" y="270"/>
                </a:lnTo>
                <a:cubicBezTo>
                  <a:pt x="262" y="272"/>
                  <a:pt x="258" y="274"/>
                  <a:pt x="254" y="276"/>
                </a:cubicBezTo>
                <a:lnTo>
                  <a:pt x="254" y="276"/>
                </a:lnTo>
                <a:cubicBezTo>
                  <a:pt x="250" y="277"/>
                  <a:pt x="247" y="278"/>
                  <a:pt x="243" y="278"/>
                </a:cubicBezTo>
                <a:lnTo>
                  <a:pt x="243" y="288"/>
                </a:lnTo>
                <a:lnTo>
                  <a:pt x="230" y="288"/>
                </a:lnTo>
                <a:lnTo>
                  <a:pt x="230" y="279"/>
                </a:lnTo>
                <a:lnTo>
                  <a:pt x="230" y="279"/>
                </a:lnTo>
                <a:cubicBezTo>
                  <a:pt x="226" y="278"/>
                  <a:pt x="222" y="277"/>
                  <a:pt x="219" y="276"/>
                </a:cubicBezTo>
                <a:lnTo>
                  <a:pt x="219" y="276"/>
                </a:lnTo>
                <a:cubicBezTo>
                  <a:pt x="214" y="274"/>
                  <a:pt x="210" y="272"/>
                  <a:pt x="207" y="269"/>
                </a:cubicBezTo>
                <a:lnTo>
                  <a:pt x="207" y="269"/>
                </a:lnTo>
                <a:cubicBezTo>
                  <a:pt x="203" y="266"/>
                  <a:pt x="201" y="263"/>
                  <a:pt x="199" y="258"/>
                </a:cubicBezTo>
                <a:lnTo>
                  <a:pt x="199" y="258"/>
                </a:lnTo>
                <a:cubicBezTo>
                  <a:pt x="197" y="254"/>
                  <a:pt x="197" y="249"/>
                  <a:pt x="197" y="244"/>
                </a:cubicBezTo>
                <a:lnTo>
                  <a:pt x="214" y="244"/>
                </a:lnTo>
                <a:lnTo>
                  <a:pt x="214" y="244"/>
                </a:lnTo>
                <a:cubicBezTo>
                  <a:pt x="214" y="250"/>
                  <a:pt x="216" y="255"/>
                  <a:pt x="219" y="259"/>
                </a:cubicBezTo>
                <a:lnTo>
                  <a:pt x="219" y="259"/>
                </a:lnTo>
                <a:cubicBezTo>
                  <a:pt x="221" y="263"/>
                  <a:pt x="225" y="264"/>
                  <a:pt x="230" y="264"/>
                </a:cubicBezTo>
                <a:lnTo>
                  <a:pt x="230" y="228"/>
                </a:lnTo>
                <a:lnTo>
                  <a:pt x="230" y="228"/>
                </a:lnTo>
                <a:cubicBezTo>
                  <a:pt x="227" y="228"/>
                  <a:pt x="224" y="227"/>
                  <a:pt x="221" y="225"/>
                </a:cubicBezTo>
                <a:lnTo>
                  <a:pt x="221" y="225"/>
                </a:lnTo>
                <a:cubicBezTo>
                  <a:pt x="217" y="223"/>
                  <a:pt x="213" y="222"/>
                  <a:pt x="210" y="219"/>
                </a:cubicBezTo>
                <a:lnTo>
                  <a:pt x="210" y="219"/>
                </a:lnTo>
                <a:cubicBezTo>
                  <a:pt x="207" y="217"/>
                  <a:pt x="204" y="214"/>
                  <a:pt x="202" y="210"/>
                </a:cubicBezTo>
                <a:lnTo>
                  <a:pt x="202" y="210"/>
                </a:lnTo>
                <a:cubicBezTo>
                  <a:pt x="200" y="206"/>
                  <a:pt x="199" y="202"/>
                  <a:pt x="199" y="197"/>
                </a:cubicBezTo>
                <a:lnTo>
                  <a:pt x="199" y="197"/>
                </a:lnTo>
                <a:cubicBezTo>
                  <a:pt x="199" y="192"/>
                  <a:pt x="200" y="187"/>
                  <a:pt x="202" y="184"/>
                </a:cubicBezTo>
                <a:lnTo>
                  <a:pt x="202" y="184"/>
                </a:lnTo>
                <a:cubicBezTo>
                  <a:pt x="204" y="180"/>
                  <a:pt x="206" y="177"/>
                  <a:pt x="209" y="175"/>
                </a:cubicBezTo>
                <a:lnTo>
                  <a:pt x="209" y="175"/>
                </a:lnTo>
                <a:cubicBezTo>
                  <a:pt x="212" y="172"/>
                  <a:pt x="216" y="170"/>
                  <a:pt x="220" y="169"/>
                </a:cubicBezTo>
                <a:lnTo>
                  <a:pt x="220" y="169"/>
                </a:lnTo>
                <a:cubicBezTo>
                  <a:pt x="223" y="168"/>
                  <a:pt x="227" y="168"/>
                  <a:pt x="230" y="167"/>
                </a:cubicBezTo>
                <a:lnTo>
                  <a:pt x="230" y="158"/>
                </a:lnTo>
                <a:lnTo>
                  <a:pt x="243" y="158"/>
                </a:lnTo>
                <a:lnTo>
                  <a:pt x="243" y="167"/>
                </a:lnTo>
                <a:lnTo>
                  <a:pt x="243" y="167"/>
                </a:lnTo>
                <a:cubicBezTo>
                  <a:pt x="247" y="168"/>
                  <a:pt x="249" y="168"/>
                  <a:pt x="253" y="169"/>
                </a:cubicBezTo>
                <a:lnTo>
                  <a:pt x="253" y="169"/>
                </a:lnTo>
                <a:cubicBezTo>
                  <a:pt x="256" y="170"/>
                  <a:pt x="260" y="172"/>
                  <a:pt x="263" y="175"/>
                </a:cubicBezTo>
                <a:lnTo>
                  <a:pt x="263" y="175"/>
                </a:lnTo>
                <a:cubicBezTo>
                  <a:pt x="266" y="177"/>
                  <a:pt x="269" y="180"/>
                  <a:pt x="270" y="184"/>
                </a:cubicBezTo>
                <a:lnTo>
                  <a:pt x="270" y="184"/>
                </a:lnTo>
                <a:cubicBezTo>
                  <a:pt x="272" y="187"/>
                  <a:pt x="273" y="192"/>
                  <a:pt x="273" y="196"/>
                </a:cubicBezTo>
                <a:lnTo>
                  <a:pt x="256" y="196"/>
                </a:lnTo>
                <a:lnTo>
                  <a:pt x="256" y="196"/>
                </a:lnTo>
                <a:cubicBezTo>
                  <a:pt x="255" y="191"/>
                  <a:pt x="254" y="187"/>
                  <a:pt x="251" y="184"/>
                </a:cubicBezTo>
                <a:lnTo>
                  <a:pt x="251" y="184"/>
                </a:lnTo>
                <a:cubicBezTo>
                  <a:pt x="250" y="182"/>
                  <a:pt x="247" y="181"/>
                  <a:pt x="243" y="181"/>
                </a:cubicBezTo>
                <a:lnTo>
                  <a:pt x="243" y="212"/>
                </a:lnTo>
                <a:lnTo>
                  <a:pt x="243" y="212"/>
                </a:lnTo>
                <a:cubicBezTo>
                  <a:pt x="247" y="214"/>
                  <a:pt x="249" y="215"/>
                  <a:pt x="253" y="216"/>
                </a:cubicBezTo>
                <a:lnTo>
                  <a:pt x="253" y="216"/>
                </a:lnTo>
                <a:cubicBezTo>
                  <a:pt x="257" y="218"/>
                  <a:pt x="261" y="220"/>
                  <a:pt x="264" y="222"/>
                </a:cubicBezTo>
                <a:lnTo>
                  <a:pt x="264" y="222"/>
                </a:lnTo>
                <a:cubicBezTo>
                  <a:pt x="268" y="225"/>
                  <a:pt x="271" y="228"/>
                  <a:pt x="272" y="232"/>
                </a:cubicBezTo>
                <a:lnTo>
                  <a:pt x="272" y="232"/>
                </a:lnTo>
                <a:cubicBezTo>
                  <a:pt x="275" y="235"/>
                  <a:pt x="275" y="239"/>
                  <a:pt x="275" y="245"/>
                </a:cubicBezTo>
                <a:lnTo>
                  <a:pt x="275" y="245"/>
                </a:lnTo>
                <a:cubicBezTo>
                  <a:pt x="275" y="250"/>
                  <a:pt x="275" y="255"/>
                  <a:pt x="273" y="260"/>
                </a:cubicBezTo>
                <a:close/>
                <a:moveTo>
                  <a:pt x="236" y="131"/>
                </a:moveTo>
                <a:lnTo>
                  <a:pt x="236" y="131"/>
                </a:lnTo>
                <a:cubicBezTo>
                  <a:pt x="186" y="131"/>
                  <a:pt x="144" y="172"/>
                  <a:pt x="144" y="223"/>
                </a:cubicBezTo>
                <a:lnTo>
                  <a:pt x="144" y="223"/>
                </a:lnTo>
                <a:cubicBezTo>
                  <a:pt x="144" y="274"/>
                  <a:pt x="186" y="315"/>
                  <a:pt x="236" y="315"/>
                </a:cubicBezTo>
                <a:lnTo>
                  <a:pt x="236" y="315"/>
                </a:lnTo>
                <a:cubicBezTo>
                  <a:pt x="287" y="315"/>
                  <a:pt x="327" y="274"/>
                  <a:pt x="327" y="223"/>
                </a:cubicBezTo>
                <a:lnTo>
                  <a:pt x="327" y="223"/>
                </a:lnTo>
                <a:cubicBezTo>
                  <a:pt x="327" y="172"/>
                  <a:pt x="287" y="131"/>
                  <a:pt x="236" y="131"/>
                </a:cubicBezTo>
                <a:close/>
                <a:moveTo>
                  <a:pt x="432" y="131"/>
                </a:moveTo>
                <a:lnTo>
                  <a:pt x="432" y="131"/>
                </a:lnTo>
                <a:cubicBezTo>
                  <a:pt x="425" y="131"/>
                  <a:pt x="419" y="125"/>
                  <a:pt x="419" y="118"/>
                </a:cubicBezTo>
                <a:lnTo>
                  <a:pt x="419" y="118"/>
                </a:lnTo>
                <a:cubicBezTo>
                  <a:pt x="419" y="111"/>
                  <a:pt x="425" y="105"/>
                  <a:pt x="432" y="105"/>
                </a:cubicBezTo>
                <a:lnTo>
                  <a:pt x="432" y="105"/>
                </a:lnTo>
                <a:cubicBezTo>
                  <a:pt x="439" y="105"/>
                  <a:pt x="445" y="111"/>
                  <a:pt x="445" y="118"/>
                </a:cubicBezTo>
                <a:lnTo>
                  <a:pt x="445" y="118"/>
                </a:lnTo>
                <a:cubicBezTo>
                  <a:pt x="445" y="125"/>
                  <a:pt x="439" y="131"/>
                  <a:pt x="432" y="131"/>
                </a:cubicBezTo>
                <a:close/>
                <a:moveTo>
                  <a:pt x="445" y="291"/>
                </a:moveTo>
                <a:lnTo>
                  <a:pt x="445" y="291"/>
                </a:lnTo>
                <a:cubicBezTo>
                  <a:pt x="441" y="290"/>
                  <a:pt x="437" y="288"/>
                  <a:pt x="432" y="288"/>
                </a:cubicBezTo>
                <a:lnTo>
                  <a:pt x="432" y="288"/>
                </a:lnTo>
                <a:cubicBezTo>
                  <a:pt x="410" y="288"/>
                  <a:pt x="392" y="306"/>
                  <a:pt x="392" y="328"/>
                </a:cubicBezTo>
                <a:lnTo>
                  <a:pt x="392" y="328"/>
                </a:lnTo>
                <a:cubicBezTo>
                  <a:pt x="392" y="332"/>
                  <a:pt x="394" y="337"/>
                  <a:pt x="395" y="341"/>
                </a:cubicBezTo>
                <a:lnTo>
                  <a:pt x="76" y="341"/>
                </a:lnTo>
                <a:lnTo>
                  <a:pt x="76" y="341"/>
                </a:lnTo>
                <a:cubicBezTo>
                  <a:pt x="78" y="337"/>
                  <a:pt x="78" y="332"/>
                  <a:pt x="78" y="328"/>
                </a:cubicBezTo>
                <a:lnTo>
                  <a:pt x="78" y="328"/>
                </a:lnTo>
                <a:cubicBezTo>
                  <a:pt x="78" y="306"/>
                  <a:pt x="61" y="288"/>
                  <a:pt x="39" y="288"/>
                </a:cubicBezTo>
                <a:lnTo>
                  <a:pt x="39" y="288"/>
                </a:lnTo>
                <a:cubicBezTo>
                  <a:pt x="34" y="288"/>
                  <a:pt x="30" y="290"/>
                  <a:pt x="26" y="291"/>
                </a:cubicBezTo>
                <a:lnTo>
                  <a:pt x="26" y="155"/>
                </a:lnTo>
                <a:lnTo>
                  <a:pt x="26" y="155"/>
                </a:lnTo>
                <a:cubicBezTo>
                  <a:pt x="30" y="156"/>
                  <a:pt x="34" y="158"/>
                  <a:pt x="39" y="158"/>
                </a:cubicBezTo>
                <a:lnTo>
                  <a:pt x="39" y="158"/>
                </a:lnTo>
                <a:cubicBezTo>
                  <a:pt x="61" y="158"/>
                  <a:pt x="78" y="140"/>
                  <a:pt x="78" y="118"/>
                </a:cubicBezTo>
                <a:lnTo>
                  <a:pt x="78" y="118"/>
                </a:lnTo>
                <a:cubicBezTo>
                  <a:pt x="78" y="113"/>
                  <a:pt x="78" y="109"/>
                  <a:pt x="76" y="105"/>
                </a:cubicBezTo>
                <a:lnTo>
                  <a:pt x="395" y="105"/>
                </a:lnTo>
                <a:lnTo>
                  <a:pt x="395" y="105"/>
                </a:lnTo>
                <a:cubicBezTo>
                  <a:pt x="394" y="109"/>
                  <a:pt x="392" y="113"/>
                  <a:pt x="392" y="118"/>
                </a:cubicBezTo>
                <a:lnTo>
                  <a:pt x="392" y="118"/>
                </a:lnTo>
                <a:cubicBezTo>
                  <a:pt x="392" y="140"/>
                  <a:pt x="410" y="158"/>
                  <a:pt x="432" y="158"/>
                </a:cubicBezTo>
                <a:lnTo>
                  <a:pt x="432" y="158"/>
                </a:lnTo>
                <a:cubicBezTo>
                  <a:pt x="437" y="158"/>
                  <a:pt x="441" y="156"/>
                  <a:pt x="445" y="155"/>
                </a:cubicBezTo>
                <a:lnTo>
                  <a:pt x="445" y="291"/>
                </a:lnTo>
                <a:close/>
                <a:moveTo>
                  <a:pt x="432" y="341"/>
                </a:moveTo>
                <a:lnTo>
                  <a:pt x="432" y="341"/>
                </a:lnTo>
                <a:cubicBezTo>
                  <a:pt x="425" y="341"/>
                  <a:pt x="419" y="335"/>
                  <a:pt x="419" y="328"/>
                </a:cubicBezTo>
                <a:lnTo>
                  <a:pt x="419" y="328"/>
                </a:lnTo>
                <a:cubicBezTo>
                  <a:pt x="419" y="321"/>
                  <a:pt x="425" y="315"/>
                  <a:pt x="432" y="315"/>
                </a:cubicBezTo>
                <a:lnTo>
                  <a:pt x="432" y="315"/>
                </a:lnTo>
                <a:cubicBezTo>
                  <a:pt x="439" y="315"/>
                  <a:pt x="445" y="321"/>
                  <a:pt x="445" y="328"/>
                </a:cubicBezTo>
                <a:lnTo>
                  <a:pt x="445" y="328"/>
                </a:lnTo>
                <a:cubicBezTo>
                  <a:pt x="445" y="335"/>
                  <a:pt x="439" y="341"/>
                  <a:pt x="432" y="341"/>
                </a:cubicBezTo>
                <a:close/>
                <a:moveTo>
                  <a:pt x="39" y="341"/>
                </a:moveTo>
                <a:lnTo>
                  <a:pt x="39" y="341"/>
                </a:lnTo>
                <a:cubicBezTo>
                  <a:pt x="32" y="341"/>
                  <a:pt x="26" y="335"/>
                  <a:pt x="26" y="328"/>
                </a:cubicBezTo>
                <a:lnTo>
                  <a:pt x="26" y="328"/>
                </a:lnTo>
                <a:cubicBezTo>
                  <a:pt x="26" y="321"/>
                  <a:pt x="32" y="315"/>
                  <a:pt x="39" y="315"/>
                </a:cubicBezTo>
                <a:lnTo>
                  <a:pt x="39" y="315"/>
                </a:lnTo>
                <a:cubicBezTo>
                  <a:pt x="47" y="315"/>
                  <a:pt x="52" y="321"/>
                  <a:pt x="52" y="328"/>
                </a:cubicBezTo>
                <a:lnTo>
                  <a:pt x="52" y="328"/>
                </a:lnTo>
                <a:cubicBezTo>
                  <a:pt x="52" y="335"/>
                  <a:pt x="47" y="341"/>
                  <a:pt x="39" y="341"/>
                </a:cubicBezTo>
                <a:close/>
                <a:moveTo>
                  <a:pt x="39" y="105"/>
                </a:moveTo>
                <a:lnTo>
                  <a:pt x="39" y="105"/>
                </a:lnTo>
                <a:cubicBezTo>
                  <a:pt x="47" y="105"/>
                  <a:pt x="52" y="111"/>
                  <a:pt x="52" y="118"/>
                </a:cubicBezTo>
                <a:lnTo>
                  <a:pt x="52" y="118"/>
                </a:lnTo>
                <a:cubicBezTo>
                  <a:pt x="52" y="125"/>
                  <a:pt x="47" y="131"/>
                  <a:pt x="39" y="131"/>
                </a:cubicBezTo>
                <a:lnTo>
                  <a:pt x="39" y="131"/>
                </a:lnTo>
                <a:cubicBezTo>
                  <a:pt x="32" y="131"/>
                  <a:pt x="26" y="125"/>
                  <a:pt x="26" y="118"/>
                </a:cubicBezTo>
                <a:lnTo>
                  <a:pt x="26" y="118"/>
                </a:lnTo>
                <a:cubicBezTo>
                  <a:pt x="26" y="111"/>
                  <a:pt x="32" y="105"/>
                  <a:pt x="39" y="105"/>
                </a:cubicBezTo>
                <a:close/>
                <a:moveTo>
                  <a:pt x="445" y="78"/>
                </a:moveTo>
                <a:lnTo>
                  <a:pt x="26" y="78"/>
                </a:lnTo>
                <a:lnTo>
                  <a:pt x="26" y="78"/>
                </a:lnTo>
                <a:cubicBezTo>
                  <a:pt x="12" y="78"/>
                  <a:pt x="0" y="90"/>
                  <a:pt x="0" y="105"/>
                </a:cubicBezTo>
                <a:lnTo>
                  <a:pt x="0" y="341"/>
                </a:lnTo>
                <a:lnTo>
                  <a:pt x="0" y="341"/>
                </a:lnTo>
                <a:cubicBezTo>
                  <a:pt x="0" y="355"/>
                  <a:pt x="12" y="367"/>
                  <a:pt x="26" y="367"/>
                </a:cubicBezTo>
                <a:lnTo>
                  <a:pt x="445" y="367"/>
                </a:lnTo>
                <a:lnTo>
                  <a:pt x="445" y="367"/>
                </a:lnTo>
                <a:cubicBezTo>
                  <a:pt x="460" y="367"/>
                  <a:pt x="471" y="355"/>
                  <a:pt x="471" y="341"/>
                </a:cubicBezTo>
                <a:lnTo>
                  <a:pt x="471" y="105"/>
                </a:lnTo>
                <a:lnTo>
                  <a:pt x="471" y="105"/>
                </a:lnTo>
                <a:cubicBezTo>
                  <a:pt x="471" y="90"/>
                  <a:pt x="460" y="78"/>
                  <a:pt x="445" y="78"/>
                </a:cubicBezTo>
                <a:close/>
                <a:moveTo>
                  <a:pt x="550" y="0"/>
                </a:moveTo>
                <a:lnTo>
                  <a:pt x="131" y="0"/>
                </a:lnTo>
                <a:lnTo>
                  <a:pt x="131" y="0"/>
                </a:lnTo>
                <a:cubicBezTo>
                  <a:pt x="117" y="0"/>
                  <a:pt x="105" y="12"/>
                  <a:pt x="105" y="26"/>
                </a:cubicBezTo>
                <a:lnTo>
                  <a:pt x="105" y="39"/>
                </a:lnTo>
                <a:lnTo>
                  <a:pt x="105" y="39"/>
                </a:lnTo>
                <a:cubicBezTo>
                  <a:pt x="105" y="47"/>
                  <a:pt x="111" y="52"/>
                  <a:pt x="118" y="52"/>
                </a:cubicBezTo>
                <a:lnTo>
                  <a:pt x="118" y="52"/>
                </a:lnTo>
                <a:cubicBezTo>
                  <a:pt x="125" y="52"/>
                  <a:pt x="131" y="47"/>
                  <a:pt x="131" y="39"/>
                </a:cubicBezTo>
                <a:lnTo>
                  <a:pt x="131" y="26"/>
                </a:lnTo>
                <a:lnTo>
                  <a:pt x="550" y="26"/>
                </a:lnTo>
                <a:lnTo>
                  <a:pt x="550" y="263"/>
                </a:lnTo>
                <a:lnTo>
                  <a:pt x="511" y="263"/>
                </a:lnTo>
                <a:lnTo>
                  <a:pt x="511" y="263"/>
                </a:lnTo>
                <a:cubicBezTo>
                  <a:pt x="503" y="263"/>
                  <a:pt x="498" y="268"/>
                  <a:pt x="498" y="275"/>
                </a:cubicBezTo>
                <a:lnTo>
                  <a:pt x="498" y="275"/>
                </a:lnTo>
                <a:cubicBezTo>
                  <a:pt x="498" y="283"/>
                  <a:pt x="503" y="288"/>
                  <a:pt x="511" y="288"/>
                </a:cubicBezTo>
                <a:lnTo>
                  <a:pt x="550" y="288"/>
                </a:lnTo>
                <a:lnTo>
                  <a:pt x="550" y="288"/>
                </a:lnTo>
                <a:cubicBezTo>
                  <a:pt x="564" y="288"/>
                  <a:pt x="576" y="277"/>
                  <a:pt x="576" y="263"/>
                </a:cubicBezTo>
                <a:lnTo>
                  <a:pt x="576" y="26"/>
                </a:lnTo>
                <a:lnTo>
                  <a:pt x="576" y="26"/>
                </a:lnTo>
                <a:cubicBezTo>
                  <a:pt x="576" y="12"/>
                  <a:pt x="564" y="0"/>
                  <a:pt x="550" y="0"/>
                </a:cubicBezTo>
                <a:close/>
                <a:moveTo>
                  <a:pt x="353" y="288"/>
                </a:moveTo>
                <a:lnTo>
                  <a:pt x="353" y="288"/>
                </a:lnTo>
                <a:cubicBezTo>
                  <a:pt x="346" y="288"/>
                  <a:pt x="340" y="295"/>
                  <a:pt x="340" y="302"/>
                </a:cubicBezTo>
                <a:lnTo>
                  <a:pt x="340" y="302"/>
                </a:lnTo>
                <a:cubicBezTo>
                  <a:pt x="340" y="309"/>
                  <a:pt x="346" y="315"/>
                  <a:pt x="353" y="315"/>
                </a:cubicBezTo>
                <a:lnTo>
                  <a:pt x="353" y="315"/>
                </a:lnTo>
                <a:cubicBezTo>
                  <a:pt x="361" y="315"/>
                  <a:pt x="366" y="309"/>
                  <a:pt x="366" y="302"/>
                </a:cubicBezTo>
                <a:lnTo>
                  <a:pt x="366" y="302"/>
                </a:lnTo>
                <a:cubicBezTo>
                  <a:pt x="366" y="295"/>
                  <a:pt x="361" y="288"/>
                  <a:pt x="353" y="288"/>
                </a:cubicBezTo>
                <a:close/>
                <a:moveTo>
                  <a:pt x="118" y="131"/>
                </a:moveTo>
                <a:lnTo>
                  <a:pt x="118" y="131"/>
                </a:lnTo>
                <a:cubicBezTo>
                  <a:pt x="111" y="131"/>
                  <a:pt x="105" y="137"/>
                  <a:pt x="105" y="145"/>
                </a:cubicBezTo>
                <a:lnTo>
                  <a:pt x="105" y="145"/>
                </a:lnTo>
                <a:cubicBezTo>
                  <a:pt x="105" y="151"/>
                  <a:pt x="111" y="158"/>
                  <a:pt x="118" y="158"/>
                </a:cubicBezTo>
                <a:lnTo>
                  <a:pt x="118" y="158"/>
                </a:lnTo>
                <a:cubicBezTo>
                  <a:pt x="125" y="158"/>
                  <a:pt x="131" y="151"/>
                  <a:pt x="131" y="145"/>
                </a:cubicBezTo>
                <a:lnTo>
                  <a:pt x="131" y="145"/>
                </a:lnTo>
                <a:cubicBezTo>
                  <a:pt x="131" y="137"/>
                  <a:pt x="125" y="131"/>
                  <a:pt x="118" y="131"/>
                </a:cubicBezTo>
                <a:close/>
                <a:moveTo>
                  <a:pt x="216" y="195"/>
                </a:moveTo>
                <a:lnTo>
                  <a:pt x="216" y="195"/>
                </a:lnTo>
                <a:cubicBezTo>
                  <a:pt x="216" y="198"/>
                  <a:pt x="217" y="200"/>
                  <a:pt x="218" y="201"/>
                </a:cubicBezTo>
                <a:lnTo>
                  <a:pt x="218" y="201"/>
                </a:lnTo>
                <a:cubicBezTo>
                  <a:pt x="219" y="203"/>
                  <a:pt x="220" y="205"/>
                  <a:pt x="222" y="206"/>
                </a:cubicBezTo>
                <a:lnTo>
                  <a:pt x="222" y="206"/>
                </a:lnTo>
                <a:cubicBezTo>
                  <a:pt x="223" y="207"/>
                  <a:pt x="225" y="208"/>
                  <a:pt x="227" y="208"/>
                </a:cubicBezTo>
                <a:lnTo>
                  <a:pt x="227" y="208"/>
                </a:lnTo>
                <a:cubicBezTo>
                  <a:pt x="228" y="209"/>
                  <a:pt x="229" y="209"/>
                  <a:pt x="230" y="209"/>
                </a:cubicBezTo>
                <a:lnTo>
                  <a:pt x="230" y="181"/>
                </a:lnTo>
                <a:lnTo>
                  <a:pt x="230" y="181"/>
                </a:lnTo>
                <a:cubicBezTo>
                  <a:pt x="226" y="181"/>
                  <a:pt x="223" y="182"/>
                  <a:pt x="220" y="184"/>
                </a:cubicBezTo>
                <a:lnTo>
                  <a:pt x="220" y="184"/>
                </a:lnTo>
                <a:cubicBezTo>
                  <a:pt x="218" y="186"/>
                  <a:pt x="216" y="190"/>
                  <a:pt x="216" y="195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txBody>
          <a:bodyPr wrap="none" lIns="68579" tIns="34289" rIns="68579" bIns="34289" anchor="ctr"/>
          <a:lstStyle/>
          <a:p>
            <a:endParaRPr lang="en-US" sz="4900" dirty="0"/>
          </a:p>
        </p:txBody>
      </p:sp>
      <p:sp>
        <p:nvSpPr>
          <p:cNvPr id="36" name="Retângulo 35"/>
          <p:cNvSpPr/>
          <p:nvPr/>
        </p:nvSpPr>
        <p:spPr>
          <a:xfrm>
            <a:off x="214282" y="428610"/>
            <a:ext cx="8643966" cy="506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08" lvl="1" indent="-214308" algn="ctr" defTabSz="342892">
              <a:lnSpc>
                <a:spcPct val="150000"/>
              </a:lnSpc>
              <a:defRPr/>
            </a:pPr>
            <a:r>
              <a:rPr lang="pt-BR" altLang="pt-BR" sz="2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PROPOSTA MB: PROGRAMAÇÃO INTEGRAL DAS RECEITAS</a:t>
            </a:r>
          </a:p>
        </p:txBody>
      </p:sp>
      <p:sp>
        <p:nvSpPr>
          <p:cNvPr id="37" name="Espaço Reservado para Número de Slide 2">
            <a:extLst>
              <a:ext uri="{FF2B5EF4-FFF2-40B4-BE49-F238E27FC236}">
                <a16:creationId xmlns:a16="http://schemas.microsoft.com/office/drawing/2014/main" id="{85C22074-5D61-2C5A-1E01-23FF3A99D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9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20</a:t>
            </a:fld>
            <a:endParaRPr lang="pt-BR" altLang="pt-BR" sz="1200" b="1" dirty="0"/>
          </a:p>
        </p:txBody>
      </p:sp>
      <p:sp>
        <p:nvSpPr>
          <p:cNvPr id="3" name="Retângulo de cantos arredondados 17">
            <a:extLst>
              <a:ext uri="{FF2B5EF4-FFF2-40B4-BE49-F238E27FC236}">
                <a16:creationId xmlns:a16="http://schemas.microsoft.com/office/drawing/2014/main" id="{0E82719E-7C98-E23B-AE87-619B4E66E75E}"/>
              </a:ext>
            </a:extLst>
          </p:cNvPr>
          <p:cNvSpPr/>
          <p:nvPr/>
        </p:nvSpPr>
        <p:spPr>
          <a:xfrm>
            <a:off x="668981" y="3794079"/>
            <a:ext cx="1891351" cy="454032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571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5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</a:t>
            </a:r>
            <a:r>
              <a:rPr lang="pt-BR" sz="15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$ 7,2 bilhões</a:t>
            </a:r>
          </a:p>
        </p:txBody>
      </p:sp>
    </p:spTree>
    <p:extLst>
      <p:ext uri="{BB962C8B-B14F-4D97-AF65-F5344CB8AC3E}">
        <p14:creationId xmlns:p14="http://schemas.microsoft.com/office/powerpoint/2010/main" val="4225708353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2">
            <a:extLst>
              <a:ext uri="{FF2B5EF4-FFF2-40B4-BE49-F238E27FC236}">
                <a16:creationId xmlns:a16="http://schemas.microsoft.com/office/drawing/2014/main" id="{A61DB80E-71A2-49AF-5E42-22DB11306A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40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/>
              <a:pPr algn="r">
                <a:spcBef>
                  <a:spcPct val="0"/>
                </a:spcBef>
                <a:buFontTx/>
                <a:buNone/>
              </a:pPr>
              <a:t>21</a:t>
            </a:fld>
            <a:endParaRPr lang="pt-BR" altLang="pt-BR" sz="1200" b="1" dirty="0"/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id="{636D48B6-36E6-0C85-A732-761CBB1DCF60}"/>
              </a:ext>
            </a:extLst>
          </p:cNvPr>
          <p:cNvSpPr/>
          <p:nvPr/>
        </p:nvSpPr>
        <p:spPr>
          <a:xfrm>
            <a:off x="2215361" y="91978"/>
            <a:ext cx="4712939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PROGRAMAS ESTRATÉGICOS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F6C1C75-87CF-35A8-070E-14DD8A7A879B}"/>
              </a:ext>
            </a:extLst>
          </p:cNvPr>
          <p:cNvGraphicFramePr>
            <a:graphicFrameLocks noGrp="1"/>
          </p:cNvGraphicFramePr>
          <p:nvPr/>
        </p:nvGraphicFramePr>
        <p:xfrm>
          <a:off x="571674" y="929824"/>
          <a:ext cx="8000310" cy="352343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69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39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8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24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5890">
                  <a:extLst>
                    <a:ext uri="{9D8B030D-6E8A-4147-A177-3AD203B41FA5}">
                      <a16:colId xmlns:a16="http://schemas.microsoft.com/office/drawing/2014/main" val="962924614"/>
                    </a:ext>
                  </a:extLst>
                </a:gridCol>
                <a:gridCol w="13356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88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kern="1200" dirty="0">
                          <a:solidFill>
                            <a:schemeClr val="dk1"/>
                          </a:solidFill>
                        </a:rPr>
                        <a:t>PROGRAMAS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DURAÇÃO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DESEMBOLSO</a:t>
                      </a:r>
                    </a:p>
                    <a:p>
                      <a:pPr algn="ctr"/>
                      <a:r>
                        <a:rPr lang="pt-BR" sz="800" b="1" dirty="0"/>
                        <a:t>(até 2022)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EMPREGOS</a:t>
                      </a:r>
                    </a:p>
                    <a:p>
                      <a:pPr algn="ctr"/>
                      <a:r>
                        <a:rPr lang="pt-BR" sz="800" dirty="0"/>
                        <a:t>(diretos e indiretos)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TRIBUTOS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800" b="1" dirty="0"/>
                        <a:t>(até 2022)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ICN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/>
                        <a:t>ENTREGAS</a:t>
                      </a:r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46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kern="1200" dirty="0">
                          <a:solidFill>
                            <a:schemeClr val="dk1"/>
                          </a:solidFill>
                        </a:rPr>
                        <a:t>PROSUB/PNM</a:t>
                      </a:r>
                      <a:endParaRPr lang="pt-BR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047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Entrega do SCPN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R$ 26,7 bi /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R$ 47,8 bi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60.000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R$</a:t>
                      </a:r>
                      <a:r>
                        <a:rPr lang="pt-BR" sz="1100" baseline="0" dirty="0"/>
                        <a:t> 1,6 bi</a:t>
                      </a:r>
                      <a:endParaRPr lang="pt-BR" sz="1100" dirty="0"/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95%</a:t>
                      </a:r>
                    </a:p>
                  </a:txBody>
                  <a:tcPr marL="83127" marR="83127" marT="41564" marB="41564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4 S-BR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1 SCPN</a:t>
                      </a:r>
                    </a:p>
                  </a:txBody>
                  <a:tcPr marL="83127" marR="83127" marT="41564" marB="4156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87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kern="1200" dirty="0">
                          <a:solidFill>
                            <a:schemeClr val="dk1"/>
                          </a:solidFill>
                        </a:rPr>
                        <a:t>PFCT</a:t>
                      </a:r>
                      <a:endParaRPr lang="pt-BR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04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2029</a:t>
                      </a:r>
                    </a:p>
                    <a:p>
                      <a:pPr algn="ctr" rtl="0" fontAlgn="ctr"/>
                      <a:r>
                        <a:rPr lang="pt-BR" sz="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(Entrega da 4ª Fragata)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</a:t>
                      </a: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$ 3,5 bi </a:t>
                      </a:r>
                      <a:r>
                        <a:rPr lang="pt-BR" sz="1100" dirty="0"/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R$ 12,2 bi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8.000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</a:t>
                      </a: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$ 116 mi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38%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4 FCT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57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kern="1200" dirty="0">
                          <a:solidFill>
                            <a:schemeClr val="dk1"/>
                          </a:solidFill>
                        </a:rPr>
                        <a:t>PRONAPA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t-BR" sz="800" b="1" kern="1200" dirty="0">
                          <a:solidFill>
                            <a:schemeClr val="dk1"/>
                          </a:solidFill>
                        </a:rPr>
                        <a:t>(NPA-500t + NCMM)</a:t>
                      </a:r>
                      <a:endParaRPr lang="pt-BR" sz="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04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2035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R$ 182,1 mi </a:t>
                      </a:r>
                      <a:r>
                        <a:rPr lang="pt-BR" sz="1100" dirty="0"/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R$ 5,1 bi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11.400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R$ 6,1 mi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75%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13 </a:t>
                      </a:r>
                      <a:r>
                        <a:rPr lang="pt-BR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NPa</a:t>
                      </a:r>
                      <a:endParaRPr lang="pt-BR" sz="1100" b="0" u="none" strike="noStrike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 NCMM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959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kern="1200" dirty="0">
                          <a:solidFill>
                            <a:schemeClr val="dk1"/>
                          </a:solidFill>
                        </a:rPr>
                        <a:t>MANSUP</a:t>
                      </a:r>
                      <a:endParaRPr lang="pt-BR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04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R$ 463,2 mi </a:t>
                      </a:r>
                      <a:r>
                        <a:rPr lang="pt-BR" sz="1100" dirty="0"/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err="1"/>
                        <a:t>R</a:t>
                      </a:r>
                      <a:r>
                        <a:rPr lang="pt-BR" sz="1100" dirty="0"/>
                        <a:t>$ 731,1 mi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600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R$ 15,4 mi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75%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10 mísseis-piloto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387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t-BR" sz="1100" b="1" kern="1200" dirty="0" err="1">
                          <a:solidFill>
                            <a:schemeClr val="dk1"/>
                          </a:solidFill>
                        </a:rPr>
                        <a:t>SisGAAz</a:t>
                      </a:r>
                      <a:endParaRPr lang="pt-BR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10478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2026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R$ 46,5 mi </a:t>
                      </a:r>
                      <a:r>
                        <a:rPr lang="pt-BR" sz="1100"/>
                        <a:t>/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/>
                        <a:t>R</a:t>
                      </a:r>
                      <a:r>
                        <a:rPr lang="pt-BR" sz="1100" dirty="0"/>
                        <a:t>$ 4 bi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500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R</a:t>
                      </a:r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$ 1,5 mi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/>
                        <a:t>60%</a:t>
                      </a:r>
                    </a:p>
                  </a:txBody>
                  <a:tcPr marL="8659" marR="8659" marT="8659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1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Projeto em 4 fases modulares </a:t>
                      </a:r>
                    </a:p>
                    <a:p>
                      <a:pPr algn="ctr" rtl="0" fontAlgn="ctr"/>
                      <a:r>
                        <a:rPr lang="pt-BR" sz="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(atenderá AJB e área SAR)</a:t>
                      </a:r>
                      <a:endParaRPr lang="pt-BR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659" marR="8659" marT="865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" name="Agrupar 1">
            <a:extLst>
              <a:ext uri="{FF2B5EF4-FFF2-40B4-BE49-F238E27FC236}">
                <a16:creationId xmlns:a16="http://schemas.microsoft.com/office/drawing/2014/main" id="{971F7CC5-A170-3742-38F5-81E0292A9396}"/>
              </a:ext>
            </a:extLst>
          </p:cNvPr>
          <p:cNvGrpSpPr/>
          <p:nvPr/>
        </p:nvGrpSpPr>
        <p:grpSpPr>
          <a:xfrm>
            <a:off x="571674" y="1308071"/>
            <a:ext cx="8000310" cy="3135887"/>
            <a:chOff x="571674" y="1131589"/>
            <a:chExt cx="8000310" cy="3135887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4A754858-99DA-F73A-ABAF-B520890C101E}"/>
                </a:ext>
              </a:extLst>
            </p:cNvPr>
            <p:cNvSpPr/>
            <p:nvPr/>
          </p:nvSpPr>
          <p:spPr>
            <a:xfrm>
              <a:off x="571674" y="1131589"/>
              <a:ext cx="8000310" cy="3135887"/>
            </a:xfrm>
            <a:prstGeom prst="rect">
              <a:avLst/>
            </a:prstGeom>
            <a:solidFill>
              <a:schemeClr val="accent2">
                <a:lumMod val="75000"/>
                <a:alpha val="30344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de cantos arredondados 12">
              <a:extLst>
                <a:ext uri="{FF2B5EF4-FFF2-40B4-BE49-F238E27FC236}">
                  <a16:creationId xmlns:a16="http://schemas.microsoft.com/office/drawing/2014/main" id="{F0F3D17C-FA1F-2867-E359-1536C8F567B6}"/>
                </a:ext>
              </a:extLst>
            </p:cNvPr>
            <p:cNvSpPr/>
            <p:nvPr/>
          </p:nvSpPr>
          <p:spPr>
            <a:xfrm>
              <a:off x="2107163" y="2094520"/>
              <a:ext cx="4929331" cy="954459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1" tIns="45705" rIns="91411" bIns="45705" anchor="ctr"/>
            <a:lstStyle/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MODERNIZAÇÃO DO PODER NAVAL 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E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OBTENÇÃO DA CAPACIDADE OPERACIONAL PLENA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8713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2">
            <a:extLst>
              <a:ext uri="{FF2B5EF4-FFF2-40B4-BE49-F238E27FC236}">
                <a16:creationId xmlns:a16="http://schemas.microsoft.com/office/drawing/2014/main" id="{D36459CD-F020-4356-68FE-C290A24AC1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D6C35A97-FC31-0746-835B-10C4E5B4B1A1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22</a:t>
            </a:fld>
            <a:endParaRPr lang="pt-BR" altLang="pt-BR" sz="12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FBEC1A2-B776-6370-0CA5-17424601E145}"/>
              </a:ext>
            </a:extLst>
          </p:cNvPr>
          <p:cNvSpPr txBox="1"/>
          <p:nvPr/>
        </p:nvSpPr>
        <p:spPr>
          <a:xfrm>
            <a:off x="1052735" y="915024"/>
            <a:ext cx="7038529" cy="32931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	“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As disputas entre os Estados e demais atores do Sistema Internacional decorrem de conflitos de interesses (</a:t>
            </a:r>
            <a:r>
              <a:rPr lang="pt-BR" altLang="pt-BR" sz="2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alimentos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e </a:t>
            </a:r>
            <a:r>
              <a:rPr lang="pt-BR" altLang="pt-BR" sz="2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energia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) e o crescente significado econômico do mar (</a:t>
            </a:r>
            <a:r>
              <a:rPr lang="pt-BR" altLang="pt-BR" sz="2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prosperidade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) para o Brasil implica, necessariamente, o reconhecimento de que nele existem problemas afetos à </a:t>
            </a:r>
            <a:r>
              <a:rPr lang="pt-BR" altLang="pt-BR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Soberania</a:t>
            </a:r>
            <a:r>
              <a:rPr 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.” </a:t>
            </a:r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id="{99D5C42B-D655-CA9E-0739-36F3E9069C1C}"/>
              </a:ext>
            </a:extLst>
          </p:cNvPr>
          <p:cNvSpPr/>
          <p:nvPr/>
        </p:nvSpPr>
        <p:spPr>
          <a:xfrm>
            <a:off x="1979712" y="91976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CONCLUSÃO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60CD0B2-7305-7D39-B2C0-B642D05293A8}"/>
              </a:ext>
            </a:extLst>
          </p:cNvPr>
          <p:cNvSpPr txBox="1"/>
          <p:nvPr/>
        </p:nvSpPr>
        <p:spPr>
          <a:xfrm>
            <a:off x="817739" y="2035046"/>
            <a:ext cx="7585321" cy="10734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pt-BR" altLang="pt-BR" sz="2400" b="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Si vis </a:t>
            </a:r>
            <a:r>
              <a:rPr lang="pt-BR" altLang="pt-BR" sz="2400" b="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pacem</a:t>
            </a:r>
            <a:r>
              <a:rPr lang="pt-BR" altLang="pt-BR" sz="2400" b="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, para </a:t>
            </a:r>
            <a:r>
              <a:rPr lang="pt-BR" altLang="pt-BR" sz="2400" b="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bellum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</a:p>
          <a:p>
            <a:r>
              <a:rPr lang="pt-BR" altLang="pt-BR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				</a:t>
            </a:r>
            <a:r>
              <a:rPr lang="pt-BR" altLang="pt-BR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Vegécio</a:t>
            </a:r>
            <a:r>
              <a:rPr lang="pt-BR" altLang="pt-BR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, IV </a:t>
            </a:r>
            <a:r>
              <a:rPr lang="pt-BR" altLang="pt-BR" b="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dC.</a:t>
            </a:r>
            <a:endParaRPr lang="pt-BR" altLang="pt-BR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pt-BR" altLang="pt-BR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“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Se queres a paz, prepare-se para a guerra.</a:t>
            </a:r>
            <a:r>
              <a:rPr lang="pt-BR" altLang="pt-BR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A90568-8CA9-F687-53C9-6A531BEE6A79}"/>
              </a:ext>
            </a:extLst>
          </p:cNvPr>
          <p:cNvSpPr txBox="1"/>
          <p:nvPr/>
        </p:nvSpPr>
        <p:spPr>
          <a:xfrm>
            <a:off x="779167" y="1275606"/>
            <a:ext cx="7585321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 algn="just"/>
            <a:r>
              <a:rPr 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	“</a:t>
            </a:r>
            <a:r>
              <a:rPr lang="pt-BR" sz="24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Esquadras não se improvisam</a:t>
            </a:r>
            <a:r>
              <a:rPr 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 (...) uma esquadra moderna leva mais de dez anos para ser projetada e construída, quando se tem os recursos materiais, financeiros e a tecnologia necessária.</a:t>
            </a:r>
            <a:r>
              <a:rPr lang="pt-BR" altLang="pt-BR" sz="2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”</a:t>
            </a:r>
          </a:p>
          <a:p>
            <a:pPr algn="r"/>
            <a:r>
              <a:rPr lang="pt-BR" altLang="pt-BR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Rui Barbosa, 1896.</a:t>
            </a:r>
          </a:p>
          <a:p>
            <a:pPr algn="r"/>
            <a:endParaRPr lang="pt-BR" sz="2400" b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1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2" grpId="1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1">
            <a:extLst>
              <a:ext uri="{FF2B5EF4-FFF2-40B4-BE49-F238E27FC236}">
                <a16:creationId xmlns:a16="http://schemas.microsoft.com/office/drawing/2014/main" id="{5F94EAEC-AC3D-DE5B-E949-B2B59D99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4034838"/>
            <a:ext cx="40735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MARCOS SAMPAIO OLSEN</a:t>
            </a:r>
            <a:b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</a:b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Almirante de Esquadra</a:t>
            </a:r>
            <a:b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</a:br>
            <a:r>
              <a:rPr lang="pt-BR" alt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Comandante da Marinha</a:t>
            </a: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A7F6CCAA-2E82-3907-6BFB-97F6F6D3E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9" y="4250281"/>
            <a:ext cx="28803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Brasília/DF, 04 de </a:t>
            </a:r>
            <a:r>
              <a:rPr lang="en-US" altLang="ko-KR" sz="1400" dirty="0" err="1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maio</a:t>
            </a:r>
            <a:r>
              <a:rPr lang="en-US" altLang="ko-K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MS PGothic" panose="020B0600070205080204" pitchFamily="34" charset="-128"/>
                <a:cs typeface="Calibri Light" panose="020F0302020204030204" pitchFamily="34" charset="0"/>
              </a:rPr>
              <a:t> de 2023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42AA2C50-E41F-ACD5-ED5A-F977E7DE0D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72" y="1510434"/>
            <a:ext cx="784887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defTabSz="5080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080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080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080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Apresentação para a Comissão de Relações Exteriores e Defesa Nacional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pt-BR" altLang="pt-BR" sz="36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 Senado Federal</a:t>
            </a:r>
          </a:p>
        </p:txBody>
      </p:sp>
      <p:pic>
        <p:nvPicPr>
          <p:cNvPr id="12" name="Imagem 11" descr="LOGOMARCA_MB_FINAL.png">
            <a:extLst>
              <a:ext uri="{FF2B5EF4-FFF2-40B4-BE49-F238E27FC236}">
                <a16:creationId xmlns:a16="http://schemas.microsoft.com/office/drawing/2014/main" id="{35791D60-D3E5-8F4A-FFCE-F69FF6A68F8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4" r="10038" b="40296"/>
          <a:stretch/>
        </p:blipFill>
        <p:spPr bwMode="auto">
          <a:xfrm>
            <a:off x="251520" y="231590"/>
            <a:ext cx="936000" cy="9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5" descr="Forma, Círculo&#10;&#10;Descrição gerada automaticamente">
            <a:extLst>
              <a:ext uri="{FF2B5EF4-FFF2-40B4-BE49-F238E27FC236}">
                <a16:creationId xmlns:a16="http://schemas.microsoft.com/office/drawing/2014/main" id="{B404279B-E996-3CDE-2181-E7B35983E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43125"/>
            <a:ext cx="901282" cy="55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64BAC02D-F0E7-43D1-C74D-BCC3E0777E34}"/>
              </a:ext>
            </a:extLst>
          </p:cNvPr>
          <p:cNvSpPr/>
          <p:nvPr/>
        </p:nvSpPr>
        <p:spPr>
          <a:xfrm>
            <a:off x="1979883" y="278280"/>
            <a:ext cx="5184233" cy="646986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pPr algn="ctr" defTabSz="508000" eaLnBrk="1" hangingPunct="1"/>
            <a:r>
              <a:rPr lang="pt-BR" altLang="pt-BR" sz="32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MARINHA DO BRASIL</a:t>
            </a:r>
          </a:p>
        </p:txBody>
      </p:sp>
    </p:spTree>
    <p:extLst>
      <p:ext uri="{BB962C8B-B14F-4D97-AF65-F5344CB8AC3E}">
        <p14:creationId xmlns:p14="http://schemas.microsoft.com/office/powerpoint/2010/main" val="25115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1D974563-4D01-17BD-B882-75F16205A2B5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DOCUMENTOS CONDICIONANTES</a:t>
            </a:r>
          </a:p>
        </p:txBody>
      </p:sp>
      <p:sp>
        <p:nvSpPr>
          <p:cNvPr id="6" name="Espaço Reservado para Número de Slide 2">
            <a:extLst>
              <a:ext uri="{FF2B5EF4-FFF2-40B4-BE49-F238E27FC236}">
                <a16:creationId xmlns:a16="http://schemas.microsoft.com/office/drawing/2014/main" id="{C0398E72-A8B2-18E6-9AE1-764399E7A0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875463" y="4757738"/>
            <a:ext cx="2133600" cy="274637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128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128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128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pt-BR" altLang="pt-BR" sz="1200" b="1"/>
          </a:p>
        </p:txBody>
      </p:sp>
      <p:pic>
        <p:nvPicPr>
          <p:cNvPr id="11" name="Imagem 4">
            <a:extLst>
              <a:ext uri="{FF2B5EF4-FFF2-40B4-BE49-F238E27FC236}">
                <a16:creationId xmlns:a16="http://schemas.microsoft.com/office/drawing/2014/main" id="{09F5EE17-62AD-4840-FC61-F834E2052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215" y="835859"/>
            <a:ext cx="1131870" cy="1552135"/>
          </a:xfrm>
          <a:prstGeom prst="flowChartAlternateProcess">
            <a:avLst/>
          </a:prstGeom>
          <a:effectLst>
            <a:outerShdw blurRad="88900" sx="105000" sy="105000" algn="ctr" rotWithShape="0">
              <a:schemeClr val="tx1">
                <a:alpha val="20000"/>
              </a:schemeClr>
            </a:outerShdw>
          </a:effectLst>
          <a:scene3d>
            <a:camera prst="isometricOffAxis1Right"/>
            <a:lightRig rig="threePt" dir="t"/>
          </a:scene3d>
          <a:sp3d>
            <a:bevelT w="63500" h="63500"/>
            <a:bevelB w="0"/>
          </a:sp3d>
        </p:spPr>
      </p:pic>
      <p:sp>
        <p:nvSpPr>
          <p:cNvPr id="12" name="Retângulo de cantos arredondados 12">
            <a:extLst>
              <a:ext uri="{FF2B5EF4-FFF2-40B4-BE49-F238E27FC236}">
                <a16:creationId xmlns:a16="http://schemas.microsoft.com/office/drawing/2014/main" id="{F839C6DB-B330-6FFB-6E99-1718B591082B}"/>
              </a:ext>
            </a:extLst>
          </p:cNvPr>
          <p:cNvSpPr/>
          <p:nvPr/>
        </p:nvSpPr>
        <p:spPr>
          <a:xfrm>
            <a:off x="1115615" y="2237796"/>
            <a:ext cx="6912768" cy="19238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“Preparar e empregar o Poder Naval, a fim de contribuir para a </a:t>
            </a:r>
            <a:r>
              <a:rPr lang="pt-BR" sz="16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defesa da Pátria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; para a garantia dos poderes constitucionais e, por iniciativa de qualquer destes, da lei e da ordem; para o cumprimento das </a:t>
            </a:r>
            <a:r>
              <a:rPr lang="pt-BR" sz="16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atribuições subsidiárias previstas em Lei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; e para o apoio à Política Externa.”</a:t>
            </a:r>
          </a:p>
        </p:txBody>
      </p:sp>
      <p:pic>
        <p:nvPicPr>
          <p:cNvPr id="1026" name="Picture 2" descr="Livro Branco de Defesa Nacional (LBDN) - Poder Naval">
            <a:extLst>
              <a:ext uri="{FF2B5EF4-FFF2-40B4-BE49-F238E27FC236}">
                <a16:creationId xmlns:a16="http://schemas.microsoft.com/office/drawing/2014/main" id="{1D499FE8-C12A-28F4-7410-56ABD1AA4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542" y="906375"/>
            <a:ext cx="1137155" cy="1568489"/>
          </a:xfrm>
          <a:prstGeom prst="flowChartAlternateProcess">
            <a:avLst/>
          </a:prstGeom>
          <a:effectLst>
            <a:outerShdw blurRad="88900" sx="105000" sy="105000" algn="ctr" rotWithShape="0">
              <a:schemeClr val="tx1">
                <a:alpha val="20000"/>
              </a:schemeClr>
            </a:outerShdw>
          </a:effectLst>
          <a:scene3d>
            <a:camera prst="isometricOffAxis1Right"/>
            <a:lightRig rig="threePt" dir="t"/>
          </a:scene3d>
          <a:sp3d>
            <a:bevelT w="63500" h="63500"/>
            <a:bevelB w="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stratégia Nacional de Defesa - END - Forças Terrestres - Exércitos,  Indústria de Defesa e Segurança, Geopolítica e Geoestratégia">
            <a:extLst>
              <a:ext uri="{FF2B5EF4-FFF2-40B4-BE49-F238E27FC236}">
                <a16:creationId xmlns:a16="http://schemas.microsoft.com/office/drawing/2014/main" id="{B7B8D03F-FA6B-EA2D-09CB-8EA1ED6B0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71418"/>
            <a:ext cx="1137155" cy="1574062"/>
          </a:xfrm>
          <a:prstGeom prst="flowChartAlternateProcess">
            <a:avLst/>
          </a:prstGeom>
          <a:effectLst>
            <a:outerShdw blurRad="88900" sx="105000" sy="105000" algn="ctr" rotWithShape="0">
              <a:schemeClr val="tx1">
                <a:alpha val="20000"/>
              </a:schemeClr>
            </a:outerShdw>
          </a:effectLst>
          <a:scene3d>
            <a:camera prst="isometricOffAxis1Right"/>
            <a:lightRig rig="threePt" dir="t"/>
          </a:scene3d>
          <a:sp3d>
            <a:bevelT w="63500" h="63500"/>
            <a:bevelB w="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4A1CF50-3974-F4F4-66BA-7F3BE838ED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44" y="906374"/>
            <a:ext cx="1131870" cy="1568489"/>
          </a:xfrm>
          <a:prstGeom prst="flowChartAlternateProcess">
            <a:avLst/>
          </a:prstGeom>
          <a:effectLst>
            <a:outerShdw blurRad="88900" sx="105000" sy="105000" algn="ctr" rotWithShape="0">
              <a:schemeClr val="tx1">
                <a:alpha val="20000"/>
              </a:schemeClr>
            </a:outerShdw>
          </a:effectLst>
          <a:scene3d>
            <a:camera prst="isometricOffAxis1Right"/>
            <a:lightRig rig="threePt" dir="t"/>
          </a:scene3d>
          <a:sp3d>
            <a:bevelT w="63500" h="63500"/>
            <a:bevelB w="0"/>
          </a:sp3d>
        </p:spPr>
      </p:pic>
      <p:sp>
        <p:nvSpPr>
          <p:cNvPr id="5" name="Retângulo de cantos arredondados 12">
            <a:extLst>
              <a:ext uri="{FF2B5EF4-FFF2-40B4-BE49-F238E27FC236}">
                <a16:creationId xmlns:a16="http://schemas.microsoft.com/office/drawing/2014/main" id="{4B46937D-B16F-462F-1531-3EA0D680C06C}"/>
              </a:ext>
            </a:extLst>
          </p:cNvPr>
          <p:cNvSpPr/>
          <p:nvPr/>
        </p:nvSpPr>
        <p:spPr>
          <a:xfrm>
            <a:off x="1154016" y="3812354"/>
            <a:ext cx="6912768" cy="10376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“Cabe às Forças Armadas, como atribuição subsidiária geral, cooperar com o </a:t>
            </a:r>
            <a:r>
              <a:rPr lang="pt-BR" sz="1600" b="1" u="sng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desenvolvimento nacional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e a defesa civil, na forma determinada pelo Presidente da República.”</a:t>
            </a:r>
          </a:p>
        </p:txBody>
      </p:sp>
    </p:spTree>
    <p:extLst>
      <p:ext uri="{BB962C8B-B14F-4D97-AF65-F5344CB8AC3E}">
        <p14:creationId xmlns:p14="http://schemas.microsoft.com/office/powerpoint/2010/main" val="91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2">
            <a:extLst>
              <a:ext uri="{FF2B5EF4-FFF2-40B4-BE49-F238E27FC236}">
                <a16:creationId xmlns:a16="http://schemas.microsoft.com/office/drawing/2014/main" id="{7E568B06-22C7-312B-E4B5-796D6768D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43558"/>
            <a:ext cx="7056784" cy="3929879"/>
          </a:xfrm>
          <a:prstGeom prst="rect">
            <a:avLst/>
          </a:prstGeom>
          <a:solidFill>
            <a:schemeClr val="tx1"/>
          </a:solidFill>
          <a:ln w="28575" cmpd="sng">
            <a:solidFill>
              <a:schemeClr val="tx1"/>
            </a:solidFill>
          </a:ln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7B439BF9-84CA-F7C1-F586-E7FF7863F15F}"/>
              </a:ext>
            </a:extLst>
          </p:cNvPr>
          <p:cNvGrpSpPr/>
          <p:nvPr/>
        </p:nvGrpSpPr>
        <p:grpSpPr>
          <a:xfrm>
            <a:off x="1115615" y="1767912"/>
            <a:ext cx="5001071" cy="3015798"/>
            <a:chOff x="1236141" y="1942489"/>
            <a:chExt cx="4880545" cy="3015798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A1754C44-2AE3-E28D-F15C-1D19523CA583}"/>
                </a:ext>
              </a:extLst>
            </p:cNvPr>
            <p:cNvSpPr/>
            <p:nvPr/>
          </p:nvSpPr>
          <p:spPr bwMode="auto">
            <a:xfrm>
              <a:off x="1236141" y="1942489"/>
              <a:ext cx="4880545" cy="3015798"/>
            </a:xfrm>
            <a:prstGeom prst="rect">
              <a:avLst/>
            </a:prstGeom>
            <a:solidFill>
              <a:srgbClr val="00B050">
                <a:alpha val="20000"/>
              </a:srgbClr>
            </a:solidFill>
            <a:ln>
              <a:solidFill>
                <a:srgbClr val="11B768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12" name="Retângulo de cantos arredondados 12">
              <a:extLst>
                <a:ext uri="{FF2B5EF4-FFF2-40B4-BE49-F238E27FC236}">
                  <a16:creationId xmlns:a16="http://schemas.microsoft.com/office/drawing/2014/main" id="{466EDABA-166D-4D77-422C-5C06BD14255B}"/>
                </a:ext>
              </a:extLst>
            </p:cNvPr>
            <p:cNvSpPr/>
            <p:nvPr/>
          </p:nvSpPr>
          <p:spPr>
            <a:xfrm>
              <a:off x="2712997" y="3150578"/>
              <a:ext cx="1957933" cy="385007"/>
            </a:xfrm>
            <a:prstGeom prst="roundRect">
              <a:avLst/>
            </a:prstGeom>
            <a:solidFill>
              <a:srgbClr val="00B050"/>
            </a:solidFill>
            <a:ln>
              <a:noFill/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1" tIns="45705" rIns="91411" bIns="45705" anchor="ctr"/>
            <a:lstStyle/>
            <a:p>
              <a:pPr algn="ctr">
                <a:defRPr/>
              </a:pPr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ATIVIDADE-FIM</a:t>
              </a:r>
            </a:p>
          </p:txBody>
        </p:sp>
      </p:grpSp>
      <p:sp>
        <p:nvSpPr>
          <p:cNvPr id="5" name="Espaço Reservado para Número de Slide 2">
            <a:extLst>
              <a:ext uri="{FF2B5EF4-FFF2-40B4-BE49-F238E27FC236}">
                <a16:creationId xmlns:a16="http://schemas.microsoft.com/office/drawing/2014/main" id="{5C71D634-C532-2F0B-5C13-C3B5177F9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4</a:t>
            </a:fld>
            <a:endParaRPr lang="pt-BR" altLang="pt-BR" sz="1200" b="1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00691FB2-DBC9-DF0F-D48C-962B94F517DF}"/>
              </a:ext>
            </a:extLst>
          </p:cNvPr>
          <p:cNvGrpSpPr/>
          <p:nvPr/>
        </p:nvGrpSpPr>
        <p:grpSpPr>
          <a:xfrm>
            <a:off x="6148553" y="1772709"/>
            <a:ext cx="2055714" cy="3015798"/>
            <a:chOff x="6116686" y="1767912"/>
            <a:chExt cx="2055714" cy="3015798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9AD85EA1-5B5C-AB6A-9AAB-27C9D23C9314}"/>
                </a:ext>
              </a:extLst>
            </p:cNvPr>
            <p:cNvSpPr/>
            <p:nvPr/>
          </p:nvSpPr>
          <p:spPr>
            <a:xfrm>
              <a:off x="6116686" y="1767912"/>
              <a:ext cx="2055714" cy="3015798"/>
            </a:xfrm>
            <a:prstGeom prst="rect">
              <a:avLst/>
            </a:prstGeom>
            <a:solidFill>
              <a:schemeClr val="accent2">
                <a:lumMod val="75000"/>
                <a:alpha val="30344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de cantos arredondados 12">
              <a:extLst>
                <a:ext uri="{FF2B5EF4-FFF2-40B4-BE49-F238E27FC236}">
                  <a16:creationId xmlns:a16="http://schemas.microsoft.com/office/drawing/2014/main" id="{C30C0299-65F0-AE75-51A4-38ED39C7BA9C}"/>
                </a:ext>
              </a:extLst>
            </p:cNvPr>
            <p:cNvSpPr/>
            <p:nvPr/>
          </p:nvSpPr>
          <p:spPr>
            <a:xfrm>
              <a:off x="6451261" y="2566953"/>
              <a:ext cx="1481459" cy="136532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1" tIns="45705" rIns="91411" bIns="45705" anchor="ctr"/>
            <a:lstStyle/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ADM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PESSOAL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MATERIAL</a:t>
              </a:r>
            </a:p>
            <a:p>
              <a:pPr algn="ctr"/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C, T </a:t>
              </a:r>
              <a:r>
                <a:rPr lang="pt-BR" sz="12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&amp;</a:t>
              </a:r>
              <a:r>
                <a:rPr lang="pt-BR" sz="1600" b="1" dirty="0">
                  <a:solidFill>
                    <a:schemeClr val="tx1"/>
                  </a:solidFill>
                  <a:latin typeface="Calibri Light" panose="020F0302020204030204" pitchFamily="34" charset="0"/>
                  <a:ea typeface="Verdana" pitchFamily="34" charset="0"/>
                  <a:cs typeface="Calibri Light" panose="020F0302020204030204" pitchFamily="34" charset="0"/>
                </a:rPr>
                <a:t> I</a:t>
              </a:r>
            </a:p>
          </p:txBody>
        </p:sp>
      </p:grp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D3C774A0-8047-CA35-5468-368BC1B62B69}"/>
              </a:ext>
            </a:extLst>
          </p:cNvPr>
          <p:cNvSpPr/>
          <p:nvPr/>
        </p:nvSpPr>
        <p:spPr>
          <a:xfrm>
            <a:off x="1979712" y="123478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ESTRUTURA ORGANIZACIONAL</a:t>
            </a:r>
          </a:p>
        </p:txBody>
      </p:sp>
    </p:spTree>
    <p:extLst>
      <p:ext uri="{BB962C8B-B14F-4D97-AF65-F5344CB8AC3E}">
        <p14:creationId xmlns:p14="http://schemas.microsoft.com/office/powerpoint/2010/main" val="30963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43DF3B44-7230-AE6B-0769-AFCF4C513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8383" y="4757738"/>
            <a:ext cx="980679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5</a:t>
            </a:fld>
            <a:endParaRPr lang="pt-BR" altLang="pt-BR" sz="1200" b="1" dirty="0"/>
          </a:p>
        </p:txBody>
      </p:sp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id="{3F021EC2-F3A0-8B73-C407-F4549C168ED6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AMBIENTE OPERACIONAL</a:t>
            </a:r>
          </a:p>
        </p:txBody>
      </p:sp>
      <p:pic>
        <p:nvPicPr>
          <p:cNvPr id="10" name="Imagem 9" descr="Mapa&#10;&#10;Descrição gerada automaticamente">
            <a:extLst>
              <a:ext uri="{FF2B5EF4-FFF2-40B4-BE49-F238E27FC236}">
                <a16:creationId xmlns:a16="http://schemas.microsoft.com/office/drawing/2014/main" id="{8A74779F-537C-E6D7-8882-3A56B8D7A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49" y="574675"/>
            <a:ext cx="6031900" cy="413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846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id="{3B938262-C337-31A2-49FE-B31EB8015ACF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AMBIENTE OPERACIONAL</a:t>
            </a:r>
          </a:p>
        </p:txBody>
      </p:sp>
      <p:pic>
        <p:nvPicPr>
          <p:cNvPr id="9" name="Imagem 3307">
            <a:extLst>
              <a:ext uri="{FF2B5EF4-FFF2-40B4-BE49-F238E27FC236}">
                <a16:creationId xmlns:a16="http://schemas.microsoft.com/office/drawing/2014/main" id="{94D2FC3B-69DC-F3EF-99C1-4870FE98D0B1}"/>
              </a:ext>
            </a:extLst>
          </p:cNvPr>
          <p:cNvPicPr/>
          <p:nvPr/>
        </p:nvPicPr>
        <p:blipFill>
          <a:blip r:embed="rId3"/>
          <a:srcRect l="8163" t="8205" r="10195" b="5581"/>
          <a:stretch/>
        </p:blipFill>
        <p:spPr>
          <a:xfrm>
            <a:off x="199571" y="641056"/>
            <a:ext cx="2158496" cy="3422869"/>
          </a:xfrm>
          <a:prstGeom prst="rect">
            <a:avLst/>
          </a:prstGeom>
          <a:ln w="19050">
            <a:solidFill>
              <a:srgbClr val="000000"/>
            </a:solidFill>
            <a:miter/>
          </a:ln>
        </p:spPr>
      </p:pic>
      <p:sp>
        <p:nvSpPr>
          <p:cNvPr id="1741" name="Line 4"/>
          <p:cNvSpPr/>
          <p:nvPr/>
        </p:nvSpPr>
        <p:spPr>
          <a:xfrm>
            <a:off x="1325939" y="4103190"/>
            <a:ext cx="765388" cy="1350"/>
          </a:xfrm>
          <a:prstGeom prst="line">
            <a:avLst/>
          </a:prstGeom>
          <a:ln w="2844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Espaço Reservado para Número de Slide 2">
            <a:extLst>
              <a:ext uri="{FF2B5EF4-FFF2-40B4-BE49-F238E27FC236}">
                <a16:creationId xmlns:a16="http://schemas.microsoft.com/office/drawing/2014/main" id="{6B7BE87D-EF0F-E38C-1E99-A37819636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6</a:t>
            </a:fld>
            <a:endParaRPr lang="pt-BR" altLang="pt-BR" sz="1200" b="1" dirty="0"/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E5CF452C-FB17-56F6-B1ED-FA60CE7D4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4" b="96933" l="10000" r="92000">
                        <a14:foregroundMark x1="52250" y1="7362" x2="39500" y2="3681"/>
                        <a14:foregroundMark x1="25000" y1="6748" x2="22500" y2="21166"/>
                        <a14:foregroundMark x1="92000" y1="37730" x2="92000" y2="40491"/>
                        <a14:foregroundMark x1="59750" y1="92638" x2="55750" y2="92945"/>
                        <a14:foregroundMark x1="51500" y1="94172" x2="56250" y2="97546"/>
                        <a14:foregroundMark x1="24250" y1="8589" x2="13250" y2="3988"/>
                        <a14:foregroundMark x1="13250" y1="3988" x2="12000" y2="2761"/>
                        <a14:foregroundMark x1="27000" y1="4908" x2="27750" y2="2454"/>
                        <a14:backgroundMark x1="21500" y1="3067" x2="21500" y2="30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967" y="2900177"/>
            <a:ext cx="1318188" cy="1177908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7CE59C6E-5399-F0C4-36D1-0B2ACD356805}"/>
              </a:ext>
            </a:extLst>
          </p:cNvPr>
          <p:cNvSpPr txBox="1"/>
          <p:nvPr/>
        </p:nvSpPr>
        <p:spPr>
          <a:xfrm>
            <a:off x="2324532" y="1949186"/>
            <a:ext cx="1897987" cy="601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97% petróleo e 80% gás</a:t>
            </a:r>
          </a:p>
          <a:p>
            <a:r>
              <a:rPr lang="pt-BR" sz="1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(águas profundas e rasas)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A9DF4E11-5CD5-B748-0FE3-CEDECDFFD24B}"/>
              </a:ext>
            </a:extLst>
          </p:cNvPr>
          <p:cNvSpPr txBox="1"/>
          <p:nvPr/>
        </p:nvSpPr>
        <p:spPr>
          <a:xfrm>
            <a:off x="7290843" y="1995843"/>
            <a:ext cx="1661310" cy="630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/>
              <a:t>99% transmissão de dados</a:t>
            </a:r>
          </a:p>
          <a:p>
            <a:r>
              <a:rPr lang="pt-BR" sz="1000" dirty="0"/>
              <a:t>2° maior </a:t>
            </a:r>
            <a:r>
              <a:rPr lang="pt-BR" sz="1000" i="1" dirty="0"/>
              <a:t>hub</a:t>
            </a:r>
            <a:r>
              <a:rPr lang="pt-BR" sz="1000" dirty="0"/>
              <a:t> mundial</a:t>
            </a:r>
          </a:p>
          <a:p>
            <a:endParaRPr lang="pt-BR" sz="1000" dirty="0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FB7B963-BEBF-6B5C-E984-7B4426071EDE}"/>
              </a:ext>
            </a:extLst>
          </p:cNvPr>
          <p:cNvSpPr txBox="1"/>
          <p:nvPr/>
        </p:nvSpPr>
        <p:spPr>
          <a:xfrm>
            <a:off x="5595120" y="3991187"/>
            <a:ext cx="1767980" cy="681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48 mil empregos</a:t>
            </a:r>
          </a:p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R$ 3,8 bilhões  na economia</a:t>
            </a: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0DC2C927-1BBC-C4E2-B370-24AA299D3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00051" y="2888580"/>
            <a:ext cx="1344164" cy="1188087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EFC659DF-DBFE-2994-43A8-B4259098AF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2788" y="2884545"/>
            <a:ext cx="1344164" cy="1193434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F7F366E5-FD0F-C498-3889-45909AE572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4002" y="817804"/>
            <a:ext cx="1330217" cy="1192284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  <p:pic>
        <p:nvPicPr>
          <p:cNvPr id="61" name="Picture 3">
            <a:extLst>
              <a:ext uri="{FF2B5EF4-FFF2-40B4-BE49-F238E27FC236}">
                <a16:creationId xmlns:a16="http://schemas.microsoft.com/office/drawing/2014/main" id="{5A335FD2-BF05-DC43-F6FF-0E997D36B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519" y="811640"/>
            <a:ext cx="1337992" cy="1190751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2">
            <a:extLst>
              <a:ext uri="{FF2B5EF4-FFF2-40B4-BE49-F238E27FC236}">
                <a16:creationId xmlns:a16="http://schemas.microsoft.com/office/drawing/2014/main" id="{6256981F-AAA0-3F3E-8485-3C4C7C5C0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94"/>
          <a:stretch/>
        </p:blipFill>
        <p:spPr bwMode="auto">
          <a:xfrm>
            <a:off x="7437180" y="824345"/>
            <a:ext cx="1318188" cy="1179202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Plataforma petrolífera – Wikipédia, a enciclopédia livre">
            <a:extLst>
              <a:ext uri="{FF2B5EF4-FFF2-40B4-BE49-F238E27FC236}">
                <a16:creationId xmlns:a16="http://schemas.microsoft.com/office/drawing/2014/main" id="{932F0D2E-C062-6C95-5476-C6DB5C6E7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4" r="13866" b="8968"/>
          <a:stretch/>
        </p:blipFill>
        <p:spPr bwMode="auto">
          <a:xfrm>
            <a:off x="2597750" y="814400"/>
            <a:ext cx="1318187" cy="1199090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33F9CE72-F2DC-1D62-03FA-4EDCA1CAD43E}"/>
              </a:ext>
            </a:extLst>
          </p:cNvPr>
          <p:cNvSpPr txBox="1"/>
          <p:nvPr/>
        </p:nvSpPr>
        <p:spPr>
          <a:xfrm>
            <a:off x="5366865" y="1928921"/>
            <a:ext cx="2193600" cy="601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b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45% pescado</a:t>
            </a:r>
          </a:p>
          <a:p>
            <a:r>
              <a:rPr lang="pt-BR" sz="10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3,5 milhões de empregos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CB1212A-4AA6-3379-0C13-605939E8DD6D}"/>
              </a:ext>
            </a:extLst>
          </p:cNvPr>
          <p:cNvSpPr txBox="1"/>
          <p:nvPr/>
        </p:nvSpPr>
        <p:spPr>
          <a:xfrm>
            <a:off x="2309319" y="3991187"/>
            <a:ext cx="1928412" cy="6010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70% da população reside </a:t>
            </a:r>
          </a:p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até 200 km do litoral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C66B34-A186-7ACE-1C08-657BA87C237B}"/>
              </a:ext>
            </a:extLst>
          </p:cNvPr>
          <p:cNvSpPr txBox="1"/>
          <p:nvPr/>
        </p:nvSpPr>
        <p:spPr>
          <a:xfrm>
            <a:off x="3556150" y="3968278"/>
            <a:ext cx="254995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95% comércio exterior</a:t>
            </a:r>
          </a:p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90% escoamento do</a:t>
            </a:r>
          </a:p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agronegócio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54D0C66-B0BA-422F-C827-5A05A33F129E}"/>
              </a:ext>
            </a:extLst>
          </p:cNvPr>
          <p:cNvSpPr txBox="1"/>
          <p:nvPr/>
        </p:nvSpPr>
        <p:spPr>
          <a:xfrm>
            <a:off x="3923928" y="1923678"/>
            <a:ext cx="1897987" cy="6010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2010 – US$ 1,5 trilhões</a:t>
            </a:r>
          </a:p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2030 – US$ 3,0 trilhões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FF072A0-F167-AD22-D462-7BC8EE13AD9D}"/>
              </a:ext>
            </a:extLst>
          </p:cNvPr>
          <p:cNvSpPr txBox="1"/>
          <p:nvPr/>
        </p:nvSpPr>
        <p:spPr>
          <a:xfrm>
            <a:off x="117664" y="4247070"/>
            <a:ext cx="2273563" cy="555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17 estados (63% do Brasil)</a:t>
            </a: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Economia Azul = 20% da economia nacional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D15967B-0CEC-E6EE-C357-F109F33B477D}"/>
              </a:ext>
            </a:extLst>
          </p:cNvPr>
          <p:cNvSpPr txBox="1"/>
          <p:nvPr/>
        </p:nvSpPr>
        <p:spPr>
          <a:xfrm>
            <a:off x="7024699" y="4053743"/>
            <a:ext cx="2193600" cy="3300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pt-BR" sz="1000" dirty="0">
                <a:solidFill>
                  <a:schemeClr val="tx2">
                    <a:lumMod val="50000"/>
                  </a:schemeClr>
                </a:solidFill>
              </a:rPr>
              <a:t>setor estratégico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D37DEDA-D0DA-7EB4-23C1-D9BB1B2B46E8}"/>
              </a:ext>
            </a:extLst>
          </p:cNvPr>
          <p:cNvSpPr txBox="1"/>
          <p:nvPr/>
        </p:nvSpPr>
        <p:spPr>
          <a:xfrm>
            <a:off x="2550990" y="522666"/>
            <a:ext cx="1411704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COMMODITIES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5CF3CF8-4534-4DE7-D06F-CA18923A41E6}"/>
              </a:ext>
            </a:extLst>
          </p:cNvPr>
          <p:cNvSpPr txBox="1"/>
          <p:nvPr/>
        </p:nvSpPr>
        <p:spPr>
          <a:xfrm>
            <a:off x="3868809" y="517248"/>
            <a:ext cx="2006646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INDÚSTRIA OCEÂNICA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0E3D329-01CD-4ABB-EA6A-CBFEC0C0315C}"/>
              </a:ext>
            </a:extLst>
          </p:cNvPr>
          <p:cNvSpPr txBox="1"/>
          <p:nvPr/>
        </p:nvSpPr>
        <p:spPr>
          <a:xfrm>
            <a:off x="5773258" y="529697"/>
            <a:ext cx="1411704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PESCA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2D61E38-3DD5-02E3-C56A-9AD2BACA4D55}"/>
              </a:ext>
            </a:extLst>
          </p:cNvPr>
          <p:cNvSpPr txBox="1"/>
          <p:nvPr/>
        </p:nvSpPr>
        <p:spPr>
          <a:xfrm>
            <a:off x="7415647" y="517248"/>
            <a:ext cx="1411704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COMUNICAÇÃO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99FA673-C1D6-D383-56FF-F0D80DF9FA3E}"/>
              </a:ext>
            </a:extLst>
          </p:cNvPr>
          <p:cNvSpPr txBox="1"/>
          <p:nvPr/>
        </p:nvSpPr>
        <p:spPr>
          <a:xfrm>
            <a:off x="2490624" y="2585287"/>
            <a:ext cx="1552874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DEMOGRAFIA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FB824B8-21B5-3B82-1E8E-7C833C860527}"/>
              </a:ext>
            </a:extLst>
          </p:cNvPr>
          <p:cNvSpPr txBox="1"/>
          <p:nvPr/>
        </p:nvSpPr>
        <p:spPr>
          <a:xfrm>
            <a:off x="7352007" y="2594882"/>
            <a:ext cx="1508821" cy="304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INDÚSTRIA NAVAL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08DC13B-A813-983A-3118-153A53EAB2D6}"/>
              </a:ext>
            </a:extLst>
          </p:cNvPr>
          <p:cNvSpPr txBox="1"/>
          <p:nvPr/>
        </p:nvSpPr>
        <p:spPr>
          <a:xfrm>
            <a:off x="6089722" y="2556115"/>
            <a:ext cx="796870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TURISMO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B067D7EA-DACA-8CA9-55E4-DE66B42D0C7F}"/>
              </a:ext>
            </a:extLst>
          </p:cNvPr>
          <p:cNvSpPr txBox="1"/>
          <p:nvPr/>
        </p:nvSpPr>
        <p:spPr>
          <a:xfrm>
            <a:off x="4012989" y="2570846"/>
            <a:ext cx="1708161" cy="297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TRANSPORTE</a:t>
            </a:r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Picture 2" descr="G1 - Confira dicas para quem embarca em um cruzeiro pela primeira vez -  notícias em Turismo e Viagem">
            <a:extLst>
              <a:ext uri="{FF2B5EF4-FFF2-40B4-BE49-F238E27FC236}">
                <a16:creationId xmlns:a16="http://schemas.microsoft.com/office/drawing/2014/main" id="{435B9181-BB1F-FBCA-1FF7-8CFD0094B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9" r="6025"/>
          <a:stretch/>
        </p:blipFill>
        <p:spPr bwMode="auto">
          <a:xfrm>
            <a:off x="5838683" y="2884545"/>
            <a:ext cx="1354065" cy="1227191"/>
          </a:xfrm>
          <a:prstGeom prst="rect">
            <a:avLst/>
          </a:prstGeom>
          <a:solidFill>
            <a:srgbClr val="BDE6FA"/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9221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>
            <a:extLst>
              <a:ext uri="{FF2B5EF4-FFF2-40B4-BE49-F238E27FC236}">
                <a16:creationId xmlns:a16="http://schemas.microsoft.com/office/drawing/2014/main" id="{FFAA9E2F-F1C4-E476-D31B-4514E8CC1B63}"/>
              </a:ext>
            </a:extLst>
          </p:cNvPr>
          <p:cNvGrpSpPr/>
          <p:nvPr/>
        </p:nvGrpSpPr>
        <p:grpSpPr>
          <a:xfrm>
            <a:off x="170479" y="805985"/>
            <a:ext cx="8899544" cy="3974477"/>
            <a:chOff x="170479" y="805985"/>
            <a:chExt cx="8899544" cy="3974477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B1D6C72F-BBE0-C56B-5DEB-A5D0DD0EA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5603" y="2234479"/>
              <a:ext cx="942381" cy="892990"/>
            </a:xfrm>
            <a:prstGeom prst="hexagon">
              <a:avLst>
                <a:gd name="adj" fmla="val 25000"/>
                <a:gd name="vf" fmla="val 115470"/>
              </a:avLst>
            </a:prstGeom>
            <a:blipFill dpi="0" rotWithShape="0">
              <a:blip r:embed="rId3" cstate="print"/>
              <a:srcRect/>
              <a:stretch>
                <a:fillRect/>
              </a:stretch>
            </a:blipFill>
            <a:ln w="28440" cap="sq">
              <a:solidFill>
                <a:srgbClr val="000000"/>
              </a:solidFill>
              <a:miter lim="800000"/>
              <a:headEnd/>
              <a:tailEnd/>
            </a:ln>
            <a:effectLst>
              <a:outerShdw dir="2700000" sx="115000" sy="115000" algn="ctr" rotWithShape="0">
                <a:schemeClr val="accent3">
                  <a:lumMod val="40000"/>
                  <a:lumOff val="60000"/>
                </a:schemeClr>
              </a:outerShdw>
            </a:effec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defRPr/>
              </a:pPr>
              <a:endParaRPr lang="pt-BR" altLang="pt-BR" sz="1050" dirty="0">
                <a:solidFill>
                  <a:prstClr val="black"/>
                </a:solidFill>
                <a:latin typeface="Calibri Light" panose="020F0302020204030204" pitchFamily="34" charset="0"/>
                <a:ea typeface="Tahoma" panose="020B0604030504040204" pitchFamily="34" charset="0"/>
                <a:cs typeface="Calibri Light" panose="020F0302020204030204" pitchFamily="34" charset="0"/>
              </a:endParaRPr>
            </a:p>
          </p:txBody>
        </p:sp>
        <p:grpSp>
          <p:nvGrpSpPr>
            <p:cNvPr id="4" name="Agrupar 3">
              <a:extLst>
                <a:ext uri="{FF2B5EF4-FFF2-40B4-BE49-F238E27FC236}">
                  <a16:creationId xmlns:a16="http://schemas.microsoft.com/office/drawing/2014/main" id="{1D0FB572-954A-4234-9F3E-24A13ECFCB62}"/>
                </a:ext>
              </a:extLst>
            </p:cNvPr>
            <p:cNvGrpSpPr/>
            <p:nvPr/>
          </p:nvGrpSpPr>
          <p:grpSpPr>
            <a:xfrm>
              <a:off x="170479" y="805985"/>
              <a:ext cx="8899544" cy="3974477"/>
              <a:chOff x="-1696507" y="512067"/>
              <a:chExt cx="14300352" cy="6386445"/>
            </a:xfrm>
          </p:grpSpPr>
          <p:sp>
            <p:nvSpPr>
              <p:cNvPr id="24" name="Text Box 14">
                <a:extLst>
                  <a:ext uri="{FF2B5EF4-FFF2-40B4-BE49-F238E27FC236}">
                    <a16:creationId xmlns:a16="http://schemas.microsoft.com/office/drawing/2014/main" id="{122CB470-262F-49BE-BFDC-4669A967A8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8359000" y="6475762"/>
                <a:ext cx="1808915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TERRORISMO</a:t>
                </a:r>
              </a:p>
            </p:txBody>
          </p:sp>
          <p:pic>
            <p:nvPicPr>
              <p:cNvPr id="7" name="Picture 1">
                <a:extLst>
                  <a:ext uri="{FF2B5EF4-FFF2-40B4-BE49-F238E27FC236}">
                    <a16:creationId xmlns:a16="http://schemas.microsoft.com/office/drawing/2014/main" id="{FD33AACE-8609-40DD-B506-C5E6CFB2543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35919" y="523773"/>
                <a:ext cx="1481421" cy="1433326"/>
              </a:xfrm>
              <a:prstGeom prst="rect">
                <a:avLst/>
              </a:prstGeom>
              <a:noFill/>
              <a:ln>
                <a:noFill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0" name="AutoShape 2">
                <a:extLst>
                  <a:ext uri="{FF2B5EF4-FFF2-40B4-BE49-F238E27FC236}">
                    <a16:creationId xmlns:a16="http://schemas.microsoft.com/office/drawing/2014/main" id="{07AEBC5B-1EAB-42A4-9ACC-842D8B8E48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17349" y="512067"/>
                <a:ext cx="1493642" cy="1434913"/>
              </a:xfrm>
              <a:prstGeom prst="hexagon">
                <a:avLst>
                  <a:gd name="adj" fmla="val 25002"/>
                  <a:gd name="vf" fmla="val 115470"/>
                </a:avLst>
              </a:prstGeom>
              <a:noFill/>
              <a:ln w="2844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pic>
            <p:nvPicPr>
              <p:cNvPr id="11" name="Picture 3">
                <a:extLst>
                  <a:ext uri="{FF2B5EF4-FFF2-40B4-BE49-F238E27FC236}">
                    <a16:creationId xmlns:a16="http://schemas.microsoft.com/office/drawing/2014/main" id="{808EEF3A-A9A8-4E4C-A898-BB0691ACF6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354649" y="4834584"/>
                <a:ext cx="1504754" cy="1433325"/>
              </a:xfrm>
              <a:prstGeom prst="rect">
                <a:avLst/>
              </a:prstGeom>
              <a:noFill/>
              <a:ln>
                <a:noFill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6" name="AutoShape 6">
                <a:extLst>
                  <a:ext uri="{FF2B5EF4-FFF2-40B4-BE49-F238E27FC236}">
                    <a16:creationId xmlns:a16="http://schemas.microsoft.com/office/drawing/2014/main" id="{3E95040E-7393-4B85-93FF-216FCAD46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27490" y="742209"/>
                <a:ext cx="1514278" cy="1434914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 dpi="0" rotWithShape="0">
                <a:blip r:embed="rId3" cstate="print"/>
                <a:srcRect/>
                <a:stretch>
                  <a:fillRect/>
                </a:stretch>
              </a:blipFill>
              <a:ln w="28440" cap="sq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 dirty="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7" name="AutoShape 7">
                <a:extLst>
                  <a:ext uri="{FF2B5EF4-FFF2-40B4-BE49-F238E27FC236}">
                    <a16:creationId xmlns:a16="http://schemas.microsoft.com/office/drawing/2014/main" id="{FF5E0D81-3CCE-4CB7-B9B6-0A4C60ED4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7488" y="536650"/>
                <a:ext cx="1514278" cy="1434913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 dpi="0" rotWithShape="0">
                <a:blip r:embed="rId6"/>
                <a:srcRect/>
                <a:stretch>
                  <a:fillRect/>
                </a:stretch>
              </a:blipFill>
              <a:ln w="28440" cap="sq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18" name="AutoShape 8">
                <a:extLst>
                  <a:ext uri="{FF2B5EF4-FFF2-40B4-BE49-F238E27FC236}">
                    <a16:creationId xmlns:a16="http://schemas.microsoft.com/office/drawing/2014/main" id="{123426BE-1B8E-458D-B67F-B7971B037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05527" y="4854164"/>
                <a:ext cx="1515865" cy="1434913"/>
              </a:xfrm>
              <a:prstGeom prst="hexagon">
                <a:avLst>
                  <a:gd name="adj" fmla="val 25002"/>
                  <a:gd name="vf" fmla="val 115470"/>
                </a:avLst>
              </a:prstGeom>
              <a:blipFill dpi="0" rotWithShape="0">
                <a:blip r:embed="rId7"/>
                <a:srcRect/>
                <a:stretch>
                  <a:fillRect/>
                </a:stretch>
              </a:blipFill>
              <a:ln w="28440" cap="sq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pic>
            <p:nvPicPr>
              <p:cNvPr id="20" name="Picture 10">
                <a:extLst>
                  <a:ext uri="{FF2B5EF4-FFF2-40B4-BE49-F238E27FC236}">
                    <a16:creationId xmlns:a16="http://schemas.microsoft.com/office/drawing/2014/main" id="{01C42EAA-7B6B-44CC-9882-5B95A582FE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922" y="2806062"/>
                <a:ext cx="1558722" cy="14682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23" name="Text Box 13">
                <a:extLst>
                  <a:ext uri="{FF2B5EF4-FFF2-40B4-BE49-F238E27FC236}">
                    <a16:creationId xmlns:a16="http://schemas.microsoft.com/office/drawing/2014/main" id="{686D18B8-62E2-42B7-8DEF-72A548D38E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8483045" y="2335744"/>
                <a:ext cx="1558722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PIRATARIA</a:t>
                </a:r>
              </a:p>
            </p:txBody>
          </p:sp>
          <p:sp>
            <p:nvSpPr>
              <p:cNvPr id="25" name="Text Box 15">
                <a:extLst>
                  <a:ext uri="{FF2B5EF4-FFF2-40B4-BE49-F238E27FC236}">
                    <a16:creationId xmlns:a16="http://schemas.microsoft.com/office/drawing/2014/main" id="{B0A3D566-A679-462E-BF77-7F77CAAF1D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9511096" y="4342407"/>
                <a:ext cx="1752371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DESASTRES NATURAIS</a:t>
                </a:r>
              </a:p>
            </p:txBody>
          </p:sp>
          <p:sp>
            <p:nvSpPr>
              <p:cNvPr id="26" name="Text Box 16">
                <a:extLst>
                  <a:ext uri="{FF2B5EF4-FFF2-40B4-BE49-F238E27FC236}">
                    <a16:creationId xmlns:a16="http://schemas.microsoft.com/office/drawing/2014/main" id="{B8A40804-1E1E-4ABA-B1CF-A8881C3333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-657874" y="4506482"/>
                <a:ext cx="2109513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PESCA ILEGAL</a:t>
                </a:r>
              </a:p>
            </p:txBody>
          </p:sp>
          <p:sp>
            <p:nvSpPr>
              <p:cNvPr id="27" name="Text Box 17">
                <a:extLst>
                  <a:ext uri="{FF2B5EF4-FFF2-40B4-BE49-F238E27FC236}">
                    <a16:creationId xmlns:a16="http://schemas.microsoft.com/office/drawing/2014/main" id="{A61B9413-6B98-4732-88FA-43157CFDDA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517225" y="2128254"/>
                <a:ext cx="1868826" cy="50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AMEAÇAS </a:t>
                </a:r>
              </a:p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CIBERNÉTICAS</a:t>
                </a:r>
              </a:p>
            </p:txBody>
          </p:sp>
          <p:sp>
            <p:nvSpPr>
              <p:cNvPr id="31" name="AutoShape 22">
                <a:extLst>
                  <a:ext uri="{FF2B5EF4-FFF2-40B4-BE49-F238E27FC236}">
                    <a16:creationId xmlns:a16="http://schemas.microsoft.com/office/drawing/2014/main" id="{25F185F7-C213-4353-8FC6-3831DDD29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46057" y="4771531"/>
                <a:ext cx="1514278" cy="1434913"/>
              </a:xfrm>
              <a:prstGeom prst="hexagon">
                <a:avLst>
                  <a:gd name="adj" fmla="val 25000"/>
                  <a:gd name="vf" fmla="val 115470"/>
                </a:avLst>
              </a:prstGeom>
              <a:blipFill dpi="0" rotWithShape="0">
                <a:blip r:embed="rId9"/>
                <a:srcRect/>
                <a:stretch>
                  <a:fillRect/>
                </a:stretch>
              </a:blipFill>
              <a:ln w="28440" cap="sq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32" name="Text Box 23">
                <a:extLst>
                  <a:ext uri="{FF2B5EF4-FFF2-40B4-BE49-F238E27FC236}">
                    <a16:creationId xmlns:a16="http://schemas.microsoft.com/office/drawing/2014/main" id="{AD092B74-23BF-41F7-8881-41E4D59D15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10302269" y="6360940"/>
                <a:ext cx="2301576" cy="50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67482" tIns="35091" rIns="67482" bIns="35091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 eaLnBrk="1" hangingPunct="1">
                  <a:buClrTx/>
                  <a:buSzPct val="100000"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 sz="1200" b="1">
                    <a:latin typeface="Tahoma" panose="020B0604030504040204" pitchFamily="34" charset="0"/>
                    <a:ea typeface="Microsoft YaHei" panose="020B0503020204020204" pitchFamily="34" charset="-122"/>
                  </a:defRPr>
                </a:lvl1pPr>
                <a:lvl2pP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>
                  <a:defRPr/>
                </a:pPr>
                <a:r>
                  <a:rPr lang="pt-BR" altLang="pt-BR" sz="800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CRIME ORGANIZADO CONFLITOS URBANOS</a:t>
                </a:r>
              </a:p>
            </p:txBody>
          </p:sp>
          <p:sp>
            <p:nvSpPr>
              <p:cNvPr id="33" name="Text Box 24">
                <a:extLst>
                  <a:ext uri="{FF2B5EF4-FFF2-40B4-BE49-F238E27FC236}">
                    <a16:creationId xmlns:a16="http://schemas.microsoft.com/office/drawing/2014/main" id="{07A5078F-D453-4DAC-A9D5-F9F1551043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296584" y="6388993"/>
                <a:ext cx="2109514" cy="50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DISPUTA POR RECURSOS NATURAIS</a:t>
                </a:r>
              </a:p>
            </p:txBody>
          </p:sp>
          <p:sp>
            <p:nvSpPr>
              <p:cNvPr id="37" name="Text Box 28">
                <a:extLst>
                  <a:ext uri="{FF2B5EF4-FFF2-40B4-BE49-F238E27FC236}">
                    <a16:creationId xmlns:a16="http://schemas.microsoft.com/office/drawing/2014/main" id="{FFE47E42-2801-4A36-9176-C5384425A5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-1579008" y="2265995"/>
                <a:ext cx="1807916" cy="5095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QUESTÕES </a:t>
                </a:r>
              </a:p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AMBIENTAIS</a:t>
                </a:r>
              </a:p>
            </p:txBody>
          </p:sp>
          <p:sp>
            <p:nvSpPr>
              <p:cNvPr id="38" name="Text Box 29">
                <a:extLst>
                  <a:ext uri="{FF2B5EF4-FFF2-40B4-BE49-F238E27FC236}">
                    <a16:creationId xmlns:a16="http://schemas.microsoft.com/office/drawing/2014/main" id="{F5F48E95-6AE8-4F73-B995-673C394735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10695127" y="2050545"/>
                <a:ext cx="1515865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PANDEMIA</a:t>
                </a:r>
              </a:p>
            </p:txBody>
          </p:sp>
          <p:sp>
            <p:nvSpPr>
              <p:cNvPr id="39" name="Text Box 30">
                <a:extLst>
                  <a:ext uri="{FF2B5EF4-FFF2-40B4-BE49-F238E27FC236}">
                    <a16:creationId xmlns:a16="http://schemas.microsoft.com/office/drawing/2014/main" id="{D008898F-C2BD-490C-A89B-CE7B8780DC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-1696507" y="6436762"/>
                <a:ext cx="2042915" cy="3116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3465A4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67482" tIns="35091" rIns="67482" bIns="35091">
                <a:spAutoFit/>
              </a:bodyPr>
              <a:lstStyle>
                <a:lvl1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1pPr>
                <a:lvl2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2pPr>
                <a:lvl3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3pPr>
                <a:lvl4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4pPr>
                <a:lvl5pPr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>
                    <a:solidFill>
                      <a:schemeClr val="bg1"/>
                    </a:solidFill>
                    <a:latin typeface="Calibri" panose="020F0502020204030204" pitchFamily="34" charset="0"/>
                    <a:ea typeface="Microsoft YaHei" panose="020B0503020204020204" pitchFamily="34" charset="-122"/>
                  </a:defRPr>
                </a:lvl9pPr>
              </a:lstStyle>
              <a:p>
                <a:pPr algn="ctr">
                  <a:buClrTx/>
                  <a:defRPr/>
                </a:pPr>
                <a:r>
                  <a:rPr lang="pt-BR" altLang="pt-BR" sz="800" b="1" spc="-1" dirty="0">
                    <a:solidFill>
                      <a:schemeClr val="tx2">
                        <a:lumMod val="50000"/>
                      </a:schemeClr>
                    </a:solidFill>
                    <a:latin typeface="Calibri Light" panose="020F0302020204030204" pitchFamily="34" charset="0"/>
                    <a:ea typeface="Verdana" panose="020B0604030504040204" pitchFamily="34" charset="0"/>
                    <a:cs typeface="Calibri Light" panose="020F0302020204030204" pitchFamily="34" charset="0"/>
                  </a:rPr>
                  <a:t>BIOPIRATARIA </a:t>
                </a:r>
              </a:p>
            </p:txBody>
          </p:sp>
          <p:grpSp>
            <p:nvGrpSpPr>
              <p:cNvPr id="2" name="Agrupar 1">
                <a:extLst>
                  <a:ext uri="{FF2B5EF4-FFF2-40B4-BE49-F238E27FC236}">
                    <a16:creationId xmlns:a16="http://schemas.microsoft.com/office/drawing/2014/main" id="{D66C2578-DAC8-48BD-98CD-0DBEE8A14D3B}"/>
                  </a:ext>
                </a:extLst>
              </p:cNvPr>
              <p:cNvGrpSpPr/>
              <p:nvPr/>
            </p:nvGrpSpPr>
            <p:grpSpPr>
              <a:xfrm>
                <a:off x="629925" y="4846488"/>
                <a:ext cx="1515866" cy="1458274"/>
                <a:chOff x="629925" y="4846488"/>
                <a:chExt cx="1515866" cy="1458274"/>
              </a:xfrm>
            </p:grpSpPr>
            <p:pic>
              <p:nvPicPr>
                <p:cNvPr id="15" name="Picture 4">
                  <a:extLst>
                    <a:ext uri="{FF2B5EF4-FFF2-40B4-BE49-F238E27FC236}">
                      <a16:creationId xmlns:a16="http://schemas.microsoft.com/office/drawing/2014/main" id="{468D8AE5-E3E9-4081-AB98-1B5E91C5299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4688" y="4866673"/>
                  <a:ext cx="1511103" cy="1438089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r="2700000" sx="115000" sy="115000" algn="ctr" rotWithShape="0">
                    <a:schemeClr val="accent3">
                      <a:lumMod val="40000"/>
                      <a:lumOff val="60000"/>
                    </a:scheme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blipFill dpi="0" rotWithShape="0">
                        <a:blip/>
                        <a:srcRect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0" name="AutoShape 31">
                  <a:extLst>
                    <a:ext uri="{FF2B5EF4-FFF2-40B4-BE49-F238E27FC236}">
                      <a16:creationId xmlns:a16="http://schemas.microsoft.com/office/drawing/2014/main" id="{A45C61EF-890A-459C-9DF2-86A6B694B2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9925" y="4846488"/>
                  <a:ext cx="1515866" cy="1436500"/>
                </a:xfrm>
                <a:prstGeom prst="hexagon">
                  <a:avLst>
                    <a:gd name="adj" fmla="val 24999"/>
                    <a:gd name="vf" fmla="val 115470"/>
                  </a:avLst>
                </a:prstGeom>
                <a:noFill/>
                <a:ln w="284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buClr>
                      <a:srgbClr val="000000"/>
                    </a:buClr>
                    <a:buSzPct val="100000"/>
                    <a:defRPr/>
                  </a:pPr>
                  <a:endParaRPr lang="pt-BR" altLang="pt-BR" sz="1050">
                    <a:solidFill>
                      <a:prstClr val="black"/>
                    </a:solidFill>
                    <a:latin typeface="Calibri Light" panose="020F0302020204030204" pitchFamily="34" charset="0"/>
                    <a:ea typeface="Tahoma" panose="020B060403050404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grpSp>
            <p:nvGrpSpPr>
              <p:cNvPr id="3" name="Agrupar 2">
                <a:extLst>
                  <a:ext uri="{FF2B5EF4-FFF2-40B4-BE49-F238E27FC236}">
                    <a16:creationId xmlns:a16="http://schemas.microsoft.com/office/drawing/2014/main" id="{6BBFC2B3-F44E-4395-BB8A-8832E205846C}"/>
                  </a:ext>
                </a:extLst>
              </p:cNvPr>
              <p:cNvGrpSpPr/>
              <p:nvPr/>
            </p:nvGrpSpPr>
            <p:grpSpPr>
              <a:xfrm>
                <a:off x="-456022" y="2837451"/>
                <a:ext cx="1645592" cy="1576660"/>
                <a:chOff x="-456022" y="2837451"/>
                <a:chExt cx="1645592" cy="1576660"/>
              </a:xfrm>
            </p:grpSpPr>
            <p:pic>
              <p:nvPicPr>
                <p:cNvPr id="41" name="Picture 32">
                  <a:extLst>
                    <a:ext uri="{FF2B5EF4-FFF2-40B4-BE49-F238E27FC236}">
                      <a16:creationId xmlns:a16="http://schemas.microsoft.com/office/drawing/2014/main" id="{875F3C35-8869-4BC1-B154-A8E8D5A4E8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-456021" y="2837451"/>
                  <a:ext cx="1645592" cy="1576660"/>
                </a:xfrm>
                <a:prstGeom prst="rect">
                  <a:avLst/>
                </a:prstGeom>
                <a:noFill/>
                <a:ln>
                  <a:noFill/>
                </a:ln>
                <a:effectLst>
                  <a:outerShdw dir="2700000" sx="115000" sy="115000" algn="ctr" rotWithShape="0">
                    <a:schemeClr val="accent3">
                      <a:lumMod val="40000"/>
                      <a:lumOff val="60000"/>
                    </a:schemeClr>
                  </a:outerShdw>
                </a:effectLst>
                <a:extLst>
                  <a:ext uri="{909E8E84-426E-40dd-AFC4-6F175D3DCCD1}">
                    <a14:hiddenFill xmlns:a14="http://schemas.microsoft.com/office/drawing/2010/main" xmlns="">
                      <a:blipFill dpi="0" rotWithShape="0">
                        <a:blip/>
                        <a:srcRect/>
                        <a:stretch>
                          <a:fillRect/>
                        </a:stretch>
                      </a:blip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3465A4"/>
                      </a:solidFill>
                      <a:round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2" name="AutoShape 33">
                  <a:extLst>
                    <a:ext uri="{FF2B5EF4-FFF2-40B4-BE49-F238E27FC236}">
                      <a16:creationId xmlns:a16="http://schemas.microsoft.com/office/drawing/2014/main" id="{C70946A7-C3DB-4DC4-AAAC-E68E63ABB3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414372" y="2886004"/>
                  <a:ext cx="1562297" cy="1479557"/>
                </a:xfrm>
                <a:prstGeom prst="hexagon">
                  <a:avLst>
                    <a:gd name="adj" fmla="val 25001"/>
                    <a:gd name="vf" fmla="val 115470"/>
                  </a:avLst>
                </a:prstGeom>
                <a:noFill/>
                <a:ln w="284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buClr>
                      <a:srgbClr val="000000"/>
                    </a:buClr>
                    <a:buSzPct val="100000"/>
                    <a:defRPr/>
                  </a:pPr>
                  <a:endParaRPr lang="pt-BR" altLang="pt-BR" sz="1050">
                    <a:solidFill>
                      <a:prstClr val="black"/>
                    </a:solidFill>
                    <a:latin typeface="Calibri Light" panose="020F0302020204030204" pitchFamily="34" charset="0"/>
                    <a:ea typeface="Tahoma" panose="020B0604030504040204" pitchFamily="34" charset="0"/>
                    <a:cs typeface="Calibri Light" panose="020F0302020204030204" pitchFamily="34" charset="0"/>
                  </a:endParaRPr>
                </a:p>
              </p:txBody>
            </p:sp>
          </p:grpSp>
          <p:sp>
            <p:nvSpPr>
              <p:cNvPr id="43" name="AutoShape 34">
                <a:extLst>
                  <a:ext uri="{FF2B5EF4-FFF2-40B4-BE49-F238E27FC236}">
                    <a16:creationId xmlns:a16="http://schemas.microsoft.com/office/drawing/2014/main" id="{4F3E9196-3AB6-4125-81B4-0746EE2AC1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365761" y="4846489"/>
                <a:ext cx="1515866" cy="1434913"/>
              </a:xfrm>
              <a:prstGeom prst="hexagon">
                <a:avLst>
                  <a:gd name="adj" fmla="val 25002"/>
                  <a:gd name="vf" fmla="val 115470"/>
                </a:avLst>
              </a:prstGeom>
              <a:noFill/>
              <a:ln w="2540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buClr>
                    <a:srgbClr val="000000"/>
                  </a:buClr>
                  <a:buSzPct val="100000"/>
                  <a:defRPr/>
                </a:pPr>
                <a:endParaRPr lang="pt-BR" altLang="pt-BR" sz="1050">
                  <a:solidFill>
                    <a:prstClr val="black"/>
                  </a:solidFill>
                  <a:latin typeface="Calibri Light" panose="020F0302020204030204" pitchFamily="34" charset="0"/>
                  <a:ea typeface="Tahoma" panose="020B0604030504040204" pitchFamily="34" charset="0"/>
                  <a:cs typeface="Calibri Light" panose="020F0302020204030204" pitchFamily="34" charset="0"/>
                </a:endParaRPr>
              </a:p>
            </p:txBody>
          </p:sp>
          <p:pic>
            <p:nvPicPr>
              <p:cNvPr id="45" name="Imagem 44">
                <a:extLst>
                  <a:ext uri="{FF2B5EF4-FFF2-40B4-BE49-F238E27FC236}">
                    <a16:creationId xmlns:a16="http://schemas.microsoft.com/office/drawing/2014/main" id="{D5F02ED2-318E-4FFB-B474-B4E22AFCCB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26" b="1307"/>
              <a:stretch/>
            </p:blipFill>
            <p:spPr>
              <a:xfrm>
                <a:off x="-1411735" y="750566"/>
                <a:ext cx="1558722" cy="1410639"/>
              </a:xfrm>
              <a:prstGeom prst="hexagon">
                <a:avLst/>
              </a:prstGeom>
              <a:ln w="25400">
                <a:solidFill>
                  <a:srgbClr val="000000"/>
                </a:solidFill>
              </a:ln>
              <a:effectLst>
                <a:outerShdw dir="2700000" sx="115000" sy="115000" algn="ctr" rotWithShape="0">
                  <a:schemeClr val="accent3">
                    <a:lumMod val="40000"/>
                    <a:lumOff val="60000"/>
                  </a:schemeClr>
                </a:outerShdw>
              </a:effectLst>
            </p:spPr>
          </p:pic>
        </p:grpSp>
      </p:grpSp>
      <p:pic>
        <p:nvPicPr>
          <p:cNvPr id="46" name="Imagem 45">
            <a:extLst>
              <a:ext uri="{FF2B5EF4-FFF2-40B4-BE49-F238E27FC236}">
                <a16:creationId xmlns:a16="http://schemas.microsoft.com/office/drawing/2014/main" id="{F12ED004-5C82-467B-8CED-1CAADF7297D3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6283" b="10447"/>
          <a:stretch>
            <a:fillRect/>
          </a:stretch>
        </p:blipFill>
        <p:spPr>
          <a:xfrm>
            <a:off x="3022775" y="1104367"/>
            <a:ext cx="3050757" cy="2689595"/>
          </a:xfrm>
          <a:custGeom>
            <a:avLst/>
            <a:gdLst>
              <a:gd name="connsiteX0" fmla="*/ 720080 w 3267091"/>
              <a:gd name="connsiteY0" fmla="*/ 0 h 2880318"/>
              <a:gd name="connsiteX1" fmla="*/ 2547011 w 3267091"/>
              <a:gd name="connsiteY1" fmla="*/ 0 h 2880318"/>
              <a:gd name="connsiteX2" fmla="*/ 3267091 w 3267091"/>
              <a:gd name="connsiteY2" fmla="*/ 1440159 h 2880318"/>
              <a:gd name="connsiteX3" fmla="*/ 2547011 w 3267091"/>
              <a:gd name="connsiteY3" fmla="*/ 2880318 h 2880318"/>
              <a:gd name="connsiteX4" fmla="*/ 720080 w 3267091"/>
              <a:gd name="connsiteY4" fmla="*/ 2880318 h 2880318"/>
              <a:gd name="connsiteX5" fmla="*/ 0 w 3267091"/>
              <a:gd name="connsiteY5" fmla="*/ 1440159 h 288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67091" h="2880318">
                <a:moveTo>
                  <a:pt x="720080" y="0"/>
                </a:moveTo>
                <a:lnTo>
                  <a:pt x="2547011" y="0"/>
                </a:lnTo>
                <a:lnTo>
                  <a:pt x="3267091" y="1440159"/>
                </a:lnTo>
                <a:lnTo>
                  <a:pt x="2547011" y="2880318"/>
                </a:lnTo>
                <a:lnTo>
                  <a:pt x="720080" y="2880318"/>
                </a:lnTo>
                <a:lnTo>
                  <a:pt x="0" y="1440159"/>
                </a:lnTo>
                <a:close/>
              </a:path>
            </a:pathLst>
          </a:custGeom>
          <a:ln w="19050">
            <a:solidFill>
              <a:srgbClr val="002060"/>
            </a:solidFill>
          </a:ln>
        </p:spPr>
      </p:pic>
      <p:sp>
        <p:nvSpPr>
          <p:cNvPr id="48" name="CustomShape 4">
            <a:extLst>
              <a:ext uri="{FF2B5EF4-FFF2-40B4-BE49-F238E27FC236}">
                <a16:creationId xmlns:a16="http://schemas.microsoft.com/office/drawing/2014/main" id="{A72D9744-F373-4035-A2A9-9A82DB661019}"/>
              </a:ext>
            </a:extLst>
          </p:cNvPr>
          <p:cNvSpPr/>
          <p:nvPr/>
        </p:nvSpPr>
        <p:spPr>
          <a:xfrm>
            <a:off x="2846594" y="3958917"/>
            <a:ext cx="3424389" cy="59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 eaLnBrk="1" hangingPunct="1"/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Águas Jurisdicionais Brasileiras (AJB) </a:t>
            </a:r>
          </a:p>
          <a:p>
            <a:pPr algn="ctr" eaLnBrk="1" hangingPunct="1"/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5.7 milhões de km</a:t>
            </a:r>
            <a:r>
              <a:rPr lang="pt-BR" sz="1400" b="1" baseline="30000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2</a:t>
            </a:r>
            <a:r>
              <a:rPr lang="pt-BR" sz="1400" b="1" baseline="300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e 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highlight>
                  <a:srgbClr val="FFFF00"/>
                </a:highlight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60 mil km</a:t>
            </a:r>
            <a:r>
              <a:rPr lang="pt-BR" sz="1400" b="1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 </a:t>
            </a:r>
            <a:r>
              <a:rPr lang="pt-BR" sz="1400" dirty="0">
                <a:solidFill>
                  <a:schemeClr val="tx2">
                    <a:lumMod val="50000"/>
                  </a:schemeClr>
                </a:solidFill>
                <a:latin typeface="Calibri Light" panose="020F0302020204030204" pitchFamily="34" charset="0"/>
                <a:ea typeface="Verdana" panose="020B0604030504040204" pitchFamily="34" charset="0"/>
                <a:cs typeface="Calibri Light" panose="020F0302020204030204" pitchFamily="34" charset="0"/>
              </a:rPr>
              <a:t>de hidrovias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pt-BR" sz="14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D562F600-0606-A659-6B93-4642E5578640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AMEAÇAS</a:t>
            </a:r>
          </a:p>
        </p:txBody>
      </p:sp>
      <p:sp>
        <p:nvSpPr>
          <p:cNvPr id="9" name="Espaço Reservado para Número de Slide 2">
            <a:extLst>
              <a:ext uri="{FF2B5EF4-FFF2-40B4-BE49-F238E27FC236}">
                <a16:creationId xmlns:a16="http://schemas.microsoft.com/office/drawing/2014/main" id="{EB6E1E7B-6C4A-C30F-236C-CB0D6074C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7</a:t>
            </a:fld>
            <a:endParaRPr lang="pt-BR" alt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49904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2.jpeg">
            <a:extLst>
              <a:ext uri="{FF2B5EF4-FFF2-40B4-BE49-F238E27FC236}">
                <a16:creationId xmlns:a16="http://schemas.microsoft.com/office/drawing/2014/main" id="{E34061FA-F7A7-D26E-1F18-C187E55D8206}"/>
              </a:ext>
            </a:extLst>
          </p:cNvPr>
          <p:cNvPicPr/>
          <p:nvPr/>
        </p:nvPicPr>
        <p:blipFill rotWithShape="1">
          <a:blip r:embed="rId3"/>
          <a:srcRect r="650" b="4159"/>
          <a:stretch/>
        </p:blipFill>
        <p:spPr>
          <a:xfrm>
            <a:off x="1452699" y="1071255"/>
            <a:ext cx="6193978" cy="36046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20.png" descr="franca">
            <a:extLst>
              <a:ext uri="{FF2B5EF4-FFF2-40B4-BE49-F238E27FC236}">
                <a16:creationId xmlns:a16="http://schemas.microsoft.com/office/drawing/2014/main" id="{D9AADCB1-E08D-C841-2539-E15888403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55" y="1723797"/>
            <a:ext cx="238205" cy="153750"/>
          </a:xfrm>
          <a:prstGeom prst="rect">
            <a:avLst/>
          </a:prstGeom>
          <a:solidFill>
            <a:schemeClr val="tx1"/>
          </a:solidFill>
          <a:ln w="9525" cmpd="sng">
            <a:solidFill>
              <a:srgbClr val="000000"/>
            </a:solidFill>
            <a:miter lim="400000"/>
            <a:headEnd/>
            <a:tailEnd/>
          </a:ln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002CAFF1-DFD8-476E-94E9-A8ABDD7F6265}"/>
              </a:ext>
            </a:extLst>
          </p:cNvPr>
          <p:cNvGrpSpPr/>
          <p:nvPr/>
        </p:nvGrpSpPr>
        <p:grpSpPr>
          <a:xfrm>
            <a:off x="2500762" y="1703273"/>
            <a:ext cx="4635570" cy="1958958"/>
            <a:chOff x="1842696" y="1516012"/>
            <a:chExt cx="5609039" cy="2370338"/>
          </a:xfrm>
          <a:solidFill>
            <a:schemeClr val="tx1"/>
          </a:solidFill>
        </p:grpSpPr>
        <p:pic>
          <p:nvPicPr>
            <p:cNvPr id="448" name="Picture 42">
              <a:extLst>
                <a:ext uri="{FF2B5EF4-FFF2-40B4-BE49-F238E27FC236}">
                  <a16:creationId xmlns:a16="http://schemas.microsoft.com/office/drawing/2014/main" id="{C133F57F-FDF3-320B-8F6D-685D4ADB1D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9920" y="3678831"/>
              <a:ext cx="281815" cy="207519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15" name="Picture 42">
              <a:extLst>
                <a:ext uri="{FF2B5EF4-FFF2-40B4-BE49-F238E27FC236}">
                  <a16:creationId xmlns:a16="http://schemas.microsoft.com/office/drawing/2014/main" id="{E9FAFC90-950F-FBFD-4A46-E96F2F75A6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696" y="1516012"/>
              <a:ext cx="285514" cy="210243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9A4F2CCE-23B8-B514-296E-35CFB8F0C15E}"/>
              </a:ext>
            </a:extLst>
          </p:cNvPr>
          <p:cNvGrpSpPr/>
          <p:nvPr/>
        </p:nvGrpSpPr>
        <p:grpSpPr>
          <a:xfrm>
            <a:off x="3375071" y="2185864"/>
            <a:ext cx="2669525" cy="2125593"/>
            <a:chOff x="3109147" y="2107236"/>
            <a:chExt cx="3230124" cy="2571966"/>
          </a:xfrm>
          <a:solidFill>
            <a:srgbClr val="000000"/>
          </a:solidFill>
        </p:grpSpPr>
        <p:pic>
          <p:nvPicPr>
            <p:cNvPr id="483" name="image21.pn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09147" y="4428169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26" name="image21.png">
              <a:extLst>
                <a:ext uri="{FF2B5EF4-FFF2-40B4-BE49-F238E27FC236}">
                  <a16:creationId xmlns:a16="http://schemas.microsoft.com/office/drawing/2014/main" id="{81352E1D-E395-9DF8-105D-031F0ECF67C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3229" y="4470420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27" name="image21.png">
              <a:extLst>
                <a:ext uri="{FF2B5EF4-FFF2-40B4-BE49-F238E27FC236}">
                  <a16:creationId xmlns:a16="http://schemas.microsoft.com/office/drawing/2014/main" id="{81B67F15-FC7C-7ED5-7D50-836FA5F60BA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02906" y="4470420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28" name="image21.png">
              <a:extLst>
                <a:ext uri="{FF2B5EF4-FFF2-40B4-BE49-F238E27FC236}">
                  <a16:creationId xmlns:a16="http://schemas.microsoft.com/office/drawing/2014/main" id="{2039D6A2-617F-D1B0-2A6B-BCC019603D2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6712" y="3159042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29" name="image21.png">
              <a:extLst>
                <a:ext uri="{FF2B5EF4-FFF2-40B4-BE49-F238E27FC236}">
                  <a16:creationId xmlns:a16="http://schemas.microsoft.com/office/drawing/2014/main" id="{2E0D50BB-0F70-4DA0-E010-325254B486B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70279" y="4474559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30" name="image21.png">
              <a:extLst>
                <a:ext uri="{FF2B5EF4-FFF2-40B4-BE49-F238E27FC236}">
                  <a16:creationId xmlns:a16="http://schemas.microsoft.com/office/drawing/2014/main" id="{35593E83-ABBC-0DE9-DFC7-02E4DEE154C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8498" y="3832971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32" name="image21.png">
              <a:extLst>
                <a:ext uri="{FF2B5EF4-FFF2-40B4-BE49-F238E27FC236}">
                  <a16:creationId xmlns:a16="http://schemas.microsoft.com/office/drawing/2014/main" id="{A200B261-DC58-459F-D3C2-BA2D26678B3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4570" y="2414011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  <p:pic>
          <p:nvPicPr>
            <p:cNvPr id="34" name="image21.png">
              <a:extLst>
                <a:ext uri="{FF2B5EF4-FFF2-40B4-BE49-F238E27FC236}">
                  <a16:creationId xmlns:a16="http://schemas.microsoft.com/office/drawing/2014/main" id="{758842BE-38EA-E652-63DF-E5ADA395B2A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99849" y="2107236"/>
              <a:ext cx="284701" cy="204643"/>
            </a:xfrm>
            <a:prstGeom prst="rect">
              <a:avLst/>
            </a:prstGeom>
            <a:grpFill/>
            <a:ln w="9525" cap="flat" cmpd="sng">
              <a:solidFill>
                <a:schemeClr val="tx1"/>
              </a:solidFill>
              <a:miter lim="400000"/>
            </a:ln>
            <a:effectLst/>
          </p:spPr>
        </p:pic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E9FD9A40-42D7-8BFA-3402-20030994F5DD}"/>
              </a:ext>
            </a:extLst>
          </p:cNvPr>
          <p:cNvGrpSpPr/>
          <p:nvPr/>
        </p:nvGrpSpPr>
        <p:grpSpPr>
          <a:xfrm>
            <a:off x="2775138" y="1768173"/>
            <a:ext cx="4695722" cy="2233212"/>
            <a:chOff x="2285233" y="1796595"/>
            <a:chExt cx="5681824" cy="2702188"/>
          </a:xfrm>
          <a:solidFill>
            <a:schemeClr val="tx1"/>
          </a:solidFill>
        </p:grpSpPr>
        <p:pic>
          <p:nvPicPr>
            <p:cNvPr id="53" name="Picture 40">
              <a:extLst>
                <a:ext uri="{FF2B5EF4-FFF2-40B4-BE49-F238E27FC236}">
                  <a16:creationId xmlns:a16="http://schemas.microsoft.com/office/drawing/2014/main" id="{93D999EF-00CD-C304-DC31-D2981E6467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5638" y="4306879"/>
              <a:ext cx="285514" cy="191904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57" name="Picture 40">
              <a:extLst>
                <a:ext uri="{FF2B5EF4-FFF2-40B4-BE49-F238E27FC236}">
                  <a16:creationId xmlns:a16="http://schemas.microsoft.com/office/drawing/2014/main" id="{37D7B42A-7E05-9B6D-3857-FAEFA43EB9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8914" y="3957184"/>
              <a:ext cx="281814" cy="18941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7" name="Picture 40">
              <a:extLst>
                <a:ext uri="{FF2B5EF4-FFF2-40B4-BE49-F238E27FC236}">
                  <a16:creationId xmlns:a16="http://schemas.microsoft.com/office/drawing/2014/main" id="{F8C7568A-5832-CC49-C23A-7ABD7C01C8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5719" y="3242760"/>
              <a:ext cx="281814" cy="18941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8" name="Picture 40">
              <a:extLst>
                <a:ext uri="{FF2B5EF4-FFF2-40B4-BE49-F238E27FC236}">
                  <a16:creationId xmlns:a16="http://schemas.microsoft.com/office/drawing/2014/main" id="{236CD073-0B99-F845-7347-34BE7CD9C5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3750" y="1851105"/>
              <a:ext cx="281814" cy="18941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9" name="Picture 40">
              <a:extLst>
                <a:ext uri="{FF2B5EF4-FFF2-40B4-BE49-F238E27FC236}">
                  <a16:creationId xmlns:a16="http://schemas.microsoft.com/office/drawing/2014/main" id="{862BC239-FD69-2916-C278-2F56ADF89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0612" y="2922447"/>
              <a:ext cx="278678" cy="187308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10" name="Picture 40">
              <a:extLst>
                <a:ext uri="{FF2B5EF4-FFF2-40B4-BE49-F238E27FC236}">
                  <a16:creationId xmlns:a16="http://schemas.microsoft.com/office/drawing/2014/main" id="{56D26973-6377-F576-5AE1-653EACEC45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5243" y="3862476"/>
              <a:ext cx="281814" cy="18941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38" name="Picture 40">
              <a:extLst>
                <a:ext uri="{FF2B5EF4-FFF2-40B4-BE49-F238E27FC236}">
                  <a16:creationId xmlns:a16="http://schemas.microsoft.com/office/drawing/2014/main" id="{C6533289-C594-793A-90B7-C08F37F6DC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5233" y="1796595"/>
              <a:ext cx="281814" cy="189416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</p:pic>
      </p:grpSp>
      <p:pic>
        <p:nvPicPr>
          <p:cNvPr id="16" name="image22.jpeg" descr="bandeira_eua">
            <a:extLst>
              <a:ext uri="{FF2B5EF4-FFF2-40B4-BE49-F238E27FC236}">
                <a16:creationId xmlns:a16="http://schemas.microsoft.com/office/drawing/2014/main" id="{9F374DD0-4A44-3B90-CADE-4CB41242382D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2273276" y="1965685"/>
            <a:ext cx="227486" cy="177072"/>
          </a:xfrm>
          <a:prstGeom prst="rect">
            <a:avLst/>
          </a:prstGeom>
          <a:solidFill>
            <a:schemeClr val="tx1"/>
          </a:solidFill>
          <a:ln w="9525" cmpd="sng">
            <a:solidFill>
              <a:schemeClr val="tx1"/>
            </a:solidFill>
            <a:miter lim="400000"/>
          </a:ln>
        </p:spPr>
      </p:pic>
      <p:sp>
        <p:nvSpPr>
          <p:cNvPr id="19" name="Espaço Reservado para Número de Slide 2">
            <a:extLst>
              <a:ext uri="{FF2B5EF4-FFF2-40B4-BE49-F238E27FC236}">
                <a16:creationId xmlns:a16="http://schemas.microsoft.com/office/drawing/2014/main" id="{1F82159E-4A2C-8F89-6E1E-31A702127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8</a:t>
            </a:fld>
            <a:endParaRPr lang="pt-BR" altLang="pt-BR" sz="1200" b="1" dirty="0"/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8B1E1C7E-4F0D-DED6-4629-C73C3D2D67C4}"/>
              </a:ext>
            </a:extLst>
          </p:cNvPr>
          <p:cNvGrpSpPr/>
          <p:nvPr/>
        </p:nvGrpSpPr>
        <p:grpSpPr>
          <a:xfrm>
            <a:off x="3652849" y="1504786"/>
            <a:ext cx="3262092" cy="3143980"/>
            <a:chOff x="3652849" y="1504786"/>
            <a:chExt cx="3262092" cy="3143980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B8B30CFF-930B-46B7-EA8A-31AF452E55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9688" y="2211710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99FBCB2-4EB6-0C4F-EFB9-5957CC0B15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8102" y="2751582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>
              <a:extLst>
                <a:ext uri="{FF2B5EF4-FFF2-40B4-BE49-F238E27FC236}">
                  <a16:creationId xmlns:a16="http://schemas.microsoft.com/office/drawing/2014/main" id="{08639197-EC21-947A-C203-786BA306E8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7714" y="1504786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3E071D61-6FC3-7CBA-87F9-FC5A46360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0536" y="2086389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EE771D3F-57DE-E738-E3AB-518C3E710B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2037" y="3119892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FEF6BF20-049B-D446-28D2-637BE4DFF2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2110" b="96203" l="5682" r="95455">
                          <a14:foregroundMark x1="18182" y1="11814" x2="18182" y2="14346"/>
                          <a14:foregroundMark x1="31250" y1="10127" x2="32386" y2="14346"/>
                          <a14:foregroundMark x1="32386" y1="7595" x2="27273" y2="3376"/>
                          <a14:foregroundMark x1="32955" y1="6329" x2="35795" y2="13924"/>
                          <a14:foregroundMark x1="35227" y1="15612" x2="32955" y2="18143"/>
                          <a14:foregroundMark x1="50000" y1="5485" x2="50000" y2="2110"/>
                          <a14:foregroundMark x1="63636" y1="15190" x2="70455" y2="5063"/>
                          <a14:foregroundMark x1="73864" y1="22785" x2="82955" y2="12658"/>
                          <a14:foregroundMark x1="11364" y1="45570" x2="7955" y2="66245"/>
                          <a14:foregroundMark x1="7955" y1="66245" x2="18750" y2="82278"/>
                          <a14:foregroundMark x1="18750" y1="82278" x2="66477" y2="90717"/>
                          <a14:foregroundMark x1="66477" y1="90717" x2="67045" y2="90717"/>
                          <a14:foregroundMark x1="5682" y1="51477" x2="5682" y2="51477"/>
                          <a14:foregroundMark x1="30114" y1="93249" x2="30114" y2="93249"/>
                          <a14:foregroundMark x1="43750" y1="96624" x2="43750" y2="96624"/>
                          <a14:foregroundMark x1="90909" y1="75105" x2="90909" y2="75105"/>
                          <a14:foregroundMark x1="95455" y1="58650" x2="95455" y2="58650"/>
                          <a14:foregroundMark x1="66477" y1="13080" x2="66477" y2="13080"/>
                          <a14:foregroundMark x1="66477" y1="16034" x2="66477" y2="16034"/>
                          <a14:foregroundMark x1="67614" y1="17300" x2="67614" y2="173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2849" y="4335140"/>
              <a:ext cx="232904" cy="31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Retângulo Arredondado 32">
            <a:extLst>
              <a:ext uri="{FF2B5EF4-FFF2-40B4-BE49-F238E27FC236}">
                <a16:creationId xmlns:a16="http://schemas.microsoft.com/office/drawing/2014/main" id="{8F785B51-52E9-43FE-9656-DF87B34CE32B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PRESENÇA DE POTÊNCIAS EXTRA-REGIONAIS</a:t>
            </a:r>
          </a:p>
        </p:txBody>
      </p:sp>
      <p:grpSp>
        <p:nvGrpSpPr>
          <p:cNvPr id="455" name="Agrupar 454">
            <a:extLst>
              <a:ext uri="{FF2B5EF4-FFF2-40B4-BE49-F238E27FC236}">
                <a16:creationId xmlns:a16="http://schemas.microsoft.com/office/drawing/2014/main" id="{54E70C68-AFBD-0EF2-9AC4-C90B6779ADFB}"/>
              </a:ext>
            </a:extLst>
          </p:cNvPr>
          <p:cNvGrpSpPr/>
          <p:nvPr/>
        </p:nvGrpSpPr>
        <p:grpSpPr>
          <a:xfrm>
            <a:off x="1835696" y="1536421"/>
            <a:ext cx="4862512" cy="2856102"/>
            <a:chOff x="1835696" y="1536421"/>
            <a:chExt cx="4862512" cy="2856102"/>
          </a:xfrm>
        </p:grpSpPr>
        <p:pic>
          <p:nvPicPr>
            <p:cNvPr id="58" name="Picture 40">
              <a:extLst>
                <a:ext uri="{FF2B5EF4-FFF2-40B4-BE49-F238E27FC236}">
                  <a16:creationId xmlns:a16="http://schemas.microsoft.com/office/drawing/2014/main" id="{040418D7-55A5-7E76-65DE-86199EDC3E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3201" y="2185864"/>
              <a:ext cx="235962" cy="1585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59" name="Picture 40">
              <a:extLst>
                <a:ext uri="{FF2B5EF4-FFF2-40B4-BE49-F238E27FC236}">
                  <a16:creationId xmlns:a16="http://schemas.microsoft.com/office/drawing/2014/main" id="{5E9C47DD-CC36-197F-6F92-4E771631A2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1991" y="4233926"/>
              <a:ext cx="235962" cy="1585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60" name="Picture 40">
              <a:extLst>
                <a:ext uri="{FF2B5EF4-FFF2-40B4-BE49-F238E27FC236}">
                  <a16:creationId xmlns:a16="http://schemas.microsoft.com/office/drawing/2014/main" id="{FCCE297D-2752-8685-0660-C7F115FEA1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4027509"/>
              <a:ext cx="235962" cy="1585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61" name="Picture 40">
              <a:extLst>
                <a:ext uri="{FF2B5EF4-FFF2-40B4-BE49-F238E27FC236}">
                  <a16:creationId xmlns:a16="http://schemas.microsoft.com/office/drawing/2014/main" id="{CBF52B28-2D4D-1817-4D5C-C920EA8B90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5696" y="2884341"/>
              <a:ext cx="235962" cy="1585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62" name="Picture 40">
              <a:extLst>
                <a:ext uri="{FF2B5EF4-FFF2-40B4-BE49-F238E27FC236}">
                  <a16:creationId xmlns:a16="http://schemas.microsoft.com/office/drawing/2014/main" id="{8C641646-9C0B-59E7-72C4-89C5CBBC35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34875" y="1733307"/>
              <a:ext cx="235962" cy="15859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</p:pic>
        <p:pic>
          <p:nvPicPr>
            <p:cNvPr id="63" name="Imagem 62">
              <a:extLst>
                <a:ext uri="{FF2B5EF4-FFF2-40B4-BE49-F238E27FC236}">
                  <a16:creationId xmlns:a16="http://schemas.microsoft.com/office/drawing/2014/main" id="{E4D98588-BC9F-61D7-942A-EC1305EAC5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949" y="1536421"/>
              <a:ext cx="254760" cy="177740"/>
            </a:xfrm>
            <a:prstGeom prst="rect">
              <a:avLst/>
            </a:prstGeom>
          </p:spPr>
        </p:pic>
        <p:pic>
          <p:nvPicPr>
            <p:cNvPr id="449" name="Imagem 448">
              <a:extLst>
                <a:ext uri="{FF2B5EF4-FFF2-40B4-BE49-F238E27FC236}">
                  <a16:creationId xmlns:a16="http://schemas.microsoft.com/office/drawing/2014/main" id="{ECEAC893-936B-4DC9-723A-455DB72576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754"/>
            <a:stretch/>
          </p:blipFill>
          <p:spPr>
            <a:xfrm>
              <a:off x="3486201" y="4186106"/>
              <a:ext cx="259559" cy="175807"/>
            </a:xfrm>
            <a:prstGeom prst="rect">
              <a:avLst/>
            </a:prstGeom>
          </p:spPr>
        </p:pic>
        <p:pic>
          <p:nvPicPr>
            <p:cNvPr id="450" name="Imagem 449">
              <a:extLst>
                <a:ext uri="{FF2B5EF4-FFF2-40B4-BE49-F238E27FC236}">
                  <a16:creationId xmlns:a16="http://schemas.microsoft.com/office/drawing/2014/main" id="{67A07FA0-BE7F-FCA6-F686-E2EF4C59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4949" y="1759439"/>
              <a:ext cx="254000" cy="195514"/>
            </a:xfrm>
            <a:prstGeom prst="rect">
              <a:avLst/>
            </a:prstGeom>
          </p:spPr>
        </p:pic>
        <p:pic>
          <p:nvPicPr>
            <p:cNvPr id="451" name="Imagem 450">
              <a:extLst>
                <a:ext uri="{FF2B5EF4-FFF2-40B4-BE49-F238E27FC236}">
                  <a16:creationId xmlns:a16="http://schemas.microsoft.com/office/drawing/2014/main" id="{6B3B6FBB-2899-7F3B-E715-0AF75BBBC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208" y="3042938"/>
              <a:ext cx="254000" cy="195514"/>
            </a:xfrm>
            <a:prstGeom prst="rect">
              <a:avLst/>
            </a:prstGeom>
          </p:spPr>
        </p:pic>
        <p:pic>
          <p:nvPicPr>
            <p:cNvPr id="452" name="Imagem 451">
              <a:extLst>
                <a:ext uri="{FF2B5EF4-FFF2-40B4-BE49-F238E27FC236}">
                  <a16:creationId xmlns:a16="http://schemas.microsoft.com/office/drawing/2014/main" id="{45C8FA2C-B8A9-C32E-7539-C72FB5C21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112" y="2067694"/>
              <a:ext cx="254760" cy="177740"/>
            </a:xfrm>
            <a:prstGeom prst="rect">
              <a:avLst/>
            </a:prstGeom>
          </p:spPr>
        </p:pic>
        <p:pic>
          <p:nvPicPr>
            <p:cNvPr id="453" name="Imagem 452">
              <a:extLst>
                <a:ext uri="{FF2B5EF4-FFF2-40B4-BE49-F238E27FC236}">
                  <a16:creationId xmlns:a16="http://schemas.microsoft.com/office/drawing/2014/main" id="{742DF558-3A96-1085-DFFF-2638F8442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2785899"/>
              <a:ext cx="254760" cy="177740"/>
            </a:xfrm>
            <a:prstGeom prst="rect">
              <a:avLst/>
            </a:prstGeom>
          </p:spPr>
        </p:pic>
        <p:pic>
          <p:nvPicPr>
            <p:cNvPr id="454" name="Imagem 453">
              <a:extLst>
                <a:ext uri="{FF2B5EF4-FFF2-40B4-BE49-F238E27FC236}">
                  <a16:creationId xmlns:a16="http://schemas.microsoft.com/office/drawing/2014/main" id="{9380420E-4297-1634-E281-B6E1082131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4" t="13868" r="213"/>
            <a:stretch/>
          </p:blipFill>
          <p:spPr>
            <a:xfrm>
              <a:off x="3615980" y="3973576"/>
              <a:ext cx="287498" cy="186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104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Agrupar 16">
            <a:extLst>
              <a:ext uri="{FF2B5EF4-FFF2-40B4-BE49-F238E27FC236}">
                <a16:creationId xmlns:a16="http://schemas.microsoft.com/office/drawing/2014/main" id="{0D2A8522-4317-DB49-E334-CD1F19BF5D4F}"/>
              </a:ext>
            </a:extLst>
          </p:cNvPr>
          <p:cNvGrpSpPr/>
          <p:nvPr/>
        </p:nvGrpSpPr>
        <p:grpSpPr>
          <a:xfrm>
            <a:off x="1500336" y="627534"/>
            <a:ext cx="6096000" cy="4064000"/>
            <a:chOff x="1524000" y="539750"/>
            <a:chExt cx="6096000" cy="4064000"/>
          </a:xfrm>
        </p:grpSpPr>
        <p:graphicFrame>
          <p:nvGraphicFramePr>
            <p:cNvPr id="18" name="Diagrama 17">
              <a:extLst>
                <a:ext uri="{FF2B5EF4-FFF2-40B4-BE49-F238E27FC236}">
                  <a16:creationId xmlns:a16="http://schemas.microsoft.com/office/drawing/2014/main" id="{418841D3-9959-425D-EC8D-4851B9CFAD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748185890"/>
                </p:ext>
              </p:extLst>
            </p:nvPr>
          </p:nvGraphicFramePr>
          <p:xfrm>
            <a:off x="1524000" y="539750"/>
            <a:ext cx="6096000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9" name="CaixaDeTexto 13">
              <a:extLst>
                <a:ext uri="{FF2B5EF4-FFF2-40B4-BE49-F238E27FC236}">
                  <a16:creationId xmlns:a16="http://schemas.microsoft.com/office/drawing/2014/main" id="{4AE9FC76-CE72-559F-67BE-0E34A343C3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95952" y="3939902"/>
              <a:ext cx="5152095" cy="3385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pt-BR" altLang="pt-BR" sz="1600" dirty="0">
                  <a:solidFill>
                    <a:srgbClr val="181848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CAMPOS DE ATUAÇÃO DO PODER NAVAL</a:t>
              </a:r>
            </a:p>
          </p:txBody>
        </p:sp>
      </p:grpSp>
      <p:sp>
        <p:nvSpPr>
          <p:cNvPr id="4" name="Seta para a Esquerda e para a Direita 3">
            <a:extLst>
              <a:ext uri="{FF2B5EF4-FFF2-40B4-BE49-F238E27FC236}">
                <a16:creationId xmlns:a16="http://schemas.microsoft.com/office/drawing/2014/main" id="{0568B26B-A70F-69F6-4944-9A93FDC57155}"/>
              </a:ext>
            </a:extLst>
          </p:cNvPr>
          <p:cNvSpPr/>
          <p:nvPr/>
        </p:nvSpPr>
        <p:spPr>
          <a:xfrm>
            <a:off x="1506020" y="3689095"/>
            <a:ext cx="6090316" cy="840147"/>
          </a:xfrm>
          <a:prstGeom prst="leftRightArrow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A7995196-9150-6C54-F1CA-80A609360B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4218" y="3939902"/>
            <a:ext cx="5152095" cy="338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>
                <a:solidFill>
                  <a:srgbClr val="181848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CAMPOS DE ATUAÇÃO DO PODER NAVAL</a:t>
            </a:r>
          </a:p>
        </p:txBody>
      </p:sp>
      <p:sp>
        <p:nvSpPr>
          <p:cNvPr id="5" name="Retângulo de cantos arredondados 12">
            <a:extLst>
              <a:ext uri="{FF2B5EF4-FFF2-40B4-BE49-F238E27FC236}">
                <a16:creationId xmlns:a16="http://schemas.microsoft.com/office/drawing/2014/main" id="{43D5911C-7AC6-F5A4-72F1-2C4FF36F2DDE}"/>
              </a:ext>
            </a:extLst>
          </p:cNvPr>
          <p:cNvSpPr/>
          <p:nvPr/>
        </p:nvSpPr>
        <p:spPr>
          <a:xfrm>
            <a:off x="2121695" y="3537124"/>
            <a:ext cx="4791075" cy="258762"/>
          </a:xfrm>
          <a:prstGeom prst="roundRect">
            <a:avLst/>
          </a:prstGeom>
          <a:solidFill>
            <a:srgbClr val="2A4E78"/>
          </a:solidFill>
          <a:ln>
            <a:solidFill>
              <a:srgbClr val="F796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1" tIns="45705" rIns="91411" bIns="45705" anchor="ctr"/>
          <a:lstStyle/>
          <a:p>
            <a:pPr algn="ctr">
              <a:defRPr/>
            </a:pPr>
            <a:r>
              <a:rPr lang="pt-BR" sz="1600" dirty="0">
                <a:solidFill>
                  <a:srgbClr val="F0A818"/>
                </a:solidFill>
                <a:latin typeface="Calibri Light" panose="020F0302020204030204" pitchFamily="34" charset="0"/>
                <a:ea typeface="Verdana" pitchFamily="34" charset="0"/>
                <a:cs typeface="Calibri Light" panose="020F0302020204030204" pitchFamily="34" charset="0"/>
              </a:rPr>
              <a:t>PREPARO &amp; EMPREGO</a:t>
            </a:r>
          </a:p>
        </p:txBody>
      </p:sp>
      <p:sp>
        <p:nvSpPr>
          <p:cNvPr id="2" name="Espaço Reservado para Número de Slide 2">
            <a:extLst>
              <a:ext uri="{FF2B5EF4-FFF2-40B4-BE49-F238E27FC236}">
                <a16:creationId xmlns:a16="http://schemas.microsoft.com/office/drawing/2014/main" id="{85CEB4BE-D141-737B-255D-775784BA6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463" y="4757738"/>
            <a:ext cx="2133600" cy="27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pt-BR"/>
            </a:defPPr>
            <a:lvl1pPr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9718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4290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886200" indent="-228600" algn="l" defTabSz="912813" rtl="0" eaLnBrk="0" fontAlgn="base" latinLnBrk="0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BF882573-181B-DA45-A606-24C3DE7E039D}" type="slidenum">
              <a:rPr lang="pt-BR" altLang="pt-BR" sz="1200" b="1" smtClean="0"/>
              <a:pPr algn="r">
                <a:spcBef>
                  <a:spcPct val="0"/>
                </a:spcBef>
                <a:buFontTx/>
                <a:buNone/>
              </a:pPr>
              <a:t>9</a:t>
            </a:fld>
            <a:endParaRPr lang="pt-BR" altLang="pt-BR" sz="1200" b="1" dirty="0"/>
          </a:p>
        </p:txBody>
      </p:sp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E3E51546-5EA0-8503-3033-8D0FAF7CF74C}"/>
              </a:ext>
            </a:extLst>
          </p:cNvPr>
          <p:cNvSpPr/>
          <p:nvPr/>
        </p:nvSpPr>
        <p:spPr>
          <a:xfrm>
            <a:off x="1979883" y="111125"/>
            <a:ext cx="5184233" cy="4635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ATUAÇÃO DA MARINHA DO BRASIL</a:t>
            </a:r>
          </a:p>
        </p:txBody>
      </p:sp>
    </p:spTree>
    <p:extLst>
      <p:ext uri="{BB962C8B-B14F-4D97-AF65-F5344CB8AC3E}">
        <p14:creationId xmlns:p14="http://schemas.microsoft.com/office/powerpoint/2010/main" val="141875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20770</TotalTime>
  <Words>1496</Words>
  <Application>Microsoft Macintosh PowerPoint</Application>
  <PresentationFormat>Apresentação na tela (16:9)</PresentationFormat>
  <Paragraphs>347</Paragraphs>
  <Slides>23</Slides>
  <Notes>18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Lato Light</vt:lpstr>
      <vt:lpstr>Montserrat ExtraLight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comopnav-01141</dc:creator>
  <cp:lastModifiedBy>thal costa</cp:lastModifiedBy>
  <cp:revision>681</cp:revision>
  <cp:lastPrinted>2023-02-17T15:43:39Z</cp:lastPrinted>
  <dcterms:created xsi:type="dcterms:W3CDTF">2022-09-28T17:55:42Z</dcterms:created>
  <dcterms:modified xsi:type="dcterms:W3CDTF">2023-05-04T01:49:18Z</dcterms:modified>
</cp:coreProperties>
</file>