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9"/>
  </p:notesMasterIdLst>
  <p:sldIdLst>
    <p:sldId id="259" r:id="rId2"/>
    <p:sldId id="256" r:id="rId3"/>
    <p:sldId id="277" r:id="rId4"/>
    <p:sldId id="257" r:id="rId5"/>
    <p:sldId id="262" r:id="rId6"/>
    <p:sldId id="263" r:id="rId7"/>
    <p:sldId id="261" r:id="rId8"/>
    <p:sldId id="264" r:id="rId9"/>
    <p:sldId id="270" r:id="rId10"/>
    <p:sldId id="266" r:id="rId11"/>
    <p:sldId id="273" r:id="rId12"/>
    <p:sldId id="272" r:id="rId13"/>
    <p:sldId id="275" r:id="rId14"/>
    <p:sldId id="276" r:id="rId15"/>
    <p:sldId id="278" r:id="rId16"/>
    <p:sldId id="268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shade val="53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DM</c:v>
                </c:pt>
                <c:pt idx="1">
                  <c:v>HAS</c:v>
                </c:pt>
                <c:pt idx="2">
                  <c:v>GNC</c:v>
                </c:pt>
                <c:pt idx="3">
                  <c:v>Rins Policísticos</c:v>
                </c:pt>
                <c:pt idx="4">
                  <c:v>Outros </c:v>
                </c:pt>
                <c:pt idx="5">
                  <c:v>Indefinidos</c:v>
                </c:pt>
              </c:strCache>
            </c:strRef>
          </c:cat>
          <c:val>
            <c:numRef>
              <c:f>Plan1!$B$2:$B$7</c:f>
            </c:numRef>
          </c:val>
          <c:extLst>
            <c:ext xmlns:c16="http://schemas.microsoft.com/office/drawing/2014/chart" uri="{C3380CC4-5D6E-409C-BE32-E72D297353CC}">
              <c16:uniqueId val="{00000000-D722-46B8-81AF-A1262AD7EC2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>
                <a:shade val="7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DM</c:v>
                </c:pt>
                <c:pt idx="1">
                  <c:v>HAS</c:v>
                </c:pt>
                <c:pt idx="2">
                  <c:v>GNC</c:v>
                </c:pt>
                <c:pt idx="3">
                  <c:v>Rins Policísticos</c:v>
                </c:pt>
                <c:pt idx="4">
                  <c:v>Outros </c:v>
                </c:pt>
                <c:pt idx="5">
                  <c:v>Indefinidos</c:v>
                </c:pt>
              </c:strCache>
            </c:strRef>
          </c:cat>
          <c:val>
            <c:numRef>
              <c:f>Plan1!$C$2:$C$7</c:f>
              <c:numCache>
                <c:formatCode>General</c:formatCode>
                <c:ptCount val="6"/>
                <c:pt idx="0">
                  <c:v>28</c:v>
                </c:pt>
                <c:pt idx="1">
                  <c:v>35</c:v>
                </c:pt>
                <c:pt idx="2">
                  <c:v>11</c:v>
                </c:pt>
                <c:pt idx="3">
                  <c:v>4</c:v>
                </c:pt>
                <c:pt idx="4">
                  <c:v>12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22-46B8-81AF-A1262AD7EC2B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DM</c:v>
                </c:pt>
                <c:pt idx="1">
                  <c:v>HAS</c:v>
                </c:pt>
                <c:pt idx="2">
                  <c:v>GNC</c:v>
                </c:pt>
                <c:pt idx="3">
                  <c:v>Rins Policísticos</c:v>
                </c:pt>
                <c:pt idx="4">
                  <c:v>Outros </c:v>
                </c:pt>
                <c:pt idx="5">
                  <c:v>Indefinidos</c:v>
                </c:pt>
              </c:strCache>
            </c:strRef>
          </c:cat>
          <c:val>
            <c:numRef>
              <c:f>Plan1!$D$2:$D$7</c:f>
              <c:numCache>
                <c:formatCode>General</c:formatCode>
                <c:ptCount val="6"/>
                <c:pt idx="0">
                  <c:v>29</c:v>
                </c:pt>
                <c:pt idx="1">
                  <c:v>34</c:v>
                </c:pt>
                <c:pt idx="2">
                  <c:v>13</c:v>
                </c:pt>
                <c:pt idx="3">
                  <c:v>4</c:v>
                </c:pt>
                <c:pt idx="4">
                  <c:v>11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22-46B8-81AF-A1262AD7EC2B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tint val="77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DM</c:v>
                </c:pt>
                <c:pt idx="1">
                  <c:v>HAS</c:v>
                </c:pt>
                <c:pt idx="2">
                  <c:v>GNC</c:v>
                </c:pt>
                <c:pt idx="3">
                  <c:v>Rins Policísticos</c:v>
                </c:pt>
                <c:pt idx="4">
                  <c:v>Outros </c:v>
                </c:pt>
                <c:pt idx="5">
                  <c:v>Indefinidos</c:v>
                </c:pt>
              </c:strCache>
            </c:strRef>
          </c:cat>
          <c:val>
            <c:numRef>
              <c:f>Plan1!$E$2:$E$7</c:f>
              <c:numCache>
                <c:formatCode>General</c:formatCode>
                <c:ptCount val="6"/>
                <c:pt idx="0">
                  <c:v>30</c:v>
                </c:pt>
                <c:pt idx="1">
                  <c:v>35</c:v>
                </c:pt>
                <c:pt idx="2">
                  <c:v>12</c:v>
                </c:pt>
                <c:pt idx="3">
                  <c:v>4</c:v>
                </c:pt>
                <c:pt idx="4">
                  <c:v>12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22-46B8-81AF-A1262AD7EC2B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tint val="54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DM</c:v>
                </c:pt>
                <c:pt idx="1">
                  <c:v>HAS</c:v>
                </c:pt>
                <c:pt idx="2">
                  <c:v>GNC</c:v>
                </c:pt>
                <c:pt idx="3">
                  <c:v>Rins Policísticos</c:v>
                </c:pt>
                <c:pt idx="4">
                  <c:v>Outros </c:v>
                </c:pt>
                <c:pt idx="5">
                  <c:v>Indefinidos</c:v>
                </c:pt>
              </c:strCache>
            </c:strRef>
          </c:cat>
          <c:val>
            <c:numRef>
              <c:f>Plan1!$F$2:$F$7</c:f>
              <c:numCache>
                <c:formatCode>General</c:formatCode>
                <c:ptCount val="6"/>
                <c:pt idx="0">
                  <c:v>29</c:v>
                </c:pt>
                <c:pt idx="1">
                  <c:v>35</c:v>
                </c:pt>
                <c:pt idx="2">
                  <c:v>11</c:v>
                </c:pt>
                <c:pt idx="3">
                  <c:v>4</c:v>
                </c:pt>
                <c:pt idx="4">
                  <c:v>11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22-46B8-81AF-A1262AD7EC2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2120880712"/>
        <c:axId val="2145214472"/>
      </c:barChart>
      <c:catAx>
        <c:axId val="-2120880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45214472"/>
        <c:crosses val="autoZero"/>
        <c:auto val="1"/>
        <c:lblAlgn val="ctr"/>
        <c:lblOffset val="100"/>
        <c:noMultiLvlLbl val="0"/>
      </c:catAx>
      <c:valAx>
        <c:axId val="2145214472"/>
        <c:scaling>
          <c:orientation val="minMax"/>
          <c:max val="40"/>
          <c:min val="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-2120880712"/>
        <c:crosses val="autoZero"/>
        <c:crossBetween val="between"/>
        <c:majorUnit val="5"/>
        <c:minorUnit val="0.02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CCBAB-53D7-4753-8B8D-E0CEC73DEDD7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AC5D9-70D5-4AC3-BE9C-99B555403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9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0C729-7147-4DBE-BC24-6D7758DCDCD0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135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11/30/2016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11/30/2016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11/30/2016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11/30/2016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11/30/2016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DOENÇA RENAL DO DIABETES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Carmen Tzanno Branco Martins</a:t>
            </a:r>
          </a:p>
          <a:p>
            <a:r>
              <a:rPr lang="pt-BR" dirty="0"/>
              <a:t>Presidente da Sociedade Brasileira de Nefrologia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30745"/>
          <a:stretch/>
        </p:blipFill>
        <p:spPr>
          <a:xfrm>
            <a:off x="297892" y="1051546"/>
            <a:ext cx="8701572" cy="1127961"/>
          </a:xfrm>
          <a:prstGeom prst="rect">
            <a:avLst/>
          </a:prstGeom>
        </p:spPr>
      </p:pic>
      <p:pic>
        <p:nvPicPr>
          <p:cNvPr id="6" name="Imagem 5" descr="Logo Novembro Azul-02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75755" y="2478155"/>
            <a:ext cx="2848936" cy="229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73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402235" cy="4601183"/>
          </a:xfrm>
        </p:spPr>
        <p:txBody>
          <a:bodyPr>
            <a:normAutofit/>
          </a:bodyPr>
          <a:lstStyle/>
          <a:p>
            <a:r>
              <a:rPr lang="en-US" b="1" dirty="0"/>
              <a:t>PILARES PARA  A PREVENÇÃO NA PROGRESSÃO DA DRC NO DIABÉTICO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0629" y="864108"/>
            <a:ext cx="8309609" cy="5120640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Arial"/>
                <a:cs typeface="Arial"/>
              </a:rPr>
              <a:t>Detecção</a:t>
            </a:r>
            <a:r>
              <a:rPr lang="en-US" sz="2800" dirty="0">
                <a:latin typeface="Arial"/>
                <a:cs typeface="Arial"/>
              </a:rPr>
              <a:t> e </a:t>
            </a:r>
            <a:r>
              <a:rPr lang="en-US" sz="2800" dirty="0" err="1">
                <a:latin typeface="Arial"/>
                <a:cs typeface="Arial"/>
              </a:rPr>
              <a:t>diagnóstico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precoce</a:t>
            </a:r>
            <a:r>
              <a:rPr lang="en-US" sz="2800" dirty="0">
                <a:latin typeface="Arial"/>
                <a:cs typeface="Arial"/>
              </a:rPr>
              <a:t> da DRC no </a:t>
            </a:r>
            <a:r>
              <a:rPr lang="en-US" sz="2800" dirty="0" err="1">
                <a:latin typeface="Arial"/>
                <a:cs typeface="Arial"/>
              </a:rPr>
              <a:t>diabético</a:t>
            </a:r>
            <a:r>
              <a:rPr lang="en-US" sz="2800" dirty="0">
                <a:latin typeface="Arial"/>
                <a:cs typeface="Arial"/>
              </a:rPr>
              <a:t>. </a:t>
            </a:r>
          </a:p>
          <a:p>
            <a:r>
              <a:rPr lang="en-US" sz="2800" dirty="0" err="1">
                <a:latin typeface="Arial"/>
                <a:cs typeface="Arial"/>
              </a:rPr>
              <a:t>Manejo</a:t>
            </a:r>
            <a:r>
              <a:rPr lang="en-US" sz="2800" dirty="0">
                <a:latin typeface="Arial"/>
                <a:cs typeface="Arial"/>
              </a:rPr>
              <a:t> da </a:t>
            </a:r>
            <a:r>
              <a:rPr lang="en-US" sz="2800" dirty="0" err="1">
                <a:latin typeface="Arial"/>
                <a:cs typeface="Arial"/>
              </a:rPr>
              <a:t>glicemia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em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diabéticos</a:t>
            </a:r>
            <a:r>
              <a:rPr lang="en-US" sz="2800" dirty="0">
                <a:latin typeface="Arial"/>
                <a:cs typeface="Arial"/>
              </a:rPr>
              <a:t> com DRC. </a:t>
            </a:r>
          </a:p>
          <a:p>
            <a:r>
              <a:rPr lang="en-US" sz="2800" dirty="0" err="1">
                <a:latin typeface="Arial"/>
                <a:cs typeface="Arial"/>
              </a:rPr>
              <a:t>Manejo</a:t>
            </a:r>
            <a:r>
              <a:rPr lang="en-US" sz="2800" dirty="0">
                <a:latin typeface="Arial"/>
                <a:cs typeface="Arial"/>
              </a:rPr>
              <a:t> da </a:t>
            </a:r>
            <a:r>
              <a:rPr lang="en-US" sz="2800" dirty="0" err="1">
                <a:latin typeface="Arial"/>
                <a:cs typeface="Arial"/>
              </a:rPr>
              <a:t>hipertensão</a:t>
            </a:r>
            <a:r>
              <a:rPr lang="en-US" sz="2800" dirty="0">
                <a:latin typeface="Arial"/>
                <a:cs typeface="Arial"/>
              </a:rPr>
              <a:t> arterial(HTA) </a:t>
            </a:r>
            <a:r>
              <a:rPr lang="en-US" sz="2800" dirty="0" err="1">
                <a:latin typeface="Arial"/>
                <a:cs typeface="Arial"/>
              </a:rPr>
              <a:t>em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diabéticos</a:t>
            </a:r>
            <a:r>
              <a:rPr lang="en-US" sz="2800" dirty="0">
                <a:latin typeface="Arial"/>
                <a:cs typeface="Arial"/>
              </a:rPr>
              <a:t> com DRC. </a:t>
            </a:r>
          </a:p>
          <a:p>
            <a:r>
              <a:rPr lang="en-US" sz="2800" dirty="0" err="1">
                <a:latin typeface="Arial"/>
                <a:cs typeface="Arial"/>
              </a:rPr>
              <a:t>Manejo</a:t>
            </a:r>
            <a:r>
              <a:rPr lang="en-US" sz="2800" dirty="0">
                <a:latin typeface="Arial"/>
                <a:cs typeface="Arial"/>
              </a:rPr>
              <a:t> da </a:t>
            </a:r>
            <a:r>
              <a:rPr lang="en-US" sz="2800" dirty="0" err="1">
                <a:latin typeface="Arial"/>
                <a:cs typeface="Arial"/>
              </a:rPr>
              <a:t>albuminúria</a:t>
            </a:r>
            <a:r>
              <a:rPr lang="en-US" sz="2800" dirty="0">
                <a:latin typeface="Arial"/>
                <a:cs typeface="Arial"/>
              </a:rPr>
              <a:t> (proteinúria) </a:t>
            </a:r>
            <a:r>
              <a:rPr lang="en-US" sz="2800" dirty="0" err="1">
                <a:latin typeface="Arial"/>
                <a:cs typeface="Arial"/>
              </a:rPr>
              <a:t>em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diabéticos</a:t>
            </a:r>
            <a:r>
              <a:rPr lang="en-US" sz="2800" dirty="0">
                <a:latin typeface="Arial"/>
                <a:cs typeface="Arial"/>
              </a:rPr>
              <a:t>. </a:t>
            </a:r>
          </a:p>
          <a:p>
            <a:r>
              <a:rPr lang="en-US" sz="2800" dirty="0" err="1">
                <a:latin typeface="Arial"/>
                <a:cs typeface="Arial"/>
              </a:rPr>
              <a:t>Manejo</a:t>
            </a:r>
            <a:r>
              <a:rPr lang="en-US" sz="2800" dirty="0">
                <a:latin typeface="Arial"/>
                <a:cs typeface="Arial"/>
              </a:rPr>
              <a:t> da </a:t>
            </a:r>
            <a:r>
              <a:rPr lang="en-US" sz="2800" dirty="0" err="1">
                <a:latin typeface="Arial"/>
                <a:cs typeface="Arial"/>
              </a:rPr>
              <a:t>dislipidemia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em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diabéticos</a:t>
            </a:r>
            <a:r>
              <a:rPr lang="en-US" sz="2800" dirty="0">
                <a:latin typeface="Arial"/>
                <a:cs typeface="Arial"/>
              </a:rPr>
              <a:t> com DRC. </a:t>
            </a:r>
          </a:p>
          <a:p>
            <a:r>
              <a:rPr lang="en-US" sz="2800" dirty="0" err="1">
                <a:latin typeface="Arial"/>
                <a:cs typeface="Arial"/>
              </a:rPr>
              <a:t>Manejo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nutricional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em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diabéticos</a:t>
            </a:r>
            <a:r>
              <a:rPr lang="en-US" sz="2800" dirty="0">
                <a:latin typeface="Arial"/>
                <a:cs typeface="Arial"/>
              </a:rPr>
              <a:t> com DRC. </a:t>
            </a:r>
          </a:p>
          <a:p>
            <a:r>
              <a:rPr lang="en-US" sz="2800" dirty="0" err="1">
                <a:latin typeface="Arial"/>
                <a:cs typeface="Arial"/>
              </a:rPr>
              <a:t>Manejo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medicamentoso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em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diabéticos</a:t>
            </a:r>
            <a:r>
              <a:rPr lang="en-US" sz="2800" dirty="0">
                <a:latin typeface="Arial"/>
                <a:cs typeface="Arial"/>
              </a:rPr>
              <a:t> com DRC. </a:t>
            </a:r>
          </a:p>
          <a:p>
            <a:endParaRPr lang="en-US" sz="2400" dirty="0"/>
          </a:p>
        </p:txBody>
      </p:sp>
      <p:pic>
        <p:nvPicPr>
          <p:cNvPr id="4" name="Imagem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06535" y="5582127"/>
            <a:ext cx="1585465" cy="127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68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Quanto</a:t>
            </a:r>
            <a:r>
              <a:rPr lang="en-US" sz="4000" dirty="0"/>
              <a:t> </a:t>
            </a:r>
            <a:r>
              <a:rPr lang="en-US" sz="4000" dirty="0" err="1"/>
              <a:t>melhor</a:t>
            </a:r>
            <a:r>
              <a:rPr lang="en-US" sz="4000" dirty="0"/>
              <a:t> o </a:t>
            </a:r>
            <a:r>
              <a:rPr lang="en-US" sz="4000" dirty="0" err="1"/>
              <a:t>controle</a:t>
            </a:r>
            <a:r>
              <a:rPr lang="en-US" sz="4000" dirty="0"/>
              <a:t> da </a:t>
            </a:r>
            <a:r>
              <a:rPr lang="en-US" sz="4000" dirty="0" err="1"/>
              <a:t>glicemia</a:t>
            </a:r>
            <a:r>
              <a:rPr lang="en-US" sz="4000" dirty="0"/>
              <a:t>, </a:t>
            </a:r>
            <a:r>
              <a:rPr lang="en-US" sz="4000" dirty="0" err="1"/>
              <a:t>menor</a:t>
            </a:r>
            <a:r>
              <a:rPr lang="en-US" sz="4000" dirty="0"/>
              <a:t> a </a:t>
            </a:r>
            <a:r>
              <a:rPr lang="en-US" sz="4000" dirty="0" err="1"/>
              <a:t>queda</a:t>
            </a:r>
            <a:r>
              <a:rPr lang="en-US" sz="4000" dirty="0"/>
              <a:t> da </a:t>
            </a:r>
            <a:r>
              <a:rPr lang="en-US" sz="4000" dirty="0" err="1"/>
              <a:t>função</a:t>
            </a:r>
            <a:r>
              <a:rPr lang="en-US" sz="4000" dirty="0"/>
              <a:t> renal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915" y="115468"/>
            <a:ext cx="6347761" cy="51585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62357" y="5439806"/>
            <a:ext cx="7899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1. Cumulative Incidence of an Impaired Glomerular Filtration Rate, According to Treatment Group. </a:t>
            </a:r>
          </a:p>
          <a:p>
            <a:r>
              <a:rPr lang="en-US" dirty="0"/>
              <a:t>An impaired glomerular filtration rate (GFR) was defined as a sustained estimated GFR of less than 60 ml per minute per 1.73 m2 of body-surface area.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636181"/>
            <a:ext cx="3446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N Engl J Med 2011; 365:2366-2376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51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871" y="511361"/>
            <a:ext cx="8790789" cy="40908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12879" y="4826675"/>
            <a:ext cx="85471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Figure 3. Cumulative Incidence of Urinary Albumin Excretion ≥ 300 mg per 24 Hours (Dashed Line) and ≥ 40 mg per 24 Hours (Solid Line) in Patients with IDDM Receiving Intensive or Conventional Therapy.</a:t>
            </a:r>
          </a:p>
          <a:p>
            <a:r>
              <a:rPr lang="en-US" sz="1400" dirty="0">
                <a:latin typeface="Arial"/>
                <a:cs typeface="Arial"/>
              </a:rPr>
              <a:t>In the primary-prevention cohort (Panel A), intensive therapy reduced the adjusted mean risk of </a:t>
            </a:r>
            <a:r>
              <a:rPr lang="en-US" sz="1400" dirty="0" err="1">
                <a:latin typeface="Arial"/>
                <a:cs typeface="Arial"/>
              </a:rPr>
              <a:t>microalbuminuria</a:t>
            </a:r>
            <a:r>
              <a:rPr lang="en-US" sz="1400" dirty="0">
                <a:latin typeface="Arial"/>
                <a:cs typeface="Arial"/>
              </a:rPr>
              <a:t> by 34 percent (P&lt;0.04). In the secondary-intervention cohort (Panel B), patients with urinary albumin excretion of ≥ 40 mg per 24 hours at base line were excluded from the analysis of the development of </a:t>
            </a:r>
            <a:r>
              <a:rPr lang="en-US" sz="1400" dirty="0" err="1">
                <a:latin typeface="Arial"/>
                <a:cs typeface="Arial"/>
              </a:rPr>
              <a:t>microalbuminuria</a:t>
            </a:r>
            <a:r>
              <a:rPr lang="en-US" sz="1400" dirty="0">
                <a:latin typeface="Arial"/>
                <a:cs typeface="Arial"/>
              </a:rPr>
              <a:t>. Intensive therapy reduced the adjusted mean risk of albuminuria by 56 percent (P = 0.01) and the risk of </a:t>
            </a:r>
            <a:r>
              <a:rPr lang="en-US" sz="1400" dirty="0" err="1">
                <a:latin typeface="Arial"/>
                <a:cs typeface="Arial"/>
              </a:rPr>
              <a:t>microalbuminuria</a:t>
            </a:r>
            <a:r>
              <a:rPr lang="en-US" sz="1400" dirty="0">
                <a:latin typeface="Arial"/>
                <a:cs typeface="Arial"/>
              </a:rPr>
              <a:t> by 43 percent (P = 0.001), as compared with conventional therapy.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765" y="5609826"/>
            <a:ext cx="3184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N Engl J Med 1993; 329:977-986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126376"/>
            <a:ext cx="30047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rial"/>
                <a:cs typeface="Arial"/>
              </a:rPr>
              <a:t>Quanto</a:t>
            </a:r>
            <a: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/>
                <a:cs typeface="Arial"/>
              </a:rPr>
              <a:t>melhor</a:t>
            </a:r>
            <a: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  <a:t> o </a:t>
            </a:r>
            <a:r>
              <a:rPr lang="en-US" sz="3600" dirty="0" err="1">
                <a:solidFill>
                  <a:schemeClr val="bg1"/>
                </a:solidFill>
                <a:latin typeface="Arial"/>
                <a:cs typeface="Arial"/>
              </a:rPr>
              <a:t>controle</a:t>
            </a:r>
            <a: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  <a:t> da </a:t>
            </a:r>
            <a:r>
              <a:rPr lang="en-US" sz="3600" dirty="0" err="1">
                <a:solidFill>
                  <a:schemeClr val="bg1"/>
                </a:solidFill>
                <a:latin typeface="Arial"/>
                <a:cs typeface="Arial"/>
              </a:rPr>
              <a:t>glicemia</a:t>
            </a:r>
            <a: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Arial"/>
                <a:cs typeface="Arial"/>
              </a:rPr>
              <a:t>menor</a:t>
            </a:r>
            <a: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  <a:t> a proteinúria</a:t>
            </a:r>
          </a:p>
        </p:txBody>
      </p:sp>
    </p:spTree>
    <p:extLst>
      <p:ext uri="{BB962C8B-B14F-4D97-AF65-F5344CB8AC3E}">
        <p14:creationId xmlns:p14="http://schemas.microsoft.com/office/powerpoint/2010/main" val="612113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Uso</a:t>
            </a:r>
            <a:r>
              <a:rPr lang="en-US" dirty="0"/>
              <a:t> de </a:t>
            </a:r>
            <a:r>
              <a:rPr lang="en-US" dirty="0" err="1"/>
              <a:t>drogas</a:t>
            </a:r>
            <a:r>
              <a:rPr lang="en-US" dirty="0"/>
              <a:t> anti-</a:t>
            </a:r>
            <a:r>
              <a:rPr lang="en-US" dirty="0" err="1"/>
              <a:t>proteinúricas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&lt; </a:t>
            </a:r>
            <a:r>
              <a:rPr lang="en-US" dirty="0" err="1"/>
              <a:t>albuminúria</a:t>
            </a:r>
            <a:r>
              <a:rPr lang="en-US" dirty="0"/>
              <a:t> e/</a:t>
            </a:r>
            <a:r>
              <a:rPr lang="en-US" dirty="0" err="1"/>
              <a:t>ou</a:t>
            </a:r>
            <a:r>
              <a:rPr lang="en-US" dirty="0"/>
              <a:t> proteinúria</a:t>
            </a:r>
            <a:br>
              <a:rPr lang="en-US" dirty="0"/>
            </a:br>
            <a:r>
              <a:rPr lang="en-US" dirty="0"/>
              <a:t>&lt; </a:t>
            </a:r>
            <a:r>
              <a:rPr lang="en-US" dirty="0" err="1"/>
              <a:t>progressão</a:t>
            </a:r>
            <a:r>
              <a:rPr lang="en-US" dirty="0"/>
              <a:t> da </a:t>
            </a:r>
            <a:r>
              <a:rPr lang="en-US" dirty="0" err="1"/>
              <a:t>lesão</a:t>
            </a:r>
            <a:r>
              <a:rPr lang="en-US" dirty="0"/>
              <a:t> renal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258" y="169765"/>
            <a:ext cx="7472029" cy="4949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46909" y="5288340"/>
            <a:ext cx="84812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/>
                <a:cs typeface="Arial"/>
              </a:rPr>
              <a:t>Figure 2. Incidence of Progression to Diabetic Nephropathy during Treatment with 150 mg of </a:t>
            </a:r>
            <a:r>
              <a:rPr lang="en-US" sz="1600" b="1" dirty="0" err="1">
                <a:latin typeface="Arial"/>
                <a:cs typeface="Arial"/>
              </a:rPr>
              <a:t>Irbesartan</a:t>
            </a:r>
            <a:r>
              <a:rPr lang="en-US" sz="1600" b="1" dirty="0">
                <a:latin typeface="Arial"/>
                <a:cs typeface="Arial"/>
              </a:rPr>
              <a:t> Daily, 300 mg of </a:t>
            </a:r>
            <a:r>
              <a:rPr lang="en-US" sz="1600" b="1" dirty="0" err="1">
                <a:latin typeface="Arial"/>
                <a:cs typeface="Arial"/>
              </a:rPr>
              <a:t>Irbesartan</a:t>
            </a:r>
            <a:r>
              <a:rPr lang="en-US" sz="1600" b="1" dirty="0">
                <a:latin typeface="Arial"/>
                <a:cs typeface="Arial"/>
              </a:rPr>
              <a:t> Daily, or Placebo in Hypertensive Patients with Type 2 Diabetes and Persistent </a:t>
            </a:r>
            <a:r>
              <a:rPr lang="en-US" sz="1600" b="1" dirty="0" err="1">
                <a:latin typeface="Arial"/>
                <a:cs typeface="Arial"/>
              </a:rPr>
              <a:t>Microalbuminuria</a:t>
            </a:r>
            <a:r>
              <a:rPr lang="en-US" sz="1600" b="1" dirty="0">
                <a:latin typeface="Arial"/>
                <a:cs typeface="Arial"/>
              </a:rPr>
              <a:t>.</a:t>
            </a:r>
          </a:p>
          <a:p>
            <a:r>
              <a:rPr lang="en-US" sz="1600" dirty="0">
                <a:latin typeface="Arial"/>
                <a:cs typeface="Arial"/>
              </a:rPr>
              <a:t>The difference between the placebo group and the 150-mg group was not significant (P=0.08 by the log-rank test), but the difference between the placebo group and the 300-mg group was significant (P&lt;0.001 by the log-rank test).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702162"/>
            <a:ext cx="3165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N Engl J Med 2001; 345:870-878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57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Controle</a:t>
            </a:r>
            <a:r>
              <a:rPr lang="en-US" dirty="0"/>
              <a:t> da </a:t>
            </a:r>
            <a:r>
              <a:rPr lang="en-US" dirty="0" err="1"/>
              <a:t>pressão</a:t>
            </a:r>
            <a:r>
              <a:rPr lang="en-US" dirty="0"/>
              <a:t> arterial se </a:t>
            </a:r>
            <a:r>
              <a:rPr lang="en-US" dirty="0" err="1"/>
              <a:t>associa</a:t>
            </a:r>
            <a:r>
              <a:rPr lang="en-US" dirty="0"/>
              <a:t> a </a:t>
            </a:r>
            <a:r>
              <a:rPr lang="en-US" dirty="0" err="1"/>
              <a:t>menor</a:t>
            </a:r>
            <a:r>
              <a:rPr lang="en-US" dirty="0"/>
              <a:t> </a:t>
            </a:r>
            <a:r>
              <a:rPr lang="en-US" dirty="0" err="1"/>
              <a:t>risco</a:t>
            </a:r>
            <a:r>
              <a:rPr lang="en-US" dirty="0"/>
              <a:t> de DRC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3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￼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3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￼</a:t>
            </a:r>
          </a:p>
        </p:txBody>
      </p:sp>
      <p:sp>
        <p:nvSpPr>
          <p:cNvPr id="6" name="Rectangle 5"/>
          <p:cNvSpPr/>
          <p:nvPr/>
        </p:nvSpPr>
        <p:spPr>
          <a:xfrm>
            <a:off x="6003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￼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7324" t="30513" r="26277" b="13637"/>
          <a:stretch/>
        </p:blipFill>
        <p:spPr>
          <a:xfrm>
            <a:off x="4024143" y="1187675"/>
            <a:ext cx="7157698" cy="4821733"/>
          </a:xfrm>
          <a:prstGeom prst="rect">
            <a:avLst/>
          </a:prstGeom>
        </p:spPr>
      </p:pic>
      <p:pic>
        <p:nvPicPr>
          <p:cNvPr id="8" name="Imagem 7" descr="Logo Novembro Azul-02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44393" y="5584408"/>
            <a:ext cx="1295892" cy="104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72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4857" y="758542"/>
            <a:ext cx="7638142" cy="536467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6" name="Imagem 5" descr="Logo Novembro Azul-02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44393" y="5584408"/>
            <a:ext cx="1295892" cy="104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54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769588"/>
              </p:ext>
            </p:extLst>
          </p:nvPr>
        </p:nvGraphicFramePr>
        <p:xfrm>
          <a:off x="2696703" y="5023963"/>
          <a:ext cx="9228762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3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3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1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PRÉ </a:t>
                      </a:r>
                      <a:r>
                        <a:rPr lang="en-US" dirty="0" err="1"/>
                        <a:t>intervenção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PÓS </a:t>
                      </a:r>
                      <a:r>
                        <a:rPr lang="en-US" dirty="0" err="1"/>
                        <a:t>intervenção</a:t>
                      </a:r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Controle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glicêmico</a:t>
                      </a:r>
                      <a:endParaRPr 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28%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39%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3 </a:t>
                      </a:r>
                      <a:r>
                        <a:rPr lang="en-US" sz="2400" dirty="0" err="1"/>
                        <a:t>ou</a:t>
                      </a:r>
                      <a:r>
                        <a:rPr lang="en-US" sz="2400" dirty="0"/>
                        <a:t> 4 </a:t>
                      </a:r>
                      <a:r>
                        <a:rPr lang="en-US" sz="2400" dirty="0" err="1"/>
                        <a:t>metas</a:t>
                      </a:r>
                      <a:r>
                        <a:rPr lang="en-US" sz="2400" dirty="0"/>
                        <a:t> de </a:t>
                      </a:r>
                      <a:r>
                        <a:rPr lang="en-US" sz="2400" dirty="0" err="1"/>
                        <a:t>melhoria</a:t>
                      </a:r>
                      <a:r>
                        <a:rPr lang="en-US" sz="2400" baseline="0" dirty="0"/>
                        <a:t> de </a:t>
                      </a:r>
                      <a:r>
                        <a:rPr lang="en-US" sz="2400" baseline="0" dirty="0" err="1"/>
                        <a:t>qualidade</a:t>
                      </a:r>
                      <a:endParaRPr 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16,6%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69,7%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799676"/>
            <a:ext cx="34022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PROJETO VIDA (VERA CRUZ INITIATIVE FOR DIABETES AWARENESS) MEXICO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OBJETIVO: MELHORAR A QUALIDADE DA ATENÇÃO AO DIABETES USANDO MODELO DE ATENÇÃO CRÔNICA E METODOLOGIA COLABORATIVA DE MELHORIA DE QUALIDADE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64951" y="783995"/>
            <a:ext cx="852910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>
                <a:latin typeface="Arial"/>
                <a:cs typeface="Arial"/>
              </a:rPr>
              <a:t>Estudo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comparativo</a:t>
            </a:r>
            <a:r>
              <a:rPr lang="en-US" sz="2400" dirty="0">
                <a:latin typeface="Arial"/>
                <a:cs typeface="Arial"/>
              </a:rPr>
              <a:t> COM e SEM </a:t>
            </a:r>
            <a:r>
              <a:rPr lang="en-US" sz="2400" dirty="0" err="1">
                <a:latin typeface="Arial"/>
                <a:cs typeface="Arial"/>
              </a:rPr>
              <a:t>intervenção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em</a:t>
            </a:r>
            <a:r>
              <a:rPr lang="en-US" sz="2400" dirty="0">
                <a:latin typeface="Arial"/>
                <a:cs typeface="Arial"/>
              </a:rPr>
              <a:t> 10 </a:t>
            </a:r>
            <a:r>
              <a:rPr lang="en-US" sz="2400" dirty="0" err="1">
                <a:latin typeface="Arial"/>
                <a:cs typeface="Arial"/>
              </a:rPr>
              <a:t>centros</a:t>
            </a:r>
            <a:r>
              <a:rPr lang="en-US" sz="2400" dirty="0">
                <a:latin typeface="Arial"/>
                <a:cs typeface="Arial"/>
              </a:rPr>
              <a:t> de </a:t>
            </a:r>
            <a:r>
              <a:rPr lang="en-US" sz="2400" dirty="0" err="1">
                <a:latin typeface="Arial"/>
                <a:cs typeface="Arial"/>
              </a:rPr>
              <a:t>atendimento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primário</a:t>
            </a:r>
            <a:r>
              <a:rPr lang="en-US" sz="2400" dirty="0">
                <a:latin typeface="Arial"/>
                <a:cs typeface="Arial"/>
              </a:rPr>
              <a:t> e </a:t>
            </a:r>
            <a:r>
              <a:rPr lang="en-US" sz="2400" dirty="0" err="1">
                <a:latin typeface="Arial"/>
                <a:cs typeface="Arial"/>
              </a:rPr>
              <a:t>acompanharam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os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pacientes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durante</a:t>
            </a:r>
            <a:r>
              <a:rPr lang="en-US" sz="2400" dirty="0">
                <a:latin typeface="Arial"/>
                <a:cs typeface="Arial"/>
              </a:rPr>
              <a:t> 18 </a:t>
            </a:r>
            <a:r>
              <a:rPr lang="en-US" sz="2400" dirty="0" err="1">
                <a:latin typeface="Arial"/>
                <a:cs typeface="Arial"/>
              </a:rPr>
              <a:t>meses</a:t>
            </a:r>
            <a:r>
              <a:rPr lang="en-US" sz="2400" dirty="0">
                <a:latin typeface="Arial"/>
                <a:cs typeface="Arial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196 </a:t>
            </a:r>
            <a:r>
              <a:rPr lang="en-US" sz="2400" dirty="0" err="1">
                <a:latin typeface="Arial"/>
                <a:cs typeface="Arial"/>
              </a:rPr>
              <a:t>casos</a:t>
            </a:r>
            <a:r>
              <a:rPr lang="en-US" sz="2400" dirty="0">
                <a:latin typeface="Arial"/>
                <a:cs typeface="Arial"/>
              </a:rPr>
              <a:t> e 11 </a:t>
            </a:r>
            <a:r>
              <a:rPr lang="en-US" sz="2400" dirty="0" err="1">
                <a:latin typeface="Arial"/>
                <a:cs typeface="Arial"/>
              </a:rPr>
              <a:t>controles</a:t>
            </a:r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>
                <a:latin typeface="Arial"/>
                <a:cs typeface="Arial"/>
              </a:rPr>
              <a:t>Foco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na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equipe</a:t>
            </a:r>
            <a:r>
              <a:rPr lang="en-US" sz="2400" dirty="0">
                <a:latin typeface="Arial"/>
                <a:cs typeface="Arial"/>
              </a:rPr>
              <a:t> de </a:t>
            </a:r>
            <a:r>
              <a:rPr lang="en-US" sz="2400" dirty="0" err="1">
                <a:latin typeface="Arial"/>
                <a:cs typeface="Arial"/>
              </a:rPr>
              <a:t>atenção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primária</a:t>
            </a:r>
            <a:r>
              <a:rPr lang="en-US" sz="2400" dirty="0">
                <a:latin typeface="Arial"/>
                <a:cs typeface="Arial"/>
              </a:rPr>
              <a:t> e a </a:t>
            </a:r>
            <a:r>
              <a:rPr lang="en-US" sz="2400" dirty="0" err="1">
                <a:latin typeface="Arial"/>
                <a:cs typeface="Arial"/>
              </a:rPr>
              <a:t>participação</a:t>
            </a:r>
            <a:r>
              <a:rPr lang="en-US" sz="2400" dirty="0">
                <a:latin typeface="Arial"/>
                <a:cs typeface="Arial"/>
              </a:rPr>
              <a:t> de </a:t>
            </a:r>
            <a:r>
              <a:rPr lang="en-US" sz="2400" dirty="0" err="1">
                <a:latin typeface="Arial"/>
                <a:cs typeface="Arial"/>
              </a:rPr>
              <a:t>pessoas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diabéticas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foram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elementos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estratégicos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incorporados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à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metodologia</a:t>
            </a:r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>
                <a:latin typeface="Arial"/>
                <a:cs typeface="Arial"/>
              </a:rPr>
              <a:t>Os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participantes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realizaram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modificações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para</a:t>
            </a:r>
            <a:r>
              <a:rPr lang="en-US" sz="2400" dirty="0">
                <a:latin typeface="Arial"/>
                <a:cs typeface="Arial"/>
              </a:rPr>
              <a:t> resolver </a:t>
            </a:r>
            <a:r>
              <a:rPr lang="en-US" sz="2400" dirty="0" err="1">
                <a:latin typeface="Arial"/>
                <a:cs typeface="Arial"/>
              </a:rPr>
              <a:t>problemas</a:t>
            </a:r>
            <a:r>
              <a:rPr lang="en-US" sz="2400" dirty="0">
                <a:latin typeface="Arial"/>
                <a:cs typeface="Arial"/>
              </a:rPr>
              <a:t> da </a:t>
            </a:r>
            <a:r>
              <a:rPr lang="en-US" sz="2400" dirty="0" err="1">
                <a:latin typeface="Arial"/>
                <a:cs typeface="Arial"/>
              </a:rPr>
              <a:t>atenção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identificados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por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eles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mesmos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em</a:t>
            </a:r>
            <a:r>
              <a:rPr lang="en-US" sz="2400" dirty="0">
                <a:latin typeface="Arial"/>
                <a:cs typeface="Arial"/>
              </a:rPr>
              <a:t> 4 </a:t>
            </a:r>
            <a:r>
              <a:rPr lang="en-US" sz="2400" dirty="0" err="1">
                <a:latin typeface="Arial"/>
                <a:cs typeface="Arial"/>
              </a:rPr>
              <a:t>áreas</a:t>
            </a:r>
            <a:r>
              <a:rPr lang="en-US" sz="2400" dirty="0">
                <a:latin typeface="Arial"/>
                <a:cs typeface="Arial"/>
              </a:rPr>
              <a:t> : </a:t>
            </a:r>
            <a:r>
              <a:rPr lang="en-US" sz="2400" dirty="0" err="1">
                <a:latin typeface="Arial"/>
                <a:cs typeface="Arial"/>
              </a:rPr>
              <a:t>apoio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ao</a:t>
            </a:r>
            <a:r>
              <a:rPr lang="en-US" sz="2400" dirty="0">
                <a:latin typeface="Arial"/>
                <a:cs typeface="Arial"/>
              </a:rPr>
              <a:t> auto-</a:t>
            </a:r>
            <a:r>
              <a:rPr lang="en-US" sz="2400" dirty="0" err="1">
                <a:latin typeface="Arial"/>
                <a:cs typeface="Arial"/>
              </a:rPr>
              <a:t>cuidado</a:t>
            </a:r>
            <a:r>
              <a:rPr lang="en-US" sz="2400" dirty="0">
                <a:latin typeface="Arial"/>
                <a:cs typeface="Arial"/>
              </a:rPr>
              <a:t>, </a:t>
            </a:r>
            <a:r>
              <a:rPr lang="en-US" sz="2400" dirty="0" err="1">
                <a:latin typeface="Arial"/>
                <a:cs typeface="Arial"/>
              </a:rPr>
              <a:t>apoio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às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decisões</a:t>
            </a:r>
            <a:r>
              <a:rPr lang="en-US" sz="2400" dirty="0">
                <a:latin typeface="Arial"/>
                <a:cs typeface="Arial"/>
              </a:rPr>
              <a:t>, </a:t>
            </a:r>
            <a:r>
              <a:rPr lang="en-US" sz="2400" dirty="0" err="1">
                <a:latin typeface="Arial"/>
                <a:cs typeface="Arial"/>
              </a:rPr>
              <a:t>desenho</a:t>
            </a:r>
            <a:r>
              <a:rPr lang="en-US" sz="2400" dirty="0">
                <a:latin typeface="Arial"/>
                <a:cs typeface="Arial"/>
              </a:rPr>
              <a:t> da </a:t>
            </a:r>
            <a:r>
              <a:rPr lang="en-US" sz="2400" dirty="0" err="1">
                <a:latin typeface="Arial"/>
                <a:cs typeface="Arial"/>
              </a:rPr>
              <a:t>prestação</a:t>
            </a:r>
            <a:r>
              <a:rPr lang="en-US" sz="2400" dirty="0">
                <a:latin typeface="Arial"/>
                <a:cs typeface="Arial"/>
              </a:rPr>
              <a:t> de </a:t>
            </a:r>
            <a:r>
              <a:rPr lang="en-US" sz="2400" dirty="0" err="1">
                <a:latin typeface="Arial"/>
                <a:cs typeface="Arial"/>
              </a:rPr>
              <a:t>serviços</a:t>
            </a:r>
            <a:r>
              <a:rPr lang="en-US" sz="2400" dirty="0">
                <a:latin typeface="Arial"/>
                <a:cs typeface="Arial"/>
              </a:rPr>
              <a:t> e dos </a:t>
            </a:r>
            <a:r>
              <a:rPr lang="en-US" sz="2400" dirty="0" err="1">
                <a:latin typeface="Arial"/>
                <a:cs typeface="Arial"/>
              </a:rPr>
              <a:t>sistemas</a:t>
            </a:r>
            <a:r>
              <a:rPr lang="en-US" sz="2400" dirty="0">
                <a:latin typeface="Arial"/>
                <a:cs typeface="Arial"/>
              </a:rPr>
              <a:t> de </a:t>
            </a:r>
            <a:r>
              <a:rPr lang="en-US" sz="2400" dirty="0" err="1">
                <a:latin typeface="Arial"/>
                <a:cs typeface="Arial"/>
              </a:rPr>
              <a:t>informação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6957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MENSAGEM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864108"/>
            <a:ext cx="7873935" cy="5120640"/>
          </a:xfrm>
        </p:spPr>
        <p:txBody>
          <a:bodyPr>
            <a:normAutofit fontScale="92500" lnSpcReduction="10000"/>
          </a:bodyPr>
          <a:lstStyle/>
          <a:p>
            <a:pPr eaLnBrk="0" hangingPunct="0">
              <a:defRPr/>
            </a:pPr>
            <a:r>
              <a:rPr lang="pt-BR" sz="2400" b="1" dirty="0">
                <a:latin typeface="Arial"/>
                <a:cs typeface="Arial"/>
              </a:rPr>
              <a:t>ENCORAJAR A TRIAGEM DE TODOS OS PACIENTES COM DIABETES PARA DETECÇÃO DE DRC</a:t>
            </a:r>
          </a:p>
          <a:p>
            <a:pPr eaLnBrk="0" hangingPunct="0">
              <a:buFont typeface="Lucida Sans" charset="0"/>
              <a:buAutoNum type="arabicPeriod"/>
              <a:defRPr/>
            </a:pPr>
            <a:endParaRPr lang="pt-BR" sz="2400" b="1" dirty="0">
              <a:latin typeface="Arial"/>
              <a:cs typeface="Arial"/>
            </a:endParaRPr>
          </a:p>
          <a:p>
            <a:pPr eaLnBrk="0" hangingPunct="0">
              <a:defRPr/>
            </a:pPr>
            <a:r>
              <a:rPr lang="pt-BR" sz="2400" b="1" dirty="0">
                <a:latin typeface="Arial"/>
                <a:cs typeface="Arial"/>
              </a:rPr>
              <a:t>MOTIVAR ATITUDES DE PREVENÇÃO</a:t>
            </a:r>
          </a:p>
          <a:p>
            <a:pPr eaLnBrk="0" hangingPunct="0">
              <a:buFont typeface="Lucida Sans" charset="0"/>
              <a:buAutoNum type="arabicPeriod"/>
              <a:defRPr/>
            </a:pPr>
            <a:endParaRPr lang="pt-BR" sz="2400" b="1" dirty="0">
              <a:latin typeface="Arial"/>
              <a:cs typeface="Arial"/>
            </a:endParaRPr>
          </a:p>
          <a:p>
            <a:pPr eaLnBrk="0" hangingPunct="0">
              <a:defRPr/>
            </a:pPr>
            <a:r>
              <a:rPr lang="pt-BR" sz="2400" b="1" dirty="0">
                <a:latin typeface="Arial"/>
                <a:cs typeface="Arial"/>
              </a:rPr>
              <a:t>ESCLARECER E DISSEMINAR O CONHECIMENTO DE QUE O DIABETES É FATOR DE RISCO PARA DRC</a:t>
            </a:r>
          </a:p>
          <a:p>
            <a:pPr eaLnBrk="0" hangingPunct="0">
              <a:buFont typeface="Lucida Sans" charset="0"/>
              <a:buAutoNum type="arabicPeriod"/>
              <a:defRPr/>
            </a:pPr>
            <a:endParaRPr lang="pt-BR" sz="2400" b="1" dirty="0">
              <a:latin typeface="Arial"/>
              <a:cs typeface="Arial"/>
            </a:endParaRPr>
          </a:p>
          <a:p>
            <a:pPr eaLnBrk="0" hangingPunct="0">
              <a:defRPr/>
            </a:pPr>
            <a:r>
              <a:rPr lang="pt-BR" sz="2400" b="1" dirty="0">
                <a:latin typeface="Arial"/>
                <a:cs typeface="Arial"/>
              </a:rPr>
              <a:t>EDUCAR TODOS OS PROFISSIONAIS MÉDICOS SOBRE SEU PAPEL NA DETECÇÃO PRECOCE E NA PREVENÇÃO DA DRC EM POPULAÇÕES DE RISCO</a:t>
            </a:r>
          </a:p>
          <a:p>
            <a:pPr eaLnBrk="0" hangingPunct="0">
              <a:buFont typeface="Lucida Sans" charset="0"/>
              <a:buAutoNum type="arabicPeriod"/>
              <a:defRPr/>
            </a:pPr>
            <a:endParaRPr lang="pt-BR" sz="2400" b="1" dirty="0">
              <a:latin typeface="Arial"/>
              <a:cs typeface="Arial"/>
            </a:endParaRPr>
          </a:p>
          <a:p>
            <a:pPr eaLnBrk="0" hangingPunct="0">
              <a:defRPr/>
            </a:pPr>
            <a:r>
              <a:rPr lang="pt-BR" sz="2400" b="1" dirty="0">
                <a:latin typeface="Arial"/>
                <a:cs typeface="Arial"/>
              </a:rPr>
              <a:t>ALERTAR AS AUTORIDADES DE SAÚDE SOBRE A IMPORTÂNCIA DESTAS AÇÕES DE SAÚDE PÚBLICA</a:t>
            </a:r>
          </a:p>
          <a:p>
            <a:endParaRPr lang="en-US" dirty="0"/>
          </a:p>
        </p:txBody>
      </p:sp>
      <p:pic>
        <p:nvPicPr>
          <p:cNvPr id="5" name="Imagem 4" descr="Logo Novembro Azul-02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44393" y="5584408"/>
            <a:ext cx="1295892" cy="104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06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80674" cy="4601183"/>
          </a:xfrm>
        </p:spPr>
        <p:txBody>
          <a:bodyPr>
            <a:normAutofit fontScale="90000"/>
          </a:bodyPr>
          <a:lstStyle/>
          <a:p>
            <a:r>
              <a:rPr lang="pt-BR" dirty="0"/>
              <a:t>DOENÇA RENAL CRÔNICA</a:t>
            </a:r>
            <a:br>
              <a:rPr lang="pt-BR" dirty="0"/>
            </a:br>
            <a:r>
              <a:rPr lang="pt-BR" dirty="0"/>
              <a:t>(DRC) </a:t>
            </a:r>
            <a:br>
              <a:rPr lang="pt-BR" dirty="0"/>
            </a:br>
            <a:r>
              <a:rPr lang="pt-BR" dirty="0"/>
              <a:t>é a perda progressiva e irreversível da função renal.</a:t>
            </a:r>
            <a:br>
              <a:rPr lang="pt-BR" dirty="0"/>
            </a:br>
            <a:br>
              <a:rPr lang="pt-BR" dirty="0"/>
            </a:br>
            <a:r>
              <a:rPr lang="pt-BR" b="1" dirty="0">
                <a:solidFill>
                  <a:srgbClr val="FFFF00"/>
                </a:solidFill>
              </a:rPr>
              <a:t>COMUM, GRAVE, SILENCIOSA E TRATÁVEL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419459" y="1123327"/>
            <a:ext cx="8385817" cy="4411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>
                <a:latin typeface="Arial"/>
                <a:cs typeface="Arial"/>
              </a:rPr>
              <a:t>DRC é a presença de alterações estruturais ou funcionais dos rins com duração superior a 3 meses: </a:t>
            </a:r>
          </a:p>
          <a:p>
            <a:r>
              <a:rPr lang="pt-BR" sz="2400" dirty="0">
                <a:latin typeface="Arial"/>
                <a:cs typeface="Arial"/>
              </a:rPr>
              <a:t>diminuição da filtração renal &lt; 60 mL/m/1,73m</a:t>
            </a:r>
            <a:r>
              <a:rPr lang="pt-BR" sz="2400" baseline="30000" dirty="0">
                <a:latin typeface="Arial"/>
                <a:cs typeface="Arial"/>
              </a:rPr>
              <a:t>2</a:t>
            </a:r>
          </a:p>
          <a:p>
            <a:pPr marL="0" indent="0">
              <a:buNone/>
            </a:pPr>
            <a:r>
              <a:rPr lang="pt-BR" sz="2400" dirty="0">
                <a:latin typeface="Arial"/>
                <a:cs typeface="Arial"/>
              </a:rPr>
              <a:t>(estimado ou calculado a partir da dosagem da </a:t>
            </a:r>
            <a:r>
              <a:rPr lang="pt-BR" sz="2400" b="1" dirty="0">
                <a:solidFill>
                  <a:srgbClr val="800000"/>
                </a:solidFill>
                <a:latin typeface="Arial"/>
                <a:cs typeface="Arial"/>
              </a:rPr>
              <a:t>creatinina </a:t>
            </a:r>
            <a:r>
              <a:rPr lang="pt-BR" sz="2400" dirty="0">
                <a:latin typeface="Arial"/>
                <a:cs typeface="Arial"/>
              </a:rPr>
              <a:t>no sangue) </a:t>
            </a:r>
          </a:p>
          <a:p>
            <a:endParaRPr lang="pt-BR" sz="2400" dirty="0">
              <a:latin typeface="Arial"/>
              <a:cs typeface="Arial"/>
            </a:endParaRPr>
          </a:p>
          <a:p>
            <a:endParaRPr lang="pt-BR" sz="2400" dirty="0">
              <a:latin typeface="Arial"/>
              <a:cs typeface="Arial"/>
            </a:endParaRPr>
          </a:p>
          <a:p>
            <a:endParaRPr lang="pt-BR" sz="2400" dirty="0">
              <a:latin typeface="Arial"/>
              <a:cs typeface="Arial"/>
            </a:endParaRPr>
          </a:p>
          <a:p>
            <a:endParaRPr lang="pt-BR" sz="2400" dirty="0">
              <a:latin typeface="Arial"/>
              <a:cs typeface="Arial"/>
            </a:endParaRPr>
          </a:p>
          <a:p>
            <a:r>
              <a:rPr lang="pt-BR" sz="2400" dirty="0">
                <a:latin typeface="Arial"/>
                <a:cs typeface="Arial"/>
              </a:rPr>
              <a:t>aumento da </a:t>
            </a:r>
            <a:r>
              <a:rPr lang="pt-BR" sz="2400" b="1" dirty="0">
                <a:solidFill>
                  <a:srgbClr val="800000"/>
                </a:solidFill>
                <a:latin typeface="Arial"/>
                <a:cs typeface="Arial"/>
              </a:rPr>
              <a:t>excreção de proteínas na urina </a:t>
            </a:r>
          </a:p>
          <a:p>
            <a:endParaRPr lang="pt-BR" sz="2400" b="1" dirty="0">
              <a:solidFill>
                <a:srgbClr val="800000"/>
              </a:solidFill>
              <a:latin typeface="Arial"/>
              <a:cs typeface="Arial"/>
            </a:endParaRPr>
          </a:p>
          <a:p>
            <a:r>
              <a:rPr lang="pt-BR" sz="2400" dirty="0">
                <a:latin typeface="Arial"/>
                <a:cs typeface="Arial"/>
              </a:rPr>
              <a:t>alterações nos exames de imagem (</a:t>
            </a:r>
            <a:r>
              <a:rPr lang="pt-BR" sz="2400" dirty="0" err="1">
                <a:latin typeface="Arial"/>
                <a:cs typeface="Arial"/>
              </a:rPr>
              <a:t>ex</a:t>
            </a:r>
            <a:r>
              <a:rPr lang="pt-BR" sz="2400" dirty="0">
                <a:latin typeface="Arial"/>
                <a:cs typeface="Arial"/>
              </a:rPr>
              <a:t>: rins policísticos</a:t>
            </a:r>
            <a:r>
              <a:rPr lang="pt-BR" sz="2400" dirty="0"/>
              <a:t>).</a:t>
            </a: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405" y="3440010"/>
            <a:ext cx="1346188" cy="207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20120115220540536934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 t="28726" r="66819" b="41906"/>
          <a:stretch/>
        </p:blipFill>
        <p:spPr bwMode="auto">
          <a:xfrm>
            <a:off x="7376261" y="2328058"/>
            <a:ext cx="2735568" cy="183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195" y="3654258"/>
            <a:ext cx="2816984" cy="72509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89593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876" y="798286"/>
            <a:ext cx="7376268" cy="488677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46343" y="5911334"/>
            <a:ext cx="3459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600" u="sng" dirty="0"/>
              <a:t>Nat Rev Nephrol. 2009 Jul;5(7):397-406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4524376" y="3683000"/>
            <a:ext cx="1984374" cy="1349375"/>
          </a:xfrm>
          <a:prstGeom prst="rect">
            <a:avLst/>
          </a:prstGeom>
          <a:solidFill>
            <a:schemeClr val="accent1">
              <a:shade val="80000"/>
              <a:satMod val="150000"/>
              <a:alpha val="0"/>
            </a:schemeClr>
          </a:soli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4527551" y="1095376"/>
            <a:ext cx="1965324" cy="2539999"/>
          </a:xfrm>
          <a:prstGeom prst="rect">
            <a:avLst/>
          </a:prstGeom>
          <a:solidFill>
            <a:schemeClr val="accent1">
              <a:shade val="80000"/>
              <a:satMod val="150000"/>
              <a:alpha val="0"/>
            </a:schemeClr>
          </a:solidFill>
          <a:ln w="5715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7333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629398"/>
              </p:ext>
            </p:extLst>
          </p:nvPr>
        </p:nvGraphicFramePr>
        <p:xfrm>
          <a:off x="3464951" y="735677"/>
          <a:ext cx="7306183" cy="5370154"/>
        </p:xfrm>
        <a:graphic>
          <a:graphicData uri="http://schemas.openxmlformats.org/drawingml/2006/table">
            <a:tbl>
              <a:tblPr/>
              <a:tblGrid>
                <a:gridCol w="1241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7434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bg1"/>
                          </a:solidFill>
                          <a:effectLst/>
                        </a:rPr>
                        <a:t>ESTÁGIO DRC</a:t>
                      </a:r>
                    </a:p>
                  </a:txBody>
                  <a:tcPr marL="6517" marR="6517" marT="6517" marB="651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solidFill>
                            <a:schemeClr val="bg1"/>
                          </a:solidFill>
                          <a:effectLst/>
                        </a:rPr>
                        <a:t>Descrição</a:t>
                      </a:r>
                    </a:p>
                  </a:txBody>
                  <a:tcPr marL="6517" marR="6517" marT="6517" marB="651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bg1"/>
                          </a:solidFill>
                          <a:effectLst/>
                        </a:rPr>
                        <a:t>FILTRAÇÃO</a:t>
                      </a:r>
                      <a:r>
                        <a:rPr lang="pt-BR" sz="2000" baseline="0" dirty="0">
                          <a:solidFill>
                            <a:schemeClr val="bg1"/>
                          </a:solidFill>
                          <a:effectLst/>
                        </a:rPr>
                        <a:t> GLOMERULAR </a:t>
                      </a:r>
                      <a:r>
                        <a:rPr lang="pt-BR" sz="2000" dirty="0">
                          <a:solidFill>
                            <a:schemeClr val="bg1"/>
                          </a:solidFill>
                          <a:effectLst/>
                        </a:rPr>
                        <a:t> (ml/m/1,73m2)</a:t>
                      </a:r>
                    </a:p>
                  </a:txBody>
                  <a:tcPr marL="6517" marR="6517" marT="6517" marB="651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0804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Fatores de risco</a:t>
                      </a:r>
                    </a:p>
                  </a:txBody>
                  <a:tcPr marL="6517" marR="6517" marT="6517" marB="65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Diabetes, hipertensão arterial, história familiar, idade avançada, obesidade </a:t>
                      </a:r>
                      <a:r>
                        <a:rPr lang="pt-BR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(IMC </a:t>
                      </a:r>
                      <a:r>
                        <a:rPr lang="pt-BR" sz="200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pt-BR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30Kg/m2)</a:t>
                      </a:r>
                      <a:endParaRPr lang="pt-BR" sz="2800" dirty="0"/>
                    </a:p>
                  </a:txBody>
                  <a:tcPr marL="6517" marR="6517" marT="6517" marB="65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&gt; 90</a:t>
                      </a:r>
                    </a:p>
                  </a:txBody>
                  <a:tcPr marL="6517" marR="6517" marT="6517" marB="6517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554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</a:t>
                      </a:r>
                    </a:p>
                  </a:txBody>
                  <a:tcPr marL="6517" marR="6517" marT="6517" marB="65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Alterações urinárias assintomáticas e FG normal</a:t>
                      </a:r>
                    </a:p>
                  </a:txBody>
                  <a:tcPr marL="6517" marR="6517" marT="6517" marB="65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&gt; 90</a:t>
                      </a:r>
                    </a:p>
                  </a:txBody>
                  <a:tcPr marL="6517" marR="6517" marT="6517" marB="65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003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</a:t>
                      </a:r>
                    </a:p>
                  </a:txBody>
                  <a:tcPr marL="6517" marR="6517" marT="6517" marB="65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DRC LEVE</a:t>
                      </a:r>
                    </a:p>
                  </a:txBody>
                  <a:tcPr marL="6517" marR="6517" marT="6517" marB="65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60 a 89</a:t>
                      </a:r>
                    </a:p>
                  </a:txBody>
                  <a:tcPr marL="6517" marR="6517" marT="6517" marB="65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56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3</a:t>
                      </a:r>
                    </a:p>
                  </a:txBody>
                  <a:tcPr marL="6517" marR="6517" marT="6517" marB="65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DRC MODERADA</a:t>
                      </a:r>
                    </a:p>
                  </a:txBody>
                  <a:tcPr marL="6517" marR="6517" marT="6517" marB="65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30 a 59</a:t>
                      </a:r>
                    </a:p>
                  </a:txBody>
                  <a:tcPr marL="6517" marR="6517" marT="6517" marB="65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485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4</a:t>
                      </a:r>
                    </a:p>
                  </a:txBody>
                  <a:tcPr marL="6517" marR="6517" marT="6517" marB="65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DRC GRAVE </a:t>
                      </a:r>
                    </a:p>
                  </a:txBody>
                  <a:tcPr marL="6517" marR="6517" marT="6517" marB="65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15 a 29</a:t>
                      </a:r>
                    </a:p>
                  </a:txBody>
                  <a:tcPr marL="6517" marR="6517" marT="6517" marB="65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10314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5</a:t>
                      </a:r>
                    </a:p>
                  </a:txBody>
                  <a:tcPr marL="6517" marR="6517" marT="6517" marB="65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Falência renal ou IRC terminal ou dependente de diálise ou transplante</a:t>
                      </a:r>
                    </a:p>
                  </a:txBody>
                  <a:tcPr marL="6517" marR="6517" marT="6517" marB="65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0 a 15</a:t>
                      </a:r>
                    </a:p>
                  </a:txBody>
                  <a:tcPr marL="6517" marR="6517" marT="6517" marB="65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0" y="735677"/>
            <a:ext cx="341791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</a:rPr>
              <a:t>A DRC apresenta fatores de risco e diferentes estágios de gravidade (1 a 5) </a:t>
            </a:r>
          </a:p>
          <a:p>
            <a:endParaRPr lang="pt-BR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pt-BR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pt-BR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Classificação proposta inicialmente pela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</a:rPr>
              <a:t>National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</a:rPr>
              <a:t>Kidney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</a:rPr>
              <a:t> Foundation (K/DOQI, 2002) e corrigida posteriormente pela KDIGO (em 2004 e, mais recentemente, em 2012).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5" name="Imagem 4" descr="Logo Novembro Azul-02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44393" y="5584408"/>
            <a:ext cx="1295892" cy="104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9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nephrocare.pt/fileadmin/_processed_/csm_CKD_stages_pt_caadfefe3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3" b="40495"/>
          <a:stretch/>
        </p:blipFill>
        <p:spPr bwMode="auto">
          <a:xfrm>
            <a:off x="3550321" y="141119"/>
            <a:ext cx="8098812" cy="55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8275" y="881177"/>
            <a:ext cx="2947988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Verdana" charset="0"/>
                <a:ea typeface="ヒラギノ角ゴ ProN W3" charset="0"/>
                <a:cs typeface="ヒラギノ角ゴ ProN W3" charset="0"/>
              </a:rPr>
              <a:t>Diabetes  eleva o risco de DRC em até 12 vezes</a:t>
            </a:r>
            <a:br>
              <a:rPr lang="pt-BR" sz="3200" dirty="0">
                <a:solidFill>
                  <a:schemeClr val="bg1"/>
                </a:solidFill>
                <a:latin typeface="Verdana" charset="0"/>
                <a:ea typeface="ヒラギノ角ゴ ProN W3" charset="0"/>
                <a:cs typeface="ヒラギノ角ゴ ProN W3" charset="0"/>
              </a:rPr>
            </a:br>
            <a:br>
              <a:rPr lang="pt-BR" sz="3200" dirty="0">
                <a:solidFill>
                  <a:schemeClr val="bg1"/>
                </a:solidFill>
                <a:latin typeface="Verdana" charset="0"/>
                <a:ea typeface="ヒラギノ角ゴ ProN W3" charset="0"/>
                <a:cs typeface="ヒラギノ角ゴ ProN W3" charset="0"/>
              </a:rPr>
            </a:br>
            <a:r>
              <a:rPr lang="pt-BR" sz="3200" dirty="0">
                <a:solidFill>
                  <a:schemeClr val="bg1"/>
                </a:solidFill>
                <a:latin typeface="Verdana" charset="0"/>
                <a:ea typeface="ヒラギノ角ゴ ProN W3" charset="0"/>
                <a:cs typeface="ヒラギノ角ゴ ProN W3" charset="0"/>
              </a:rPr>
              <a:t>20 a 40% dos diabéticos desenvolverá DRC</a:t>
            </a:r>
          </a:p>
          <a:p>
            <a:endParaRPr lang="en-US" dirty="0">
              <a:latin typeface="Verdana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3421"/>
            <a:ext cx="32448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10798" y="674237"/>
            <a:ext cx="1521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800000"/>
                </a:solidFill>
              </a:rPr>
              <a:t>hiperfiltração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7688" y="1583670"/>
            <a:ext cx="1285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800000"/>
                </a:solidFill>
              </a:rPr>
              <a:t>Alterações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estruturais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0629" y="5613407"/>
            <a:ext cx="8936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 err="1">
                <a:solidFill>
                  <a:srgbClr val="800000"/>
                </a:solidFill>
                <a:latin typeface="Arial"/>
                <a:cs typeface="Arial"/>
              </a:rPr>
              <a:t>Estágio</a:t>
            </a:r>
            <a:r>
              <a:rPr lang="en-US" b="1" dirty="0">
                <a:solidFill>
                  <a:srgbClr val="800000"/>
                </a:solidFill>
                <a:latin typeface="Arial"/>
                <a:cs typeface="Arial"/>
              </a:rPr>
              <a:t> 3: </a:t>
            </a:r>
            <a:r>
              <a:rPr lang="en-US" b="1" dirty="0" err="1">
                <a:solidFill>
                  <a:srgbClr val="800000"/>
                </a:solidFill>
                <a:latin typeface="Arial"/>
                <a:cs typeface="Arial"/>
              </a:rPr>
              <a:t>aumento</a:t>
            </a:r>
            <a:r>
              <a:rPr lang="en-US" b="1" dirty="0">
                <a:solidFill>
                  <a:srgbClr val="800000"/>
                </a:solidFill>
                <a:latin typeface="Arial"/>
                <a:cs typeface="Arial"/>
              </a:rPr>
              <a:t> da PA, </a:t>
            </a:r>
            <a:r>
              <a:rPr lang="en-US" b="1" dirty="0" err="1">
                <a:solidFill>
                  <a:srgbClr val="800000"/>
                </a:solidFill>
                <a:latin typeface="Arial"/>
                <a:cs typeface="Arial"/>
              </a:rPr>
              <a:t>perda</a:t>
            </a:r>
            <a:r>
              <a:rPr lang="en-US" b="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Arial"/>
                <a:cs typeface="Arial"/>
              </a:rPr>
              <a:t>urinária</a:t>
            </a:r>
            <a:r>
              <a:rPr lang="en-US" b="1" dirty="0">
                <a:solidFill>
                  <a:srgbClr val="800000"/>
                </a:solidFill>
                <a:latin typeface="Arial"/>
                <a:cs typeface="Arial"/>
              </a:rPr>
              <a:t> de </a:t>
            </a:r>
            <a:r>
              <a:rPr lang="en-US" b="1" dirty="0" err="1">
                <a:solidFill>
                  <a:srgbClr val="800000"/>
                </a:solidFill>
                <a:latin typeface="Arial"/>
                <a:cs typeface="Arial"/>
              </a:rPr>
              <a:t>proteinas</a:t>
            </a:r>
            <a:r>
              <a:rPr lang="en-US" b="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dirty="0" err="1">
                <a:latin typeface="Arial"/>
                <a:cs typeface="Arial"/>
              </a:rPr>
              <a:t>Relação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albumina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dirty="0" err="1">
                <a:latin typeface="Arial"/>
                <a:cs typeface="Arial"/>
              </a:rPr>
              <a:t>creatinina</a:t>
            </a:r>
            <a:r>
              <a:rPr lang="en-US" dirty="0">
                <a:latin typeface="Arial"/>
                <a:cs typeface="Arial"/>
              </a:rPr>
              <a:t> (RAC) entre 30 e 300 mg/g)  </a:t>
            </a:r>
            <a:r>
              <a:rPr lang="en-US" b="1" dirty="0">
                <a:solidFill>
                  <a:srgbClr val="800000"/>
                </a:solidFill>
                <a:latin typeface="Arial"/>
                <a:cs typeface="Arial"/>
              </a:rPr>
              <a:t>e </a:t>
            </a:r>
            <a:r>
              <a:rPr lang="en-US" b="1" dirty="0" err="1">
                <a:solidFill>
                  <a:srgbClr val="800000"/>
                </a:solidFill>
                <a:latin typeface="Arial"/>
                <a:cs typeface="Arial"/>
              </a:rPr>
              <a:t>redução</a:t>
            </a:r>
            <a:r>
              <a:rPr lang="en-US" b="1" dirty="0">
                <a:solidFill>
                  <a:srgbClr val="800000"/>
                </a:solidFill>
                <a:latin typeface="Arial"/>
                <a:cs typeface="Arial"/>
              </a:rPr>
              <a:t> da </a:t>
            </a:r>
            <a:r>
              <a:rPr lang="en-US" b="1" dirty="0" err="1">
                <a:solidFill>
                  <a:srgbClr val="800000"/>
                </a:solidFill>
                <a:latin typeface="Arial"/>
                <a:cs typeface="Arial"/>
              </a:rPr>
              <a:t>função</a:t>
            </a:r>
            <a:r>
              <a:rPr lang="en-US" b="1" dirty="0">
                <a:solidFill>
                  <a:srgbClr val="800000"/>
                </a:solidFill>
                <a:latin typeface="Arial"/>
                <a:cs typeface="Arial"/>
              </a:rPr>
              <a:t> renal </a:t>
            </a:r>
          </a:p>
          <a:p>
            <a:pPr marL="342900" indent="-342900">
              <a:buFont typeface="Arial"/>
              <a:buChar char="•"/>
            </a:pPr>
            <a:r>
              <a:rPr lang="en-US" b="1" dirty="0" err="1">
                <a:solidFill>
                  <a:srgbClr val="800000"/>
                </a:solidFill>
                <a:latin typeface="Arial"/>
                <a:cs typeface="Arial"/>
              </a:rPr>
              <a:t>Estágio</a:t>
            </a:r>
            <a:r>
              <a:rPr lang="en-US" b="1" dirty="0">
                <a:solidFill>
                  <a:srgbClr val="800000"/>
                </a:solidFill>
                <a:latin typeface="Arial"/>
                <a:cs typeface="Arial"/>
              </a:rPr>
              <a:t> 4: </a:t>
            </a:r>
            <a:r>
              <a:rPr lang="en-US" b="1" dirty="0" err="1">
                <a:solidFill>
                  <a:srgbClr val="800000"/>
                </a:solidFill>
                <a:latin typeface="Arial"/>
                <a:cs typeface="Arial"/>
              </a:rPr>
              <a:t>redução</a:t>
            </a:r>
            <a:r>
              <a:rPr lang="en-US" b="1" dirty="0">
                <a:solidFill>
                  <a:srgbClr val="800000"/>
                </a:solidFill>
                <a:latin typeface="Arial"/>
                <a:cs typeface="Arial"/>
              </a:rPr>
              <a:t> da </a:t>
            </a:r>
            <a:r>
              <a:rPr lang="en-US" b="1" dirty="0" err="1">
                <a:solidFill>
                  <a:srgbClr val="800000"/>
                </a:solidFill>
                <a:latin typeface="Arial"/>
                <a:cs typeface="Arial"/>
              </a:rPr>
              <a:t>função</a:t>
            </a:r>
            <a:r>
              <a:rPr lang="en-US" b="1" dirty="0">
                <a:solidFill>
                  <a:srgbClr val="800000"/>
                </a:solidFill>
                <a:latin typeface="Arial"/>
                <a:cs typeface="Arial"/>
              </a:rPr>
              <a:t> renal 1 mL/min/</a:t>
            </a:r>
            <a:r>
              <a:rPr lang="en-US" b="1" dirty="0" err="1">
                <a:solidFill>
                  <a:srgbClr val="800000"/>
                </a:solidFill>
                <a:latin typeface="Arial"/>
                <a:cs typeface="Arial"/>
              </a:rPr>
              <a:t>mês</a:t>
            </a:r>
            <a:r>
              <a:rPr lang="en-US" b="1" dirty="0">
                <a:solidFill>
                  <a:srgbClr val="800000"/>
                </a:solidFill>
                <a:latin typeface="Arial"/>
                <a:cs typeface="Arial"/>
              </a:rPr>
              <a:t>, HA, &gt; proteinuria </a:t>
            </a:r>
            <a:r>
              <a:rPr lang="en-US" dirty="0">
                <a:latin typeface="Arial"/>
                <a:cs typeface="Arial"/>
              </a:rPr>
              <a:t>(RAC </a:t>
            </a:r>
            <a:r>
              <a:rPr lang="en-US" dirty="0" err="1">
                <a:latin typeface="Arial"/>
                <a:cs typeface="Arial"/>
              </a:rPr>
              <a:t>maior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que</a:t>
            </a:r>
            <a:r>
              <a:rPr lang="en-US" dirty="0">
                <a:latin typeface="Arial"/>
                <a:cs typeface="Arial"/>
              </a:rPr>
              <a:t> 300mg/g)</a:t>
            </a:r>
          </a:p>
          <a:p>
            <a:pPr marL="342900" indent="-342900">
              <a:buFont typeface="Arial"/>
              <a:buChar char="•"/>
            </a:pP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35868" y="3181615"/>
            <a:ext cx="3356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800000"/>
                </a:solidFill>
              </a:rPr>
              <a:t>Nefropatia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diabética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>
                <a:solidFill>
                  <a:srgbClr val="800000"/>
                </a:solidFill>
              </a:rPr>
              <a:t>inscipiente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783389" y="3777451"/>
            <a:ext cx="2518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ND </a:t>
            </a:r>
            <a:r>
              <a:rPr lang="en-US" b="1" dirty="0" err="1">
                <a:solidFill>
                  <a:srgbClr val="800000"/>
                </a:solidFill>
              </a:rPr>
              <a:t>estabelecida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9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86093" y="157064"/>
            <a:ext cx="7531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Arial" pitchFamily="34" charset="0"/>
                <a:ea typeface="Verdana" pitchFamily="34" charset="0"/>
                <a:cs typeface="Arial" pitchFamily="34" charset="0"/>
              </a:rPr>
              <a:t>Censo da Sociedade Brasileira de Nefrologia 2015     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120203" y="618729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391168" y="904289"/>
            <a:ext cx="8218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Diagnóstico de base dos pacientes em diálise</a:t>
            </a: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568809306"/>
              </p:ext>
            </p:extLst>
          </p:nvPr>
        </p:nvGraphicFramePr>
        <p:xfrm>
          <a:off x="655023" y="1531704"/>
          <a:ext cx="8376435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96243" y="1531704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4" name="Retângulo 3"/>
          <p:cNvSpPr/>
          <p:nvPr/>
        </p:nvSpPr>
        <p:spPr>
          <a:xfrm>
            <a:off x="9490237" y="1162371"/>
            <a:ext cx="245323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PRINCIPAIS CAUSAS DE DRC NO BRASIL :</a:t>
            </a:r>
          </a:p>
          <a:p>
            <a:endParaRPr lang="pt-BR" sz="2800" dirty="0"/>
          </a:p>
          <a:p>
            <a:r>
              <a:rPr lang="pt-BR" sz="3600" b="1" dirty="0">
                <a:solidFill>
                  <a:srgbClr val="0070C0"/>
                </a:solidFill>
              </a:rPr>
              <a:t>DIABETES</a:t>
            </a:r>
          </a:p>
          <a:p>
            <a:endParaRPr lang="pt-BR" sz="2800" dirty="0"/>
          </a:p>
          <a:p>
            <a:r>
              <a:rPr lang="pt-BR" sz="2800" dirty="0"/>
              <a:t>HIPERTENSÃO ARTERIAL</a:t>
            </a:r>
          </a:p>
        </p:txBody>
      </p:sp>
      <p:pic>
        <p:nvPicPr>
          <p:cNvPr id="9" name="Imagem 8" descr="Logo Novembro Azul-02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44393" y="5584408"/>
            <a:ext cx="1295892" cy="104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9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b="1" dirty="0">
                <a:solidFill>
                  <a:srgbClr val="FFFF00"/>
                </a:solidFill>
              </a:rPr>
              <a:t>30%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DOS PACIENTES EM DIÁLISE TEM DIABETES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3194" y="759655"/>
            <a:ext cx="8060787" cy="533165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52919" y="4825219"/>
            <a:ext cx="2876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= 32.278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" name="Imagem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06535" y="5582127"/>
            <a:ext cx="1585465" cy="127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18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309" y="1128543"/>
            <a:ext cx="2673161" cy="4601183"/>
          </a:xfrm>
        </p:spPr>
        <p:txBody>
          <a:bodyPr/>
          <a:lstStyle/>
          <a:p>
            <a:r>
              <a:rPr lang="pt-BR" sz="5400" b="1" dirty="0">
                <a:solidFill>
                  <a:srgbClr val="FFFF00"/>
                </a:solidFill>
              </a:rPr>
              <a:t>50%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DOS PACIENTES QUE ENTRAM EM DIÁLISE TEM </a:t>
            </a:r>
            <a:r>
              <a:rPr lang="pt-BR" sz="4000" b="1" dirty="0">
                <a:solidFill>
                  <a:srgbClr val="FFFF00"/>
                </a:solidFill>
              </a:rPr>
              <a:t>DIABETES</a:t>
            </a:r>
          </a:p>
        </p:txBody>
      </p:sp>
      <p:pic>
        <p:nvPicPr>
          <p:cNvPr id="4" name="chart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9470" y="133915"/>
            <a:ext cx="4529797" cy="535248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877" y="752892"/>
            <a:ext cx="4736123" cy="53524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CaixaDeTexto 6"/>
          <p:cNvSpPr txBox="1"/>
          <p:nvPr/>
        </p:nvSpPr>
        <p:spPr>
          <a:xfrm>
            <a:off x="5584873" y="1294227"/>
            <a:ext cx="1361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N=36.571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0245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480629" cy="4601183"/>
          </a:xfrm>
        </p:spPr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Recomendação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para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detecção</a:t>
            </a:r>
            <a:r>
              <a:rPr lang="en-US" dirty="0">
                <a:latin typeface="Arial"/>
                <a:cs typeface="Arial"/>
              </a:rPr>
              <a:t> de 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0628" y="770028"/>
            <a:ext cx="8372324" cy="54078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600" dirty="0">
              <a:latin typeface="Arial"/>
              <a:cs typeface="Arial"/>
            </a:endParaRPr>
          </a:p>
          <a:p>
            <a:r>
              <a:rPr lang="pt-BR" sz="2600" dirty="0">
                <a:latin typeface="Arial"/>
                <a:cs typeface="Arial"/>
              </a:rPr>
              <a:t>Medida da RAC na amostra isolada de urina.</a:t>
            </a:r>
          </a:p>
          <a:p>
            <a:r>
              <a:rPr lang="pt-BR" sz="2600" dirty="0">
                <a:latin typeface="Arial"/>
                <a:cs typeface="Arial"/>
              </a:rPr>
              <a:t>É importante conferir os resultados da </a:t>
            </a:r>
            <a:r>
              <a:rPr lang="pt-BR" sz="2600" dirty="0" err="1">
                <a:latin typeface="Arial"/>
                <a:cs typeface="Arial"/>
              </a:rPr>
              <a:t>análise</a:t>
            </a:r>
            <a:r>
              <a:rPr lang="pt-BR" sz="2600" dirty="0">
                <a:latin typeface="Arial"/>
                <a:cs typeface="Arial"/>
              </a:rPr>
              <a:t> de urina duas ou </a:t>
            </a:r>
            <a:r>
              <a:rPr lang="pt-BR" sz="2600" dirty="0" err="1">
                <a:latin typeface="Arial"/>
                <a:cs typeface="Arial"/>
              </a:rPr>
              <a:t>três</a:t>
            </a:r>
            <a:r>
              <a:rPr lang="pt-BR" sz="2600" dirty="0">
                <a:latin typeface="Arial"/>
                <a:cs typeface="Arial"/>
              </a:rPr>
              <a:t> vezes em diferentes tempos, no </a:t>
            </a:r>
            <a:r>
              <a:rPr lang="pt-BR" sz="2600" dirty="0" err="1">
                <a:latin typeface="Arial"/>
                <a:cs typeface="Arial"/>
              </a:rPr>
              <a:t>período</a:t>
            </a:r>
            <a:r>
              <a:rPr lang="pt-BR" sz="2600" dirty="0">
                <a:latin typeface="Arial"/>
                <a:cs typeface="Arial"/>
              </a:rPr>
              <a:t> de </a:t>
            </a:r>
            <a:r>
              <a:rPr lang="pt-BR" sz="2600" dirty="0" err="1">
                <a:latin typeface="Arial"/>
                <a:cs typeface="Arial"/>
              </a:rPr>
              <a:t>três</a:t>
            </a:r>
            <a:r>
              <a:rPr lang="pt-BR" sz="2600" dirty="0">
                <a:latin typeface="Arial"/>
                <a:cs typeface="Arial"/>
              </a:rPr>
              <a:t> a seis meses, descartando outras </a:t>
            </a:r>
            <a:r>
              <a:rPr lang="pt-BR" sz="2600" dirty="0" err="1">
                <a:latin typeface="Arial"/>
                <a:cs typeface="Arial"/>
              </a:rPr>
              <a:t>possíveis</a:t>
            </a:r>
            <a:r>
              <a:rPr lang="pt-BR" sz="2600" dirty="0">
                <a:latin typeface="Arial"/>
                <a:cs typeface="Arial"/>
              </a:rPr>
              <a:t> causas de </a:t>
            </a:r>
            <a:r>
              <a:rPr lang="pt-BR" sz="2600" dirty="0" err="1">
                <a:latin typeface="Arial"/>
                <a:cs typeface="Arial"/>
              </a:rPr>
              <a:t>proteinúria</a:t>
            </a:r>
            <a:r>
              <a:rPr lang="pt-BR" sz="2600" dirty="0">
                <a:latin typeface="Arial"/>
                <a:cs typeface="Arial"/>
              </a:rPr>
              <a:t>. </a:t>
            </a:r>
          </a:p>
          <a:p>
            <a:r>
              <a:rPr lang="pt-BR" sz="2600" dirty="0">
                <a:latin typeface="Arial"/>
                <a:cs typeface="Arial"/>
              </a:rPr>
              <a:t>Dosagem da creatinina </a:t>
            </a:r>
            <a:r>
              <a:rPr lang="pt-BR" sz="2600" dirty="0" err="1">
                <a:latin typeface="Arial"/>
                <a:cs typeface="Arial"/>
              </a:rPr>
              <a:t>sérica</a:t>
            </a:r>
            <a:r>
              <a:rPr lang="pt-BR" sz="2600" dirty="0">
                <a:latin typeface="Arial"/>
                <a:cs typeface="Arial"/>
              </a:rPr>
              <a:t> e a posterior estimativa da Taxa de </a:t>
            </a:r>
            <a:r>
              <a:rPr lang="pt-BR" sz="2600" dirty="0" err="1">
                <a:latin typeface="Arial"/>
                <a:cs typeface="Arial"/>
              </a:rPr>
              <a:t>Filtração</a:t>
            </a:r>
            <a:r>
              <a:rPr lang="pt-BR" sz="2600" dirty="0">
                <a:latin typeface="Arial"/>
                <a:cs typeface="Arial"/>
              </a:rPr>
              <a:t> Glomerular (função renal) </a:t>
            </a:r>
          </a:p>
          <a:p>
            <a:r>
              <a:rPr lang="pt-BR" sz="2600" dirty="0">
                <a:latin typeface="Arial"/>
                <a:cs typeface="Arial"/>
              </a:rPr>
              <a:t>Esse controle deve ser realizado em todo paciente com diabetes tipo 2, no momento do seu </a:t>
            </a:r>
            <a:r>
              <a:rPr lang="pt-BR" sz="2600" dirty="0" err="1">
                <a:latin typeface="Arial"/>
                <a:cs typeface="Arial"/>
              </a:rPr>
              <a:t>diagnóstico</a:t>
            </a:r>
            <a:r>
              <a:rPr lang="pt-BR" sz="2600" dirty="0">
                <a:latin typeface="Arial"/>
                <a:cs typeface="Arial"/>
              </a:rPr>
              <a:t>, e a partir dos cinco anos do </a:t>
            </a:r>
            <a:r>
              <a:rPr lang="pt-BR" sz="2600" dirty="0" err="1">
                <a:latin typeface="Arial"/>
                <a:cs typeface="Arial"/>
              </a:rPr>
              <a:t>diagnóstico</a:t>
            </a:r>
            <a:r>
              <a:rPr lang="pt-BR" sz="2600" dirty="0">
                <a:latin typeface="Arial"/>
                <a:cs typeface="Arial"/>
              </a:rPr>
              <a:t> nos pacientes com diabetes tipo 1. </a:t>
            </a:r>
          </a:p>
          <a:p>
            <a:r>
              <a:rPr lang="pt-BR" sz="2600" dirty="0">
                <a:latin typeface="Arial"/>
                <a:cs typeface="Arial"/>
              </a:rPr>
              <a:t>O acompanhamento posterior deve ser anual, em ambos os tipos de diabetes. </a:t>
            </a: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446298688"/>
      </p:ext>
    </p:extLst>
  </p:cSld>
  <p:clrMapOvr>
    <a:masterClrMapping/>
  </p:clrMapOvr>
</p:sld>
</file>

<file path=ppt/theme/theme1.xml><?xml version="1.0" encoding="utf-8"?>
<a:theme xmlns:a="http://schemas.openxmlformats.org/drawingml/2006/main" name="Quadro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21767</TotalTime>
  <Words>1037</Words>
  <Application>Microsoft Office PowerPoint</Application>
  <PresentationFormat>Widescreen</PresentationFormat>
  <Paragraphs>116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Corbel</vt:lpstr>
      <vt:lpstr>Lucida Sans</vt:lpstr>
      <vt:lpstr>Verdana</vt:lpstr>
      <vt:lpstr>Wingdings 2</vt:lpstr>
      <vt:lpstr>ヒラギノ角ゴ ProN W3</vt:lpstr>
      <vt:lpstr>Quadro</vt:lpstr>
      <vt:lpstr>DOENÇA RENAL DO DIABETES</vt:lpstr>
      <vt:lpstr>DOENÇA RENAL CRÔNICA (DRC)  é a perda progressiva e irreversível da função renal.  COMUM, GRAVE, SILENCIOSA E TRATÁVEL</vt:lpstr>
      <vt:lpstr>Apresentação do PowerPoint</vt:lpstr>
      <vt:lpstr>Apresentação do PowerPoint</vt:lpstr>
      <vt:lpstr>Diabetes  eleva o risco de DRC em até 12 vezes  20 a 40% dos diabéticos desenvolverá DRC </vt:lpstr>
      <vt:lpstr>Apresentação do PowerPoint</vt:lpstr>
      <vt:lpstr>30%  DOS PACIENTES EM DIÁLISE TEM DIABETES  </vt:lpstr>
      <vt:lpstr>50%  DOS PACIENTES QUE ENTRAM EM DIÁLISE TEM DIABETES</vt:lpstr>
      <vt:lpstr>Recomendação para a detecção de ND</vt:lpstr>
      <vt:lpstr>PILARES PARA  A PREVENÇÃO NA PROGRESSÃO DA DRC NO DIABÉTICO  </vt:lpstr>
      <vt:lpstr>Quanto melhor o controle da glicemia, menor a queda da função renal</vt:lpstr>
      <vt:lpstr>Apresentação do PowerPoint</vt:lpstr>
      <vt:lpstr>Uso de drogas anti-proteinúricas  &lt; albuminúria e/ou proteinúria &lt; progressão da lesão renal</vt:lpstr>
      <vt:lpstr>Controle da pressão arterial se associa a menor risco de DRC</vt:lpstr>
      <vt:lpstr>Apresentação do PowerPoint</vt:lpstr>
      <vt:lpstr>Apresentação do PowerPoint</vt:lpstr>
      <vt:lpstr>MENSAGEM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alice selles diniz</dc:creator>
  <cp:lastModifiedBy>alice selles diniz</cp:lastModifiedBy>
  <cp:revision>61</cp:revision>
  <dcterms:created xsi:type="dcterms:W3CDTF">2016-11-04T14:23:33Z</dcterms:created>
  <dcterms:modified xsi:type="dcterms:W3CDTF">2016-11-30T09:06:25Z</dcterms:modified>
</cp:coreProperties>
</file>